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7" r:id="rId3"/>
    <p:sldId id="270" r:id="rId4"/>
    <p:sldId id="277" r:id="rId5"/>
    <p:sldId id="271" r:id="rId6"/>
    <p:sldId id="272" r:id="rId7"/>
    <p:sldId id="273" r:id="rId8"/>
    <p:sldId id="274" r:id="rId9"/>
    <p:sldId id="275" r:id="rId10"/>
    <p:sldId id="276" r:id="rId11"/>
    <p:sldId id="258" r:id="rId12"/>
    <p:sldId id="259" r:id="rId13"/>
    <p:sldId id="269" r:id="rId14"/>
    <p:sldId id="262" r:id="rId15"/>
    <p:sldId id="263" r:id="rId16"/>
    <p:sldId id="261" r:id="rId17"/>
    <p:sldId id="267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AE74-AE41-8E43-A972-D081D7A20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2ED1-7B01-3341-8C26-CF1CAED8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D6A6-4B53-BA44-9022-05A48F5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1E4-8CDB-114E-9A55-EB4CE842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D060-7495-2C4E-A53F-BC7377D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3CBD-DD15-0442-A369-4AA9EDBB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AD3CD-CC75-5440-A440-2442865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A228-CFAB-A44D-8846-0D98026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EFFC-5D80-0F4E-AAD9-B6C90F9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78D8-6039-EC42-B267-F8EAB96E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00A3-27EF-0244-AB09-86B31D523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D378E-1CF4-F84C-B67E-865F02F3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ECCB-7EAB-5B40-97F4-E578726F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101D-8992-6A44-A8CC-43F113AB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4730-6989-C446-99A5-1D92736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F50-10B4-5943-B673-7972A2A7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0A02-F19F-B543-8CCE-36C81FAB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FCC0-27C5-AC49-842A-080152E1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BF9D-18EE-7941-9E6B-F3A7B4F3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7FA1-6DC0-2346-A278-5CF42272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D82-23CF-E445-B621-19978879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4E13-CE0A-1D4B-AC95-DD436D97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A46D-FF5C-9440-B429-7B99833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4FF0-3166-A74E-B839-4DBD7EE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11C7-830B-E94B-866E-842B7F0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5C60-DCFB-B846-B04E-07067555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64AF-B3F7-FC4B-9D89-C8453238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7ED4-193B-394D-93A5-A5B62E2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6EE4-242F-544C-8C19-4A574E09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AE9-E648-0641-957A-94AD20ED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0959-DD6C-694F-88C8-9721663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939C-A77D-F445-9563-E3BD6776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2B6C-4D5B-1E42-8075-B56D718D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0E6D3-4E10-E946-A0BC-61C4390F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2EF48-031D-4944-A83E-FCB81780F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A7435-4A17-D94C-BFC7-6B5A6DB21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556FD-4890-EB41-8310-082A37A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F7B72-5269-0540-ADBD-0EFA1A8A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BEEFC-A84B-5447-8F93-1D229D71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17E1-ABB7-E049-9A8E-23A58BCE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AD00E-229A-264B-AD4D-AA5CBC4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21F1A-D946-1C4B-A3D0-412DDF99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F325B-59D1-814C-A8DC-D9C02317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E3CEA-282F-2A4F-BE2C-BE9EC00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FCFD3-16D6-CB44-A3CF-9CE802BF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12B4-C285-DE47-BD46-F5231BC9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6DAF-0FA5-0C46-95C1-FD04C250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0A9A-DF90-7649-B69D-240C4074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6016-182E-FC46-ADC8-CE4A6F9C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A15C-7183-6346-B641-E159B9B9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49BE-8D0D-7C4F-96C9-7801A2F0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680F-A24A-094D-B7B9-E0791728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9F64-5C9B-4D40-9461-EF8B3E08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97A8B-ED59-5043-9F7F-46CBD4D4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E64B-6F6B-1642-8F8B-45308AC8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691B5-EB72-5E4A-8B3B-C6CD46D5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6EB7-4C77-0D47-92F7-97855B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62CC-35A9-0345-8197-9F2856B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27BD-E9E1-314D-96C5-FE7AF200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6829-CF88-1B46-88BF-271F4CBF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BC27-1AA5-8344-896E-0CC4DD41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C128-845B-114D-90A3-93ECE1570FA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7123-F643-7844-9A77-4D25354EB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0FFE-EEE0-AD4A-9E70-60BBB77AD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2ECE-B47E-C849-89D8-57AAD9BF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7505-DA72-B342-9885-748F4683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Control (QC)</a:t>
            </a:r>
          </a:p>
          <a:p>
            <a:pPr lvl="1"/>
            <a:r>
              <a:rPr lang="en-US" dirty="0"/>
              <a:t>Determines whether experimental data can be used for BMD calculations</a:t>
            </a:r>
          </a:p>
          <a:p>
            <a:r>
              <a:rPr lang="en-US" dirty="0"/>
              <a:t>If QC </a:t>
            </a:r>
          </a:p>
          <a:p>
            <a:pPr lvl="1"/>
            <a:r>
              <a:rPr lang="en-US" dirty="0"/>
              <a:t>0-1</a:t>
            </a:r>
          </a:p>
          <a:p>
            <a:pPr lvl="2"/>
            <a:r>
              <a:rPr lang="en-US" dirty="0"/>
              <a:t>Reports </a:t>
            </a:r>
            <a:r>
              <a:rPr lang="en-US" dirty="0" err="1"/>
              <a:t>dose_response_auc</a:t>
            </a:r>
            <a:r>
              <a:rPr lang="en-US" dirty="0"/>
              <a:t> only and exits</a:t>
            </a:r>
          </a:p>
          <a:p>
            <a:pPr lvl="1"/>
            <a:r>
              <a:rPr lang="en-US" dirty="0"/>
              <a:t>2-4</a:t>
            </a:r>
          </a:p>
          <a:p>
            <a:pPr lvl="2"/>
            <a:r>
              <a:rPr lang="en-US" dirty="0"/>
              <a:t>Apply all models and decide the best model</a:t>
            </a:r>
          </a:p>
          <a:p>
            <a:pPr lvl="2"/>
            <a:r>
              <a:rPr lang="en-US" dirty="0"/>
              <a:t>Report all BMDs with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82210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Negative correlation detected in dose-response data. Caution advised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14662-30A6-6D4A-8E8C-861A6510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0" y="1823545"/>
            <a:ext cx="3609703" cy="3210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CA0BE3-AAE9-E34F-9499-96680FF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72" y="1823113"/>
            <a:ext cx="3267377" cy="269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E79B5-A405-5F4B-8912-5B369885B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083" y="3530037"/>
            <a:ext cx="3622315" cy="30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A11-17CA-2B43-B2C9-7124FED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As for the data Quality Control requirement, the current criteria considers data unfit for BMD analysis if under any one of the following three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6F-13C7-9146-980F-5C53EC96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are fewer than 3 dose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the average response for the first two dose groups is higher than the average response at the last two dose groups indicating an overall decreasing trend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the mean first order differences of responses is 0 indicating a flat response (determined by a t-test with p-value threshold of 0.62, i.e. inside +/- 0.5 sigma)</a:t>
            </a:r>
          </a:p>
        </p:txBody>
      </p:sp>
    </p:spTree>
    <p:extLst>
      <p:ext uri="{BB962C8B-B14F-4D97-AF65-F5344CB8AC3E}">
        <p14:creationId xmlns:p14="http://schemas.microsoft.com/office/powerpoint/2010/main" val="277300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fewer than 3 dose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Indeed there are many groups of doses.</a:t>
            </a:r>
          </a:p>
          <a:p>
            <a:pPr fontAlgn="base"/>
            <a:r>
              <a:rPr lang="en-US" dirty="0"/>
              <a:t>For example</a:t>
            </a:r>
          </a:p>
          <a:p>
            <a:pPr lvl="1" fontAlgn="base"/>
            <a:r>
              <a:rPr lang="en-US" dirty="0"/>
              <a:t>number of unique dose values is various as in</a:t>
            </a:r>
          </a:p>
          <a:p>
            <a:pPr lvl="2" fontAlgn="base"/>
            <a:r>
              <a:rPr lang="en-US" dirty="0" err="1"/>
              <a:t>len_dose_response_array</a:t>
            </a:r>
            <a:r>
              <a:rPr lang="en-US" dirty="0"/>
              <a:t>:[0, 2, 3, 4, 5, 6, 7, 8, 10, 12, 13]</a:t>
            </a:r>
          </a:p>
          <a:p>
            <a:pPr lvl="2" fontAlgn="base"/>
            <a:r>
              <a:rPr lang="en-US" dirty="0"/>
              <a:t>NC24 endpoint</a:t>
            </a:r>
          </a:p>
          <a:p>
            <a:pPr lvl="3" fontAlgn="base"/>
            <a:r>
              <a:rPr lang="en-US" dirty="0"/>
              <a:t>0       1</a:t>
            </a:r>
          </a:p>
          <a:p>
            <a:pPr lvl="3" fontAlgn="base"/>
            <a:r>
              <a:rPr lang="en-US" dirty="0"/>
              <a:t>2       3</a:t>
            </a:r>
          </a:p>
          <a:p>
            <a:pPr lvl="3" fontAlgn="base"/>
            <a:r>
              <a:rPr lang="en-US" dirty="0"/>
              <a:t>3       5</a:t>
            </a:r>
          </a:p>
          <a:p>
            <a:pPr lvl="3" fontAlgn="base"/>
            <a:r>
              <a:rPr lang="en-US" dirty="0"/>
              <a:t>4      12</a:t>
            </a:r>
          </a:p>
          <a:p>
            <a:pPr lvl="3" fontAlgn="base"/>
            <a:r>
              <a:rPr lang="en-US" dirty="0"/>
              <a:t>5      10</a:t>
            </a:r>
          </a:p>
          <a:p>
            <a:pPr lvl="3" fontAlgn="base"/>
            <a:r>
              <a:rPr lang="en-US" dirty="0"/>
              <a:t>6     255</a:t>
            </a:r>
          </a:p>
          <a:p>
            <a:pPr lvl="3" fontAlgn="base"/>
            <a:r>
              <a:rPr lang="en-US" dirty="0"/>
              <a:t>7       1</a:t>
            </a:r>
          </a:p>
          <a:p>
            <a:pPr lvl="3" fontAlgn="base"/>
            <a:r>
              <a:rPr lang="en-US" dirty="0"/>
              <a:t>8      37</a:t>
            </a:r>
          </a:p>
          <a:p>
            <a:pPr lvl="3" fontAlgn="base"/>
            <a:r>
              <a:rPr lang="en-US" dirty="0"/>
              <a:t>10      6</a:t>
            </a:r>
          </a:p>
          <a:p>
            <a:pPr lvl="3" fontAlgn="base"/>
            <a:r>
              <a:rPr lang="en-US" dirty="0"/>
              <a:t>12      5</a:t>
            </a:r>
          </a:p>
          <a:p>
            <a:pPr lvl="3" fontAlgn="base"/>
            <a:r>
              <a:rPr lang="en-US" dirty="0"/>
              <a:t>13      1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4B55E-D82D-1749-B249-BF49117C8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30120"/>
              </p:ext>
            </p:extLst>
          </p:nvPr>
        </p:nvGraphicFramePr>
        <p:xfrm>
          <a:off x="8067675" y="2427695"/>
          <a:ext cx="3286125" cy="388420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74924062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850857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043025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6757427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83820973"/>
                    </a:ext>
                  </a:extLst>
                </a:gridCol>
              </a:tblGrid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chemical.id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plate.id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NC24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242594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32973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812411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84957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902629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18560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78134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75000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17119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759405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947268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4082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05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1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fewer than 3 dose groups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81DAD1-E793-4B4A-8B59-7F73CDA92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2394556"/>
            <a:ext cx="8140700" cy="431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FCACD2-9627-ED49-96B8-108F1F08F297}"/>
              </a:ext>
            </a:extLst>
          </p:cNvPr>
          <p:cNvSpPr/>
          <p:nvPr/>
        </p:nvSpPr>
        <p:spPr>
          <a:xfrm>
            <a:off x="474863" y="1690688"/>
            <a:ext cx="961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Doonam</a:t>
            </a:r>
            <a:r>
              <a:rPr lang="en-US" dirty="0"/>
              <a:t> analyzed 5,712 cases (=336 chemicals x 17 endpoints), 89 cases have &lt; 3 dose groups</a:t>
            </a:r>
          </a:p>
        </p:txBody>
      </p:sp>
    </p:spTree>
    <p:extLst>
      <p:ext uri="{BB962C8B-B14F-4D97-AF65-F5344CB8AC3E}">
        <p14:creationId xmlns:p14="http://schemas.microsoft.com/office/powerpoint/2010/main" val="71017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Paritosh’s</a:t>
            </a:r>
            <a:r>
              <a:rPr lang="en-US" dirty="0"/>
              <a:t> code can handle all cases of dose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handle unusual number of dose groups (e g. 8 dose groups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handle unusual representation/order of wells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B190-5C44-E946-9CC2-34828A6A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20" y="2395053"/>
            <a:ext cx="2607735" cy="233054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D6C3-F541-6A49-9753-4726D23C7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67128"/>
              </p:ext>
            </p:extLst>
          </p:nvPr>
        </p:nvGraphicFramePr>
        <p:xfrm>
          <a:off x="8944329" y="5480766"/>
          <a:ext cx="1109663" cy="1265631"/>
        </p:xfrm>
        <a:graphic>
          <a:graphicData uri="http://schemas.openxmlformats.org/drawingml/2006/table">
            <a:tbl>
              <a:tblPr/>
              <a:tblGrid>
                <a:gridCol w="284163">
                  <a:extLst>
                    <a:ext uri="{9D8B030D-6E8A-4147-A177-3AD203B41FA5}">
                      <a16:colId xmlns:a16="http://schemas.microsoft.com/office/drawing/2014/main" val="26261242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17512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1205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436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15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0894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004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485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592809-AB2E-494B-B265-ADE3EFB5A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64356"/>
              </p:ext>
            </p:extLst>
          </p:nvPr>
        </p:nvGraphicFramePr>
        <p:xfrm>
          <a:off x="10389665" y="2395053"/>
          <a:ext cx="1166456" cy="4351344"/>
        </p:xfrm>
        <a:graphic>
          <a:graphicData uri="http://schemas.openxmlformats.org/drawingml/2006/table">
            <a:tbl>
              <a:tblPr/>
              <a:tblGrid>
                <a:gridCol w="583228">
                  <a:extLst>
                    <a:ext uri="{9D8B030D-6E8A-4147-A177-3AD203B41FA5}">
                      <a16:colId xmlns:a16="http://schemas.microsoft.com/office/drawing/2014/main" val="1000140740"/>
                    </a:ext>
                  </a:extLst>
                </a:gridCol>
                <a:gridCol w="583228">
                  <a:extLst>
                    <a:ext uri="{9D8B030D-6E8A-4147-A177-3AD203B41FA5}">
                      <a16:colId xmlns:a16="http://schemas.microsoft.com/office/drawing/2014/main" val="100462666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713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1726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049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4559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48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927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633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183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1781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47612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465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740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101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892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B03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8429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514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B05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162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B06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06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B07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927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29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B09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513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3301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838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0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4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Paritosh’s</a:t>
            </a:r>
            <a:r>
              <a:rPr lang="en-US" dirty="0"/>
              <a:t> code reports about all chemicals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phase I and II have 336 chemicals in total.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Paritosh’s</a:t>
            </a:r>
            <a:r>
              <a:rPr lang="en-US" dirty="0"/>
              <a:t> code reports about all these chemicals even their heterogenous data and model success differences.</a:t>
            </a:r>
          </a:p>
        </p:txBody>
      </p:sp>
    </p:spTree>
    <p:extLst>
      <p:ext uri="{BB962C8B-B14F-4D97-AF65-F5344CB8AC3E}">
        <p14:creationId xmlns:p14="http://schemas.microsoft.com/office/powerpoint/2010/main" val="88867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FF493-8330-5746-A98D-01838AA7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05" y="1951749"/>
            <a:ext cx="4690804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C6AA2F-0D28-5A42-B97C-52A43A0C9E96}"/>
              </a:ext>
            </a:extLst>
          </p:cNvPr>
          <p:cNvSpPr/>
          <p:nvPr/>
        </p:nvSpPr>
        <p:spPr>
          <a:xfrm>
            <a:off x="8502758" y="5316243"/>
            <a:ext cx="3145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 dot </a:t>
            </a:r>
            <a:r>
              <a:rPr lang="en-US" dirty="0">
                <a:sym typeface="Wingdings" pitchFamily="2" charset="2"/>
              </a:rPr>
              <a:t> response in </a:t>
            </a:r>
          </a:p>
          <a:p>
            <a:r>
              <a:rPr lang="en-US" dirty="0" err="1"/>
              <a:t>dose_response_vals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bar </a:t>
            </a:r>
            <a:r>
              <a:rPr lang="en-US" dirty="0">
                <a:sym typeface="Wingdings" pitchFamily="2" charset="2"/>
              </a:rPr>
              <a:t> confidence interval </a:t>
            </a:r>
          </a:p>
          <a:p>
            <a:r>
              <a:rPr lang="en-US" dirty="0">
                <a:sym typeface="Wingdings" pitchFamily="2" charset="2"/>
              </a:rPr>
              <a:t>(low,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D0AA-A9AC-054F-8946-8B118116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several trials (manually spot-checking dose-response data), Paritosh empirically determined 0.62 p-value as the most reasonable threshold that included some low-quality dose-response data while still excluding extremely poor dose-response data</a:t>
            </a:r>
          </a:p>
          <a:p>
            <a:endParaRPr lang="en-US" dirty="0"/>
          </a:p>
          <a:p>
            <a:r>
              <a:rPr lang="en-US" dirty="0"/>
              <a:t>This value could be adjusted if required. Perhaps the best way to go about this would be to identify several dose-response cases by manually examining dose-response data where the current threshold appears to be too stringent – basically what Paritosh did to determine the threshold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2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3CDB5-D09B-8B4F-A7E1-42963E1C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734" y="1885920"/>
            <a:ext cx="2391904" cy="23863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1539A-B0A8-7F44-BDEA-602D723D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34" y="4467494"/>
            <a:ext cx="2551378" cy="2390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708B88-A247-9248-9A65-75E1F6E9681D}"/>
              </a:ext>
            </a:extLst>
          </p:cNvPr>
          <p:cNvSpPr/>
          <p:nvPr/>
        </p:nvSpPr>
        <p:spPr>
          <a:xfrm>
            <a:off x="8954889" y="5208910"/>
            <a:ext cx="323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Data resolution poor. Caution advised.</a:t>
            </a:r>
          </a:p>
          <a:p>
            <a:r>
              <a:rPr lang="en-US" dirty="0">
                <a:latin typeface="Helvetica" pitchFamily="2" charset="0"/>
              </a:rPr>
              <a:t>Best model </a:t>
            </a:r>
            <a:r>
              <a:rPr lang="en-US" dirty="0" err="1">
                <a:latin typeface="Helvetica" pitchFamily="2" charset="0"/>
              </a:rPr>
              <a:t>found:logistic</a:t>
            </a:r>
            <a:endParaRPr lang="en-US" dirty="0">
              <a:effectLst/>
              <a:latin typeface="Helvetic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A2012-70B5-E244-B05D-F54945308418}"/>
              </a:ext>
            </a:extLst>
          </p:cNvPr>
          <p:cNvCxnSpPr>
            <a:cxnSpLocks/>
          </p:cNvCxnSpPr>
          <p:nvPr/>
        </p:nvCxnSpPr>
        <p:spPr>
          <a:xfrm>
            <a:off x="8131330" y="5718958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03FD72-463D-7A4D-90F4-7477F701FDE2}"/>
              </a:ext>
            </a:extLst>
          </p:cNvPr>
          <p:cNvCxnSpPr>
            <a:cxnSpLocks/>
          </p:cNvCxnSpPr>
          <p:nvPr/>
        </p:nvCxnSpPr>
        <p:spPr>
          <a:xfrm>
            <a:off x="8322590" y="2504493"/>
            <a:ext cx="102041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6B4C6-9348-6D4F-9358-4ECD2F70BBC9}"/>
              </a:ext>
            </a:extLst>
          </p:cNvPr>
          <p:cNvSpPr/>
          <p:nvPr/>
        </p:nvSpPr>
        <p:spPr>
          <a:xfrm>
            <a:off x="9454096" y="1904329"/>
            <a:ext cx="2969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Data resolution poor. Caution advised.</a:t>
            </a:r>
          </a:p>
          <a:p>
            <a:r>
              <a:rPr lang="en-US" dirty="0">
                <a:latin typeface="Helvetica" pitchFamily="2" charset="0"/>
              </a:rPr>
              <a:t>Best model </a:t>
            </a:r>
            <a:r>
              <a:rPr lang="en-US" dirty="0" err="1">
                <a:latin typeface="Helvetica" pitchFamily="2" charset="0"/>
              </a:rPr>
              <a:t>found:log_logistic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2C771-F480-D746-8DA5-BFF169445715}"/>
              </a:ext>
            </a:extLst>
          </p:cNvPr>
          <p:cNvSpPr/>
          <p:nvPr/>
        </p:nvSpPr>
        <p:spPr>
          <a:xfrm>
            <a:off x="290250" y="2109594"/>
            <a:ext cx="5180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current threshold (p-value 0.62)</a:t>
            </a:r>
          </a:p>
          <a:p>
            <a:r>
              <a:rPr lang="en-US" dirty="0"/>
              <a:t>is lenient (e.g. it includes cases even when there </a:t>
            </a:r>
          </a:p>
          <a:p>
            <a:r>
              <a:rPr lang="en-US" dirty="0"/>
              <a:t>is only one</a:t>
            </a:r>
          </a:p>
          <a:p>
            <a:r>
              <a:rPr lang="en-US" dirty="0"/>
              <a:t>Dose where the response is higher than the baseline)</a:t>
            </a:r>
          </a:p>
        </p:txBody>
      </p:sp>
    </p:spTree>
    <p:extLst>
      <p:ext uri="{BB962C8B-B14F-4D97-AF65-F5344CB8AC3E}">
        <p14:creationId xmlns:p14="http://schemas.microsoft.com/office/powerpoint/2010/main" val="402192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Doo </a:t>
            </a:r>
            <a:r>
              <a:rPr lang="en-US" dirty="0" err="1"/>
              <a:t>nam</a:t>
            </a:r>
            <a:r>
              <a:rPr lang="en-US" dirty="0"/>
              <a:t> have been co-developing with ~20 other python developers including many </a:t>
            </a:r>
            <a:r>
              <a:rPr lang="en-US" dirty="0" err="1"/>
              <a:t>berkeley</a:t>
            </a:r>
            <a:r>
              <a:rPr lang="en-US" dirty="0"/>
              <a:t> national lab staffs.</a:t>
            </a:r>
          </a:p>
          <a:p>
            <a:pPr lvl="1" fontAlgn="base"/>
            <a:r>
              <a:rPr lang="en-US" dirty="0"/>
              <a:t>Among these, </a:t>
            </a:r>
            <a:r>
              <a:rPr lang="en-US" dirty="0" err="1"/>
              <a:t>Paritosh’s</a:t>
            </a:r>
            <a:r>
              <a:rPr lang="en-US" dirty="0"/>
              <a:t> code is one of the best ones with respect to perfection of dealing in heterogeneous data and organization (even Doo Nam can understand within few </a:t>
            </a:r>
            <a:r>
              <a:rPr lang="en-US" dirty="0" err="1"/>
              <a:t>hrs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Of course, there was a hiccup regarding a python dependency. However, it was just </a:t>
            </a:r>
            <a:r>
              <a:rPr lang="en-US" dirty="0" err="1"/>
              <a:t>scipy</a:t>
            </a:r>
            <a:r>
              <a:rPr lang="en-US" dirty="0"/>
              <a:t> versioning issue that even Doo </a:t>
            </a:r>
            <a:r>
              <a:rPr lang="en-US" dirty="0" err="1"/>
              <a:t>nam</a:t>
            </a:r>
            <a:r>
              <a:rPr lang="en-US" dirty="0"/>
              <a:t> may have faced similarly. We all solved the issue now.</a:t>
            </a:r>
          </a:p>
        </p:txBody>
      </p:sp>
    </p:spTree>
    <p:extLst>
      <p:ext uri="{BB962C8B-B14F-4D97-AF65-F5344CB8AC3E}">
        <p14:creationId xmlns:p14="http://schemas.microsoft.com/office/powerpoint/2010/main" val="12662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A40D-120D-9C4F-A680-CFD413B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91F1-61AB-DF4B-886E-2C0F3A94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“Another topic for discussion is whether our minimum data requirements or curve fitting criteria are too stringent such that we are not calculating curves for many of the endpoints.  I think we’ve optimized this in the past, but it was a very manual process.  It has to be a more automated process moving forward, so there will be some give and take in that.“</a:t>
            </a:r>
          </a:p>
        </p:txBody>
      </p:sp>
    </p:spTree>
    <p:extLst>
      <p:ext uri="{BB962C8B-B14F-4D97-AF65-F5344CB8AC3E}">
        <p14:creationId xmlns:p14="http://schemas.microsoft.com/office/powerpoint/2010/main" val="313702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A11-17CA-2B43-B2C9-7124FED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Paritosh’s</a:t>
            </a:r>
            <a:r>
              <a:rPr lang="en-US" sz="3600" dirty="0"/>
              <a:t> code systematically validate experimental data (“quality control”) before BMD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6F-13C7-9146-980F-5C53EC96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With 6,048 cases </a:t>
            </a:r>
          </a:p>
          <a:p>
            <a:pPr marL="0" indent="0">
              <a:buNone/>
            </a:pPr>
            <a:r>
              <a:rPr lang="en-US" sz="2000" dirty="0"/>
              <a:t>(=336 chemicals x 18 endpoints)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9EC06-6F28-AC45-8882-EF7F84E0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601"/>
            <a:ext cx="3862932" cy="19446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4D9C2-2BF7-4546-B8AA-126A1D2A7038}"/>
              </a:ext>
            </a:extLst>
          </p:cNvPr>
          <p:cNvSpPr/>
          <p:nvPr/>
        </p:nvSpPr>
        <p:spPr>
          <a:xfrm>
            <a:off x="5402317" y="1825625"/>
            <a:ext cx="6600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0: Not enough dose groups for BMD analysis. </a:t>
            </a:r>
            <a:r>
              <a:rPr lang="en-US" sz="1600" dirty="0">
                <a:solidFill>
                  <a:srgbClr val="FF0000"/>
                </a:solidFill>
              </a:rPr>
              <a:t>BMD analysis not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fewer than 3 dose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1: No trend detected in dose-response data. </a:t>
            </a:r>
            <a:r>
              <a:rPr lang="en-US" sz="1600" dirty="0">
                <a:solidFill>
                  <a:srgbClr val="FF0000"/>
                </a:solidFill>
              </a:rPr>
              <a:t>BMD analysis not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average response for the first two dose groups is higher than </a:t>
            </a:r>
          </a:p>
          <a:p>
            <a:pPr lvl="1"/>
            <a:r>
              <a:rPr lang="en-US" sz="1600" dirty="0"/>
              <a:t>the average response at the last two dose groups indicating an </a:t>
            </a:r>
          </a:p>
          <a:p>
            <a:pPr lvl="1"/>
            <a:r>
              <a:rPr lang="en-US" sz="1600" dirty="0"/>
              <a:t>overall decreasing trend (1197 / 4170)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mean first order differences of responses is 0 indicating a flat response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(determined by a t-test with p-value &gt;= 0.62)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(2973 / 4170)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2: Very good dose-response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p-value for non-flat curve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3: Good dose-response data. BMD analysis might be less 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p-value for non-flat curve &lt; 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4: Data resolution poor. BMD analysis might be unreliable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p-value for non-flat curve &lt; 0.62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5: Negative correlation detected in dose-response data. Caution advised</a:t>
            </a:r>
          </a:p>
        </p:txBody>
      </p:sp>
    </p:spTree>
    <p:extLst>
      <p:ext uri="{BB962C8B-B14F-4D97-AF65-F5344CB8AC3E}">
        <p14:creationId xmlns:p14="http://schemas.microsoft.com/office/powerpoint/2010/main" val="17400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3E874-E426-3F46-B2F2-8AB5BAE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72" y="1273912"/>
            <a:ext cx="4288619" cy="3750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487EA2-2D61-2043-920E-EB5506A4AB16}"/>
              </a:ext>
            </a:extLst>
          </p:cNvPr>
          <p:cNvSpPr/>
          <p:nvPr/>
        </p:nvSpPr>
        <p:spPr>
          <a:xfrm>
            <a:off x="0" y="3429000"/>
            <a:ext cx="415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frac_response</a:t>
            </a:r>
            <a:r>
              <a:rPr lang="en-US" sz="1400" dirty="0"/>
              <a:t> = </a:t>
            </a:r>
            <a:r>
              <a:rPr lang="en-US" sz="1400" dirty="0" err="1"/>
              <a:t>dose_response</a:t>
            </a:r>
            <a:r>
              <a:rPr lang="en-US" sz="1400" dirty="0"/>
              <a:t>['</a:t>
            </a:r>
            <a:r>
              <a:rPr lang="en-US" sz="1400" dirty="0" err="1"/>
              <a:t>num_affect</a:t>
            </a:r>
            <a:r>
              <a:rPr lang="en-US" sz="1400" dirty="0"/>
              <a:t>']/</a:t>
            </a:r>
            <a:r>
              <a:rPr lang="en-US" sz="1400" dirty="0" err="1"/>
              <a:t>dose_response</a:t>
            </a:r>
            <a:r>
              <a:rPr lang="en-US" sz="1400" dirty="0"/>
              <a:t>['</a:t>
            </a:r>
            <a:r>
              <a:rPr lang="en-US" sz="1400" dirty="0" err="1"/>
              <a:t>num_embryos</a:t>
            </a:r>
            <a:r>
              <a:rPr lang="en-US" sz="1400" dirty="0"/>
              <a:t>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8BBD5-1B77-8B4B-808F-8693E96DE34E}"/>
              </a:ext>
            </a:extLst>
          </p:cNvPr>
          <p:cNvSpPr/>
          <p:nvPr/>
        </p:nvSpPr>
        <p:spPr>
          <a:xfrm>
            <a:off x="9046139" y="3149275"/>
            <a:ext cx="3145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 dot </a:t>
            </a:r>
            <a:r>
              <a:rPr lang="en-US" dirty="0">
                <a:sym typeface="Wingdings" pitchFamily="2" charset="2"/>
              </a:rPr>
              <a:t> response in </a:t>
            </a:r>
          </a:p>
          <a:p>
            <a:r>
              <a:rPr lang="en-US" dirty="0" err="1"/>
              <a:t>dose_response_vals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bar </a:t>
            </a:r>
            <a:r>
              <a:rPr lang="en-US" dirty="0">
                <a:sym typeface="Wingdings" pitchFamily="2" charset="2"/>
              </a:rPr>
              <a:t> confidence interval </a:t>
            </a:r>
          </a:p>
          <a:p>
            <a:r>
              <a:rPr lang="en-US" dirty="0">
                <a:sym typeface="Wingdings" pitchFamily="2" charset="2"/>
              </a:rPr>
              <a:t>(low,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6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0: Not enough dose groups for BMD analysis.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A7CC5-03D3-444D-9E26-3AD272FC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27" y="4070620"/>
            <a:ext cx="2814592" cy="276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18D01-D015-BE4A-BD06-29726B4B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02" y="4070620"/>
            <a:ext cx="2814592" cy="2787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67316C-0F86-134A-B50F-3C7CEE3D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8859"/>
            <a:ext cx="349586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61821A-4ED2-6F4D-8328-478BAF9CCA5C}"/>
              </a:ext>
            </a:extLst>
          </p:cNvPr>
          <p:cNvSpPr/>
          <p:nvPr/>
        </p:nvSpPr>
        <p:spPr>
          <a:xfrm>
            <a:off x="4719291" y="2787380"/>
            <a:ext cx="5787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Among 6,048 cases (=336 chemicals x 18 endpoints), </a:t>
            </a:r>
          </a:p>
          <a:p>
            <a:r>
              <a:rPr lang="en-US" dirty="0"/>
              <a:t>93 cases have &lt; 3 dose groups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DD0362-0CBD-A644-A172-B5687D46D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58587"/>
              </p:ext>
            </p:extLst>
          </p:nvPr>
        </p:nvGraphicFramePr>
        <p:xfrm>
          <a:off x="6329254" y="1558489"/>
          <a:ext cx="2559048" cy="1219200"/>
        </p:xfrm>
        <a:graphic>
          <a:graphicData uri="http://schemas.openxmlformats.org/drawingml/2006/table">
            <a:tbl>
              <a:tblPr/>
              <a:tblGrid>
                <a:gridCol w="287337">
                  <a:extLst>
                    <a:ext uri="{9D8B030D-6E8A-4147-A177-3AD203B41FA5}">
                      <a16:colId xmlns:a16="http://schemas.microsoft.com/office/drawing/2014/main" val="27112760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40320915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142624695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58145530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3557410110"/>
                    </a:ext>
                  </a:extLst>
                </a:gridCol>
                <a:gridCol w="131762">
                  <a:extLst>
                    <a:ext uri="{9D8B030D-6E8A-4147-A177-3AD203B41FA5}">
                      <a16:colId xmlns:a16="http://schemas.microsoft.com/office/drawing/2014/main" val="12599320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61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10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47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026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1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06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No trend detected in dose-response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75D05-6DE7-9346-84E4-E9F37BFD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" y="1510988"/>
            <a:ext cx="3513869" cy="3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7B45F-032C-9D4F-AE3B-7291D01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17" y="4454942"/>
            <a:ext cx="2399734" cy="240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F27F6-E937-C943-9D6A-5BC07FEC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357" y="4393610"/>
            <a:ext cx="2543021" cy="25257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B11F44-0561-EC47-89CE-DE91D0A6E8BE}"/>
              </a:ext>
            </a:extLst>
          </p:cNvPr>
          <p:cNvSpPr/>
          <p:nvPr/>
        </p:nvSpPr>
        <p:spPr>
          <a:xfrm>
            <a:off x="4578853" y="2209445"/>
            <a:ext cx="35803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Indeed, all 192 values (e.g. wells for </a:t>
            </a:r>
          </a:p>
          <a:p>
            <a:r>
              <a:rPr lang="en-US" dirty="0"/>
              <a:t>32 repetitive experiments</a:t>
            </a:r>
          </a:p>
          <a:p>
            <a:r>
              <a:rPr lang="en-US" dirty="0"/>
              <a:t> with 6 concentrations)</a:t>
            </a:r>
          </a:p>
          <a:p>
            <a:r>
              <a:rPr lang="en-US" dirty="0"/>
              <a:t>have all 0 values (except 3 blanks)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2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Very good dose-response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3E874-E426-3F46-B2F2-8AB5BAE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1" y="1788922"/>
            <a:ext cx="3206221" cy="28040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7659A6-5F99-9441-891B-4772A851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09" y="832481"/>
            <a:ext cx="2397699" cy="2391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5142B0-B3A7-5748-A0F0-86ED92E9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260" y="3690940"/>
            <a:ext cx="2827680" cy="2522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70E14C-AB90-1949-A37F-2AFC371AE6E1}"/>
              </a:ext>
            </a:extLst>
          </p:cNvPr>
          <p:cNvSpPr/>
          <p:nvPr/>
        </p:nvSpPr>
        <p:spPr>
          <a:xfrm>
            <a:off x="4578853" y="2632731"/>
            <a:ext cx="4269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Indeed, raw data shows positive correlation</a:t>
            </a:r>
          </a:p>
          <a:p>
            <a:r>
              <a:rPr lang="en-US" dirty="0"/>
              <a:t>between dose and responses</a:t>
            </a:r>
          </a:p>
        </p:txBody>
      </p:sp>
    </p:spTree>
    <p:extLst>
      <p:ext uri="{BB962C8B-B14F-4D97-AF65-F5344CB8AC3E}">
        <p14:creationId xmlns:p14="http://schemas.microsoft.com/office/powerpoint/2010/main" val="35414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Good dose-response data. BMD analysis might be less reliable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3AD0-6E1D-AA45-A24C-779E171F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7" y="2290403"/>
            <a:ext cx="3362200" cy="3376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08FC8-4C61-2041-BB1D-7E321918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01" y="2475891"/>
            <a:ext cx="3362200" cy="3005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FBD82-796C-EC40-933D-C4683C8A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43" y="3831020"/>
            <a:ext cx="3012843" cy="30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2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Data resolution poor. BMD analysis might be unreliable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C0C62-446F-224E-A061-C2A5B14A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" y="1690688"/>
            <a:ext cx="3000832" cy="3026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D59F9A-D1BB-D94E-901C-BC51F427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22" y="2079625"/>
            <a:ext cx="341492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A28CF-9152-E547-B3CD-CD4CE2DE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54" y="3541877"/>
            <a:ext cx="3595431" cy="31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1230</Words>
  <Application>Microsoft Macintosh PowerPoint</Application>
  <PresentationFormat>Widescreen</PresentationFormat>
  <Paragraphs>262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Workflow</vt:lpstr>
      <vt:lpstr>Curious inquiry</vt:lpstr>
      <vt:lpstr>Paritosh’s code systematically validate experimental data (“quality control”) before BMD calculation</vt:lpstr>
      <vt:lpstr>Example</vt:lpstr>
      <vt:lpstr>0: Not enough dose groups for BMD analysis.</vt:lpstr>
      <vt:lpstr>1: No trend detected in dose-response data</vt:lpstr>
      <vt:lpstr>2: Very good dose-response data</vt:lpstr>
      <vt:lpstr>3: Good dose-response data. BMD analysis might be less reliable</vt:lpstr>
      <vt:lpstr>4: Data resolution poor. BMD analysis might be unreliable</vt:lpstr>
      <vt:lpstr>5: Negative correlation detected in dose-response data. Caution advised</vt:lpstr>
      <vt:lpstr>As for the data Quality Control requirement, the current criteria considers data unfit for BMD analysis if under any one of the following three cases</vt:lpstr>
      <vt:lpstr>There are fewer than 3 dose groups</vt:lpstr>
      <vt:lpstr>There are fewer than 3 dose groups</vt:lpstr>
      <vt:lpstr>Paritosh’s code can handle all cases of dose groups.</vt:lpstr>
      <vt:lpstr>Paritosh’s code reports about all chemicals</vt:lpstr>
      <vt:lpstr>If the mean first order differences of responses is 0 indicating a flat response (determined by a t-test with p-value threshold  of 0.62, i.e. inside +/- 0.5 sigma)</vt:lpstr>
      <vt:lpstr>If the mean first order differences of responses is 0 indicating a flat response (determined by a t-test with p-value threshold  of 0.62, i.e. inside +/- 0.5 sigma)</vt:lpstr>
      <vt:lpstr>If the mean first order differences of responses is 0 indicating a flat response (determined by a t-test with p-value threshold  of 0.62, i.e. inside +/- 0.5 sigma)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Doo Nam</dc:creator>
  <cp:lastModifiedBy>Kim, Doo Nam</cp:lastModifiedBy>
  <cp:revision>117</cp:revision>
  <dcterms:created xsi:type="dcterms:W3CDTF">2020-10-22T03:43:44Z</dcterms:created>
  <dcterms:modified xsi:type="dcterms:W3CDTF">2020-10-28T08:07:24Z</dcterms:modified>
</cp:coreProperties>
</file>