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733"/>
  </p:normalViewPr>
  <p:slideViewPr>
    <p:cSldViewPr snapToGrid="0" snapToObjects="1">
      <p:cViewPr varScale="1">
        <p:scale>
          <a:sx n="98" d="100"/>
          <a:sy n="9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9C54-E54E-4944-BC15-D76599DE8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4B9-AFDB-584B-A92F-6C931EF43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7307-163A-5A47-90E8-7836BE34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EBB5-96F4-854B-A2F4-EA3F114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4D1A-0325-BE43-8FE9-8A7F001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72C1-4B36-7C4D-8980-C592D930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C3050-E39E-2B47-A780-8E0BC943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FCFA-A15D-164A-8210-5BEF92F7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9B48-945B-7641-8C5C-22FDD92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94C2-03A8-1A4C-B136-93B813C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FB94D-05EF-F140-ACCD-94034207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1C007-0A33-164F-9A06-8F6BD154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8B47-49C5-4D49-8E5B-E91E758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2FB3-EC0A-8044-892B-073A0653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9268-DD63-684D-8B50-0A0A76E0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C34F-6186-3F4F-A44A-61E1B03E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3567-023A-F94F-9DDB-8213338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3256-7B50-E046-8CA9-B50023D3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9DD4-C13E-184A-B6BD-388DB228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C6ED-C8D3-4543-A53C-08426650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A228-EDB4-FF4A-B3BD-EEBD14DB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4D90-A83C-3E44-953D-64E07D1E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579F-1DA0-FE4E-9448-3126E925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6128-9873-C847-B618-ADD93E5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4BCE-0430-8D49-8560-50E056C0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738B-AB3B-BB42-BCE4-EA89F1D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754A-169A-5B4A-9A8B-41825DFA5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F98A-0565-4E40-93D1-6DF6D699B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6FDE-23CF-7346-80CE-53EDB26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10CF-F35B-5849-B679-E7354AC2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A261-961B-C44E-91FD-6F7D1169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106A-6F49-9544-A44B-7E2740FF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8F7E-A190-CC43-A4D1-CFC039D8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9567E-D284-4D42-BFBE-F353FAA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7BE6F-0D8F-B54F-BEFC-EA58DD25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AEFE-FF3D-094C-A200-3DFAA88D9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84F80-6004-A748-828C-6B5501E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71BC-6589-9C4C-B752-0DA8F02C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FB17C-453E-B14A-AE97-3C79208E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2449-F09F-0F49-A5A8-B096710B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DD5B-2D5C-EB4B-BF54-A04F1E37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39A91-F519-1A47-B096-105EF8B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C681-0325-1942-8C2E-B007B43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64B73-5237-4E49-A34D-CFE7E214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6BA8A-9503-CA4F-87D8-4D0DEEF9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6450-DA57-C74F-8AC3-7F36C6DD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5D94-79D3-3348-AF1B-5B72DAD9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7FB-9AD8-9848-A364-53906E58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E4E0-7224-5E46-9670-340487A6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7DC0-025C-C343-A1E7-1F742123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5DF0-AF88-7045-ADFF-A9944C8F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DDBB-E562-3C4C-9232-77E1925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173D-546A-874C-B466-D895A103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2D48B-0597-C44E-AB1E-27FA9C9BE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83C8-B475-6C45-B1B1-58EFC8ED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BE7F-DE4C-5749-90C5-9E3DD5A8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48FB3-4C97-6D4A-9F0F-61366211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A654-9FD1-8043-A1CA-202D554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CB70A-168D-3344-91DC-4B9C5110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06B8A-33E5-AF4F-8FB4-15BB9247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6DC7-7CA0-634B-A0F8-A90A5DB9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53D3-781E-2142-95B6-145AD7E6852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1289-8EFE-E246-8B10-5383957EB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3755-670F-C24F-A41B-683B0641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1B61-517E-8B44-B1D2-47262BD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09E-9339-9447-B34B-01A0270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Old_phase_I_II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3AB-5212-1249-AAE9-DE2E6A1C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Criteria_1 (many qc=0,1)</a:t>
            </a:r>
          </a:p>
          <a:p>
            <a:pPr lvl="1"/>
            <a:r>
              <a:rPr lang="en-US" dirty="0"/>
              <a:t>qc=0: 97</a:t>
            </a:r>
          </a:p>
          <a:p>
            <a:pPr lvl="1"/>
            <a:r>
              <a:rPr lang="en-US" dirty="0"/>
              <a:t>qc=1: 4,225</a:t>
            </a:r>
          </a:p>
          <a:p>
            <a:pPr lvl="1"/>
            <a:r>
              <a:rPr lang="en-US" dirty="0"/>
              <a:t>qc=2: 33</a:t>
            </a:r>
          </a:p>
          <a:p>
            <a:pPr lvl="1"/>
            <a:r>
              <a:rPr lang="en-US" dirty="0"/>
              <a:t>qc=3: 724</a:t>
            </a:r>
          </a:p>
          <a:p>
            <a:pPr lvl="1"/>
            <a:r>
              <a:rPr lang="en-US" dirty="0"/>
              <a:t>qc=4: 1,077</a:t>
            </a:r>
          </a:p>
          <a:p>
            <a:r>
              <a:rPr lang="en-US" dirty="0"/>
              <a:t>Criteria_2 (less qc=0,1)</a:t>
            </a:r>
          </a:p>
          <a:p>
            <a:pPr lvl="1"/>
            <a:r>
              <a:rPr lang="en-US" dirty="0"/>
              <a:t>qc=0: 42</a:t>
            </a:r>
          </a:p>
          <a:p>
            <a:pPr lvl="1"/>
            <a:r>
              <a:rPr lang="en-US" dirty="0"/>
              <a:t>qc=1: 3,250</a:t>
            </a:r>
          </a:p>
          <a:p>
            <a:pPr lvl="1"/>
            <a:r>
              <a:rPr lang="en-US" dirty="0"/>
              <a:t>qc=2: 34</a:t>
            </a:r>
          </a:p>
          <a:p>
            <a:pPr lvl="1"/>
            <a:r>
              <a:rPr lang="en-US" dirty="0"/>
              <a:t>qc=3: 760</a:t>
            </a:r>
          </a:p>
          <a:p>
            <a:pPr lvl="1"/>
            <a:r>
              <a:rPr lang="en-US" dirty="0"/>
              <a:t>qc=4: 2,070</a:t>
            </a:r>
          </a:p>
          <a:p>
            <a:r>
              <a:rPr lang="en-US" strike="sngStrike" dirty="0"/>
              <a:t>Criteria_3 (do not use avg)</a:t>
            </a:r>
          </a:p>
          <a:p>
            <a:pPr lvl="1"/>
            <a:r>
              <a:rPr lang="en-US" strike="sngStrike" dirty="0"/>
              <a:t>qc=0: 42</a:t>
            </a:r>
          </a:p>
          <a:p>
            <a:pPr lvl="1"/>
            <a:r>
              <a:rPr lang="en-US" strike="sngStrike" dirty="0"/>
              <a:t>qc=1: 1,890</a:t>
            </a:r>
          </a:p>
          <a:p>
            <a:pPr lvl="1"/>
            <a:r>
              <a:rPr lang="en-US" strike="sngStrike" dirty="0"/>
              <a:t>qc=2: 34</a:t>
            </a:r>
          </a:p>
          <a:p>
            <a:pPr lvl="1"/>
            <a:r>
              <a:rPr lang="en-US" strike="sngStrike" dirty="0"/>
              <a:t>qc=3: 759</a:t>
            </a:r>
          </a:p>
          <a:p>
            <a:pPr lvl="1"/>
            <a:r>
              <a:rPr lang="en-US" strike="sngStrike" dirty="0"/>
              <a:t>qc=4: 3,432</a:t>
            </a:r>
          </a:p>
          <a:p>
            <a:endParaRPr lang="en-US" strike="sngStri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FEF96-83D8-9B42-9CBD-148C56F1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68" y="605768"/>
            <a:ext cx="4256222" cy="216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C05C5-DE7F-B342-97B8-8FFB3D28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26" y="2775607"/>
            <a:ext cx="4432299" cy="2347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9909-0098-BA41-AEE7-4736AAF0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726" y="4867680"/>
            <a:ext cx="3728114" cy="19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09E-9339-9447-B34B-01A0270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qc=1 (</a:t>
            </a:r>
            <a:r>
              <a:rPr lang="en-US" dirty="0" err="1"/>
              <a:t>Oldest_criteria</a:t>
            </a:r>
            <a:r>
              <a:rPr lang="en-US" dirty="0"/>
              <a:t>), qc=4 (</a:t>
            </a:r>
            <a:r>
              <a:rPr lang="en-US" dirty="0" err="1"/>
              <a:t>Newer_criteria</a:t>
            </a:r>
            <a:r>
              <a:rPr lang="en-US" dirty="0"/>
              <a:t> (less qc=0,1))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BDFD33-B8C4-7048-A1F3-BCE3420E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00" y="1872120"/>
            <a:ext cx="3496971" cy="24674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EB2B3-F705-E543-94EC-E41DEAEB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05" y="1727200"/>
            <a:ext cx="3876729" cy="2757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6A8E9-5705-A74B-B97A-2F7140BF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16" y="4484446"/>
            <a:ext cx="3252002" cy="2229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5541E-21AC-0742-8048-778ACB990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214" y="4701084"/>
            <a:ext cx="2893211" cy="20124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52935A-3075-C647-9D6B-C94A6E8D2F8A}"/>
              </a:ext>
            </a:extLst>
          </p:cNvPr>
          <p:cNvSpPr/>
          <p:nvPr/>
        </p:nvSpPr>
        <p:spPr>
          <a:xfrm>
            <a:off x="874" y="634420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old_phase_I_II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09E-9339-9447-B34B-01A0270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qc=1 (</a:t>
            </a:r>
            <a:r>
              <a:rPr lang="en-US" dirty="0" err="1"/>
              <a:t>Newer_criteria</a:t>
            </a:r>
            <a:r>
              <a:rPr lang="en-US" dirty="0"/>
              <a:t> (less qc=0,1)), qc=4 (</a:t>
            </a:r>
            <a:r>
              <a:rPr lang="en-US" dirty="0" err="1"/>
              <a:t>newest_criteria</a:t>
            </a:r>
            <a:r>
              <a:rPr lang="en-US" dirty="0"/>
              <a:t> (do not use avg))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2935A-3075-C647-9D6B-C94A6E8D2F8A}"/>
              </a:ext>
            </a:extLst>
          </p:cNvPr>
          <p:cNvSpPr/>
          <p:nvPr/>
        </p:nvSpPr>
        <p:spPr>
          <a:xfrm>
            <a:off x="874" y="634420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old_phase_I_II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4F12A-164C-5849-AA92-EFCF05E1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" y="1706763"/>
            <a:ext cx="3309112" cy="23172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2871AC-BCA3-AD46-B520-3221037FFE2F}"/>
              </a:ext>
            </a:extLst>
          </p:cNvPr>
          <p:cNvSpPr/>
          <p:nvPr/>
        </p:nvSpPr>
        <p:spPr>
          <a:xfrm>
            <a:off x="838200" y="2136482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1670_NC__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E206D4-35D3-DE40-ACF1-EAA55C57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205" y="1509766"/>
            <a:ext cx="2335795" cy="16227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FA289E-AB6A-234A-9003-C53AF77B1B55}"/>
              </a:ext>
            </a:extLst>
          </p:cNvPr>
          <p:cNvSpPr/>
          <p:nvPr/>
        </p:nvSpPr>
        <p:spPr>
          <a:xfrm>
            <a:off x="10722056" y="173617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1770_DP24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5A490A-C8FA-1849-9199-310E33926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296" y="3186570"/>
            <a:ext cx="2301832" cy="16446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A23A47-B947-4348-A53C-862B8D2388BE}"/>
              </a:ext>
            </a:extLst>
          </p:cNvPr>
          <p:cNvSpPr/>
          <p:nvPr/>
        </p:nvSpPr>
        <p:spPr>
          <a:xfrm>
            <a:off x="10602519" y="3907838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1809_BRN_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E36910-5429-1B47-953D-FE3C5EF9B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010" y="5080549"/>
            <a:ext cx="2523529" cy="17624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B9AF164-A8C4-9646-8B47-E8B09B156384}"/>
              </a:ext>
            </a:extLst>
          </p:cNvPr>
          <p:cNvSpPr/>
          <p:nvPr/>
        </p:nvSpPr>
        <p:spPr>
          <a:xfrm>
            <a:off x="10510812" y="579839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3760_DP24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9CD96E-B5FF-354D-8EDE-1FB613349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7332"/>
              </p:ext>
            </p:extLst>
          </p:nvPr>
        </p:nvGraphicFramePr>
        <p:xfrm>
          <a:off x="4147312" y="1920841"/>
          <a:ext cx="4087875" cy="2235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1071795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3971342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462934441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2874196219"/>
                    </a:ext>
                  </a:extLst>
                </a:gridCol>
                <a:gridCol w="599630">
                  <a:extLst>
                    <a:ext uri="{9D8B030D-6E8A-4147-A177-3AD203B41FA5}">
                      <a16:colId xmlns:a16="http://schemas.microsoft.com/office/drawing/2014/main" val="17585297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679624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End_Point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CI_Lo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CI_Hi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62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3.47E-18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0.05834407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82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0.1102554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021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0.1102554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1129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2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8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0.06313883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1106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0.11351339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621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0.1102554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46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0.1102554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026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0.11351339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750005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82664A7-BCFB-774C-9B47-4AE5879E8BCD}"/>
              </a:ext>
            </a:extLst>
          </p:cNvPr>
          <p:cNvSpPr/>
          <p:nvPr/>
        </p:nvSpPr>
        <p:spPr>
          <a:xfrm>
            <a:off x="688489" y="4231012"/>
            <a:ext cx="56027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data_corr</a:t>
            </a:r>
            <a:r>
              <a:rPr lang="en-US" dirty="0"/>
              <a:t>[0] &lt; 0.2):</a:t>
            </a:r>
          </a:p>
          <a:p>
            <a:r>
              <a:rPr lang="en-US" dirty="0"/>
              <a:t>            </a:t>
            </a:r>
            <a:r>
              <a:rPr lang="en-US" dirty="0" err="1"/>
              <a:t>qc_flag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 err="1"/>
              <a:t>data_corr:SpearmanrResult</a:t>
            </a:r>
            <a:r>
              <a:rPr lang="en-US" dirty="0"/>
              <a:t>(correlation=nan, </a:t>
            </a:r>
            <a:r>
              <a:rPr lang="en-US" dirty="0" err="1"/>
              <a:t>pvalue</a:t>
            </a:r>
            <a:r>
              <a:rPr lang="en-US" dirty="0"/>
              <a:t>=nan)</a:t>
            </a:r>
          </a:p>
        </p:txBody>
      </p:sp>
    </p:spTree>
    <p:extLst>
      <p:ext uri="{BB962C8B-B14F-4D97-AF65-F5344CB8AC3E}">
        <p14:creationId xmlns:p14="http://schemas.microsoft.com/office/powerpoint/2010/main" val="120738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09E-9339-9447-B34B-01A0270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(deprecated) Many 0 responses (</a:t>
            </a:r>
            <a:r>
              <a:rPr lang="en-US" dirty="0" err="1"/>
              <a:t>Old_phase_I_II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06285-28FF-A648-8DDD-0EF3018F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956" y="1690688"/>
            <a:ext cx="4220460" cy="2285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34D889-1046-9747-B445-7FE21BD4A993}"/>
              </a:ext>
            </a:extLst>
          </p:cNvPr>
          <p:cNvSpPr/>
          <p:nvPr/>
        </p:nvSpPr>
        <p:spPr>
          <a:xfrm>
            <a:off x="6568580" y="2534924"/>
            <a:ext cx="3367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Most </a:t>
            </a:r>
            <a:r>
              <a:rPr lang="en-US" dirty="0" err="1"/>
              <a:t>chemical_id_endpoint</a:t>
            </a:r>
            <a:r>
              <a:rPr lang="en-US" dirty="0"/>
              <a:t> pairs </a:t>
            </a:r>
          </a:p>
          <a:p>
            <a:r>
              <a:rPr lang="en-US" dirty="0"/>
              <a:t>have 6 or 8 dose responses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27B1A6-8E85-1846-BD6B-9BB7C2AD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0" y="4368415"/>
            <a:ext cx="4042044" cy="21244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44B9BD-7B95-8A4F-A508-C4F349BF7AB8}"/>
              </a:ext>
            </a:extLst>
          </p:cNvPr>
          <p:cNvSpPr/>
          <p:nvPr/>
        </p:nvSpPr>
        <p:spPr>
          <a:xfrm>
            <a:off x="4863767" y="4361477"/>
            <a:ext cx="4429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Among these, </a:t>
            </a:r>
          </a:p>
          <a:p>
            <a:r>
              <a:rPr lang="en-US" dirty="0"/>
              <a:t>many cases have all (“6”) zero responses only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999110-375A-D840-878A-C4D100F3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49502"/>
              </p:ext>
            </p:extLst>
          </p:nvPr>
        </p:nvGraphicFramePr>
        <p:xfrm>
          <a:off x="8535660" y="5031816"/>
          <a:ext cx="3303115" cy="1745471"/>
        </p:xfrm>
        <a:graphic>
          <a:graphicData uri="http://schemas.openxmlformats.org/drawingml/2006/table">
            <a:tbl>
              <a:tblPr/>
              <a:tblGrid>
                <a:gridCol w="1085636">
                  <a:extLst>
                    <a:ext uri="{9D8B030D-6E8A-4147-A177-3AD203B41FA5}">
                      <a16:colId xmlns:a16="http://schemas.microsoft.com/office/drawing/2014/main" val="3307192079"/>
                    </a:ext>
                  </a:extLst>
                </a:gridCol>
                <a:gridCol w="898820">
                  <a:extLst>
                    <a:ext uri="{9D8B030D-6E8A-4147-A177-3AD203B41FA5}">
                      <a16:colId xmlns:a16="http://schemas.microsoft.com/office/drawing/2014/main" val="1451984349"/>
                    </a:ext>
                  </a:extLst>
                </a:gridCol>
                <a:gridCol w="471401">
                  <a:extLst>
                    <a:ext uri="{9D8B030D-6E8A-4147-A177-3AD203B41FA5}">
                      <a16:colId xmlns:a16="http://schemas.microsoft.com/office/drawing/2014/main" val="1111948886"/>
                    </a:ext>
                  </a:extLst>
                </a:gridCol>
                <a:gridCol w="847258">
                  <a:extLst>
                    <a:ext uri="{9D8B030D-6E8A-4147-A177-3AD203B41FA5}">
                      <a16:colId xmlns:a16="http://schemas.microsoft.com/office/drawing/2014/main" val="3796928847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Chemical_ID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End_Point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00411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1491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311677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8798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8947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736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NC__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13" marR="5513" marT="5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92073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2994615-BBDD-D347-B072-D68E3BF49D18}"/>
              </a:ext>
            </a:extLst>
          </p:cNvPr>
          <p:cNvSpPr/>
          <p:nvPr/>
        </p:nvSpPr>
        <p:spPr>
          <a:xfrm>
            <a:off x="6942635" y="5535219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example,</a:t>
            </a:r>
          </a:p>
        </p:txBody>
      </p:sp>
    </p:spTree>
    <p:extLst>
      <p:ext uri="{BB962C8B-B14F-4D97-AF65-F5344CB8AC3E}">
        <p14:creationId xmlns:p14="http://schemas.microsoft.com/office/powerpoint/2010/main" val="276415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09E-9339-9447-B34B-01A0270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(deprecated) Many 0 responses (</a:t>
            </a:r>
            <a:r>
              <a:rPr lang="en-US" dirty="0" err="1"/>
              <a:t>Old_phase_I_II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4D889-1046-9747-B445-7FE21BD4A993}"/>
              </a:ext>
            </a:extLst>
          </p:cNvPr>
          <p:cNvSpPr/>
          <p:nvPr/>
        </p:nvSpPr>
        <p:spPr>
          <a:xfrm>
            <a:off x="7986532" y="2408784"/>
            <a:ext cx="3293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significant portions have </a:t>
            </a:r>
          </a:p>
          <a:p>
            <a:r>
              <a:rPr lang="en-US" dirty="0"/>
              <a:t>0 responses only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4B9BD-7B95-8A4F-A508-C4F349BF7AB8}"/>
              </a:ext>
            </a:extLst>
          </p:cNvPr>
          <p:cNvSpPr/>
          <p:nvPr/>
        </p:nvSpPr>
        <p:spPr>
          <a:xfrm>
            <a:off x="838200" y="3920284"/>
            <a:ext cx="474469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100% responses are zero =&gt; 46% (=1492/3249)</a:t>
            </a:r>
          </a:p>
          <a:p>
            <a:r>
              <a:rPr lang="en-US" dirty="0"/>
              <a:t>0% responses are zero =&gt; 14% (=451/3249)</a:t>
            </a:r>
          </a:p>
          <a:p>
            <a:r>
              <a:rPr lang="en-US" dirty="0">
                <a:solidFill>
                  <a:srgbClr val="FF0000"/>
                </a:solidFill>
              </a:rPr>
              <a:t>83% responses are zero =&gt; 8% (=265/3249)</a:t>
            </a:r>
          </a:p>
          <a:p>
            <a:r>
              <a:rPr lang="en-US" dirty="0">
                <a:solidFill>
                  <a:srgbClr val="FF0000"/>
                </a:solidFill>
              </a:rPr>
              <a:t>67% responses are zero =&gt; 8% (=255/3249)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# in summary</a:t>
            </a:r>
          </a:p>
          <a:p>
            <a:r>
              <a:rPr lang="en-US" dirty="0">
                <a:solidFill>
                  <a:srgbClr val="FF0000"/>
                </a:solidFill>
              </a:rPr>
              <a:t># 62% data have 0 response &gt;= 67%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36E62-A103-104F-9C8B-9DDCFC67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7" y="2090695"/>
            <a:ext cx="7168612" cy="11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461</Words>
  <Application>Microsoft Macintosh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Old_phase_I_II</vt:lpstr>
      <vt:lpstr>qc=1 (Oldest_criteria), qc=4 (Newer_criteria (less qc=0,1))</vt:lpstr>
      <vt:lpstr>qc=1 (Newer_criteria (less qc=0,1)), qc=4 (newest_criteria (do not use avg))</vt:lpstr>
      <vt:lpstr>(deprecated) Many 0 responses (Old_phase_I_II)</vt:lpstr>
      <vt:lpstr>(deprecated) Many 0 responses (Old_phase_I_II)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BMD calculation</dc:title>
  <dc:creator>Kim, Doo Nam</dc:creator>
  <cp:lastModifiedBy>Kim, Doo Nam</cp:lastModifiedBy>
  <cp:revision>102</cp:revision>
  <dcterms:created xsi:type="dcterms:W3CDTF">2020-11-13T19:05:25Z</dcterms:created>
  <dcterms:modified xsi:type="dcterms:W3CDTF">2020-11-19T06:12:09Z</dcterms:modified>
</cp:coreProperties>
</file>