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'[loga ranjini_excel.xlsx]Sheet1'!$A$1</c:f>
              <c:strCache>
                <c:ptCount val="1"/>
                <c:pt idx="0">
                  <c:v>Employee id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val>
            <c:numRef>
              <c:f>'[loga ranjini_excel.xlsx]Sheet1'!$A$2:$A$14</c:f>
              <c:numCache>
                <c:formatCode>General</c:formatCode>
                <c:ptCount val="13"/>
                <c:pt idx="1">
                  <c:v>1</c:v>
                </c:pt>
                <c:pt idx="2">
                  <c:v>2</c:v>
                </c:pt>
                <c:pt idx="3">
                  <c:v>3</c:v>
                </c:pt>
                <c:pt idx="4">
                  <c:v>4</c:v>
                </c:pt>
                <c:pt idx="5">
                  <c:v>5</c:v>
                </c:pt>
                <c:pt idx="6">
                  <c:v>6</c:v>
                </c:pt>
                <c:pt idx="7">
                  <c:v>7</c:v>
                </c:pt>
                <c:pt idx="8">
                  <c:v>8</c:v>
                </c:pt>
                <c:pt idx="9">
                  <c:v>9</c:v>
                </c:pt>
                <c:pt idx="10">
                  <c:v>10</c:v>
                </c:pt>
              </c:numCache>
            </c:numRef>
          </c:val>
          <c:extLst>
            <c:ext xmlns:c16="http://schemas.microsoft.com/office/drawing/2014/chart" uri="{C3380CC4-5D6E-409C-BE32-E72D297353CC}">
              <c16:uniqueId val="{00000000-E0C9-5049-B175-4F69CF95E848}"/>
            </c:ext>
          </c:extLst>
        </c:ser>
        <c:ser>
          <c:idx val="1"/>
          <c:order val="1"/>
          <c:tx>
            <c:strRef>
              <c:f>'[loga ranjini_excel.xlsx]Sheet1'!$B$1</c:f>
              <c:strCache>
                <c:ptCount val="1"/>
                <c:pt idx="0">
                  <c:v>Name</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val>
            <c:numRef>
              <c:f>'[loga ranjini_excel.xlsx]Sheet1'!$B$2:$B$14</c:f>
              <c:numCache>
                <c:formatCode>General</c:formatCode>
                <c:ptCount val="13"/>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1-E0C9-5049-B175-4F69CF95E848}"/>
            </c:ext>
          </c:extLst>
        </c:ser>
        <c:ser>
          <c:idx val="2"/>
          <c:order val="2"/>
          <c:tx>
            <c:strRef>
              <c:f>'[loga ranjini_excel.xlsx]Sheet1'!$C$1</c:f>
              <c:strCache>
                <c:ptCount val="1"/>
                <c:pt idx="0">
                  <c:v>Department </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val>
            <c:numRef>
              <c:f>'[loga ranjini_excel.xlsx]Sheet1'!$C$2:$C$14</c:f>
              <c:numCache>
                <c:formatCode>General</c:formatCode>
                <c:ptCount val="13"/>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2-E0C9-5049-B175-4F69CF95E848}"/>
            </c:ext>
          </c:extLst>
        </c:ser>
        <c:ser>
          <c:idx val="3"/>
          <c:order val="3"/>
          <c:tx>
            <c:strRef>
              <c:f>'[loga ranjini_excel.xlsx]Sheet1'!$D$1</c:f>
              <c:strCache>
                <c:ptCount val="1"/>
                <c:pt idx="0">
                  <c:v>Hire date</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val>
            <c:numRef>
              <c:f>'[loga ranjini_excel.xlsx]Sheet1'!$D$2:$D$14</c:f>
              <c:numCache>
                <c:formatCode>General</c:formatCode>
                <c:ptCount val="13"/>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3-E0C9-5049-B175-4F69CF95E848}"/>
            </c:ext>
          </c:extLst>
        </c:ser>
        <c:ser>
          <c:idx val="4"/>
          <c:order val="4"/>
          <c:tx>
            <c:strRef>
              <c:f>'[loga ranjini_excel.xlsx]Sheet1'!$E$1</c:f>
              <c:strCache>
                <c:ptCount val="1"/>
                <c:pt idx="0">
                  <c:v>Exit date</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val>
            <c:numRef>
              <c:f>'[loga ranjini_excel.xlsx]Sheet1'!$E$2:$E$14</c:f>
              <c:numCache>
                <c:formatCode>General</c:formatCode>
                <c:ptCount val="13"/>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E0C9-5049-B175-4F69CF95E848}"/>
            </c:ext>
          </c:extLst>
        </c:ser>
        <c:ser>
          <c:idx val="5"/>
          <c:order val="5"/>
          <c:tx>
            <c:strRef>
              <c:f>'[loga ranjini_excel.xlsx]Sheet1'!$F$1</c:f>
              <c:strCache>
                <c:ptCount val="1"/>
                <c:pt idx="0">
                  <c:v>Reason for leaving </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val>
            <c:numRef>
              <c:f>'[loga ranjini_excel.xlsx]Sheet1'!$F$2:$F$14</c:f>
              <c:numCache>
                <c:formatCode>General</c:formatCode>
                <c:ptCount val="13"/>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5-E0C9-5049-B175-4F69CF95E848}"/>
            </c:ext>
          </c:extLst>
        </c:ser>
        <c:ser>
          <c:idx val="6"/>
          <c:order val="6"/>
          <c:tx>
            <c:strRef>
              <c:f>'[loga ranjini_excel.xlsx]Sheet1'!$G$1</c:f>
              <c:strCache>
                <c:ptCount val="1"/>
                <c:pt idx="0">
                  <c:v>Tenure month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val>
            <c:numRef>
              <c:f>'[loga ranjini_excel.xlsx]Sheet1'!$G$2:$G$14</c:f>
              <c:numCache>
                <c:formatCode>General</c:formatCode>
                <c:ptCount val="13"/>
                <c:pt idx="1">
                  <c:v>42</c:v>
                </c:pt>
                <c:pt idx="2">
                  <c:v>52</c:v>
                </c:pt>
                <c:pt idx="3">
                  <c:v>54</c:v>
                </c:pt>
                <c:pt idx="4">
                  <c:v>34</c:v>
                </c:pt>
                <c:pt idx="5">
                  <c:v>46</c:v>
                </c:pt>
                <c:pt idx="6">
                  <c:v>53</c:v>
                </c:pt>
                <c:pt idx="7">
                  <c:v>52</c:v>
                </c:pt>
                <c:pt idx="8">
                  <c:v>40</c:v>
                </c:pt>
                <c:pt idx="9">
                  <c:v>62</c:v>
                </c:pt>
                <c:pt idx="10">
                  <c:v>46</c:v>
                </c:pt>
              </c:numCache>
            </c:numRef>
          </c:val>
          <c:extLst>
            <c:ext xmlns:c16="http://schemas.microsoft.com/office/drawing/2014/chart" uri="{C3380CC4-5D6E-409C-BE32-E72D297353CC}">
              <c16:uniqueId val="{00000006-E0C9-5049-B175-4F69CF95E84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M.LOGA RANJINI</a:t>
            </a:r>
            <a:endParaRPr lang="en-US" sz="2400" dirty="0"/>
          </a:p>
          <a:p>
            <a:r>
              <a:rPr lang="en-US" sz="2400" dirty="0"/>
              <a:t>REGISTER NO:</a:t>
            </a:r>
            <a:r>
              <a:rPr lang="en-GB" sz="2400" dirty="0"/>
              <a:t>312200861</a:t>
            </a:r>
            <a:endParaRPr lang="en-US" sz="2400" dirty="0"/>
          </a:p>
          <a:p>
            <a:r>
              <a:rPr lang="en-US" sz="2400" dirty="0"/>
              <a:t>DEPARTMENT:</a:t>
            </a:r>
            <a:r>
              <a:rPr lang="en-GB" sz="2400" dirty="0"/>
              <a:t>B.COM GENERAL</a:t>
            </a:r>
            <a:endParaRPr lang="en-US" sz="2400" dirty="0"/>
          </a:p>
          <a:p>
            <a:r>
              <a:rPr lang="en-US" sz="2400" dirty="0"/>
              <a:t>COLLEGE</a:t>
            </a:r>
            <a:r>
              <a:rPr lang="en-GB" sz="2400" dirty="0"/>
              <a:t>: PACHIYAPPAS COLLEGE FOR WOMEN KPM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D3F9448-1BFA-0A0B-E1C4-8C8A355C64CD}"/>
              </a:ext>
            </a:extLst>
          </p:cNvPr>
          <p:cNvSpPr txBox="1"/>
          <p:nvPr/>
        </p:nvSpPr>
        <p:spPr>
          <a:xfrm>
            <a:off x="634007" y="1206073"/>
            <a:ext cx="10188774" cy="1754326"/>
          </a:xfrm>
          <a:prstGeom prst="rect">
            <a:avLst/>
          </a:prstGeom>
          <a:noFill/>
        </p:spPr>
        <p:txBody>
          <a:bodyPr wrap="square">
            <a:spAutoFit/>
          </a:bodyPr>
          <a:lstStyle/>
          <a:p>
            <a:r>
              <a:rPr lang="en-US" dirty="0"/>
              <a:t>1. Data </a:t>
            </a:r>
            <a:r>
              <a:rPr lang="en-US" dirty="0" err="1"/>
              <a:t>Preparation:Before</a:t>
            </a:r>
            <a:r>
              <a:rPr lang="en-US" dirty="0"/>
              <a:t> starting the dashboard modeling process, ensure that your dataset is clean, consistent, and well-</a:t>
            </a:r>
            <a:r>
              <a:rPr lang="en-US" dirty="0" err="1"/>
              <a:t>organised</a:t>
            </a:r>
            <a:r>
              <a:rPr lang="en-US" dirty="0"/>
              <a:t>. Here are the key steps in data </a:t>
            </a:r>
            <a:r>
              <a:rPr lang="en-US" dirty="0" err="1"/>
              <a:t>preparation:Data</a:t>
            </a:r>
            <a:r>
              <a:rPr lang="en-US" dirty="0"/>
              <a:t> Cleaning: Remove any duplicates, correct errors, and fill in missing values to ensure data </a:t>
            </a:r>
            <a:r>
              <a:rPr lang="en-US" dirty="0" err="1"/>
              <a:t>accuracy.Data</a:t>
            </a:r>
            <a:r>
              <a:rPr lang="en-US" dirty="0"/>
              <a:t> Transformation: Convert data into a usable format, such as changing date formats or </a:t>
            </a:r>
            <a:r>
              <a:rPr lang="en-US" dirty="0" err="1"/>
              <a:t>normalising</a:t>
            </a:r>
            <a:r>
              <a:rPr lang="en-US" dirty="0"/>
              <a:t> categorical data (e.g., converting gender to standard labels like "Male" or "Female").Data </a:t>
            </a:r>
            <a:r>
              <a:rPr lang="en-US" dirty="0" err="1"/>
              <a:t>Categorisation</a:t>
            </a:r>
            <a:r>
              <a:rPr lang="en-US" dirty="0"/>
              <a:t>: Create categories for continuous data, such as grouping ages into age ranges or tenure into years of service.</a:t>
            </a:r>
          </a:p>
        </p:txBody>
      </p:sp>
      <p:sp>
        <p:nvSpPr>
          <p:cNvPr id="7" name="TextBox 6">
            <a:extLst>
              <a:ext uri="{FF2B5EF4-FFF2-40B4-BE49-F238E27FC236}">
                <a16:creationId xmlns:a16="http://schemas.microsoft.com/office/drawing/2014/main" id="{2CE2CF9E-CC21-E8DA-F4CA-446B0481B79D}"/>
              </a:ext>
            </a:extLst>
          </p:cNvPr>
          <p:cNvSpPr txBox="1"/>
          <p:nvPr/>
        </p:nvSpPr>
        <p:spPr>
          <a:xfrm>
            <a:off x="634007" y="3117135"/>
            <a:ext cx="9981606" cy="2585323"/>
          </a:xfrm>
          <a:prstGeom prst="rect">
            <a:avLst/>
          </a:prstGeom>
          <a:noFill/>
        </p:spPr>
        <p:txBody>
          <a:bodyPr wrap="square">
            <a:spAutoFit/>
          </a:bodyPr>
          <a:lstStyle/>
          <a:p>
            <a:r>
              <a:rPr lang="en-US" dirty="0"/>
              <a:t>2. Defining Key Metrics and </a:t>
            </a:r>
            <a:r>
              <a:rPr lang="en-US" dirty="0" err="1"/>
              <a:t>KPIs:Identify</a:t>
            </a:r>
            <a:r>
              <a:rPr lang="en-US" dirty="0"/>
              <a:t> the key metrics and KPIs that will be displayed on the dashboard to provide insights into employee attrition. Common metrics for an attrition dashboard </a:t>
            </a:r>
            <a:r>
              <a:rPr lang="en-US" dirty="0" err="1"/>
              <a:t>include:Overall</a:t>
            </a:r>
            <a:r>
              <a:rPr lang="en-US" dirty="0"/>
              <a:t> Attrition Rate: Percentage of employees who have left the </a:t>
            </a:r>
            <a:r>
              <a:rPr lang="en-US" dirty="0" err="1"/>
              <a:t>organisation</a:t>
            </a:r>
            <a:r>
              <a:rPr lang="en-US" dirty="0"/>
              <a:t> over a specified </a:t>
            </a:r>
            <a:r>
              <a:rPr lang="en-US" dirty="0" err="1"/>
              <a:t>period.Voluntary</a:t>
            </a:r>
            <a:r>
              <a:rPr lang="en-US" dirty="0"/>
              <a:t> vs. Involuntary Attrition: Differentiating between employees who left by choice and those who were </a:t>
            </a:r>
            <a:r>
              <a:rPr lang="en-US" dirty="0" err="1"/>
              <a:t>terminated.Attrition</a:t>
            </a:r>
            <a:r>
              <a:rPr lang="en-US" dirty="0"/>
              <a:t> by Department/Role: Attrition rates broken down by department, role, or job function to identify high-risk </a:t>
            </a:r>
            <a:r>
              <a:rPr lang="en-US" dirty="0" err="1"/>
              <a:t>areas.Attrition</a:t>
            </a:r>
            <a:r>
              <a:rPr lang="en-US" dirty="0"/>
              <a:t> by Demographics: Analysis of attrition rates by employee demographics, such as age, gender, education level, and marital </a:t>
            </a:r>
            <a:r>
              <a:rPr lang="en-US" dirty="0" err="1"/>
              <a:t>status.Tenure</a:t>
            </a:r>
            <a:r>
              <a:rPr lang="en-US" dirty="0"/>
              <a:t> Analysis: Average length of service of employees who have left, helping to identify trends based on </a:t>
            </a:r>
            <a:r>
              <a:rPr lang="en-US" dirty="0" err="1"/>
              <a:t>tenure.Reason</a:t>
            </a:r>
            <a:r>
              <a:rPr lang="en-US" dirty="0"/>
              <a:t> for Leaving: Most common reasons cited for leaving, based on exit interviews or surveys.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40C54C3-4AC7-1F83-407C-DE2BDC60150F}"/>
              </a:ext>
            </a:extLst>
          </p:cNvPr>
          <p:cNvGraphicFramePr>
            <a:graphicFrameLocks/>
          </p:cNvGraphicFramePr>
          <p:nvPr>
            <p:extLst>
              <p:ext uri="{D42A27DB-BD31-4B8C-83A1-F6EECF244321}">
                <p14:modId xmlns:p14="http://schemas.microsoft.com/office/powerpoint/2010/main" val="3700544821"/>
              </p:ext>
            </p:extLst>
          </p:nvPr>
        </p:nvGraphicFramePr>
        <p:xfrm>
          <a:off x="1512094" y="1493043"/>
          <a:ext cx="7153275" cy="44934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C259BA-B74A-7E37-F5F2-9B7ACB757368}"/>
              </a:ext>
            </a:extLst>
          </p:cNvPr>
          <p:cNvSpPr txBox="1"/>
          <p:nvPr/>
        </p:nvSpPr>
        <p:spPr>
          <a:xfrm>
            <a:off x="755332" y="1300609"/>
            <a:ext cx="8259961" cy="3693319"/>
          </a:xfrm>
          <a:prstGeom prst="rect">
            <a:avLst/>
          </a:prstGeom>
          <a:noFill/>
        </p:spPr>
        <p:txBody>
          <a:bodyPr wrap="square">
            <a:spAutoFit/>
          </a:bodyPr>
          <a:lstStyle/>
          <a:p>
            <a:r>
              <a:rPr lang="en-US" dirty="0"/>
              <a:t>1. Comprehensive Insights into Employee </a:t>
            </a:r>
            <a:r>
              <a:rPr lang="en-US" dirty="0" err="1"/>
              <a:t>Attrition:The</a:t>
            </a:r>
            <a:r>
              <a:rPr lang="en-US" dirty="0"/>
              <a:t> dashboard offers a holistic view of employee turnover by </a:t>
            </a:r>
            <a:r>
              <a:rPr lang="en-US" dirty="0" err="1"/>
              <a:t>analysing</a:t>
            </a:r>
            <a:r>
              <a:rPr lang="en-US" dirty="0"/>
              <a:t> various factors, including demographics, job roles, departments, performance, and tenure. By understanding these factors, </a:t>
            </a:r>
            <a:r>
              <a:rPr lang="en-US" dirty="0" err="1"/>
              <a:t>organisations</a:t>
            </a:r>
            <a:r>
              <a:rPr lang="en-US" dirty="0"/>
              <a:t> can identify the root causes of attrition and address them effectively.2. Real-Time Data Analysis and Dynamic </a:t>
            </a:r>
            <a:r>
              <a:rPr lang="en-US" dirty="0" err="1"/>
              <a:t>Visualisation:With</a:t>
            </a:r>
            <a:r>
              <a:rPr lang="en-US" dirty="0"/>
              <a:t> interactive features like slicers, pivot tables, and charts, users can explore data dynamically, gaining insights in real-time. This level of interactivity allows stakeholders to drill down into specific areas of interest, such as high-risk departments or particular employee demographics, to better understand attrition trends.3. Data-Driven </a:t>
            </a:r>
            <a:r>
              <a:rPr lang="en-US" dirty="0" err="1"/>
              <a:t>Decision-Making:The</a:t>
            </a:r>
            <a:r>
              <a:rPr lang="en-US" dirty="0"/>
              <a:t> dashboard empowers HR professionals, managers, and executives to make informed decisions based on accurate data. By providing clear, visual representations of key metrics and KPIs, the dashboard helps in identifying trends, forecasting future attrition rates, and developing targeted strategies to reduce turnover.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44375"/>
            <a:ext cx="8593228" cy="1446550"/>
          </a:xfrm>
          <a:prstGeom prst="rect">
            <a:avLst/>
          </a:prstGeom>
          <a:noFill/>
        </p:spPr>
        <p:txBody>
          <a:bodyPr wrap="square" rtlCol="0">
            <a:spAutoFit/>
          </a:bodyPr>
          <a:lstStyle/>
          <a:p>
            <a:r>
              <a:rPr lang="en-GB" sz="4400" b="1" dirty="0">
                <a:solidFill>
                  <a:srgbClr val="0F0F0F"/>
                </a:solidFill>
                <a:latin typeface="Times New Roman" panose="02020603050405020304" pitchFamily="18" charset="0"/>
                <a:cs typeface="Times New Roman" panose="02020603050405020304" pitchFamily="18" charset="0"/>
              </a:rPr>
              <a:t>Employee attrition analysis using Excel Dashboards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12CCACC-4084-0C9C-4FB5-B0F75F42744E}"/>
              </a:ext>
            </a:extLst>
          </p:cNvPr>
          <p:cNvSpPr txBox="1"/>
          <p:nvPr/>
        </p:nvSpPr>
        <p:spPr>
          <a:xfrm>
            <a:off x="834072" y="1423154"/>
            <a:ext cx="7690803" cy="2585323"/>
          </a:xfrm>
          <a:prstGeom prst="rect">
            <a:avLst/>
          </a:prstGeom>
          <a:noFill/>
        </p:spPr>
        <p:txBody>
          <a:bodyPr wrap="square">
            <a:spAutoFit/>
          </a:bodyPr>
          <a:lstStyle/>
          <a:p>
            <a:r>
              <a:rPr lang="en-US" dirty="0"/>
              <a:t>Key Questions to </a:t>
            </a:r>
            <a:r>
              <a:rPr lang="en-US" dirty="0" err="1"/>
              <a:t>Address:What</a:t>
            </a:r>
            <a:r>
              <a:rPr lang="en-US" dirty="0"/>
              <a:t> is the overall attrition rate within the </a:t>
            </a:r>
            <a:r>
              <a:rPr lang="en-US" dirty="0" err="1"/>
              <a:t>organisation</a:t>
            </a:r>
            <a:r>
              <a:rPr lang="en-US" dirty="0"/>
              <a:t> over the past few </a:t>
            </a:r>
            <a:r>
              <a:rPr lang="en-US" dirty="0" err="1"/>
              <a:t>years?How</a:t>
            </a:r>
            <a:r>
              <a:rPr lang="en-US" dirty="0"/>
              <a:t> does attrition vary across different departments, job roles, and </a:t>
            </a:r>
            <a:r>
              <a:rPr lang="en-US" dirty="0" err="1"/>
              <a:t>locations?Are</a:t>
            </a:r>
            <a:r>
              <a:rPr lang="en-US" dirty="0"/>
              <a:t> there identifiable patterns of attrition among specific demographic groups, such as age, gender, or education </a:t>
            </a:r>
            <a:r>
              <a:rPr lang="en-US" dirty="0" err="1"/>
              <a:t>level?What</a:t>
            </a:r>
            <a:r>
              <a:rPr lang="en-US" dirty="0"/>
              <a:t> is the relationship between employee tenure and </a:t>
            </a:r>
            <a:r>
              <a:rPr lang="en-US" dirty="0" err="1"/>
              <a:t>attrition?How</a:t>
            </a:r>
            <a:r>
              <a:rPr lang="en-US" dirty="0"/>
              <a:t> does performance rating impact an employee’s likelihood of </a:t>
            </a:r>
            <a:r>
              <a:rPr lang="en-US" dirty="0" err="1"/>
              <a:t>leaving?Are</a:t>
            </a:r>
            <a:r>
              <a:rPr lang="en-US" dirty="0"/>
              <a:t> there specific factors (e.g., compensation, job satisfaction, work-life balance) that significantly influence voluntary </a:t>
            </a:r>
            <a:r>
              <a:rPr lang="en-US" dirty="0" err="1"/>
              <a:t>attrition?Can</a:t>
            </a:r>
            <a:r>
              <a:rPr lang="en-US" dirty="0"/>
              <a:t> we predict future attrition based on historical data trends?</a:t>
            </a:r>
          </a:p>
        </p:txBody>
      </p:sp>
      <p:sp>
        <p:nvSpPr>
          <p:cNvPr id="13" name="TextBox 12">
            <a:extLst>
              <a:ext uri="{FF2B5EF4-FFF2-40B4-BE49-F238E27FC236}">
                <a16:creationId xmlns:a16="http://schemas.microsoft.com/office/drawing/2014/main" id="{F2AA1ABB-05C9-1A2D-C898-52D8C0647C77}"/>
              </a:ext>
            </a:extLst>
          </p:cNvPr>
          <p:cNvSpPr txBox="1"/>
          <p:nvPr/>
        </p:nvSpPr>
        <p:spPr>
          <a:xfrm>
            <a:off x="834071" y="4178395"/>
            <a:ext cx="7035959" cy="1200329"/>
          </a:xfrm>
          <a:prstGeom prst="rect">
            <a:avLst/>
          </a:prstGeom>
          <a:noFill/>
        </p:spPr>
        <p:txBody>
          <a:bodyPr wrap="square">
            <a:spAutoFit/>
          </a:bodyPr>
          <a:lstStyle/>
          <a:p>
            <a:r>
              <a:rPr lang="en-US" dirty="0"/>
              <a:t>Scope of </a:t>
            </a:r>
            <a:r>
              <a:rPr lang="en-US" dirty="0" err="1"/>
              <a:t>Analysis:Data</a:t>
            </a:r>
            <a:r>
              <a:rPr lang="en-US" dirty="0"/>
              <a:t> </a:t>
            </a:r>
            <a:r>
              <a:rPr lang="en-US" dirty="0" err="1"/>
              <a:t>Collection:Gather</a:t>
            </a:r>
            <a:r>
              <a:rPr lang="en-US" dirty="0"/>
              <a:t> historical employee data, including demographics, employment history, performance ratings, compensation, department, role, reasons for leaving, and other relevant </a:t>
            </a:r>
            <a:r>
              <a:rPr lang="en-US" dirty="0" err="1"/>
              <a:t>factors.Ensure</a:t>
            </a:r>
            <a:r>
              <a:rPr lang="en-US" dirty="0"/>
              <a:t> data quality and completeness for accurate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193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6E62DDB-C6AB-881F-696F-86B540DEB0A7}"/>
              </a:ext>
            </a:extLst>
          </p:cNvPr>
          <p:cNvSpPr txBox="1"/>
          <p:nvPr/>
        </p:nvSpPr>
        <p:spPr>
          <a:xfrm>
            <a:off x="676275" y="1519565"/>
            <a:ext cx="7787877" cy="3139321"/>
          </a:xfrm>
          <a:prstGeom prst="rect">
            <a:avLst/>
          </a:prstGeom>
          <a:noFill/>
        </p:spPr>
        <p:txBody>
          <a:bodyPr wrap="square">
            <a:spAutoFit/>
          </a:bodyPr>
          <a:lstStyle/>
          <a:p>
            <a:r>
              <a:rPr lang="en-US" dirty="0"/>
              <a:t>Project Objectives and Scope </a:t>
            </a:r>
            <a:r>
              <a:rPr lang="en-US" dirty="0" err="1"/>
              <a:t>Recap:Objectives:Analyse</a:t>
            </a:r>
            <a:r>
              <a:rPr lang="en-US" dirty="0"/>
              <a:t> employee attrition data to uncover the primary reasons for </a:t>
            </a:r>
            <a:r>
              <a:rPr lang="en-US" dirty="0" err="1"/>
              <a:t>turnover.Visualise</a:t>
            </a:r>
            <a:r>
              <a:rPr lang="en-US" dirty="0"/>
              <a:t> data using Excel dashboards to present trends and insights in a clear, interactive </a:t>
            </a:r>
            <a:r>
              <a:rPr lang="en-US" dirty="0" err="1"/>
              <a:t>format.Provide</a:t>
            </a:r>
            <a:r>
              <a:rPr lang="en-US" dirty="0"/>
              <a:t> actionable recommendations to reduce attrition rates and enhance employee </a:t>
            </a:r>
            <a:r>
              <a:rPr lang="en-US" dirty="0" err="1"/>
              <a:t>retention.Scope:Data</a:t>
            </a:r>
            <a:r>
              <a:rPr lang="en-US" dirty="0"/>
              <a:t> Collection: Compile historical data on employee demographics, tenure, performance, job roles, departments, compensation, and reasons for </a:t>
            </a:r>
            <a:r>
              <a:rPr lang="en-US" dirty="0" err="1"/>
              <a:t>leaving.Data</a:t>
            </a:r>
            <a:r>
              <a:rPr lang="en-US" dirty="0"/>
              <a:t> Analysis: Calculate key metrics such as attrition rate, voluntary vs. involuntary attrition, and segment analysis by department, role, and </a:t>
            </a:r>
            <a:r>
              <a:rPr lang="en-US" dirty="0" err="1"/>
              <a:t>demographics.Dashboard</a:t>
            </a:r>
            <a:r>
              <a:rPr lang="en-US" dirty="0"/>
              <a:t> Creation: Develop interactive Excel dashboards with </a:t>
            </a:r>
            <a:r>
              <a:rPr lang="en-US" dirty="0" err="1"/>
              <a:t>visualisations</a:t>
            </a:r>
            <a:r>
              <a:rPr lang="en-US" dirty="0"/>
              <a:t> such as charts, graphs, pivot tables, and heat maps to present the analysis results.</a:t>
            </a:r>
          </a:p>
        </p:txBody>
      </p:sp>
      <p:sp>
        <p:nvSpPr>
          <p:cNvPr id="14" name="TextBox 13">
            <a:extLst>
              <a:ext uri="{FF2B5EF4-FFF2-40B4-BE49-F238E27FC236}">
                <a16:creationId xmlns:a16="http://schemas.microsoft.com/office/drawing/2014/main" id="{E76B5F29-682E-C896-DA09-47628DB92033}"/>
              </a:ext>
            </a:extLst>
          </p:cNvPr>
          <p:cNvSpPr txBox="1"/>
          <p:nvPr/>
        </p:nvSpPr>
        <p:spPr>
          <a:xfrm>
            <a:off x="676275" y="4670644"/>
            <a:ext cx="7924800" cy="1477328"/>
          </a:xfrm>
          <a:prstGeom prst="rect">
            <a:avLst/>
          </a:prstGeom>
          <a:noFill/>
        </p:spPr>
        <p:txBody>
          <a:bodyPr wrap="square">
            <a:spAutoFit/>
          </a:bodyPr>
          <a:lstStyle/>
          <a:p>
            <a:r>
              <a:rPr lang="en-US" dirty="0"/>
              <a:t>Recommendations for Future </a:t>
            </a:r>
            <a:r>
              <a:rPr lang="en-US" dirty="0" err="1"/>
              <a:t>Projects:Expand</a:t>
            </a:r>
            <a:r>
              <a:rPr lang="en-US" dirty="0"/>
              <a:t> Data Sources: Consider incorporating additional data sources, such as employee engagement surveys and feedback, to provide a more comprehensive view of attrition </a:t>
            </a:r>
            <a:r>
              <a:rPr lang="en-US" dirty="0" err="1"/>
              <a:t>drivers.Advanced</a:t>
            </a:r>
            <a:r>
              <a:rPr lang="en-US" dirty="0"/>
              <a:t> Analytics: Explore using more advanced analytical tools and techniques, such as machine learning, to enhance predictive capabilities and uncover deeper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6A2EB93-D4D8-FEEB-76D1-3A67E57DDB61}"/>
              </a:ext>
            </a:extLst>
          </p:cNvPr>
          <p:cNvSpPr txBox="1"/>
          <p:nvPr/>
        </p:nvSpPr>
        <p:spPr>
          <a:xfrm>
            <a:off x="558891" y="1409952"/>
            <a:ext cx="9882890" cy="4801314"/>
          </a:xfrm>
          <a:prstGeom prst="rect">
            <a:avLst/>
          </a:prstGeom>
          <a:noFill/>
        </p:spPr>
        <p:txBody>
          <a:bodyPr wrap="square">
            <a:spAutoFit/>
          </a:bodyPr>
          <a:lstStyle/>
          <a:p>
            <a:r>
              <a:rPr lang="en-US" dirty="0"/>
              <a:t>1. Human Resources (HR) </a:t>
            </a:r>
            <a:r>
              <a:rPr lang="en-US" dirty="0" err="1"/>
              <a:t>Team:HR</a:t>
            </a:r>
            <a:r>
              <a:rPr lang="en-US" dirty="0"/>
              <a:t> Managers and Generalists: Responsible for developing and implementing policies related to employee retention, engagement, and satisfaction. They use the dashboard to identify trends and patterns in attrition, enabling them to develop targeted retention </a:t>
            </a:r>
            <a:r>
              <a:rPr lang="en-US" dirty="0" err="1"/>
              <a:t>strategies.Recruitment</a:t>
            </a:r>
            <a:r>
              <a:rPr lang="en-US" dirty="0"/>
              <a:t> Specialists: Use the insights to understand turnover rates and plan recruitment efforts accordingly. If certain departments or roles have high attrition rates, recruiters can anticipate the need for more proactive </a:t>
            </a:r>
            <a:r>
              <a:rPr lang="en-US" dirty="0" err="1"/>
              <a:t>hiring.HR</a:t>
            </a:r>
            <a:r>
              <a:rPr lang="en-US" dirty="0"/>
              <a:t> Analysts: Focus on </a:t>
            </a:r>
            <a:r>
              <a:rPr lang="en-US" dirty="0" err="1"/>
              <a:t>analysing</a:t>
            </a:r>
            <a:r>
              <a:rPr lang="en-US" dirty="0"/>
              <a:t> employee data to identify root causes of attrition. They use the dashboards to conduct deep dives into the data, examining trends by demographics, departments, job roles, and other factors.2. Senior Management and </a:t>
            </a:r>
            <a:r>
              <a:rPr lang="en-US" dirty="0" err="1"/>
              <a:t>Executives:Chief</a:t>
            </a:r>
            <a:r>
              <a:rPr lang="en-US" dirty="0"/>
              <a:t> Human Resources Officer (CHRO) or HR Director: </a:t>
            </a:r>
            <a:r>
              <a:rPr lang="en-US" dirty="0" err="1"/>
              <a:t>Utilises</a:t>
            </a:r>
            <a:r>
              <a:rPr lang="en-US" dirty="0"/>
              <a:t> the dashboards to make strategic decisions about workforce planning and employee engagement initiatives. The CHRO also uses these insights to present to the board of directors or other executive </a:t>
            </a:r>
            <a:r>
              <a:rPr lang="en-US" dirty="0" err="1"/>
              <a:t>teams.Department</a:t>
            </a:r>
            <a:r>
              <a:rPr lang="en-US" dirty="0"/>
              <a:t> Heads and Managers: Responsible for managing teams and departments. They use the dashboards to monitor attrition rates within their specific departments and to understand the factors contributing to turnover. This enables them to take corrective actions, such as improving team morale or addressing specific issues that may be causing </a:t>
            </a:r>
            <a:r>
              <a:rPr lang="en-US" dirty="0" err="1"/>
              <a:t>attrition.Chief</a:t>
            </a:r>
            <a:r>
              <a:rPr lang="en-US" dirty="0"/>
              <a:t> Financial Officer (CFO): Interested in the financial implications of attrition, such as the cost of turnover, hiring, and training new employees. The CFO may use the dashboards to understand the financial impact of attrition and budget for retention initiatives.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9CDAF44-B5D9-F888-6ACD-8AE7D4F66BA6}"/>
              </a:ext>
            </a:extLst>
          </p:cNvPr>
          <p:cNvSpPr txBox="1"/>
          <p:nvPr/>
        </p:nvSpPr>
        <p:spPr>
          <a:xfrm>
            <a:off x="2921092" y="1586794"/>
            <a:ext cx="8178615" cy="5078313"/>
          </a:xfrm>
          <a:prstGeom prst="rect">
            <a:avLst/>
          </a:prstGeom>
          <a:noFill/>
        </p:spPr>
        <p:txBody>
          <a:bodyPr wrap="square">
            <a:spAutoFit/>
          </a:bodyPr>
          <a:lstStyle/>
          <a:p>
            <a:r>
              <a:rPr lang="en-US" dirty="0"/>
              <a:t>Solution </a:t>
            </a:r>
            <a:r>
              <a:rPr lang="en-US" dirty="0" err="1"/>
              <a:t>Overview:Our</a:t>
            </a:r>
            <a:r>
              <a:rPr lang="en-US" dirty="0"/>
              <a:t> solution provides an interactive, data-driven Excel dashboard designed to </a:t>
            </a:r>
            <a:r>
              <a:rPr lang="en-US" dirty="0" err="1"/>
              <a:t>analyse</a:t>
            </a:r>
            <a:r>
              <a:rPr lang="en-US" dirty="0"/>
              <a:t> employee attrition within an </a:t>
            </a:r>
            <a:r>
              <a:rPr lang="en-US" dirty="0" err="1"/>
              <a:t>organisation</a:t>
            </a:r>
            <a:r>
              <a:rPr lang="en-US" dirty="0"/>
              <a:t> comprehensively. By leveraging Excel's powerful data analysis and </a:t>
            </a:r>
            <a:r>
              <a:rPr lang="en-US" dirty="0" err="1"/>
              <a:t>visualisation</a:t>
            </a:r>
            <a:r>
              <a:rPr lang="en-US" dirty="0"/>
              <a:t> capabilities, the dashboard enables </a:t>
            </a:r>
            <a:r>
              <a:rPr lang="en-US" dirty="0" err="1"/>
              <a:t>organisations</a:t>
            </a:r>
            <a:r>
              <a:rPr lang="en-US" dirty="0"/>
              <a:t> to gain deep insights into employee turnover, identify key drivers of attrition, and develop targeted strategies to improve </a:t>
            </a:r>
            <a:r>
              <a:rPr lang="en-US" dirty="0" err="1"/>
              <a:t>retention.Key</a:t>
            </a:r>
            <a:r>
              <a:rPr lang="en-US" dirty="0"/>
              <a:t> Features of Our </a:t>
            </a:r>
            <a:r>
              <a:rPr lang="en-US" dirty="0" err="1"/>
              <a:t>Solution:Comprehensive</a:t>
            </a:r>
            <a:r>
              <a:rPr lang="en-US" dirty="0"/>
              <a:t> Data </a:t>
            </a:r>
            <a:r>
              <a:rPr lang="en-US" dirty="0" err="1"/>
              <a:t>Analysis:Data</a:t>
            </a:r>
            <a:r>
              <a:rPr lang="en-US" dirty="0"/>
              <a:t> Integration: Our solution integrates data from various HR systems and sources, including employee demographics, employment history, performance ratings, compensation, and exit </a:t>
            </a:r>
            <a:r>
              <a:rPr lang="en-US" dirty="0" err="1"/>
              <a:t>reasons.Automated</a:t>
            </a:r>
            <a:r>
              <a:rPr lang="en-US" dirty="0"/>
              <a:t> Calculations: The dashboard automatically calculates key metrics such as overall attrition rate, voluntary vs. involuntary attrition, average tenure, and attrition by department, role, and </a:t>
            </a:r>
            <a:r>
              <a:rPr lang="en-US" dirty="0" err="1"/>
              <a:t>demographics.Interactive</a:t>
            </a:r>
            <a:r>
              <a:rPr lang="en-US" dirty="0"/>
              <a:t> </a:t>
            </a:r>
            <a:r>
              <a:rPr lang="en-US" dirty="0" err="1"/>
              <a:t>Visualisations:Dynamic</a:t>
            </a:r>
            <a:r>
              <a:rPr lang="en-US" dirty="0"/>
              <a:t> Charts and Graphs: The dashboard includes a variety of </a:t>
            </a:r>
            <a:r>
              <a:rPr lang="en-US" dirty="0" err="1"/>
              <a:t>visualisations</a:t>
            </a:r>
            <a:r>
              <a:rPr lang="en-US" dirty="0"/>
              <a:t>, such as bar charts, line graphs, pie charts, and heat maps, to present data in an easily digestible format. These </a:t>
            </a:r>
            <a:r>
              <a:rPr lang="en-US" dirty="0" err="1"/>
              <a:t>visualisations</a:t>
            </a:r>
            <a:r>
              <a:rPr lang="en-US" dirty="0"/>
              <a:t> are interactive, allowing users to filter, drill down, and explore the data in </a:t>
            </a:r>
            <a:r>
              <a:rPr lang="en-US" dirty="0" err="1"/>
              <a:t>detail.Pivot</a:t>
            </a:r>
            <a:r>
              <a:rPr lang="en-US" dirty="0"/>
              <a:t> Tables and Slicers: </a:t>
            </a:r>
            <a:r>
              <a:rPr lang="en-US" dirty="0" err="1"/>
              <a:t>Utilise</a:t>
            </a:r>
            <a:r>
              <a:rPr lang="en-US" dirty="0"/>
              <a:t> Excel’s pivot tables and slicers to enable dynamic data segmentation and analysis. Users can quickly slice the data by various attributes (e.g., department, job role, tenure) to identify specific trends and patterns.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282F7DE-50ED-87B5-BCDE-69458FCB6AF0}"/>
              </a:ext>
            </a:extLst>
          </p:cNvPr>
          <p:cNvSpPr txBox="1"/>
          <p:nvPr/>
        </p:nvSpPr>
        <p:spPr>
          <a:xfrm>
            <a:off x="669726" y="1256852"/>
            <a:ext cx="10545962" cy="1477328"/>
          </a:xfrm>
          <a:prstGeom prst="rect">
            <a:avLst/>
          </a:prstGeom>
          <a:noFill/>
        </p:spPr>
        <p:txBody>
          <a:bodyPr wrap="square">
            <a:spAutoFit/>
          </a:bodyPr>
          <a:lstStyle/>
          <a:p>
            <a:r>
              <a:rPr lang="en-US" dirty="0"/>
              <a:t>1. Employee </a:t>
            </a:r>
            <a:r>
              <a:rPr lang="en-US" dirty="0" err="1"/>
              <a:t>Demographics:Employee</a:t>
            </a:r>
            <a:r>
              <a:rPr lang="en-US" dirty="0"/>
              <a:t> ID: Unique identifier for each </a:t>
            </a:r>
            <a:r>
              <a:rPr lang="en-US" dirty="0" err="1"/>
              <a:t>employee.Age</a:t>
            </a:r>
            <a:r>
              <a:rPr lang="en-US" dirty="0"/>
              <a:t>: Age of the employee, often </a:t>
            </a:r>
            <a:r>
              <a:rPr lang="en-US" dirty="0" err="1"/>
              <a:t>categorised</a:t>
            </a:r>
            <a:r>
              <a:rPr lang="en-US" dirty="0"/>
              <a:t> into age groups (e.g., 18-25, 26-35, etc.) for </a:t>
            </a:r>
            <a:r>
              <a:rPr lang="en-US" dirty="0" err="1"/>
              <a:t>analysis.Gender</a:t>
            </a:r>
            <a:r>
              <a:rPr lang="en-US" dirty="0"/>
              <a:t>: Gender of the employee, typically recorded as Male, Female, or Non-</a:t>
            </a:r>
            <a:r>
              <a:rPr lang="en-US" dirty="0" err="1"/>
              <a:t>binary.Marital</a:t>
            </a:r>
            <a:r>
              <a:rPr lang="en-US" dirty="0"/>
              <a:t> Status: Employee’s marital status, such as Single, Married, Divorced, </a:t>
            </a:r>
            <a:r>
              <a:rPr lang="en-US" dirty="0" err="1"/>
              <a:t>etc.Education</a:t>
            </a:r>
            <a:r>
              <a:rPr lang="en-US" dirty="0"/>
              <a:t> Level: Highest level of education achieved by the employee, e.g., High School, Bachelor’s Degree, Master’s Degree, PhD.</a:t>
            </a:r>
          </a:p>
        </p:txBody>
      </p:sp>
      <p:sp>
        <p:nvSpPr>
          <p:cNvPr id="6" name="TextBox 5">
            <a:extLst>
              <a:ext uri="{FF2B5EF4-FFF2-40B4-BE49-F238E27FC236}">
                <a16:creationId xmlns:a16="http://schemas.microsoft.com/office/drawing/2014/main" id="{B36976BF-432B-C573-EBF4-09CA7E5A534C}"/>
              </a:ext>
            </a:extLst>
          </p:cNvPr>
          <p:cNvSpPr txBox="1"/>
          <p:nvPr/>
        </p:nvSpPr>
        <p:spPr>
          <a:xfrm>
            <a:off x="669726" y="2847398"/>
            <a:ext cx="10260212" cy="1477328"/>
          </a:xfrm>
          <a:prstGeom prst="rect">
            <a:avLst/>
          </a:prstGeom>
          <a:noFill/>
        </p:spPr>
        <p:txBody>
          <a:bodyPr wrap="square">
            <a:spAutoFit/>
          </a:bodyPr>
          <a:lstStyle/>
          <a:p>
            <a:r>
              <a:rPr lang="en-US" dirty="0"/>
              <a:t>2. Employment </a:t>
            </a:r>
            <a:r>
              <a:rPr lang="en-US" dirty="0" err="1"/>
              <a:t>Details:Hire</a:t>
            </a:r>
            <a:r>
              <a:rPr lang="en-US" dirty="0"/>
              <a:t> Date: The date when the employee was </a:t>
            </a:r>
            <a:r>
              <a:rPr lang="en-US" dirty="0" err="1"/>
              <a:t>hired.Employment</a:t>
            </a:r>
            <a:r>
              <a:rPr lang="en-US" dirty="0"/>
              <a:t> Tenure: Duration of employment, usually measured in years or </a:t>
            </a:r>
            <a:r>
              <a:rPr lang="en-US" dirty="0" err="1"/>
              <a:t>months.Job</a:t>
            </a:r>
            <a:r>
              <a:rPr lang="en-US" dirty="0"/>
              <a:t> Role: The specific job title or role of the employee within the </a:t>
            </a:r>
            <a:r>
              <a:rPr lang="en-US" dirty="0" err="1"/>
              <a:t>organisation</a:t>
            </a:r>
            <a:r>
              <a:rPr lang="en-US" dirty="0"/>
              <a:t>, such as Software Engineer, Sales Manager, </a:t>
            </a:r>
            <a:r>
              <a:rPr lang="en-US" dirty="0" err="1"/>
              <a:t>etc.Department</a:t>
            </a:r>
            <a:r>
              <a:rPr lang="en-US" dirty="0"/>
              <a:t>: The department where the employee works, such as IT, HR, Sales, Finance, </a:t>
            </a:r>
            <a:r>
              <a:rPr lang="en-US" dirty="0" err="1"/>
              <a:t>etc.Employment</a:t>
            </a:r>
            <a:r>
              <a:rPr lang="en-US" dirty="0"/>
              <a:t> Status: Indicates if the employee is Full-time, Part-time, or Contractual.</a:t>
            </a:r>
          </a:p>
        </p:txBody>
      </p:sp>
      <p:sp>
        <p:nvSpPr>
          <p:cNvPr id="8" name="TextBox 7">
            <a:extLst>
              <a:ext uri="{FF2B5EF4-FFF2-40B4-BE49-F238E27FC236}">
                <a16:creationId xmlns:a16="http://schemas.microsoft.com/office/drawing/2014/main" id="{A06118B8-BFBD-DAB2-295D-3BF3D9006BB1}"/>
              </a:ext>
            </a:extLst>
          </p:cNvPr>
          <p:cNvSpPr txBox="1"/>
          <p:nvPr/>
        </p:nvSpPr>
        <p:spPr>
          <a:xfrm>
            <a:off x="669726" y="4437944"/>
            <a:ext cx="10033993" cy="1200329"/>
          </a:xfrm>
          <a:prstGeom prst="rect">
            <a:avLst/>
          </a:prstGeom>
          <a:noFill/>
        </p:spPr>
        <p:txBody>
          <a:bodyPr wrap="square">
            <a:spAutoFit/>
          </a:bodyPr>
          <a:lstStyle/>
          <a:p>
            <a:r>
              <a:rPr lang="en-US" dirty="0"/>
              <a:t>3. Compensation and </a:t>
            </a:r>
            <a:r>
              <a:rPr lang="en-US" dirty="0" err="1"/>
              <a:t>Benefits:Salary</a:t>
            </a:r>
            <a:r>
              <a:rPr lang="en-US" dirty="0"/>
              <a:t>: The base salary of the </a:t>
            </a:r>
            <a:r>
              <a:rPr lang="en-US" dirty="0" err="1"/>
              <a:t>employee.Bonus</a:t>
            </a:r>
            <a:r>
              <a:rPr lang="en-US" dirty="0"/>
              <a:t>: Any additional compensation provided to the employee, such as annual bonuses or performance </a:t>
            </a:r>
            <a:r>
              <a:rPr lang="en-US" dirty="0" err="1"/>
              <a:t>incentives.Benefits</a:t>
            </a:r>
            <a:r>
              <a:rPr lang="en-US" dirty="0"/>
              <a:t>: Details of the benefits offered to the employee, such as health insurance, retirement plans, stock options, etc.</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136106" y="24748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4FEE566-CAF9-6C41-74DE-60CC75956A2C}"/>
              </a:ext>
            </a:extLst>
          </p:cNvPr>
          <p:cNvSpPr txBox="1"/>
          <p:nvPr/>
        </p:nvSpPr>
        <p:spPr>
          <a:xfrm>
            <a:off x="2217539" y="1600513"/>
            <a:ext cx="8226241" cy="2862322"/>
          </a:xfrm>
          <a:prstGeom prst="rect">
            <a:avLst/>
          </a:prstGeom>
          <a:noFill/>
        </p:spPr>
        <p:txBody>
          <a:bodyPr wrap="square">
            <a:spAutoFit/>
          </a:bodyPr>
          <a:lstStyle/>
          <a:p>
            <a:r>
              <a:rPr lang="en-US" dirty="0"/>
              <a:t>1. Interactive and Dynamic </a:t>
            </a:r>
            <a:r>
              <a:rPr lang="en-US" dirty="0" err="1"/>
              <a:t>Visualisations:Real-Time</a:t>
            </a:r>
            <a:r>
              <a:rPr lang="en-US" dirty="0"/>
              <a:t> Data Exploration: Our Excel dashboards allow users to interact with data dynamically. With features like slicers, pivot tables, and interactive charts, users can filter data, drill down into specific segments, and instantly see updated results. This real-time data exploration is crucial for uncovering hidden patterns and trends that might not be immediately </a:t>
            </a:r>
            <a:r>
              <a:rPr lang="en-US" dirty="0" err="1"/>
              <a:t>apparent.Customisable</a:t>
            </a:r>
            <a:r>
              <a:rPr lang="en-US" dirty="0"/>
              <a:t> Dashboards: Each dashboard can be tailored to the specific needs of different stakeholders. Whether it’s HR managers looking at overall attrition trends, department heads focusing on their teams, or executives wanting a high-level overview, our solution provides a </a:t>
            </a:r>
            <a:r>
              <a:rPr lang="en-US" dirty="0" err="1"/>
              <a:t>customised</a:t>
            </a:r>
            <a:r>
              <a:rPr lang="en-US" dirty="0"/>
              <a:t> view that meets their unique requirements.</a:t>
            </a:r>
          </a:p>
        </p:txBody>
      </p:sp>
      <p:sp>
        <p:nvSpPr>
          <p:cNvPr id="13" name="TextBox 12">
            <a:extLst>
              <a:ext uri="{FF2B5EF4-FFF2-40B4-BE49-F238E27FC236}">
                <a16:creationId xmlns:a16="http://schemas.microsoft.com/office/drawing/2014/main" id="{2046C268-6CEE-16B1-69A8-BECBA5B07F31}"/>
              </a:ext>
            </a:extLst>
          </p:cNvPr>
          <p:cNvSpPr txBox="1"/>
          <p:nvPr/>
        </p:nvSpPr>
        <p:spPr>
          <a:xfrm>
            <a:off x="2310110" y="4298040"/>
            <a:ext cx="8771929" cy="2308324"/>
          </a:xfrm>
          <a:prstGeom prst="rect">
            <a:avLst/>
          </a:prstGeom>
          <a:noFill/>
        </p:spPr>
        <p:txBody>
          <a:bodyPr wrap="square">
            <a:spAutoFit/>
          </a:bodyPr>
          <a:lstStyle/>
          <a:p>
            <a:r>
              <a:rPr lang="en-US" dirty="0"/>
              <a:t>2. Advanced Analytics with User-Friendly </a:t>
            </a:r>
            <a:r>
              <a:rPr lang="en-US" dirty="0" err="1"/>
              <a:t>Interface:Sophisticated</a:t>
            </a:r>
            <a:r>
              <a:rPr lang="en-US" dirty="0"/>
              <a:t> Analytical Techniques: Despite being built on Excel, our solution leverages advanced analytical techniques such as correlation analysis, regression models, and predictive analytics. These capabilities allow users to identify key drivers of attrition, forecast future trends, and understand the underlying causes of </a:t>
            </a:r>
            <a:r>
              <a:rPr lang="en-US" dirty="0" err="1"/>
              <a:t>turnover.Ease</a:t>
            </a:r>
            <a:r>
              <a:rPr lang="en-US" dirty="0"/>
              <a:t> of Use: The complexity of the analysis is hidden behind an intuitive and straightforward interface. Users do not need advanced technical skills to navigate the dashboard or interpret the data. This makes sophisticated data analysis accessible to everyone, not just data analysts.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Loga ranjini m</cp:lastModifiedBy>
  <cp:revision>15</cp:revision>
  <dcterms:created xsi:type="dcterms:W3CDTF">2024-03-29T15:07:22Z</dcterms:created>
  <dcterms:modified xsi:type="dcterms:W3CDTF">2024-08-31T18:38:29Z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