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7" r:id="rId9"/>
    <p:sldId id="268" r:id="rId10"/>
    <p:sldId id="274" r:id="rId11"/>
    <p:sldId id="272" r:id="rId12"/>
    <p:sldId id="265" r:id="rId13"/>
    <p:sldId id="273" r:id="rId14"/>
    <p:sldId id="270" r:id="rId15"/>
    <p:sldId id="266" r:id="rId16"/>
  </p:sldIdLst>
  <p:sldSz cx="18288000" cy="10287000"/>
  <p:notesSz cx="6858000" cy="9144000"/>
  <p:embeddedFontLs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206" autoAdjust="0"/>
  </p:normalViewPr>
  <p:slideViewPr>
    <p:cSldViewPr>
      <p:cViewPr varScale="1">
        <p:scale>
          <a:sx n="48" d="100"/>
          <a:sy n="48" d="100"/>
        </p:scale>
        <p:origin x="33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01264" y="2120784"/>
            <a:ext cx="5482998" cy="5482270"/>
          </a:xfrm>
          <a:prstGeom prst="rect">
            <a:avLst/>
          </a:prstGeom>
        </p:spPr>
        <p:txBody>
          <a:bodyPr lIns="0" tIns="0" rIns="0" bIns="0" rtlCol="0" anchor="t">
            <a:spAutoFit/>
          </a:bodyPr>
          <a:lstStyle/>
          <a:p>
            <a:pPr algn="ctr">
              <a:lnSpc>
                <a:spcPts val="11059"/>
              </a:lnSpc>
            </a:pPr>
            <a:r>
              <a:rPr lang="en-US" sz="4800" spc="-10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Data-Driven Audience</a:t>
            </a:r>
          </a:p>
          <a:p>
            <a:pPr algn="ctr">
              <a:lnSpc>
                <a:spcPts val="11059"/>
              </a:lnSpc>
            </a:pPr>
            <a:r>
              <a:rPr lang="en-US" sz="4800" spc="-10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Engagement Optimization-Social Buzz</a:t>
            </a:r>
          </a:p>
        </p:txBody>
      </p:sp>
      <p:sp>
        <p:nvSpPr>
          <p:cNvPr id="25" name="TextBox 24">
            <a:extLst>
              <a:ext uri="{FF2B5EF4-FFF2-40B4-BE49-F238E27FC236}">
                <a16:creationId xmlns:a16="http://schemas.microsoft.com/office/drawing/2014/main" id="{2491C207-1BB3-AC91-484F-ACAABA89E388}"/>
              </a:ext>
            </a:extLst>
          </p:cNvPr>
          <p:cNvSpPr txBox="1"/>
          <p:nvPr/>
        </p:nvSpPr>
        <p:spPr>
          <a:xfrm>
            <a:off x="12771086" y="9234516"/>
            <a:ext cx="4338666" cy="646331"/>
          </a:xfrm>
          <a:prstGeom prst="rect">
            <a:avLst/>
          </a:prstGeom>
          <a:noFill/>
        </p:spPr>
        <p:txBody>
          <a:bodyPr wrap="square" rtlCol="0">
            <a:spAutoFit/>
          </a:bodyPr>
          <a:lstStyle/>
          <a:p>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LOGAMBAL 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a:extLst>
              <a:ext uri="{FF2B5EF4-FFF2-40B4-BE49-F238E27FC236}">
                <a16:creationId xmlns:a16="http://schemas.microsoft.com/office/drawing/2014/main" id="{301B2FB4-99CF-07EF-C2DE-7B42E4F23F8A}"/>
              </a:ext>
            </a:extLst>
          </p:cNvPr>
          <p:cNvGrpSpPr/>
          <p:nvPr/>
        </p:nvGrpSpPr>
        <p:grpSpPr>
          <a:xfrm>
            <a:off x="5715000" y="-266700"/>
            <a:ext cx="17253775" cy="2017079"/>
            <a:chOff x="0" y="0"/>
            <a:chExt cx="23005033" cy="2689439"/>
          </a:xfrm>
        </p:grpSpPr>
        <p:pic>
          <p:nvPicPr>
            <p:cNvPr id="6" name="Picture 15">
              <a:extLst>
                <a:ext uri="{FF2B5EF4-FFF2-40B4-BE49-F238E27FC236}">
                  <a16:creationId xmlns:a16="http://schemas.microsoft.com/office/drawing/2014/main" id="{835E3F59-9478-FE48-77FB-9561B15096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7" name="Picture 16">
              <a:extLst>
                <a:ext uri="{FF2B5EF4-FFF2-40B4-BE49-F238E27FC236}">
                  <a16:creationId xmlns:a16="http://schemas.microsoft.com/office/drawing/2014/main" id="{81C95CE8-35B5-61D3-5162-8F2204F62E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8" name="Picture 17">
              <a:extLst>
                <a:ext uri="{FF2B5EF4-FFF2-40B4-BE49-F238E27FC236}">
                  <a16:creationId xmlns:a16="http://schemas.microsoft.com/office/drawing/2014/main" id="{7A16C418-778A-CFD6-8A15-1B31673EAE0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9" name="Picture 18">
              <a:extLst>
                <a:ext uri="{FF2B5EF4-FFF2-40B4-BE49-F238E27FC236}">
                  <a16:creationId xmlns:a16="http://schemas.microsoft.com/office/drawing/2014/main" id="{584DFB13-46E4-7D89-515D-800442B4090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0" name="Picture 19">
              <a:extLst>
                <a:ext uri="{FF2B5EF4-FFF2-40B4-BE49-F238E27FC236}">
                  <a16:creationId xmlns:a16="http://schemas.microsoft.com/office/drawing/2014/main" id="{7C73442E-F348-4DF3-46E4-84120C078B1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11" name="Picture 20">
              <a:extLst>
                <a:ext uri="{FF2B5EF4-FFF2-40B4-BE49-F238E27FC236}">
                  <a16:creationId xmlns:a16="http://schemas.microsoft.com/office/drawing/2014/main" id="{11F6AE4C-69A7-5302-3A7F-6E495A1FCFF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2" name="Picture 21">
              <a:extLst>
                <a:ext uri="{FF2B5EF4-FFF2-40B4-BE49-F238E27FC236}">
                  <a16:creationId xmlns:a16="http://schemas.microsoft.com/office/drawing/2014/main" id="{27F55A35-76E7-9C0F-D6FD-C6E78F7402B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pic>
        <p:nvPicPr>
          <p:cNvPr id="13" name="Picture 12">
            <a:extLst>
              <a:ext uri="{FF2B5EF4-FFF2-40B4-BE49-F238E27FC236}">
                <a16:creationId xmlns:a16="http://schemas.microsoft.com/office/drawing/2014/main" id="{7715FBCA-0B81-2CCB-B647-21146300B107}"/>
              </a:ext>
            </a:extLst>
          </p:cNvPr>
          <p:cNvPicPr>
            <a:picLocks noChangeAspect="1"/>
          </p:cNvPicPr>
          <p:nvPr/>
        </p:nvPicPr>
        <p:blipFill>
          <a:blip r:embed="rId4"/>
          <a:stretch>
            <a:fillRect/>
          </a:stretch>
        </p:blipFill>
        <p:spPr>
          <a:xfrm>
            <a:off x="685800" y="9582824"/>
            <a:ext cx="17253175" cy="2017951"/>
          </a:xfrm>
          <a:prstGeom prst="rect">
            <a:avLst/>
          </a:prstGeom>
        </p:spPr>
      </p:pic>
      <p:pic>
        <p:nvPicPr>
          <p:cNvPr id="14" name="Picture 13">
            <a:extLst>
              <a:ext uri="{FF2B5EF4-FFF2-40B4-BE49-F238E27FC236}">
                <a16:creationId xmlns:a16="http://schemas.microsoft.com/office/drawing/2014/main" id="{D0FFFE72-C6AE-0C37-5D5B-F5A26B7230A0}"/>
              </a:ext>
            </a:extLst>
          </p:cNvPr>
          <p:cNvPicPr>
            <a:picLocks noChangeAspect="1"/>
          </p:cNvPicPr>
          <p:nvPr/>
        </p:nvPicPr>
        <p:blipFill>
          <a:blip r:embed="rId5"/>
          <a:stretch>
            <a:fillRect/>
          </a:stretch>
        </p:blipFill>
        <p:spPr>
          <a:xfrm>
            <a:off x="0" y="0"/>
            <a:ext cx="2382830" cy="10287000"/>
          </a:xfrm>
          <a:prstGeom prst="rect">
            <a:avLst/>
          </a:prstGeom>
        </p:spPr>
      </p:pic>
      <p:sp>
        <p:nvSpPr>
          <p:cNvPr id="2" name="TextBox 1">
            <a:extLst>
              <a:ext uri="{FF2B5EF4-FFF2-40B4-BE49-F238E27FC236}">
                <a16:creationId xmlns:a16="http://schemas.microsoft.com/office/drawing/2014/main" id="{48C9DE5C-2E43-1EEC-1FD4-B5B60C725038}"/>
              </a:ext>
            </a:extLst>
          </p:cNvPr>
          <p:cNvSpPr txBox="1"/>
          <p:nvPr/>
        </p:nvSpPr>
        <p:spPr>
          <a:xfrm>
            <a:off x="685800" y="38100"/>
            <a:ext cx="5334000" cy="1938992"/>
          </a:xfrm>
          <a:prstGeom prst="rect">
            <a:avLst/>
          </a:prstGeom>
          <a:noFill/>
        </p:spPr>
        <p:txBody>
          <a:bodyPr wrap="square" rtlCol="0">
            <a:spAutoFit/>
          </a:bodyPr>
          <a:lstStyle/>
          <a:p>
            <a:r>
              <a:rPr lang="en-IN"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REACTION</a:t>
            </a:r>
            <a:r>
              <a:rPr lang="en-IN"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TYPE ANLYSIS</a:t>
            </a:r>
          </a:p>
        </p:txBody>
      </p:sp>
      <p:pic>
        <p:nvPicPr>
          <p:cNvPr id="3" name="Picture 2">
            <a:extLst>
              <a:ext uri="{FF2B5EF4-FFF2-40B4-BE49-F238E27FC236}">
                <a16:creationId xmlns:a16="http://schemas.microsoft.com/office/drawing/2014/main" id="{DEC2205D-91FE-63DE-85C3-49C6CCE2BE3A}"/>
              </a:ext>
            </a:extLst>
          </p:cNvPr>
          <p:cNvPicPr>
            <a:picLocks noChangeAspect="1"/>
          </p:cNvPicPr>
          <p:nvPr/>
        </p:nvPicPr>
        <p:blipFill>
          <a:blip r:embed="rId6"/>
          <a:stretch>
            <a:fillRect/>
          </a:stretch>
        </p:blipFill>
        <p:spPr>
          <a:xfrm>
            <a:off x="2773405" y="2857500"/>
            <a:ext cx="4823191" cy="4648200"/>
          </a:xfrm>
          <a:prstGeom prst="rect">
            <a:avLst/>
          </a:prstGeom>
        </p:spPr>
      </p:pic>
      <p:sp>
        <p:nvSpPr>
          <p:cNvPr id="4" name="TextBox 3">
            <a:extLst>
              <a:ext uri="{FF2B5EF4-FFF2-40B4-BE49-F238E27FC236}">
                <a16:creationId xmlns:a16="http://schemas.microsoft.com/office/drawing/2014/main" id="{7D0D3D97-7A8D-EA6A-2F24-20AF8F620CA8}"/>
              </a:ext>
            </a:extLst>
          </p:cNvPr>
          <p:cNvSpPr txBox="1"/>
          <p:nvPr/>
        </p:nvSpPr>
        <p:spPr>
          <a:xfrm>
            <a:off x="7239000" y="1773980"/>
            <a:ext cx="10699975" cy="784830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Inference</a:t>
            </a:r>
          </a:p>
          <a:p>
            <a:r>
              <a:rPr lang="en-US" sz="2800" dirty="0">
                <a:latin typeface="Times New Roman" panose="02020603050405020304" pitchFamily="18" charset="0"/>
                <a:cs typeface="Times New Roman" panose="02020603050405020304" pitchFamily="18" charset="0"/>
              </a:rPr>
              <a:t>1. Based on the above pie chart, we can conclude that positive sentiment accounts for 56.2%, while neutral sentiment is notably lower at 12.5%.</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Recommendations:</a:t>
            </a:r>
          </a:p>
          <a:p>
            <a:r>
              <a:rPr lang="en-US" sz="2800" dirty="0">
                <a:latin typeface="Times New Roman" panose="02020603050405020304" pitchFamily="18" charset="0"/>
                <a:cs typeface="Times New Roman" panose="02020603050405020304" pitchFamily="18" charset="0"/>
              </a:rPr>
              <a:t>1. </a:t>
            </a:r>
            <a:r>
              <a:rPr lang="en-US" sz="2800" b="1" dirty="0">
                <a:latin typeface="Times New Roman" panose="02020603050405020304" pitchFamily="18" charset="0"/>
                <a:cs typeface="Times New Roman" panose="02020603050405020304" pitchFamily="18" charset="0"/>
              </a:rPr>
              <a:t>Leverage Positive Sentiment</a:t>
            </a:r>
            <a:r>
              <a:rPr lang="en-US" sz="2800" dirty="0">
                <a:latin typeface="Times New Roman" panose="02020603050405020304" pitchFamily="18" charset="0"/>
                <a:cs typeface="Times New Roman" panose="02020603050405020304" pitchFamily="18" charset="0"/>
              </a:rPr>
              <a:t>: Given the dominance of positive sentiment, capitalize on this by crafting content that elicits positive emotions and responses from the audience.</a:t>
            </a:r>
          </a:p>
          <a:p>
            <a:r>
              <a:rPr lang="en-US" sz="28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Address Neutral Sentiment: </a:t>
            </a:r>
            <a:r>
              <a:rPr lang="en-US" sz="2800" dirty="0">
                <a:latin typeface="Times New Roman" panose="02020603050405020304" pitchFamily="18" charset="0"/>
                <a:cs typeface="Times New Roman" panose="02020603050405020304" pitchFamily="18" charset="0"/>
              </a:rPr>
              <a:t>Although neutral sentiment is lower, it's essential to understand the reasons behind it. Consider analyzing feedback and engaging with the audience to address any concerns or areas for improvement.</a:t>
            </a:r>
          </a:p>
          <a:p>
            <a:r>
              <a:rPr lang="en-US" sz="28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rPr>
              <a:t>Content Personalization</a:t>
            </a:r>
            <a:r>
              <a:rPr lang="en-US" sz="2800" dirty="0">
                <a:latin typeface="Times New Roman" panose="02020603050405020304" pitchFamily="18" charset="0"/>
                <a:cs typeface="Times New Roman" panose="02020603050405020304" pitchFamily="18" charset="0"/>
              </a:rPr>
              <a:t>: Tailor content to resonate with the predominant positive sentiment while ensuring inclusivity and relevance for those expressing neutral sentiments.</a:t>
            </a:r>
          </a:p>
          <a:p>
            <a:r>
              <a:rPr lang="en-US" sz="2800" dirty="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Monitor Sentiment Trends</a:t>
            </a:r>
            <a:r>
              <a:rPr lang="en-US" sz="2800" dirty="0">
                <a:latin typeface="Times New Roman" panose="02020603050405020304" pitchFamily="18" charset="0"/>
                <a:cs typeface="Times New Roman" panose="02020603050405020304" pitchFamily="18" charset="0"/>
              </a:rPr>
              <a:t>: Continuously monitor sentiment trends over time to adapt content strategies and maintain alignment with audience preferences and attitudes.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17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a:extLst>
              <a:ext uri="{FF2B5EF4-FFF2-40B4-BE49-F238E27FC236}">
                <a16:creationId xmlns:a16="http://schemas.microsoft.com/office/drawing/2014/main" id="{301B2FB4-99CF-07EF-C2DE-7B42E4F23F8A}"/>
              </a:ext>
            </a:extLst>
          </p:cNvPr>
          <p:cNvGrpSpPr/>
          <p:nvPr/>
        </p:nvGrpSpPr>
        <p:grpSpPr>
          <a:xfrm>
            <a:off x="5381536" y="-266700"/>
            <a:ext cx="17253775" cy="2017079"/>
            <a:chOff x="0" y="0"/>
            <a:chExt cx="23005033" cy="2689439"/>
          </a:xfrm>
        </p:grpSpPr>
        <p:pic>
          <p:nvPicPr>
            <p:cNvPr id="6" name="Picture 15">
              <a:extLst>
                <a:ext uri="{FF2B5EF4-FFF2-40B4-BE49-F238E27FC236}">
                  <a16:creationId xmlns:a16="http://schemas.microsoft.com/office/drawing/2014/main" id="{835E3F59-9478-FE48-77FB-9561B15096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7" name="Picture 16">
              <a:extLst>
                <a:ext uri="{FF2B5EF4-FFF2-40B4-BE49-F238E27FC236}">
                  <a16:creationId xmlns:a16="http://schemas.microsoft.com/office/drawing/2014/main" id="{81C95CE8-35B5-61D3-5162-8F2204F62E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8" name="Picture 17">
              <a:extLst>
                <a:ext uri="{FF2B5EF4-FFF2-40B4-BE49-F238E27FC236}">
                  <a16:creationId xmlns:a16="http://schemas.microsoft.com/office/drawing/2014/main" id="{7A16C418-778A-CFD6-8A15-1B31673EAE0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9" name="Picture 18">
              <a:extLst>
                <a:ext uri="{FF2B5EF4-FFF2-40B4-BE49-F238E27FC236}">
                  <a16:creationId xmlns:a16="http://schemas.microsoft.com/office/drawing/2014/main" id="{584DFB13-46E4-7D89-515D-800442B4090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0" name="Picture 19">
              <a:extLst>
                <a:ext uri="{FF2B5EF4-FFF2-40B4-BE49-F238E27FC236}">
                  <a16:creationId xmlns:a16="http://schemas.microsoft.com/office/drawing/2014/main" id="{7C73442E-F348-4DF3-46E4-84120C078B1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11" name="Picture 20">
              <a:extLst>
                <a:ext uri="{FF2B5EF4-FFF2-40B4-BE49-F238E27FC236}">
                  <a16:creationId xmlns:a16="http://schemas.microsoft.com/office/drawing/2014/main" id="{11F6AE4C-69A7-5302-3A7F-6E495A1FCFF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2" name="Picture 21">
              <a:extLst>
                <a:ext uri="{FF2B5EF4-FFF2-40B4-BE49-F238E27FC236}">
                  <a16:creationId xmlns:a16="http://schemas.microsoft.com/office/drawing/2014/main" id="{27F55A35-76E7-9C0F-D6FD-C6E78F7402B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pic>
        <p:nvPicPr>
          <p:cNvPr id="13" name="Picture 12">
            <a:extLst>
              <a:ext uri="{FF2B5EF4-FFF2-40B4-BE49-F238E27FC236}">
                <a16:creationId xmlns:a16="http://schemas.microsoft.com/office/drawing/2014/main" id="{7715FBCA-0B81-2CCB-B647-21146300B107}"/>
              </a:ext>
            </a:extLst>
          </p:cNvPr>
          <p:cNvPicPr>
            <a:picLocks noChangeAspect="1"/>
          </p:cNvPicPr>
          <p:nvPr/>
        </p:nvPicPr>
        <p:blipFill>
          <a:blip r:embed="rId4"/>
          <a:stretch>
            <a:fillRect/>
          </a:stretch>
        </p:blipFill>
        <p:spPr>
          <a:xfrm>
            <a:off x="699088" y="9498789"/>
            <a:ext cx="17253175" cy="2017951"/>
          </a:xfrm>
          <a:prstGeom prst="rect">
            <a:avLst/>
          </a:prstGeom>
        </p:spPr>
      </p:pic>
      <p:pic>
        <p:nvPicPr>
          <p:cNvPr id="14" name="Picture 13">
            <a:extLst>
              <a:ext uri="{FF2B5EF4-FFF2-40B4-BE49-F238E27FC236}">
                <a16:creationId xmlns:a16="http://schemas.microsoft.com/office/drawing/2014/main" id="{D0FFFE72-C6AE-0C37-5D5B-F5A26B7230A0}"/>
              </a:ext>
            </a:extLst>
          </p:cNvPr>
          <p:cNvPicPr>
            <a:picLocks noChangeAspect="1"/>
          </p:cNvPicPr>
          <p:nvPr/>
        </p:nvPicPr>
        <p:blipFill>
          <a:blip r:embed="rId5"/>
          <a:stretch>
            <a:fillRect/>
          </a:stretch>
        </p:blipFill>
        <p:spPr>
          <a:xfrm>
            <a:off x="0" y="0"/>
            <a:ext cx="2382830" cy="10287000"/>
          </a:xfrm>
          <a:prstGeom prst="rect">
            <a:avLst/>
          </a:prstGeom>
        </p:spPr>
      </p:pic>
      <p:sp>
        <p:nvSpPr>
          <p:cNvPr id="2" name="TextBox 1">
            <a:extLst>
              <a:ext uri="{FF2B5EF4-FFF2-40B4-BE49-F238E27FC236}">
                <a16:creationId xmlns:a16="http://schemas.microsoft.com/office/drawing/2014/main" id="{2C954FDA-4CF3-CD85-411C-94E909D0C3BE}"/>
              </a:ext>
            </a:extLst>
          </p:cNvPr>
          <p:cNvSpPr txBox="1"/>
          <p:nvPr/>
        </p:nvSpPr>
        <p:spPr>
          <a:xfrm>
            <a:off x="-20782" y="-40241"/>
            <a:ext cx="5400185" cy="2123658"/>
          </a:xfrm>
          <a:prstGeom prst="rect">
            <a:avLst/>
          </a:prstGeom>
          <a:noFill/>
        </p:spPr>
        <p:txBody>
          <a:bodyPr wrap="square" rtlCol="0">
            <a:spAutoFit/>
          </a:bodyPr>
          <a:lstStyle/>
          <a:p>
            <a:r>
              <a:rPr lang="en-IN"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5 CATEGORIES</a:t>
            </a:r>
          </a:p>
        </p:txBody>
      </p:sp>
      <p:pic>
        <p:nvPicPr>
          <p:cNvPr id="3" name="Picture 2">
            <a:extLst>
              <a:ext uri="{FF2B5EF4-FFF2-40B4-BE49-F238E27FC236}">
                <a16:creationId xmlns:a16="http://schemas.microsoft.com/office/drawing/2014/main" id="{70994146-DE7C-0BCC-3D32-5EC0BE867A61}"/>
              </a:ext>
            </a:extLst>
          </p:cNvPr>
          <p:cNvPicPr>
            <a:picLocks noChangeAspect="1"/>
          </p:cNvPicPr>
          <p:nvPr/>
        </p:nvPicPr>
        <p:blipFill>
          <a:blip r:embed="rId6"/>
          <a:stretch>
            <a:fillRect/>
          </a:stretch>
        </p:blipFill>
        <p:spPr>
          <a:xfrm>
            <a:off x="2722234" y="3216908"/>
            <a:ext cx="5087416" cy="4433824"/>
          </a:xfrm>
          <a:prstGeom prst="rect">
            <a:avLst/>
          </a:prstGeom>
        </p:spPr>
      </p:pic>
      <p:sp>
        <p:nvSpPr>
          <p:cNvPr id="4" name="TextBox 3">
            <a:extLst>
              <a:ext uri="{FF2B5EF4-FFF2-40B4-BE49-F238E27FC236}">
                <a16:creationId xmlns:a16="http://schemas.microsoft.com/office/drawing/2014/main" id="{36DB4A27-E0F9-B89F-440B-D0F7C3BC645A}"/>
              </a:ext>
            </a:extLst>
          </p:cNvPr>
          <p:cNvSpPr txBox="1"/>
          <p:nvPr/>
        </p:nvSpPr>
        <p:spPr>
          <a:xfrm>
            <a:off x="8068861" y="1750379"/>
            <a:ext cx="10480695" cy="7694414"/>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The top 5 categories are as follows:</a:t>
            </a:r>
          </a:p>
          <a:p>
            <a:r>
              <a:rPr lang="en-US" sz="2600" dirty="0">
                <a:latin typeface="Times New Roman" panose="02020603050405020304" pitchFamily="18" charset="0"/>
                <a:cs typeface="Times New Roman" panose="02020603050405020304" pitchFamily="18" charset="0"/>
              </a:rPr>
              <a:t>1. Animals - 21.3%</a:t>
            </a:r>
          </a:p>
          <a:p>
            <a:r>
              <a:rPr lang="en-US" sz="2600" dirty="0">
                <a:latin typeface="Times New Roman" panose="02020603050405020304" pitchFamily="18" charset="0"/>
                <a:cs typeface="Times New Roman" panose="02020603050405020304" pitchFamily="18" charset="0"/>
              </a:rPr>
              <a:t>2. Science - 20.3%</a:t>
            </a:r>
          </a:p>
          <a:p>
            <a:r>
              <a:rPr lang="en-US" sz="2600" dirty="0">
                <a:latin typeface="Times New Roman" panose="02020603050405020304" pitchFamily="18" charset="0"/>
                <a:cs typeface="Times New Roman" panose="02020603050405020304" pitchFamily="18" charset="0"/>
              </a:rPr>
              <a:t>3. Healthy Eating - 19.6%</a:t>
            </a:r>
          </a:p>
          <a:p>
            <a:r>
              <a:rPr lang="en-US" sz="2600" dirty="0">
                <a:latin typeface="Times New Roman" panose="02020603050405020304" pitchFamily="18" charset="0"/>
                <a:cs typeface="Times New Roman" panose="02020603050405020304" pitchFamily="18" charset="0"/>
              </a:rPr>
              <a:t>4. Technology - 19.6%</a:t>
            </a:r>
          </a:p>
          <a:p>
            <a:r>
              <a:rPr lang="en-US" sz="2600" dirty="0">
                <a:latin typeface="Times New Roman" panose="02020603050405020304" pitchFamily="18" charset="0"/>
                <a:cs typeface="Times New Roman" panose="02020603050405020304" pitchFamily="18" charset="0"/>
              </a:rPr>
              <a:t>5. Food - 19.1%</a:t>
            </a:r>
          </a:p>
          <a:p>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Recommendations:</a:t>
            </a:r>
          </a:p>
          <a:p>
            <a:r>
              <a:rPr lang="en-US" sz="2600" dirty="0">
                <a:latin typeface="Times New Roman" panose="02020603050405020304" pitchFamily="18" charset="0"/>
                <a:cs typeface="Times New Roman" panose="02020603050405020304" pitchFamily="18" charset="0"/>
              </a:rPr>
              <a:t>1. </a:t>
            </a:r>
            <a:r>
              <a:rPr lang="en-US" sz="2600" b="1" dirty="0">
                <a:latin typeface="Times New Roman" panose="02020603050405020304" pitchFamily="18" charset="0"/>
                <a:cs typeface="Times New Roman" panose="02020603050405020304" pitchFamily="18" charset="0"/>
              </a:rPr>
              <a:t>Leverage Popular Categories</a:t>
            </a:r>
            <a:r>
              <a:rPr lang="en-US" sz="2600" dirty="0">
                <a:latin typeface="Times New Roman" panose="02020603050405020304" pitchFamily="18" charset="0"/>
                <a:cs typeface="Times New Roman" panose="02020603050405020304" pitchFamily="18" charset="0"/>
              </a:rPr>
              <a:t>: Focus on producing high-quality content in the top-performing categories to maintain engagement and interest.</a:t>
            </a:r>
          </a:p>
          <a:p>
            <a:r>
              <a:rPr lang="en-US" sz="2600" dirty="0">
                <a:latin typeface="Times New Roman" panose="02020603050405020304" pitchFamily="18" charset="0"/>
                <a:cs typeface="Times New Roman" panose="02020603050405020304" pitchFamily="18" charset="0"/>
              </a:rPr>
              <a:t>2. </a:t>
            </a:r>
            <a:r>
              <a:rPr lang="en-US" sz="2600" b="1" dirty="0">
                <a:latin typeface="Times New Roman" panose="02020603050405020304" pitchFamily="18" charset="0"/>
                <a:cs typeface="Times New Roman" panose="02020603050405020304" pitchFamily="18" charset="0"/>
              </a:rPr>
              <a:t>Explore Synergies:</a:t>
            </a:r>
            <a:r>
              <a:rPr lang="en-US" sz="2600" dirty="0">
                <a:latin typeface="Times New Roman" panose="02020603050405020304" pitchFamily="18" charset="0"/>
                <a:cs typeface="Times New Roman" panose="02020603050405020304" pitchFamily="18" charset="0"/>
              </a:rPr>
              <a:t> Look for opportunities to intersect popular categories. For instance, combining science with healthy eating could yield informative content on nutrition or wellness.</a:t>
            </a:r>
          </a:p>
          <a:p>
            <a:r>
              <a:rPr lang="en-US" sz="2600" dirty="0">
                <a:latin typeface="Times New Roman" panose="02020603050405020304" pitchFamily="18" charset="0"/>
                <a:cs typeface="Times New Roman" panose="02020603050405020304" pitchFamily="18" charset="0"/>
              </a:rPr>
              <a:t>3. </a:t>
            </a:r>
            <a:r>
              <a:rPr lang="en-US" sz="2600" b="1" dirty="0">
                <a:latin typeface="Times New Roman" panose="02020603050405020304" pitchFamily="18" charset="0"/>
                <a:cs typeface="Times New Roman" panose="02020603050405020304" pitchFamily="18" charset="0"/>
              </a:rPr>
              <a:t>Audience Interaction: </a:t>
            </a:r>
            <a:r>
              <a:rPr lang="en-US" sz="2600" dirty="0">
                <a:latin typeface="Times New Roman" panose="02020603050405020304" pitchFamily="18" charset="0"/>
                <a:cs typeface="Times New Roman" panose="02020603050405020304" pitchFamily="18" charset="0"/>
              </a:rPr>
              <a:t>Encourage audience interaction and feedback to better understand their preferences within these top categories.</a:t>
            </a:r>
          </a:p>
          <a:p>
            <a:r>
              <a:rPr lang="en-US" sz="2600" dirty="0">
                <a:latin typeface="Times New Roman" panose="02020603050405020304" pitchFamily="18" charset="0"/>
                <a:cs typeface="Times New Roman" panose="02020603050405020304" pitchFamily="18" charset="0"/>
              </a:rPr>
              <a:t>4. </a:t>
            </a:r>
            <a:r>
              <a:rPr lang="en-US" sz="2600" b="1" dirty="0">
                <a:latin typeface="Times New Roman" panose="02020603050405020304" pitchFamily="18" charset="0"/>
                <a:cs typeface="Times New Roman" panose="02020603050405020304" pitchFamily="18" charset="0"/>
              </a:rPr>
              <a:t>Diversification: </a:t>
            </a:r>
            <a:r>
              <a:rPr lang="en-US" sz="2600" dirty="0">
                <a:latin typeface="Times New Roman" panose="02020603050405020304" pitchFamily="18" charset="0"/>
                <a:cs typeface="Times New Roman" panose="02020603050405020304" pitchFamily="18" charset="0"/>
              </a:rPr>
              <a:t>While focusing on popular categories is essential, consider diversifying content to maintain a balanced and engaging content strategy. Explore emerging trends and niche interests to expand audience reach and engagement.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82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17904" y="1161805"/>
            <a:ext cx="5036754" cy="7963390"/>
          </a:xfrm>
          <a:prstGeom prst="rect">
            <a:avLst/>
          </a:prstGeom>
        </p:spPr>
      </p:pic>
      <p:sp>
        <p:nvSpPr>
          <p:cNvPr id="6" name="TextBox 6"/>
          <p:cNvSpPr txBox="1"/>
          <p:nvPr/>
        </p:nvSpPr>
        <p:spPr>
          <a:xfrm>
            <a:off x="601099" y="4175512"/>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a:extLst>
              <a:ext uri="{FF2B5EF4-FFF2-40B4-BE49-F238E27FC236}">
                <a16:creationId xmlns:a16="http://schemas.microsoft.com/office/drawing/2014/main" id="{301B2FB4-99CF-07EF-C2DE-7B42E4F23F8A}"/>
              </a:ext>
            </a:extLst>
          </p:cNvPr>
          <p:cNvGrpSpPr/>
          <p:nvPr/>
        </p:nvGrpSpPr>
        <p:grpSpPr>
          <a:xfrm>
            <a:off x="517112" y="-800100"/>
            <a:ext cx="17253775" cy="2017079"/>
            <a:chOff x="0" y="0"/>
            <a:chExt cx="23005033" cy="2689439"/>
          </a:xfrm>
        </p:grpSpPr>
        <p:pic>
          <p:nvPicPr>
            <p:cNvPr id="6" name="Picture 15">
              <a:extLst>
                <a:ext uri="{FF2B5EF4-FFF2-40B4-BE49-F238E27FC236}">
                  <a16:creationId xmlns:a16="http://schemas.microsoft.com/office/drawing/2014/main" id="{835E3F59-9478-FE48-77FB-9561B15096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7" name="Picture 16">
              <a:extLst>
                <a:ext uri="{FF2B5EF4-FFF2-40B4-BE49-F238E27FC236}">
                  <a16:creationId xmlns:a16="http://schemas.microsoft.com/office/drawing/2014/main" id="{81C95CE8-35B5-61D3-5162-8F2204F62E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8" name="Picture 17">
              <a:extLst>
                <a:ext uri="{FF2B5EF4-FFF2-40B4-BE49-F238E27FC236}">
                  <a16:creationId xmlns:a16="http://schemas.microsoft.com/office/drawing/2014/main" id="{7A16C418-778A-CFD6-8A15-1B31673EAE0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9" name="Picture 18">
              <a:extLst>
                <a:ext uri="{FF2B5EF4-FFF2-40B4-BE49-F238E27FC236}">
                  <a16:creationId xmlns:a16="http://schemas.microsoft.com/office/drawing/2014/main" id="{584DFB13-46E4-7D89-515D-800442B4090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0" name="Picture 19">
              <a:extLst>
                <a:ext uri="{FF2B5EF4-FFF2-40B4-BE49-F238E27FC236}">
                  <a16:creationId xmlns:a16="http://schemas.microsoft.com/office/drawing/2014/main" id="{7C73442E-F348-4DF3-46E4-84120C078B1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11" name="Picture 20">
              <a:extLst>
                <a:ext uri="{FF2B5EF4-FFF2-40B4-BE49-F238E27FC236}">
                  <a16:creationId xmlns:a16="http://schemas.microsoft.com/office/drawing/2014/main" id="{11F6AE4C-69A7-5302-3A7F-6E495A1FCFF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2" name="Picture 21">
              <a:extLst>
                <a:ext uri="{FF2B5EF4-FFF2-40B4-BE49-F238E27FC236}">
                  <a16:creationId xmlns:a16="http://schemas.microsoft.com/office/drawing/2014/main" id="{27F55A35-76E7-9C0F-D6FD-C6E78F7402B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pic>
        <p:nvPicPr>
          <p:cNvPr id="13" name="Picture 12">
            <a:extLst>
              <a:ext uri="{FF2B5EF4-FFF2-40B4-BE49-F238E27FC236}">
                <a16:creationId xmlns:a16="http://schemas.microsoft.com/office/drawing/2014/main" id="{7715FBCA-0B81-2CCB-B647-21146300B107}"/>
              </a:ext>
            </a:extLst>
          </p:cNvPr>
          <p:cNvPicPr>
            <a:picLocks noChangeAspect="1"/>
          </p:cNvPicPr>
          <p:nvPr/>
        </p:nvPicPr>
        <p:blipFill>
          <a:blip r:embed="rId4"/>
          <a:stretch>
            <a:fillRect/>
          </a:stretch>
        </p:blipFill>
        <p:spPr>
          <a:xfrm>
            <a:off x="685800" y="9087524"/>
            <a:ext cx="17253175" cy="2017951"/>
          </a:xfrm>
          <a:prstGeom prst="rect">
            <a:avLst/>
          </a:prstGeom>
        </p:spPr>
      </p:pic>
      <p:pic>
        <p:nvPicPr>
          <p:cNvPr id="14" name="Picture 13">
            <a:extLst>
              <a:ext uri="{FF2B5EF4-FFF2-40B4-BE49-F238E27FC236}">
                <a16:creationId xmlns:a16="http://schemas.microsoft.com/office/drawing/2014/main" id="{D0FFFE72-C6AE-0C37-5D5B-F5A26B7230A0}"/>
              </a:ext>
            </a:extLst>
          </p:cNvPr>
          <p:cNvPicPr>
            <a:picLocks noChangeAspect="1"/>
          </p:cNvPicPr>
          <p:nvPr/>
        </p:nvPicPr>
        <p:blipFill>
          <a:blip r:embed="rId5"/>
          <a:stretch>
            <a:fillRect/>
          </a:stretch>
        </p:blipFill>
        <p:spPr>
          <a:xfrm>
            <a:off x="0" y="0"/>
            <a:ext cx="2382830" cy="10287000"/>
          </a:xfrm>
          <a:prstGeom prst="rect">
            <a:avLst/>
          </a:prstGeom>
        </p:spPr>
      </p:pic>
      <p:sp>
        <p:nvSpPr>
          <p:cNvPr id="2" name="TextBox 1">
            <a:extLst>
              <a:ext uri="{FF2B5EF4-FFF2-40B4-BE49-F238E27FC236}">
                <a16:creationId xmlns:a16="http://schemas.microsoft.com/office/drawing/2014/main" id="{F9E13DBE-357F-7D88-6B97-8B368DC65AD2}"/>
              </a:ext>
            </a:extLst>
          </p:cNvPr>
          <p:cNvSpPr txBox="1"/>
          <p:nvPr/>
        </p:nvSpPr>
        <p:spPr>
          <a:xfrm>
            <a:off x="3068630" y="1409700"/>
            <a:ext cx="13847770" cy="7171194"/>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Overall Inference:</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Top Performing Categories:</a:t>
            </a:r>
            <a:r>
              <a:rPr lang="en-US" sz="3200" dirty="0">
                <a:latin typeface="Times New Roman" panose="02020603050405020304" pitchFamily="18" charset="0"/>
                <a:cs typeface="Times New Roman" panose="02020603050405020304" pitchFamily="18" charset="0"/>
              </a:rPr>
              <a:t> The analysis revealed that the top-performing categories are animals, science, healthy eating, technology, and food. These categories garner the highest engagement and interest among the audience.</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Sentiment Analysis: </a:t>
            </a:r>
            <a:r>
              <a:rPr lang="en-US" sz="3200" dirty="0">
                <a:latin typeface="Times New Roman" panose="02020603050405020304" pitchFamily="18" charset="0"/>
                <a:cs typeface="Times New Roman" panose="02020603050405020304" pitchFamily="18" charset="0"/>
              </a:rPr>
              <a:t>Positive sentiment dominates, indicating a favorable response to the content. However, there is a notable presence of neutral sentiment, suggesting areas for potential improvement or further exploration.</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Content Types: </a:t>
            </a:r>
            <a:r>
              <a:rPr lang="en-US" sz="3200" dirty="0">
                <a:latin typeface="Times New Roman" panose="02020603050405020304" pitchFamily="18" charset="0"/>
                <a:cs typeface="Times New Roman" panose="02020603050405020304" pitchFamily="18" charset="0"/>
              </a:rPr>
              <a:t>The analysis suggests that photo content is the most prevalent, followed by audio content. However, there may be opportunities to enhance audio content to increase its engagement.</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Reaction Types: </a:t>
            </a:r>
            <a:r>
              <a:rPr lang="en-US" sz="3200" dirty="0">
                <a:latin typeface="Times New Roman" panose="02020603050405020304" pitchFamily="18" charset="0"/>
                <a:cs typeface="Times New Roman" panose="02020603050405020304" pitchFamily="18" charset="0"/>
              </a:rPr>
              <a:t>The "heart" reaction type is the most frequently used, indicating a positive response from the audience. Other reaction types such as "intrigued" are less utilized, presenting opportunities to encourage diversity in audience engagement.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1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a:extLst>
              <a:ext uri="{FF2B5EF4-FFF2-40B4-BE49-F238E27FC236}">
                <a16:creationId xmlns:a16="http://schemas.microsoft.com/office/drawing/2014/main" id="{301B2FB4-99CF-07EF-C2DE-7B42E4F23F8A}"/>
              </a:ext>
            </a:extLst>
          </p:cNvPr>
          <p:cNvGrpSpPr/>
          <p:nvPr/>
        </p:nvGrpSpPr>
        <p:grpSpPr>
          <a:xfrm>
            <a:off x="517112" y="-1319941"/>
            <a:ext cx="17253775" cy="2017079"/>
            <a:chOff x="0" y="0"/>
            <a:chExt cx="23005033" cy="2689439"/>
          </a:xfrm>
        </p:grpSpPr>
        <p:pic>
          <p:nvPicPr>
            <p:cNvPr id="6" name="Picture 15">
              <a:extLst>
                <a:ext uri="{FF2B5EF4-FFF2-40B4-BE49-F238E27FC236}">
                  <a16:creationId xmlns:a16="http://schemas.microsoft.com/office/drawing/2014/main" id="{835E3F59-9478-FE48-77FB-9561B15096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7" name="Picture 16">
              <a:extLst>
                <a:ext uri="{FF2B5EF4-FFF2-40B4-BE49-F238E27FC236}">
                  <a16:creationId xmlns:a16="http://schemas.microsoft.com/office/drawing/2014/main" id="{81C95CE8-35B5-61D3-5162-8F2204F62E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8" name="Picture 17">
              <a:extLst>
                <a:ext uri="{FF2B5EF4-FFF2-40B4-BE49-F238E27FC236}">
                  <a16:creationId xmlns:a16="http://schemas.microsoft.com/office/drawing/2014/main" id="{7A16C418-778A-CFD6-8A15-1B31673EAE0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9" name="Picture 18">
              <a:extLst>
                <a:ext uri="{FF2B5EF4-FFF2-40B4-BE49-F238E27FC236}">
                  <a16:creationId xmlns:a16="http://schemas.microsoft.com/office/drawing/2014/main" id="{584DFB13-46E4-7D89-515D-800442B4090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0" name="Picture 19">
              <a:extLst>
                <a:ext uri="{FF2B5EF4-FFF2-40B4-BE49-F238E27FC236}">
                  <a16:creationId xmlns:a16="http://schemas.microsoft.com/office/drawing/2014/main" id="{7C73442E-F348-4DF3-46E4-84120C078B1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11" name="Picture 20">
              <a:extLst>
                <a:ext uri="{FF2B5EF4-FFF2-40B4-BE49-F238E27FC236}">
                  <a16:creationId xmlns:a16="http://schemas.microsoft.com/office/drawing/2014/main" id="{11F6AE4C-69A7-5302-3A7F-6E495A1FCFF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2" name="Picture 21">
              <a:extLst>
                <a:ext uri="{FF2B5EF4-FFF2-40B4-BE49-F238E27FC236}">
                  <a16:creationId xmlns:a16="http://schemas.microsoft.com/office/drawing/2014/main" id="{27F55A35-76E7-9C0F-D6FD-C6E78F7402B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pic>
        <p:nvPicPr>
          <p:cNvPr id="13" name="Picture 12">
            <a:extLst>
              <a:ext uri="{FF2B5EF4-FFF2-40B4-BE49-F238E27FC236}">
                <a16:creationId xmlns:a16="http://schemas.microsoft.com/office/drawing/2014/main" id="{7715FBCA-0B81-2CCB-B647-21146300B107}"/>
              </a:ext>
            </a:extLst>
          </p:cNvPr>
          <p:cNvPicPr>
            <a:picLocks noChangeAspect="1"/>
          </p:cNvPicPr>
          <p:nvPr/>
        </p:nvPicPr>
        <p:blipFill>
          <a:blip r:embed="rId4"/>
          <a:stretch>
            <a:fillRect/>
          </a:stretch>
        </p:blipFill>
        <p:spPr>
          <a:xfrm>
            <a:off x="762000" y="9588990"/>
            <a:ext cx="17253175" cy="2017951"/>
          </a:xfrm>
          <a:prstGeom prst="rect">
            <a:avLst/>
          </a:prstGeom>
        </p:spPr>
      </p:pic>
      <p:pic>
        <p:nvPicPr>
          <p:cNvPr id="14" name="Picture 13">
            <a:extLst>
              <a:ext uri="{FF2B5EF4-FFF2-40B4-BE49-F238E27FC236}">
                <a16:creationId xmlns:a16="http://schemas.microsoft.com/office/drawing/2014/main" id="{D0FFFE72-C6AE-0C37-5D5B-F5A26B7230A0}"/>
              </a:ext>
            </a:extLst>
          </p:cNvPr>
          <p:cNvPicPr>
            <a:picLocks noChangeAspect="1"/>
          </p:cNvPicPr>
          <p:nvPr/>
        </p:nvPicPr>
        <p:blipFill>
          <a:blip r:embed="rId5"/>
          <a:stretch>
            <a:fillRect/>
          </a:stretch>
        </p:blipFill>
        <p:spPr>
          <a:xfrm>
            <a:off x="0" y="0"/>
            <a:ext cx="2382830" cy="10287000"/>
          </a:xfrm>
          <a:prstGeom prst="rect">
            <a:avLst/>
          </a:prstGeom>
        </p:spPr>
      </p:pic>
      <p:sp>
        <p:nvSpPr>
          <p:cNvPr id="2" name="TextBox 1">
            <a:extLst>
              <a:ext uri="{FF2B5EF4-FFF2-40B4-BE49-F238E27FC236}">
                <a16:creationId xmlns:a16="http://schemas.microsoft.com/office/drawing/2014/main" id="{6A19BA6B-91C5-D2C0-0EAB-1A6D01545E25}"/>
              </a:ext>
            </a:extLst>
          </p:cNvPr>
          <p:cNvSpPr txBox="1"/>
          <p:nvPr/>
        </p:nvSpPr>
        <p:spPr>
          <a:xfrm>
            <a:off x="2686015" y="835979"/>
            <a:ext cx="14839985" cy="8648521"/>
          </a:xfrm>
          <a:prstGeom prst="rect">
            <a:avLst/>
          </a:prstGeom>
          <a:noFill/>
        </p:spPr>
        <p:txBody>
          <a:bodyPr wrap="square" rtlCol="0">
            <a:spAutoFit/>
          </a:bodyPr>
          <a:lstStyle/>
          <a:p>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Overall Recommendations:</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Content Optimization:</a:t>
            </a:r>
            <a:r>
              <a:rPr lang="en-US" sz="3200" dirty="0">
                <a:latin typeface="Times New Roman" panose="02020603050405020304" pitchFamily="18" charset="0"/>
                <a:cs typeface="Times New Roman" panose="02020603050405020304" pitchFamily="18" charset="0"/>
              </a:rPr>
              <a:t> Continue to produce high-quality content within the top-performing categories to maintain engagement levels. Explore diverse topics within these categories to cater to various interests within the audience.</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Engagement Strategies: </a:t>
            </a:r>
            <a:r>
              <a:rPr lang="en-US" sz="3200" dirty="0">
                <a:latin typeface="Times New Roman" panose="02020603050405020304" pitchFamily="18" charset="0"/>
                <a:cs typeface="Times New Roman" panose="02020603050405020304" pitchFamily="18" charset="0"/>
              </a:rPr>
              <a:t>Encourage audience interaction and feedback to gain insights into their preferences and interests. Utilize polls, surveys, and Q&amp;A sessions to foster community engagement.</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Sentiment Analysis: </a:t>
            </a:r>
            <a:r>
              <a:rPr lang="en-US" sz="3200" dirty="0">
                <a:latin typeface="Times New Roman" panose="02020603050405020304" pitchFamily="18" charset="0"/>
                <a:cs typeface="Times New Roman" panose="02020603050405020304" pitchFamily="18" charset="0"/>
              </a:rPr>
              <a:t>Regularly monitor sentiment trends to gauge audience satisfaction and identify areas for improvement. Address any concerns or issues raised by neutral sentiment through proactive communication and action.</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Content Diversity: </a:t>
            </a:r>
            <a:r>
              <a:rPr lang="en-US" sz="3200" dirty="0">
                <a:latin typeface="Times New Roman" panose="02020603050405020304" pitchFamily="18" charset="0"/>
                <a:cs typeface="Times New Roman" panose="02020603050405020304" pitchFamily="18" charset="0"/>
              </a:rPr>
              <a:t>While focusing on popular categories, maintain a balance by diversifying content types and formats. Explore emerging trends and niche interests to expand audience reach and engagement.</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Reaction Diversity: </a:t>
            </a:r>
            <a:r>
              <a:rPr lang="en-US" sz="3200" dirty="0">
                <a:latin typeface="Times New Roman" panose="02020603050405020304" pitchFamily="18" charset="0"/>
                <a:cs typeface="Times New Roman" panose="02020603050405020304" pitchFamily="18" charset="0"/>
              </a:rPr>
              <a:t>Promote the use of diverse reaction types to encourage varied forms of audience engagement. Educate the audience on the availability and significance of different reaction options to foster inclusivity and diversity in engagement.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0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626441" y="1107949"/>
            <a:ext cx="10103601" cy="9717532"/>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a:p>
            <a:pPr>
              <a:lnSpc>
                <a:spcPct val="150000"/>
              </a:lnSpc>
            </a:pPr>
            <a:endParaRPr lang="en-US" sz="3600" spc="-80" dirty="0">
              <a:solidFill>
                <a:srgbClr val="000000"/>
              </a:solidFill>
              <a:latin typeface="Graphik Regular" panose="020B0503030202060203" pitchFamily="34" charset="0"/>
            </a:endParaRPr>
          </a:p>
          <a:p>
            <a:pPr marL="685800" indent="-685800">
              <a:lnSpc>
                <a:spcPct val="150000"/>
              </a:lnSpc>
              <a:buFont typeface="Wingdings" panose="05000000000000000000" pitchFamily="2" charset="2"/>
              <a:buChar char="ü"/>
            </a:pPr>
            <a:r>
              <a:rPr lang="en-US" sz="4800" spc="-19" dirty="0">
                <a:solidFill>
                  <a:srgbClr val="000000"/>
                </a:solidFill>
                <a:latin typeface="Times New Roman" panose="02020603050405020304" pitchFamily="18" charset="0"/>
                <a:cs typeface="Times New Roman" panose="02020603050405020304" pitchFamily="18" charset="0"/>
              </a:rPr>
              <a:t>Project Recap</a:t>
            </a:r>
          </a:p>
          <a:p>
            <a:pPr marL="685800" indent="-685800">
              <a:lnSpc>
                <a:spcPct val="150000"/>
              </a:lnSpc>
              <a:buFont typeface="Wingdings" panose="05000000000000000000" pitchFamily="2" charset="2"/>
              <a:buChar char="ü"/>
            </a:pPr>
            <a:r>
              <a:rPr lang="en-US" sz="4800" spc="-19" dirty="0">
                <a:solidFill>
                  <a:srgbClr val="000000"/>
                </a:solidFill>
                <a:latin typeface="Times New Roman" panose="02020603050405020304" pitchFamily="18" charset="0"/>
                <a:cs typeface="Times New Roman" panose="02020603050405020304" pitchFamily="18" charset="0"/>
              </a:rPr>
              <a:t>Problem</a:t>
            </a:r>
          </a:p>
          <a:p>
            <a:pPr marL="685800" indent="-685800">
              <a:lnSpc>
                <a:spcPct val="150000"/>
              </a:lnSpc>
              <a:buFont typeface="Wingdings" panose="05000000000000000000" pitchFamily="2" charset="2"/>
              <a:buChar char="ü"/>
            </a:pPr>
            <a:r>
              <a:rPr lang="en-US" sz="4800" spc="-19" dirty="0">
                <a:solidFill>
                  <a:srgbClr val="000000"/>
                </a:solidFill>
                <a:latin typeface="Times New Roman" panose="02020603050405020304" pitchFamily="18" charset="0"/>
                <a:cs typeface="Times New Roman" panose="02020603050405020304" pitchFamily="18" charset="0"/>
              </a:rPr>
              <a:t>The Analytics team</a:t>
            </a:r>
          </a:p>
          <a:p>
            <a:pPr marL="685800" indent="-685800">
              <a:lnSpc>
                <a:spcPct val="150000"/>
              </a:lnSpc>
              <a:buFont typeface="Wingdings" panose="05000000000000000000" pitchFamily="2" charset="2"/>
              <a:buChar char="ü"/>
            </a:pPr>
            <a:r>
              <a:rPr lang="en-US" sz="4800" spc="-19" dirty="0">
                <a:solidFill>
                  <a:srgbClr val="000000"/>
                </a:solidFill>
                <a:latin typeface="Times New Roman" panose="02020603050405020304" pitchFamily="18" charset="0"/>
                <a:cs typeface="Times New Roman" panose="02020603050405020304" pitchFamily="18" charset="0"/>
              </a:rPr>
              <a:t>Process</a:t>
            </a:r>
          </a:p>
          <a:p>
            <a:pPr marL="685800" indent="-685800">
              <a:lnSpc>
                <a:spcPct val="150000"/>
              </a:lnSpc>
              <a:buFont typeface="Wingdings" panose="05000000000000000000" pitchFamily="2" charset="2"/>
              <a:buChar char="ü"/>
            </a:pPr>
            <a:r>
              <a:rPr lang="en-US" sz="4800" spc="-19" dirty="0">
                <a:solidFill>
                  <a:srgbClr val="000000"/>
                </a:solidFill>
                <a:latin typeface="Times New Roman" panose="02020603050405020304" pitchFamily="18" charset="0"/>
                <a:cs typeface="Times New Roman" panose="02020603050405020304" pitchFamily="18" charset="0"/>
              </a:rPr>
              <a:t>Insights</a:t>
            </a:r>
          </a:p>
          <a:p>
            <a:pPr marL="685800" indent="-685800">
              <a:lnSpc>
                <a:spcPct val="150000"/>
              </a:lnSpc>
              <a:buFont typeface="Wingdings" panose="05000000000000000000" pitchFamily="2" charset="2"/>
              <a:buChar char="ü"/>
            </a:pPr>
            <a:r>
              <a:rPr lang="en-US" sz="4800" spc="-19" dirty="0">
                <a:solidFill>
                  <a:srgbClr val="000000"/>
                </a:solidFill>
                <a:latin typeface="Times New Roman" panose="02020603050405020304" pitchFamily="18" charset="0"/>
                <a:cs typeface="Times New Roman" panose="02020603050405020304" pitchFamily="18" charset="0"/>
              </a:rPr>
              <a:t>Summary</a:t>
            </a:r>
          </a:p>
          <a:p>
            <a:pPr>
              <a:lnSpc>
                <a:spcPts val="9600"/>
              </a:lnSpc>
            </a:pPr>
            <a:endParaRPr lang="en-US" sz="2800" spc="-80" dirty="0">
              <a:solidFill>
                <a:srgbClr val="000000"/>
              </a:solidFill>
              <a:latin typeface="Times New Roman" panose="02020603050405020304" pitchFamily="18" charset="0"/>
              <a:cs typeface="Times New Roman" panose="02020603050405020304" pitchFamily="18" charset="0"/>
            </a:endParaRP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8269"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987004" y="2005583"/>
            <a:ext cx="11342283" cy="6275832"/>
          </a:xfrm>
          <a:prstGeom prst="rect">
            <a:avLst/>
          </a:prstGeom>
          <a:solidFill>
            <a:schemeClr val="bg1"/>
          </a:solidFill>
        </p:spPr>
        <p:txBody>
          <a:bodyPr/>
          <a:lstStyle/>
          <a:p>
            <a:pPr marL="3200400" lvl="6" indent="-457200" algn="just">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Objective:</a:t>
            </a:r>
            <a:r>
              <a:rPr lang="en-US" sz="3200" b="0" i="0" dirty="0">
                <a:effectLst/>
                <a:latin typeface="Times New Roman" panose="02020603050405020304" pitchFamily="18" charset="0"/>
                <a:cs typeface="Times New Roman" panose="02020603050405020304" pitchFamily="18" charset="0"/>
              </a:rPr>
              <a:t> Optimize audience engagement through data-driven analysis.</a:t>
            </a:r>
          </a:p>
          <a:p>
            <a:pPr marL="3200400" lvl="6" indent="-457200" algn="just">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Key Components:</a:t>
            </a:r>
            <a:r>
              <a:rPr lang="en-US" sz="3200" b="0" i="0" dirty="0">
                <a:effectLst/>
                <a:latin typeface="Times New Roman" panose="02020603050405020304" pitchFamily="18" charset="0"/>
                <a:cs typeface="Times New Roman" panose="02020603050405020304" pitchFamily="18" charset="0"/>
              </a:rPr>
              <a:t> Content analysis, audience engagement metrics, data insights, optimization strategies.</a:t>
            </a:r>
          </a:p>
          <a:p>
            <a:pPr marL="3200400" lvl="6" indent="-457200" algn="just">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Deliverables:</a:t>
            </a:r>
            <a:r>
              <a:rPr lang="en-US" sz="3200" b="0" i="0" dirty="0">
                <a:effectLst/>
                <a:latin typeface="Times New Roman" panose="02020603050405020304" pitchFamily="18" charset="0"/>
                <a:cs typeface="Times New Roman" panose="02020603050405020304" pitchFamily="18" charset="0"/>
              </a:rPr>
              <a:t> Analysis reports, recommendation strategies, implementation plan, performance tracking.</a:t>
            </a:r>
          </a:p>
          <a:p>
            <a:pPr marL="3200400" lvl="6" indent="-457200" algn="just">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Goal:</a:t>
            </a:r>
            <a:r>
              <a:rPr lang="en-US" sz="3200" b="0" i="0" dirty="0">
                <a:effectLst/>
                <a:latin typeface="Times New Roman" panose="02020603050405020304" pitchFamily="18" charset="0"/>
                <a:cs typeface="Times New Roman" panose="02020603050405020304" pitchFamily="18" charset="0"/>
              </a:rPr>
              <a:t> Enhance audience engagement and improve content relevance.</a:t>
            </a:r>
          </a:p>
          <a:p>
            <a:pPr marL="3200400" lvl="6" indent="-457200" algn="just">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Outcome:</a:t>
            </a:r>
            <a:r>
              <a:rPr lang="en-US" sz="3200" b="0" i="0" dirty="0">
                <a:effectLst/>
                <a:latin typeface="Times New Roman" panose="02020603050405020304" pitchFamily="18" charset="0"/>
                <a:cs typeface="Times New Roman" panose="02020603050405020304" pitchFamily="18" charset="0"/>
              </a:rPr>
              <a:t> Drive project success through targeted strategies and actionable insights.</a:t>
            </a:r>
          </a:p>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2" name="TextBox 21">
            <a:extLst>
              <a:ext uri="{FF2B5EF4-FFF2-40B4-BE49-F238E27FC236}">
                <a16:creationId xmlns:a16="http://schemas.microsoft.com/office/drawing/2014/main" id="{BA409258-A9E3-988F-8CE7-6079A385A748}"/>
              </a:ext>
            </a:extLst>
          </p:cNvPr>
          <p:cNvSpPr txBox="1"/>
          <p:nvPr/>
        </p:nvSpPr>
        <p:spPr>
          <a:xfrm>
            <a:off x="1020298" y="2308954"/>
            <a:ext cx="8606756" cy="7360228"/>
          </a:xfrm>
          <a:prstGeom prst="rect">
            <a:avLst/>
          </a:prstGeom>
          <a:solidFill>
            <a:schemeClr val="bg1"/>
          </a:solidFill>
        </p:spPr>
        <p:txBody>
          <a:bodyPr wrap="square" rtlCol="0">
            <a:spAutoFit/>
          </a:bodyPr>
          <a:lstStyle/>
          <a:p>
            <a:endParaRPr lang="en-US" b="0" i="0" dirty="0">
              <a:effectLst/>
              <a:latin typeface="Söhne"/>
            </a:endParaRPr>
          </a:p>
          <a:p>
            <a:endParaRPr lang="en-US" dirty="0">
              <a:latin typeface="Söhne"/>
            </a:endParaRPr>
          </a:p>
          <a:p>
            <a:endParaRPr lang="en-US" b="0" i="0" dirty="0">
              <a:effectLst/>
              <a:latin typeface="Söhne"/>
            </a:endParaRPr>
          </a:p>
          <a:p>
            <a:pPr algn="just"/>
            <a:r>
              <a:rPr lang="en-US" dirty="0">
                <a:latin typeface="Söhne"/>
              </a:rPr>
              <a:t>		</a:t>
            </a:r>
          </a:p>
          <a:p>
            <a:pPr marL="571500" indent="-571500" algn="just">
              <a:buFont typeface="Wingdings" panose="05000000000000000000" pitchFamily="2" charset="2"/>
              <a:buChar char="Ø"/>
            </a:pPr>
            <a:r>
              <a:rPr lang="en-US" sz="4000" b="0" i="0" dirty="0">
                <a:effectLst/>
                <a:latin typeface="Times New Roman" panose="02020603050405020304" pitchFamily="18" charset="0"/>
                <a:cs typeface="Times New Roman" panose="02020603050405020304" pitchFamily="18" charset="0"/>
              </a:rPr>
              <a:t>In today's digital world flooded with content, creators struggle to attract and retain audience attention. Understanding audience preferences is key to optimizing content strategy. </a:t>
            </a:r>
          </a:p>
          <a:p>
            <a:pPr marL="571500" indent="-571500" algn="just">
              <a:buFont typeface="Wingdings" panose="05000000000000000000" pitchFamily="2" charset="2"/>
              <a:buChar char="Ø"/>
            </a:pPr>
            <a:r>
              <a:rPr lang="en-US" sz="4000" b="0" i="0" dirty="0">
                <a:effectLst/>
                <a:latin typeface="Times New Roman" panose="02020603050405020304" pitchFamily="18" charset="0"/>
                <a:cs typeface="Times New Roman" panose="02020603050405020304" pitchFamily="18" charset="0"/>
              </a:rPr>
              <a:t>This project aims to leverage data insights to analyze content performance, identify audience preferences, and enhance audience engagement effectively.</a:t>
            </a:r>
            <a:endParaRPr lang="en-IN" sz="40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026F508B-1227-F177-9A8D-6D52D3FBDBAA}"/>
              </a:ext>
            </a:extLst>
          </p:cNvPr>
          <p:cNvPicPr>
            <a:picLocks noChangeAspect="1"/>
          </p:cNvPicPr>
          <p:nvPr/>
        </p:nvPicPr>
        <p:blipFill>
          <a:blip r:embed="rId8"/>
          <a:stretch>
            <a:fillRect/>
          </a:stretch>
        </p:blipFill>
        <p:spPr>
          <a:xfrm>
            <a:off x="811529" y="22416"/>
            <a:ext cx="3560373" cy="3414056"/>
          </a:xfrm>
          <a:prstGeom prst="rect">
            <a:avLst/>
          </a:prstGeom>
        </p:spPr>
      </p:pic>
      <p:sp>
        <p:nvSpPr>
          <p:cNvPr id="26" name="TextBox 25">
            <a:extLst>
              <a:ext uri="{FF2B5EF4-FFF2-40B4-BE49-F238E27FC236}">
                <a16:creationId xmlns:a16="http://schemas.microsoft.com/office/drawing/2014/main" id="{C5611512-E4E4-E6F9-DA50-81223BA45315}"/>
              </a:ext>
            </a:extLst>
          </p:cNvPr>
          <p:cNvSpPr txBox="1"/>
          <p:nvPr/>
        </p:nvSpPr>
        <p:spPr>
          <a:xfrm>
            <a:off x="2497360" y="572724"/>
            <a:ext cx="5538505" cy="1569660"/>
          </a:xfrm>
          <a:prstGeom prst="rect">
            <a:avLst/>
          </a:prstGeom>
          <a:noFill/>
        </p:spPr>
        <p:txBody>
          <a:bodyPr wrap="square" rtlCol="0">
            <a:spAutoFit/>
          </a:bodyPr>
          <a:lstStyle/>
          <a:p>
            <a:r>
              <a:rPr lang="en-IN" sz="9600" b="1" dirty="0">
                <a:latin typeface="Times New Roman" panose="02020603050405020304" pitchFamily="18" charset="0"/>
                <a:cs typeface="Times New Roman" panose="02020603050405020304" pitchFamily="18"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504340" y="1662718"/>
            <a:ext cx="6357220" cy="246221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2" name="TextBox 31">
            <a:extLst>
              <a:ext uri="{FF2B5EF4-FFF2-40B4-BE49-F238E27FC236}">
                <a16:creationId xmlns:a16="http://schemas.microsoft.com/office/drawing/2014/main" id="{22329957-C729-5711-8EE6-882A740D75E7}"/>
              </a:ext>
            </a:extLst>
          </p:cNvPr>
          <p:cNvSpPr txBox="1"/>
          <p:nvPr/>
        </p:nvSpPr>
        <p:spPr>
          <a:xfrm>
            <a:off x="2110745" y="4610100"/>
            <a:ext cx="7033255" cy="3477875"/>
          </a:xfrm>
          <a:prstGeom prst="rect">
            <a:avLst/>
          </a:prstGeom>
          <a:noFill/>
        </p:spPr>
        <p:txBody>
          <a:bodyPr wrap="square" rtlCol="0">
            <a:spAutoFit/>
          </a:bodyPr>
          <a:lstStyle/>
          <a:p>
            <a:pPr marL="571500" indent="-571500">
              <a:buFont typeface="Wingdings" panose="05000000000000000000" pitchFamily="2" charset="2"/>
              <a:buChar char="Ø"/>
            </a:pPr>
            <a:r>
              <a:rPr lang="en-US" sz="4400" b="0" i="0" u="none" strike="noStrike" dirty="0">
                <a:solidFill>
                  <a:srgbClr val="222222"/>
                </a:solidFill>
                <a:effectLst/>
                <a:latin typeface="Times New Roman" panose="02020603050405020304" pitchFamily="18" charset="0"/>
                <a:cs typeface="Times New Roman" panose="02020603050405020304" pitchFamily="18" charset="0"/>
              </a:rPr>
              <a:t>Andrew Fleming (Chief Technical Architect), </a:t>
            </a:r>
          </a:p>
          <a:p>
            <a:pPr marL="571500" indent="-571500">
              <a:buFont typeface="Wingdings" panose="05000000000000000000" pitchFamily="2" charset="2"/>
              <a:buChar char="Ø"/>
            </a:pPr>
            <a:r>
              <a:rPr lang="en-US" sz="4400" b="0" i="0" u="none" strike="noStrike" dirty="0">
                <a:solidFill>
                  <a:srgbClr val="222222"/>
                </a:solidFill>
                <a:effectLst/>
                <a:latin typeface="Times New Roman" panose="02020603050405020304" pitchFamily="18" charset="0"/>
                <a:cs typeface="Times New Roman" panose="02020603050405020304" pitchFamily="18" charset="0"/>
              </a:rPr>
              <a:t>Marcus </a:t>
            </a:r>
            <a:r>
              <a:rPr lang="en-US" sz="4400" b="0" i="0" u="none" strike="noStrike" dirty="0" err="1">
                <a:solidFill>
                  <a:srgbClr val="222222"/>
                </a:solidFill>
                <a:effectLst/>
                <a:latin typeface="Times New Roman" panose="02020603050405020304" pitchFamily="18" charset="0"/>
                <a:cs typeface="Times New Roman" panose="02020603050405020304" pitchFamily="18" charset="0"/>
              </a:rPr>
              <a:t>Rompton</a:t>
            </a:r>
            <a:r>
              <a:rPr lang="en-US" sz="4400" b="0" i="0" u="none" strike="noStrike" dirty="0">
                <a:solidFill>
                  <a:srgbClr val="222222"/>
                </a:solidFill>
                <a:effectLst/>
                <a:latin typeface="Times New Roman" panose="02020603050405020304" pitchFamily="18" charset="0"/>
                <a:cs typeface="Times New Roman" panose="02020603050405020304" pitchFamily="18" charset="0"/>
              </a:rPr>
              <a:t> (Senior Principle), </a:t>
            </a:r>
          </a:p>
          <a:p>
            <a:pPr marL="571500" indent="-571500">
              <a:buFont typeface="Wingdings" panose="05000000000000000000" pitchFamily="2" charset="2"/>
              <a:buChar char="Ø"/>
            </a:pPr>
            <a:r>
              <a:rPr lang="en-US" sz="4400" b="0" i="0" u="none" strike="noStrike" dirty="0">
                <a:solidFill>
                  <a:srgbClr val="222222"/>
                </a:solidFill>
                <a:effectLst/>
                <a:latin typeface="Times New Roman" panose="02020603050405020304" pitchFamily="18" charset="0"/>
                <a:cs typeface="Times New Roman" panose="02020603050405020304" pitchFamily="18" charset="0"/>
              </a:rPr>
              <a:t>Logambal ( Myself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274073" y="37833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819704" y="558509"/>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644519" y="2123708"/>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295340" y="370420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075941" y="5427809"/>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8880738" y="7001345"/>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744827" y="5505008"/>
            <a:ext cx="4096049" cy="1231106"/>
          </a:xfrm>
          <a:prstGeom prst="rect">
            <a:avLst/>
          </a:prstGeom>
        </p:spPr>
        <p:txBody>
          <a:bodyPr wrap="square" lIns="0" tIns="0" rIns="0" bIns="0" rtlCol="0" anchor="t">
            <a:spAutoFit/>
          </a:bodyPr>
          <a:lstStyle/>
          <a:p>
            <a:pPr algn="r">
              <a:lnSpc>
                <a:spcPts val="9600"/>
              </a:lnSpc>
            </a:pPr>
            <a:r>
              <a:rPr lang="en-US" sz="9600" spc="-8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529267" y="960548"/>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423385" y="2591892"/>
            <a:ext cx="1229487"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9745409" y="7475271"/>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7833648" y="586799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149941" y="416560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0F6C1567-4D57-C61D-9B8C-233C2940234A}"/>
              </a:ext>
            </a:extLst>
          </p:cNvPr>
          <p:cNvSpPr txBox="1"/>
          <p:nvPr/>
        </p:nvSpPr>
        <p:spPr>
          <a:xfrm>
            <a:off x="3801984" y="680010"/>
            <a:ext cx="10979259" cy="1200329"/>
          </a:xfrm>
          <a:prstGeom prst="rect">
            <a:avLst/>
          </a:prstGeom>
          <a:noFill/>
        </p:spPr>
        <p:txBody>
          <a:bodyPr wrap="square" rtlCol="0">
            <a:spAutoFit/>
          </a:bodyPr>
          <a:lstStyle/>
          <a:p>
            <a:r>
              <a:rPr lang="en-IN" sz="7200" b="0" i="0" dirty="0">
                <a:solidFill>
                  <a:srgbClr val="ECECEC"/>
                </a:solidFill>
                <a:effectLst/>
                <a:latin typeface="Times New Roman" panose="02020603050405020304" pitchFamily="18" charset="0"/>
                <a:cs typeface="Times New Roman" panose="02020603050405020304" pitchFamily="18" charset="0"/>
              </a:rPr>
              <a:t>Data Understanding</a:t>
            </a:r>
            <a:endParaRPr lang="en-IN" sz="72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157A4921-9435-A802-C8B5-99CDB45F154D}"/>
              </a:ext>
            </a:extLst>
          </p:cNvPr>
          <p:cNvSpPr txBox="1"/>
          <p:nvPr/>
        </p:nvSpPr>
        <p:spPr>
          <a:xfrm>
            <a:off x="5706075" y="2263925"/>
            <a:ext cx="12091661" cy="1200329"/>
          </a:xfrm>
          <a:prstGeom prst="rect">
            <a:avLst/>
          </a:prstGeom>
          <a:noFill/>
        </p:spPr>
        <p:txBody>
          <a:bodyPr wrap="square" rtlCol="0">
            <a:spAutoFit/>
          </a:bodyPr>
          <a:lstStyle/>
          <a:p>
            <a:r>
              <a:rPr lang="en-IN" sz="7200" dirty="0">
                <a:solidFill>
                  <a:schemeClr val="bg1"/>
                </a:solidFill>
                <a:latin typeface="Times New Roman" panose="02020603050405020304" pitchFamily="18" charset="0"/>
                <a:cs typeface="Times New Roman" panose="02020603050405020304" pitchFamily="18" charset="0"/>
              </a:rPr>
              <a:t>Data Cleaning</a:t>
            </a:r>
          </a:p>
        </p:txBody>
      </p:sp>
      <p:sp>
        <p:nvSpPr>
          <p:cNvPr id="41" name="TextBox 40">
            <a:extLst>
              <a:ext uri="{FF2B5EF4-FFF2-40B4-BE49-F238E27FC236}">
                <a16:creationId xmlns:a16="http://schemas.microsoft.com/office/drawing/2014/main" id="{DBAC1491-590B-D1BD-8EBA-539F30F5EEFB}"/>
              </a:ext>
            </a:extLst>
          </p:cNvPr>
          <p:cNvSpPr txBox="1"/>
          <p:nvPr/>
        </p:nvSpPr>
        <p:spPr>
          <a:xfrm>
            <a:off x="7467672" y="3863959"/>
            <a:ext cx="10373623" cy="1200329"/>
          </a:xfrm>
          <a:prstGeom prst="rect">
            <a:avLst/>
          </a:prstGeom>
          <a:noFill/>
        </p:spPr>
        <p:txBody>
          <a:bodyPr wrap="square" rtlCol="0">
            <a:spAutoFit/>
          </a:bodyPr>
          <a:lstStyle/>
          <a:p>
            <a:r>
              <a:rPr lang="en-IN" sz="7200" dirty="0">
                <a:solidFill>
                  <a:schemeClr val="bg1"/>
                </a:solidFill>
                <a:latin typeface="Times New Roman" panose="02020603050405020304" pitchFamily="18" charset="0"/>
                <a:cs typeface="Times New Roman" panose="02020603050405020304" pitchFamily="18" charset="0"/>
              </a:rPr>
              <a:t>Data Modelling</a:t>
            </a:r>
          </a:p>
        </p:txBody>
      </p:sp>
      <p:sp>
        <p:nvSpPr>
          <p:cNvPr id="42" name="TextBox 41">
            <a:extLst>
              <a:ext uri="{FF2B5EF4-FFF2-40B4-BE49-F238E27FC236}">
                <a16:creationId xmlns:a16="http://schemas.microsoft.com/office/drawing/2014/main" id="{F39C78D9-4078-7C66-4597-CE229AF57A1E}"/>
              </a:ext>
            </a:extLst>
          </p:cNvPr>
          <p:cNvSpPr txBox="1"/>
          <p:nvPr/>
        </p:nvSpPr>
        <p:spPr>
          <a:xfrm>
            <a:off x="9217288" y="5493913"/>
            <a:ext cx="8763000" cy="1200329"/>
          </a:xfrm>
          <a:prstGeom prst="rect">
            <a:avLst/>
          </a:prstGeom>
          <a:noFill/>
        </p:spPr>
        <p:txBody>
          <a:bodyPr wrap="square" rtlCol="0">
            <a:spAutoFit/>
          </a:bodyPr>
          <a:lstStyle/>
          <a:p>
            <a:r>
              <a:rPr lang="en-IN" sz="7200" dirty="0">
                <a:solidFill>
                  <a:schemeClr val="bg1"/>
                </a:solidFill>
                <a:latin typeface="Times New Roman" panose="02020603050405020304" pitchFamily="18" charset="0"/>
                <a:cs typeface="Times New Roman" panose="02020603050405020304" pitchFamily="18" charset="0"/>
              </a:rPr>
              <a:t>Data Analysis</a:t>
            </a:r>
          </a:p>
        </p:txBody>
      </p:sp>
      <p:sp>
        <p:nvSpPr>
          <p:cNvPr id="43" name="TextBox 42">
            <a:extLst>
              <a:ext uri="{FF2B5EF4-FFF2-40B4-BE49-F238E27FC236}">
                <a16:creationId xmlns:a16="http://schemas.microsoft.com/office/drawing/2014/main" id="{CD4BF5A6-4161-AC6F-E003-9C8D9C4064F6}"/>
              </a:ext>
            </a:extLst>
          </p:cNvPr>
          <p:cNvSpPr txBox="1"/>
          <p:nvPr/>
        </p:nvSpPr>
        <p:spPr>
          <a:xfrm>
            <a:off x="10942294" y="7258269"/>
            <a:ext cx="6950290" cy="1200329"/>
          </a:xfrm>
          <a:prstGeom prst="rect">
            <a:avLst/>
          </a:prstGeom>
          <a:noFill/>
        </p:spPr>
        <p:txBody>
          <a:bodyPr wrap="square" rtlCol="0">
            <a:spAutoFit/>
          </a:bodyPr>
          <a:lstStyle/>
          <a:p>
            <a:r>
              <a:rPr lang="en-IN" sz="7200" b="0" i="0" dirty="0">
                <a:solidFill>
                  <a:srgbClr val="ECECEC"/>
                </a:solidFill>
                <a:effectLst/>
                <a:latin typeface="Times New Roman" panose="02020603050405020304" pitchFamily="18" charset="0"/>
                <a:cs typeface="Times New Roman" panose="02020603050405020304" pitchFamily="18" charset="0"/>
              </a:rPr>
              <a:t>Driving Insights</a:t>
            </a:r>
            <a:endParaRPr lang="en-IN"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2000" y="9004826"/>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4806949" y="-364939"/>
            <a:ext cx="13208826"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28" name="Picture 27">
            <a:extLst>
              <a:ext uri="{FF2B5EF4-FFF2-40B4-BE49-F238E27FC236}">
                <a16:creationId xmlns:a16="http://schemas.microsoft.com/office/drawing/2014/main" id="{1E7DE022-1C0A-6BAE-00F5-A4E19AD7B9D4}"/>
              </a:ext>
            </a:extLst>
          </p:cNvPr>
          <p:cNvPicPr>
            <a:picLocks noChangeAspect="1"/>
          </p:cNvPicPr>
          <p:nvPr/>
        </p:nvPicPr>
        <p:blipFill>
          <a:blip r:embed="rId5"/>
          <a:stretch>
            <a:fillRect/>
          </a:stretch>
        </p:blipFill>
        <p:spPr>
          <a:xfrm>
            <a:off x="2598218" y="3079136"/>
            <a:ext cx="6599197" cy="4790241"/>
          </a:xfrm>
          <a:prstGeom prst="rect">
            <a:avLst/>
          </a:prstGeom>
        </p:spPr>
      </p:pic>
      <p:sp>
        <p:nvSpPr>
          <p:cNvPr id="30" name="TextBox 29">
            <a:extLst>
              <a:ext uri="{FF2B5EF4-FFF2-40B4-BE49-F238E27FC236}">
                <a16:creationId xmlns:a16="http://schemas.microsoft.com/office/drawing/2014/main" id="{88520CDC-CD3C-E155-F8C1-C914679134A3}"/>
              </a:ext>
            </a:extLst>
          </p:cNvPr>
          <p:cNvSpPr txBox="1"/>
          <p:nvPr/>
        </p:nvSpPr>
        <p:spPr>
          <a:xfrm>
            <a:off x="279135" y="-163405"/>
            <a:ext cx="4445265" cy="2123658"/>
          </a:xfrm>
          <a:prstGeom prst="rect">
            <a:avLst/>
          </a:prstGeom>
          <a:noFill/>
        </p:spPr>
        <p:txBody>
          <a:bodyPr wrap="square" rtlCol="0">
            <a:spAutoFit/>
          </a:bodyPr>
          <a:lstStyle/>
          <a:p>
            <a:r>
              <a:rPr lang="en-IN"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 ANALYSIS</a:t>
            </a:r>
          </a:p>
        </p:txBody>
      </p:sp>
      <p:sp>
        <p:nvSpPr>
          <p:cNvPr id="31" name="TextBox 30">
            <a:extLst>
              <a:ext uri="{FF2B5EF4-FFF2-40B4-BE49-F238E27FC236}">
                <a16:creationId xmlns:a16="http://schemas.microsoft.com/office/drawing/2014/main" id="{13510D91-0239-AFBB-7331-E01162CE4770}"/>
              </a:ext>
            </a:extLst>
          </p:cNvPr>
          <p:cNvSpPr txBox="1"/>
          <p:nvPr/>
        </p:nvSpPr>
        <p:spPr>
          <a:xfrm>
            <a:off x="9409152" y="1876225"/>
            <a:ext cx="8382000" cy="698652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Inference:</a:t>
            </a:r>
          </a:p>
          <a:p>
            <a:r>
              <a:rPr lang="en-US" sz="2800" dirty="0">
                <a:latin typeface="Times New Roman" panose="02020603050405020304" pitchFamily="18" charset="0"/>
                <a:cs typeface="Times New Roman" panose="02020603050405020304" pitchFamily="18" charset="0"/>
              </a:rPr>
              <a:t>1. Based on the above bar chart, we can conclude that the technology category has the highest count overall, accounting for 7.3%, while veganism has the lowest count at 5%.</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Recommendations:</a:t>
            </a:r>
          </a:p>
          <a:p>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b="1" dirty="0">
                <a:latin typeface="Times New Roman" panose="02020603050405020304" pitchFamily="18" charset="0"/>
                <a:cs typeface="Times New Roman" panose="02020603050405020304" pitchFamily="18" charset="0"/>
              </a:rPr>
              <a:t>Diversify Content:</a:t>
            </a:r>
            <a:r>
              <a:rPr lang="en-US" sz="2800" dirty="0">
                <a:latin typeface="Times New Roman" panose="02020603050405020304" pitchFamily="18" charset="0"/>
                <a:cs typeface="Times New Roman" panose="02020603050405020304" pitchFamily="18" charset="0"/>
              </a:rPr>
              <a:t> Expand beyond technology to cater to diverse interests.</a:t>
            </a:r>
          </a:p>
          <a:p>
            <a:pPr marL="514350" indent="-514350">
              <a:buAutoNum type="arabicPeriod"/>
            </a:pPr>
            <a:r>
              <a:rPr lang="en-US" sz="2800" b="1" dirty="0">
                <a:latin typeface="Times New Roman" panose="02020603050405020304" pitchFamily="18" charset="0"/>
                <a:cs typeface="Times New Roman" panose="02020603050405020304" pitchFamily="18" charset="0"/>
              </a:rPr>
              <a:t>Engage Niche Audiences : </a:t>
            </a:r>
            <a:r>
              <a:rPr lang="en-US" sz="2800" dirty="0">
                <a:latin typeface="Times New Roman" panose="02020603050405020304" pitchFamily="18" charset="0"/>
                <a:cs typeface="Times New Roman" panose="02020603050405020304" pitchFamily="18" charset="0"/>
              </a:rPr>
              <a:t>Focus on specialized content for the veganism niche.</a:t>
            </a:r>
          </a:p>
          <a:p>
            <a:pPr marL="514350" indent="-514350">
              <a:buAutoNum type="arabicPeriod"/>
            </a:pPr>
            <a:r>
              <a:rPr lang="en-US" sz="2800" b="1" dirty="0">
                <a:latin typeface="Times New Roman" panose="02020603050405020304" pitchFamily="18" charset="0"/>
                <a:cs typeface="Times New Roman" panose="02020603050405020304" pitchFamily="18" charset="0"/>
              </a:rPr>
              <a:t>Explore Emerging Trends</a:t>
            </a:r>
            <a:r>
              <a:rPr lang="en-US" sz="2800" dirty="0">
                <a:latin typeface="Times New Roman" panose="02020603050405020304" pitchFamily="18" charset="0"/>
                <a:cs typeface="Times New Roman" panose="02020603050405020304" pitchFamily="18" charset="0"/>
              </a:rPr>
              <a:t>: Stay updated and tap into rising interests.</a:t>
            </a:r>
          </a:p>
          <a:p>
            <a:pPr marL="514350" indent="-514350">
              <a:buAutoNum type="arabicPeriod"/>
            </a:pPr>
            <a:r>
              <a:rPr lang="en-US" sz="2800" b="1" dirty="0">
                <a:latin typeface="Times New Roman" panose="02020603050405020304" pitchFamily="18" charset="0"/>
                <a:cs typeface="Times New Roman" panose="02020603050405020304" pitchFamily="18" charset="0"/>
              </a:rPr>
              <a:t>Optimize Content</a:t>
            </a:r>
            <a:r>
              <a:rPr lang="en-US" sz="2800" dirty="0">
                <a:latin typeface="Times New Roman" panose="02020603050405020304" pitchFamily="18" charset="0"/>
                <a:cs typeface="Times New Roman" panose="02020603050405020304" pitchFamily="18" charset="0"/>
              </a:rPr>
              <a:t>: Analyze and tailor content for maximum engagement.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979499" y="-809831"/>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1026" name="Picture 2">
            <a:extLst>
              <a:ext uri="{FF2B5EF4-FFF2-40B4-BE49-F238E27FC236}">
                <a16:creationId xmlns:a16="http://schemas.microsoft.com/office/drawing/2014/main" id="{BD3F92FD-3031-214A-E1B1-37DB18A99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576" y="2205545"/>
            <a:ext cx="5509371" cy="539123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22781A5-EB01-9595-198E-8FD6B92B6500}"/>
              </a:ext>
            </a:extLst>
          </p:cNvPr>
          <p:cNvSpPr txBox="1"/>
          <p:nvPr/>
        </p:nvSpPr>
        <p:spPr>
          <a:xfrm>
            <a:off x="8198189" y="1231450"/>
            <a:ext cx="9467192" cy="784830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Inference</a:t>
            </a:r>
          </a:p>
          <a:p>
            <a:r>
              <a:rPr lang="en-US" sz="2800" dirty="0">
                <a:latin typeface="Times New Roman" panose="02020603050405020304" pitchFamily="18" charset="0"/>
                <a:cs typeface="Times New Roman" panose="02020603050405020304" pitchFamily="18" charset="0"/>
              </a:rPr>
              <a:t>1. Based on the above pie chart, we conclude that the photo content type has the highest count at 26.1%, while the audio type has the least count at 23.6%.</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Recommendations:</a:t>
            </a:r>
          </a:p>
          <a:p>
            <a:pPr marL="514350" indent="-514350">
              <a:buAutoNum type="arabicPeriod"/>
            </a:pPr>
            <a:r>
              <a:rPr lang="en-US" sz="2800" b="1" dirty="0">
                <a:latin typeface="Times New Roman" panose="02020603050405020304" pitchFamily="18" charset="0"/>
                <a:cs typeface="Times New Roman" panose="02020603050405020304" pitchFamily="18" charset="0"/>
              </a:rPr>
              <a:t>Enhance Audio Content</a:t>
            </a:r>
            <a:r>
              <a:rPr lang="en-US" sz="2800" dirty="0">
                <a:latin typeface="Times New Roman" panose="02020603050405020304" pitchFamily="18" charset="0"/>
                <a:cs typeface="Times New Roman" panose="02020603050405020304" pitchFamily="18" charset="0"/>
              </a:rPr>
              <a:t>: Given its lower count, focus on improving the quality and appeal of audio content to attract more engagement.</a:t>
            </a:r>
          </a:p>
          <a:p>
            <a:pPr marL="514350" indent="-514350">
              <a:buAutoNum type="arabicPeriod"/>
            </a:pPr>
            <a:r>
              <a:rPr lang="en-US" sz="2800" b="1" dirty="0">
                <a:latin typeface="Times New Roman" panose="02020603050405020304" pitchFamily="18" charset="0"/>
                <a:cs typeface="Times New Roman" panose="02020603050405020304" pitchFamily="18" charset="0"/>
              </a:rPr>
              <a:t>Leverage Visual Content</a:t>
            </a:r>
            <a:r>
              <a:rPr lang="en-US" sz="2800" dirty="0">
                <a:latin typeface="Times New Roman" panose="02020603050405020304" pitchFamily="18" charset="0"/>
                <a:cs typeface="Times New Roman" panose="02020603050405020304" pitchFamily="18" charset="0"/>
              </a:rPr>
              <a:t>: Capitalize on the popularity of photo content by creating visually compelling and shareable material.</a:t>
            </a:r>
          </a:p>
          <a:p>
            <a:pPr marL="514350" indent="-514350">
              <a:buAutoNum type="arabicPeriod"/>
            </a:pPr>
            <a:r>
              <a:rPr lang="en-US" sz="2800" b="1" dirty="0">
                <a:latin typeface="Times New Roman" panose="02020603050405020304" pitchFamily="18" charset="0"/>
                <a:cs typeface="Times New Roman" panose="02020603050405020304" pitchFamily="18" charset="0"/>
              </a:rPr>
              <a:t>Diversify Content Formats</a:t>
            </a:r>
            <a:r>
              <a:rPr lang="en-US" sz="2800" dirty="0">
                <a:latin typeface="Times New Roman" panose="02020603050405020304" pitchFamily="18" charset="0"/>
                <a:cs typeface="Times New Roman" panose="02020603050405020304" pitchFamily="18" charset="0"/>
              </a:rPr>
              <a:t>: Explore other content types such as video or interactive content to offer variety and cater to diverse audience preferences.</a:t>
            </a:r>
          </a:p>
          <a:p>
            <a:pPr marL="514350" indent="-514350">
              <a:buAutoNum type="arabicPeriod"/>
            </a:pPr>
            <a:r>
              <a:rPr lang="en-US" sz="2800" b="1" dirty="0">
                <a:latin typeface="Times New Roman" panose="02020603050405020304" pitchFamily="18" charset="0"/>
                <a:cs typeface="Times New Roman" panose="02020603050405020304" pitchFamily="18" charset="0"/>
              </a:rPr>
              <a:t>Analyze Audience Preferences</a:t>
            </a:r>
            <a:r>
              <a:rPr lang="en-US" sz="2800" dirty="0">
                <a:latin typeface="Times New Roman" panose="02020603050405020304" pitchFamily="18" charset="0"/>
                <a:cs typeface="Times New Roman" panose="02020603050405020304" pitchFamily="18" charset="0"/>
              </a:rPr>
              <a:t>: Continuously monitor audience feedback and engagement metrics to refine content strategies and prioritize high-performing content types.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a:extLst>
              <a:ext uri="{FF2B5EF4-FFF2-40B4-BE49-F238E27FC236}">
                <a16:creationId xmlns:a16="http://schemas.microsoft.com/office/drawing/2014/main" id="{301B2FB4-99CF-07EF-C2DE-7B42E4F23F8A}"/>
              </a:ext>
            </a:extLst>
          </p:cNvPr>
          <p:cNvGrpSpPr/>
          <p:nvPr/>
        </p:nvGrpSpPr>
        <p:grpSpPr>
          <a:xfrm>
            <a:off x="4784314" y="-190500"/>
            <a:ext cx="17253775" cy="2017079"/>
            <a:chOff x="0" y="0"/>
            <a:chExt cx="23005033" cy="2689439"/>
          </a:xfrm>
        </p:grpSpPr>
        <p:pic>
          <p:nvPicPr>
            <p:cNvPr id="6" name="Picture 15">
              <a:extLst>
                <a:ext uri="{FF2B5EF4-FFF2-40B4-BE49-F238E27FC236}">
                  <a16:creationId xmlns:a16="http://schemas.microsoft.com/office/drawing/2014/main" id="{835E3F59-9478-FE48-77FB-9561B15096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7" name="Picture 16">
              <a:extLst>
                <a:ext uri="{FF2B5EF4-FFF2-40B4-BE49-F238E27FC236}">
                  <a16:creationId xmlns:a16="http://schemas.microsoft.com/office/drawing/2014/main" id="{81C95CE8-35B5-61D3-5162-8F2204F62E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8" name="Picture 17">
              <a:extLst>
                <a:ext uri="{FF2B5EF4-FFF2-40B4-BE49-F238E27FC236}">
                  <a16:creationId xmlns:a16="http://schemas.microsoft.com/office/drawing/2014/main" id="{7A16C418-778A-CFD6-8A15-1B31673EAE0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9" name="Picture 18">
              <a:extLst>
                <a:ext uri="{FF2B5EF4-FFF2-40B4-BE49-F238E27FC236}">
                  <a16:creationId xmlns:a16="http://schemas.microsoft.com/office/drawing/2014/main" id="{584DFB13-46E4-7D89-515D-800442B4090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0" name="Picture 19">
              <a:extLst>
                <a:ext uri="{FF2B5EF4-FFF2-40B4-BE49-F238E27FC236}">
                  <a16:creationId xmlns:a16="http://schemas.microsoft.com/office/drawing/2014/main" id="{7C73442E-F348-4DF3-46E4-84120C078B1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11" name="Picture 20">
              <a:extLst>
                <a:ext uri="{FF2B5EF4-FFF2-40B4-BE49-F238E27FC236}">
                  <a16:creationId xmlns:a16="http://schemas.microsoft.com/office/drawing/2014/main" id="{11F6AE4C-69A7-5302-3A7F-6E495A1FCFF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2" name="Picture 21">
              <a:extLst>
                <a:ext uri="{FF2B5EF4-FFF2-40B4-BE49-F238E27FC236}">
                  <a16:creationId xmlns:a16="http://schemas.microsoft.com/office/drawing/2014/main" id="{27F55A35-76E7-9C0F-D6FD-C6E78F7402B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pic>
        <p:nvPicPr>
          <p:cNvPr id="13" name="Picture 12">
            <a:extLst>
              <a:ext uri="{FF2B5EF4-FFF2-40B4-BE49-F238E27FC236}">
                <a16:creationId xmlns:a16="http://schemas.microsoft.com/office/drawing/2014/main" id="{7715FBCA-0B81-2CCB-B647-21146300B107}"/>
              </a:ext>
            </a:extLst>
          </p:cNvPr>
          <p:cNvPicPr>
            <a:picLocks noChangeAspect="1"/>
          </p:cNvPicPr>
          <p:nvPr/>
        </p:nvPicPr>
        <p:blipFill>
          <a:blip r:embed="rId4"/>
          <a:stretch>
            <a:fillRect/>
          </a:stretch>
        </p:blipFill>
        <p:spPr>
          <a:xfrm>
            <a:off x="840775" y="9444279"/>
            <a:ext cx="17253175" cy="2017951"/>
          </a:xfrm>
          <a:prstGeom prst="rect">
            <a:avLst/>
          </a:prstGeom>
        </p:spPr>
      </p:pic>
      <p:pic>
        <p:nvPicPr>
          <p:cNvPr id="14" name="Picture 13">
            <a:extLst>
              <a:ext uri="{FF2B5EF4-FFF2-40B4-BE49-F238E27FC236}">
                <a16:creationId xmlns:a16="http://schemas.microsoft.com/office/drawing/2014/main" id="{D0FFFE72-C6AE-0C37-5D5B-F5A26B7230A0}"/>
              </a:ext>
            </a:extLst>
          </p:cNvPr>
          <p:cNvPicPr>
            <a:picLocks noChangeAspect="1"/>
          </p:cNvPicPr>
          <p:nvPr/>
        </p:nvPicPr>
        <p:blipFill>
          <a:blip r:embed="rId5"/>
          <a:stretch>
            <a:fillRect/>
          </a:stretch>
        </p:blipFill>
        <p:spPr>
          <a:xfrm>
            <a:off x="0" y="0"/>
            <a:ext cx="2382830" cy="10287000"/>
          </a:xfrm>
          <a:prstGeom prst="rect">
            <a:avLst/>
          </a:prstGeom>
        </p:spPr>
      </p:pic>
      <p:sp>
        <p:nvSpPr>
          <p:cNvPr id="16" name="TextBox 15">
            <a:extLst>
              <a:ext uri="{FF2B5EF4-FFF2-40B4-BE49-F238E27FC236}">
                <a16:creationId xmlns:a16="http://schemas.microsoft.com/office/drawing/2014/main" id="{FB051228-8EBD-AAEF-D009-5C295618D4BB}"/>
              </a:ext>
            </a:extLst>
          </p:cNvPr>
          <p:cNvSpPr txBox="1"/>
          <p:nvPr/>
        </p:nvSpPr>
        <p:spPr>
          <a:xfrm>
            <a:off x="382138" y="-24245"/>
            <a:ext cx="4495800" cy="2123658"/>
          </a:xfrm>
          <a:prstGeom prst="rect">
            <a:avLst/>
          </a:prstGeom>
          <a:noFill/>
        </p:spPr>
        <p:txBody>
          <a:bodyPr wrap="square" rtlCol="0">
            <a:spAutoFit/>
          </a:bodyPr>
          <a:lstStyle/>
          <a:p>
            <a:r>
              <a:rPr lang="en-IN"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REACTION</a:t>
            </a:r>
            <a:r>
              <a:rPr lang="en-IN"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p>
        </p:txBody>
      </p:sp>
      <p:sp>
        <p:nvSpPr>
          <p:cNvPr id="17" name="TextBox 16">
            <a:extLst>
              <a:ext uri="{FF2B5EF4-FFF2-40B4-BE49-F238E27FC236}">
                <a16:creationId xmlns:a16="http://schemas.microsoft.com/office/drawing/2014/main" id="{E09C22B8-8908-CBD9-7D49-E31D4976BF24}"/>
              </a:ext>
            </a:extLst>
          </p:cNvPr>
          <p:cNvSpPr txBox="1"/>
          <p:nvPr/>
        </p:nvSpPr>
        <p:spPr>
          <a:xfrm>
            <a:off x="8391593" y="1826579"/>
            <a:ext cx="9343893" cy="7294305"/>
          </a:xfrm>
          <a:prstGeom prst="rect">
            <a:avLst/>
          </a:prstGeom>
          <a:noFill/>
        </p:spPr>
        <p:txBody>
          <a:bodyPr wrap="square" rtlCol="0">
            <a:spAutoFit/>
          </a:bodyPr>
          <a:lstStyle/>
          <a:p>
            <a:pPr algn="just"/>
            <a:r>
              <a:rPr lang="en-US" sz="2600" b="1" dirty="0">
                <a:latin typeface="Times New Roman" panose="02020603050405020304" pitchFamily="18" charset="0"/>
                <a:cs typeface="Times New Roman" panose="02020603050405020304" pitchFamily="18" charset="0"/>
              </a:rPr>
              <a:t>Inference</a:t>
            </a:r>
          </a:p>
          <a:p>
            <a:pPr marL="514350" indent="-514350" algn="just">
              <a:buAutoNum type="arabicPeriod"/>
            </a:pPr>
            <a:r>
              <a:rPr lang="en-US" sz="2600" dirty="0">
                <a:latin typeface="Times New Roman" panose="02020603050405020304" pitchFamily="18" charset="0"/>
                <a:cs typeface="Times New Roman" panose="02020603050405020304" pitchFamily="18" charset="0"/>
              </a:rPr>
              <a:t>Based on the above bar chart, we can conclude that the  Heart reaction type has the highest count overall, accounting for 6.6%, while the Intrigued reaction type has the lowest count at 6%.</a:t>
            </a:r>
          </a:p>
          <a:p>
            <a:pPr marL="514350" indent="-514350" algn="just">
              <a:buAutoNum type="arabicPeriod"/>
            </a:pPr>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Recommendations:</a:t>
            </a:r>
          </a:p>
          <a:p>
            <a:pPr marL="514350" indent="-514350" algn="just">
              <a:buAutoNum type="arabicPeriod"/>
            </a:pPr>
            <a:r>
              <a:rPr lang="en-US" sz="2600" b="1" dirty="0">
                <a:latin typeface="Times New Roman" panose="02020603050405020304" pitchFamily="18" charset="0"/>
                <a:cs typeface="Times New Roman" panose="02020603050405020304" pitchFamily="18" charset="0"/>
              </a:rPr>
              <a:t>Encourage Engagement: </a:t>
            </a:r>
            <a:r>
              <a:rPr lang="en-US" sz="2600" dirty="0">
                <a:latin typeface="Times New Roman" panose="02020603050405020304" pitchFamily="18" charset="0"/>
                <a:cs typeface="Times New Roman" panose="02020603050405020304" pitchFamily="18" charset="0"/>
              </a:rPr>
              <a:t>Since the "heart" reaction type is popular, encourage users to express their appreciation by providing engaging and valuable content.</a:t>
            </a:r>
          </a:p>
          <a:p>
            <a:pPr marL="514350" indent="-514350" algn="just">
              <a:buAutoNum type="arabicPeriod"/>
            </a:pPr>
            <a:r>
              <a:rPr lang="en-US" sz="2600" b="1" dirty="0">
                <a:latin typeface="Times New Roman" panose="02020603050405020304" pitchFamily="18" charset="0"/>
                <a:cs typeface="Times New Roman" panose="02020603050405020304" pitchFamily="18" charset="0"/>
              </a:rPr>
              <a:t>Improve Visibility: </a:t>
            </a:r>
            <a:r>
              <a:rPr lang="en-US" sz="2600" dirty="0">
                <a:latin typeface="Times New Roman" panose="02020603050405020304" pitchFamily="18" charset="0"/>
                <a:cs typeface="Times New Roman" panose="02020603050405020304" pitchFamily="18" charset="0"/>
              </a:rPr>
              <a:t>To boost engagement with lesser-used reaction types like "intrigued", highlight their availability and encourage users to explore and utilize them.</a:t>
            </a:r>
          </a:p>
          <a:p>
            <a:pPr marL="514350" indent="-514350" algn="just">
              <a:buAutoNum type="arabicPeriod"/>
            </a:pPr>
            <a:r>
              <a:rPr lang="en-US" sz="2600" b="1" dirty="0">
                <a:latin typeface="Times New Roman" panose="02020603050405020304" pitchFamily="18" charset="0"/>
                <a:cs typeface="Times New Roman" panose="02020603050405020304" pitchFamily="18" charset="0"/>
              </a:rPr>
              <a:t>Analyze User Feedback</a:t>
            </a:r>
            <a:r>
              <a:rPr lang="en-US" sz="2600" dirty="0">
                <a:latin typeface="Times New Roman" panose="02020603050405020304" pitchFamily="18" charset="0"/>
                <a:cs typeface="Times New Roman" panose="02020603050405020304" pitchFamily="18" charset="0"/>
              </a:rPr>
              <a:t>: Continuously monitor user feedback to understand preferences and tailor content strategies to resonate with the audience.</a:t>
            </a:r>
          </a:p>
          <a:p>
            <a:pPr marL="514350" indent="-514350" algn="just">
              <a:buAutoNum type="arabicPeriod"/>
            </a:pPr>
            <a:r>
              <a:rPr lang="en-US" sz="2600" b="1" dirty="0">
                <a:latin typeface="Times New Roman" panose="02020603050405020304" pitchFamily="18" charset="0"/>
                <a:cs typeface="Times New Roman" panose="02020603050405020304" pitchFamily="18" charset="0"/>
              </a:rPr>
              <a:t>Experiment with Content</a:t>
            </a:r>
            <a:r>
              <a:rPr lang="en-US" sz="2600" dirty="0">
                <a:latin typeface="Times New Roman" panose="02020603050405020304" pitchFamily="18" charset="0"/>
                <a:cs typeface="Times New Roman" panose="02020603050405020304" pitchFamily="18" charset="0"/>
              </a:rPr>
              <a:t>: Experiment with different types of content and gauge audience reactions to identify what resonates best and optimize engagement.</a:t>
            </a:r>
            <a:endParaRPr lang="en-IN" sz="26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33AE7FB-284F-3D81-F042-37C5F621C6FC}"/>
              </a:ext>
            </a:extLst>
          </p:cNvPr>
          <p:cNvPicPr>
            <a:picLocks noChangeAspect="1"/>
          </p:cNvPicPr>
          <p:nvPr/>
        </p:nvPicPr>
        <p:blipFill>
          <a:blip r:embed="rId6"/>
          <a:stretch>
            <a:fillRect/>
          </a:stretch>
        </p:blipFill>
        <p:spPr>
          <a:xfrm>
            <a:off x="2432988" y="3429000"/>
            <a:ext cx="5908446" cy="4065066"/>
          </a:xfrm>
          <a:prstGeom prst="rect">
            <a:avLst/>
          </a:prstGeom>
        </p:spPr>
      </p:pic>
    </p:spTree>
    <p:extLst>
      <p:ext uri="{BB962C8B-B14F-4D97-AF65-F5344CB8AC3E}">
        <p14:creationId xmlns:p14="http://schemas.microsoft.com/office/powerpoint/2010/main" val="139408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1172</Words>
  <Application>Microsoft Office PowerPoint</Application>
  <PresentationFormat>Custom</PresentationFormat>
  <Paragraphs>122</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Wingdings</vt:lpstr>
      <vt:lpstr>Söhne</vt:lpstr>
      <vt:lpstr>Arial</vt:lpstr>
      <vt:lpstr>Graphik Regular</vt:lpstr>
      <vt:lpstr>Clear Sans Regular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Logambal J</cp:lastModifiedBy>
  <cp:revision>10</cp:revision>
  <dcterms:created xsi:type="dcterms:W3CDTF">2006-08-16T00:00:00Z</dcterms:created>
  <dcterms:modified xsi:type="dcterms:W3CDTF">2024-04-02T15:25:19Z</dcterms:modified>
  <dc:identifier>DAEhDyfaYKE</dc:identifier>
</cp:coreProperties>
</file>