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7" r:id="rId2"/>
    <p:sldId id="258" r:id="rId3"/>
    <p:sldId id="260" r:id="rId4"/>
    <p:sldId id="265" r:id="rId5"/>
    <p:sldId id="267" r:id="rId6"/>
    <p:sldId id="268" r:id="rId7"/>
    <p:sldId id="266" r:id="rId8"/>
    <p:sldId id="261" r:id="rId9"/>
    <p:sldId id="269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C7D90D-1A35-1D57-38E7-7F6E53536DBD}" v="184" dt="2024-04-15T19:28:57.324"/>
    <p1510:client id="{4D6F9282-0212-860F-3FFB-7725A39A01D5}" v="180" dt="2024-04-16T05:33:54.909"/>
    <p1510:client id="{9DB1A2C6-6916-D2F6-5C38-9DCDD81EFACB}" v="14" dt="2024-04-16T05:11:25.235"/>
    <p1510:client id="{C7F6EBD3-4FB2-DDF1-D8E3-BD3919CE7D8E}" v="1081" dt="2024-04-16T04:49:43.925"/>
    <p1510:client id="{D2DB9B3B-5AC6-9C6D-4CCF-D87C5396DC74}" v="4" dt="2024-04-16T05:02:45.5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134E86-A5F0-4AFB-ABEF-C395EDA6F487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24F35B-4D8D-45C7-A11F-09D3A3E9E14E}">
      <dgm:prSet phldrT="[Text]" phldr="0"/>
      <dgm:spPr/>
      <dgm:t>
        <a:bodyPr/>
        <a:lstStyle/>
        <a:p>
          <a:pPr rtl="0"/>
          <a:r>
            <a:rPr lang="en-US" dirty="0">
              <a:latin typeface="Avenir Next LT Pro Light"/>
            </a:rPr>
            <a:t>"</a:t>
          </a:r>
          <a:r>
            <a:rPr lang="en-US" b="1" i="1" dirty="0">
              <a:latin typeface="Avenir Next LT Pro Light"/>
            </a:rPr>
            <a:t>Total Solution</a:t>
          </a:r>
          <a:r>
            <a:rPr lang="en-US" dirty="0">
              <a:latin typeface="Avenir Next LT Pro Light"/>
            </a:rPr>
            <a:t>" Package</a:t>
          </a:r>
          <a:endParaRPr lang="en-US" dirty="0"/>
        </a:p>
      </dgm:t>
    </dgm:pt>
    <dgm:pt modelId="{7455A1FB-A836-46A5-95F4-1B316755310B}" type="parTrans" cxnId="{685D5EDE-95EC-48B4-9835-250999015534}">
      <dgm:prSet/>
      <dgm:spPr/>
      <dgm:t>
        <a:bodyPr/>
        <a:lstStyle/>
        <a:p>
          <a:endParaRPr lang="en-US"/>
        </a:p>
      </dgm:t>
    </dgm:pt>
    <dgm:pt modelId="{2BCAC375-4B95-448B-8733-3F614D49F1C3}" type="sibTrans" cxnId="{685D5EDE-95EC-48B4-9835-250999015534}">
      <dgm:prSet/>
      <dgm:spPr/>
      <dgm:t>
        <a:bodyPr/>
        <a:lstStyle/>
        <a:p>
          <a:endParaRPr lang="en-US"/>
        </a:p>
      </dgm:t>
    </dgm:pt>
    <dgm:pt modelId="{DB9DDBF0-3C8A-4E02-B8B0-CDB9E6007A9D}">
      <dgm:prSet phldrT="[Text]" phldr="0"/>
      <dgm:spPr/>
      <dgm:t>
        <a:bodyPr/>
        <a:lstStyle/>
        <a:p>
          <a:pPr rtl="0"/>
          <a:r>
            <a:rPr lang="en-US" dirty="0">
              <a:latin typeface="Avenir Next LT Pro Light"/>
            </a:rPr>
            <a:t>Designing, deployment, testing, troubleshooting</a:t>
          </a:r>
          <a:endParaRPr lang="en-US" dirty="0"/>
        </a:p>
      </dgm:t>
    </dgm:pt>
    <dgm:pt modelId="{068CA445-46C6-45F3-A8A3-99CAB02BC282}" type="parTrans" cxnId="{0CE5D02F-0E22-47B5-B4A2-E5E3F512C86A}">
      <dgm:prSet/>
      <dgm:spPr/>
      <dgm:t>
        <a:bodyPr/>
        <a:lstStyle/>
        <a:p>
          <a:endParaRPr lang="en-US"/>
        </a:p>
      </dgm:t>
    </dgm:pt>
    <dgm:pt modelId="{589A9FE8-23DA-4FEB-BD52-02275B504CFD}" type="sibTrans" cxnId="{0CE5D02F-0E22-47B5-B4A2-E5E3F512C86A}">
      <dgm:prSet/>
      <dgm:spPr/>
      <dgm:t>
        <a:bodyPr/>
        <a:lstStyle/>
        <a:p>
          <a:endParaRPr lang="en-US"/>
        </a:p>
      </dgm:t>
    </dgm:pt>
    <dgm:pt modelId="{0FCC2431-915C-470D-9C44-A43C2C78ECDC}">
      <dgm:prSet phldrT="[Text]" phldr="0"/>
      <dgm:spPr/>
      <dgm:t>
        <a:bodyPr/>
        <a:lstStyle/>
        <a:p>
          <a:pPr rtl="0"/>
          <a:r>
            <a:rPr lang="en-US" dirty="0">
              <a:latin typeface="Avenir Next LT Pro Light"/>
            </a:rPr>
            <a:t>After-sales services like maintaining and supporting</a:t>
          </a:r>
          <a:endParaRPr lang="en-US" dirty="0"/>
        </a:p>
      </dgm:t>
    </dgm:pt>
    <dgm:pt modelId="{CF974104-8B70-477E-B27D-039B45D2DBE6}" type="parTrans" cxnId="{BF53A829-48E7-4F25-8A55-CDE675821CC2}">
      <dgm:prSet/>
      <dgm:spPr/>
      <dgm:t>
        <a:bodyPr/>
        <a:lstStyle/>
        <a:p>
          <a:endParaRPr lang="en-US"/>
        </a:p>
      </dgm:t>
    </dgm:pt>
    <dgm:pt modelId="{40BE6F9A-CC7C-4FF9-B4B1-8E6BBA1B670B}" type="sibTrans" cxnId="{BF53A829-48E7-4F25-8A55-CDE675821CC2}">
      <dgm:prSet/>
      <dgm:spPr/>
      <dgm:t>
        <a:bodyPr/>
        <a:lstStyle/>
        <a:p>
          <a:endParaRPr lang="en-US"/>
        </a:p>
      </dgm:t>
    </dgm:pt>
    <dgm:pt modelId="{9878F70F-E90C-4B10-87AF-635FDCBE4ABC}">
      <dgm:prSet phldrT="[Text]" phldr="0"/>
      <dgm:spPr/>
      <dgm:t>
        <a:bodyPr/>
        <a:lstStyle/>
        <a:p>
          <a:pPr rtl="0"/>
          <a:r>
            <a:rPr lang="en-US" dirty="0">
              <a:latin typeface="Avenir Next LT Pro Light"/>
            </a:rPr>
            <a:t>Bill of materials</a:t>
          </a:r>
          <a:endParaRPr lang="en-US" dirty="0"/>
        </a:p>
      </dgm:t>
    </dgm:pt>
    <dgm:pt modelId="{BF49FCA4-CC09-4A65-8264-53A8F79B448E}" type="parTrans" cxnId="{1C9FF26A-690E-429A-B073-FA6818F220A8}">
      <dgm:prSet/>
      <dgm:spPr/>
      <dgm:t>
        <a:bodyPr/>
        <a:lstStyle/>
        <a:p>
          <a:endParaRPr lang="en-US"/>
        </a:p>
      </dgm:t>
    </dgm:pt>
    <dgm:pt modelId="{F5D8C337-C90C-47D5-9E29-B7542F44CEF6}" type="sibTrans" cxnId="{1C9FF26A-690E-429A-B073-FA6818F220A8}">
      <dgm:prSet/>
      <dgm:spPr/>
      <dgm:t>
        <a:bodyPr/>
        <a:lstStyle/>
        <a:p>
          <a:endParaRPr lang="en-US"/>
        </a:p>
      </dgm:t>
    </dgm:pt>
    <dgm:pt modelId="{F02901B7-22A4-46E1-9DB9-AFD33CEFF089}">
      <dgm:prSet phldrT="[Text]" phldr="0"/>
      <dgm:spPr/>
      <dgm:t>
        <a:bodyPr/>
        <a:lstStyle/>
        <a:p>
          <a:pPr rtl="0"/>
          <a:r>
            <a:rPr lang="en-US" dirty="0">
              <a:latin typeface="Avenir Next LT Pro Light"/>
            </a:rPr>
            <a:t>"</a:t>
          </a:r>
          <a:r>
            <a:rPr lang="en-US" b="1" i="1" dirty="0">
              <a:latin typeface="Avenir Next LT Pro Light"/>
            </a:rPr>
            <a:t>Design &amp; Deploy</a:t>
          </a:r>
          <a:r>
            <a:rPr lang="en-US" dirty="0">
              <a:latin typeface="Avenir Next LT Pro Light"/>
            </a:rPr>
            <a:t>" package</a:t>
          </a:r>
          <a:endParaRPr lang="en-US" dirty="0"/>
        </a:p>
      </dgm:t>
    </dgm:pt>
    <dgm:pt modelId="{A551F341-1839-4631-9BFD-44BBABC920D3}" type="parTrans" cxnId="{91FCF4DD-F6E1-4C45-BB77-FD491BB9183F}">
      <dgm:prSet/>
      <dgm:spPr/>
      <dgm:t>
        <a:bodyPr/>
        <a:lstStyle/>
        <a:p>
          <a:endParaRPr lang="en-US"/>
        </a:p>
      </dgm:t>
    </dgm:pt>
    <dgm:pt modelId="{18DF9C68-FB91-41DE-909A-6B5FE843BC26}" type="sibTrans" cxnId="{91FCF4DD-F6E1-4C45-BB77-FD491BB9183F}">
      <dgm:prSet/>
      <dgm:spPr/>
      <dgm:t>
        <a:bodyPr/>
        <a:lstStyle/>
        <a:p>
          <a:endParaRPr lang="en-US"/>
        </a:p>
      </dgm:t>
    </dgm:pt>
    <dgm:pt modelId="{E141F0AD-75A5-4DEC-9CB4-062490B04523}">
      <dgm:prSet phldr="0"/>
      <dgm:spPr/>
      <dgm:t>
        <a:bodyPr/>
        <a:lstStyle/>
        <a:p>
          <a:pPr rtl="0"/>
          <a:r>
            <a:rPr lang="en-US" dirty="0">
              <a:latin typeface="Avenir Next LT Pro Light"/>
            </a:rPr>
            <a:t>Designing, deploying, testing and troubleshooting</a:t>
          </a:r>
        </a:p>
      </dgm:t>
    </dgm:pt>
    <dgm:pt modelId="{E4CC44AD-8342-4FB9-80BF-30D9A54FD1E5}" type="parTrans" cxnId="{1E147988-27B8-47B9-8C82-58E4DDD5D139}">
      <dgm:prSet/>
      <dgm:spPr/>
    </dgm:pt>
    <dgm:pt modelId="{C3CC93AC-6F2F-4033-BBA5-4AD1927EF9E4}" type="sibTrans" cxnId="{1E147988-27B8-47B9-8C82-58E4DDD5D139}">
      <dgm:prSet/>
      <dgm:spPr/>
    </dgm:pt>
    <dgm:pt modelId="{6C36856F-48E5-437E-9BB5-BFACABC10562}">
      <dgm:prSet phldr="0"/>
      <dgm:spPr/>
      <dgm:t>
        <a:bodyPr/>
        <a:lstStyle/>
        <a:p>
          <a:pPr rtl="0"/>
          <a:r>
            <a:rPr lang="en-US" dirty="0">
              <a:latin typeface="Avenir Next LT Pro Light"/>
            </a:rPr>
            <a:t>Bill of materials</a:t>
          </a:r>
        </a:p>
      </dgm:t>
    </dgm:pt>
    <dgm:pt modelId="{34BAEE1F-84D6-4704-B14C-EA4299112CA7}" type="parTrans" cxnId="{3EE528FB-647C-445C-902D-68A090788538}">
      <dgm:prSet/>
      <dgm:spPr/>
    </dgm:pt>
    <dgm:pt modelId="{DA27D639-295C-4E97-B096-0B1A610B6724}" type="sibTrans" cxnId="{3EE528FB-647C-445C-902D-68A090788538}">
      <dgm:prSet/>
      <dgm:spPr/>
    </dgm:pt>
    <dgm:pt modelId="{E2CDBC2C-67A6-4B42-B7EF-A6ECE8578BE8}" type="pres">
      <dgm:prSet presAssocID="{19134E86-A5F0-4AFB-ABEF-C395EDA6F487}" presName="theList" presStyleCnt="0">
        <dgm:presLayoutVars>
          <dgm:dir/>
          <dgm:animLvl val="lvl"/>
          <dgm:resizeHandles val="exact"/>
        </dgm:presLayoutVars>
      </dgm:prSet>
      <dgm:spPr/>
    </dgm:pt>
    <dgm:pt modelId="{732267FD-F9D5-48F0-959F-22FB7DC4843C}" type="pres">
      <dgm:prSet presAssocID="{0924F35B-4D8D-45C7-A11F-09D3A3E9E14E}" presName="compNode" presStyleCnt="0"/>
      <dgm:spPr/>
    </dgm:pt>
    <dgm:pt modelId="{01481596-9A74-42DA-B68D-DA6CD8DD75F1}" type="pres">
      <dgm:prSet presAssocID="{0924F35B-4D8D-45C7-A11F-09D3A3E9E14E}" presName="aNode" presStyleLbl="bgShp" presStyleIdx="0" presStyleCnt="2"/>
      <dgm:spPr/>
    </dgm:pt>
    <dgm:pt modelId="{DBB0837F-C038-48DD-A1DC-7D48CF3F1CC0}" type="pres">
      <dgm:prSet presAssocID="{0924F35B-4D8D-45C7-A11F-09D3A3E9E14E}" presName="textNode" presStyleLbl="bgShp" presStyleIdx="0" presStyleCnt="2"/>
      <dgm:spPr/>
    </dgm:pt>
    <dgm:pt modelId="{5AB0DAD3-A625-4FF2-AB30-029B21F681D5}" type="pres">
      <dgm:prSet presAssocID="{0924F35B-4D8D-45C7-A11F-09D3A3E9E14E}" presName="compChildNode" presStyleCnt="0"/>
      <dgm:spPr/>
    </dgm:pt>
    <dgm:pt modelId="{463B4225-D9E4-4A66-8C5E-1190D9C7AD12}" type="pres">
      <dgm:prSet presAssocID="{0924F35B-4D8D-45C7-A11F-09D3A3E9E14E}" presName="theInnerList" presStyleCnt="0"/>
      <dgm:spPr/>
    </dgm:pt>
    <dgm:pt modelId="{BFE24DDC-ABF4-45EC-9560-DC58D4F35E99}" type="pres">
      <dgm:prSet presAssocID="{DB9DDBF0-3C8A-4E02-B8B0-CDB9E6007A9D}" presName="childNode" presStyleLbl="node1" presStyleIdx="0" presStyleCnt="5">
        <dgm:presLayoutVars>
          <dgm:bulletEnabled val="1"/>
        </dgm:presLayoutVars>
      </dgm:prSet>
      <dgm:spPr/>
    </dgm:pt>
    <dgm:pt modelId="{E9DD6955-FA59-4BD1-A4D1-2CCA0422167F}" type="pres">
      <dgm:prSet presAssocID="{DB9DDBF0-3C8A-4E02-B8B0-CDB9E6007A9D}" presName="aSpace2" presStyleCnt="0"/>
      <dgm:spPr/>
    </dgm:pt>
    <dgm:pt modelId="{220D9D7D-D1EB-41D1-8D35-1518DCD8C79F}" type="pres">
      <dgm:prSet presAssocID="{0FCC2431-915C-470D-9C44-A43C2C78ECDC}" presName="childNode" presStyleLbl="node1" presStyleIdx="1" presStyleCnt="5">
        <dgm:presLayoutVars>
          <dgm:bulletEnabled val="1"/>
        </dgm:presLayoutVars>
      </dgm:prSet>
      <dgm:spPr/>
    </dgm:pt>
    <dgm:pt modelId="{71D5E064-12C9-41D5-8163-93BFA2897F1F}" type="pres">
      <dgm:prSet presAssocID="{0FCC2431-915C-470D-9C44-A43C2C78ECDC}" presName="aSpace2" presStyleCnt="0"/>
      <dgm:spPr/>
    </dgm:pt>
    <dgm:pt modelId="{57E6C935-D690-4ED9-AAF7-3928590BF826}" type="pres">
      <dgm:prSet presAssocID="{9878F70F-E90C-4B10-87AF-635FDCBE4ABC}" presName="childNode" presStyleLbl="node1" presStyleIdx="2" presStyleCnt="5">
        <dgm:presLayoutVars>
          <dgm:bulletEnabled val="1"/>
        </dgm:presLayoutVars>
      </dgm:prSet>
      <dgm:spPr/>
    </dgm:pt>
    <dgm:pt modelId="{A2BAD05B-8922-418B-B8E8-0BBB15BABFC3}" type="pres">
      <dgm:prSet presAssocID="{0924F35B-4D8D-45C7-A11F-09D3A3E9E14E}" presName="aSpace" presStyleCnt="0"/>
      <dgm:spPr/>
    </dgm:pt>
    <dgm:pt modelId="{E6B53E1F-88D8-444B-8AFE-FE9EF1B8B373}" type="pres">
      <dgm:prSet presAssocID="{F02901B7-22A4-46E1-9DB9-AFD33CEFF089}" presName="compNode" presStyleCnt="0"/>
      <dgm:spPr/>
    </dgm:pt>
    <dgm:pt modelId="{48D0B825-0799-4D10-AFBF-79C03822CA14}" type="pres">
      <dgm:prSet presAssocID="{F02901B7-22A4-46E1-9DB9-AFD33CEFF089}" presName="aNode" presStyleLbl="bgShp" presStyleIdx="1" presStyleCnt="2"/>
      <dgm:spPr/>
    </dgm:pt>
    <dgm:pt modelId="{09546BC0-AF0D-4DBA-9A55-F8BC01D15E6F}" type="pres">
      <dgm:prSet presAssocID="{F02901B7-22A4-46E1-9DB9-AFD33CEFF089}" presName="textNode" presStyleLbl="bgShp" presStyleIdx="1" presStyleCnt="2"/>
      <dgm:spPr/>
    </dgm:pt>
    <dgm:pt modelId="{FC1D76DF-B001-415D-A83C-ED8284C77DDE}" type="pres">
      <dgm:prSet presAssocID="{F02901B7-22A4-46E1-9DB9-AFD33CEFF089}" presName="compChildNode" presStyleCnt="0"/>
      <dgm:spPr/>
    </dgm:pt>
    <dgm:pt modelId="{150835F6-20D4-4D50-83FC-F24660A0CE90}" type="pres">
      <dgm:prSet presAssocID="{F02901B7-22A4-46E1-9DB9-AFD33CEFF089}" presName="theInnerList" presStyleCnt="0"/>
      <dgm:spPr/>
    </dgm:pt>
    <dgm:pt modelId="{6BCD6686-C16C-40E1-9F49-1403AF27273D}" type="pres">
      <dgm:prSet presAssocID="{E141F0AD-75A5-4DEC-9CB4-062490B04523}" presName="childNode" presStyleLbl="node1" presStyleIdx="3" presStyleCnt="5">
        <dgm:presLayoutVars>
          <dgm:bulletEnabled val="1"/>
        </dgm:presLayoutVars>
      </dgm:prSet>
      <dgm:spPr/>
    </dgm:pt>
    <dgm:pt modelId="{436BF8F2-011E-4348-B75D-791B6558016A}" type="pres">
      <dgm:prSet presAssocID="{E141F0AD-75A5-4DEC-9CB4-062490B04523}" presName="aSpace2" presStyleCnt="0"/>
      <dgm:spPr/>
    </dgm:pt>
    <dgm:pt modelId="{B1B43B64-375B-4E93-AF26-06A937B5499A}" type="pres">
      <dgm:prSet presAssocID="{6C36856F-48E5-437E-9BB5-BFACABC10562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EE760908-B8E8-4B67-B5A9-BCB887309A25}" type="presOf" srcId="{6C36856F-48E5-437E-9BB5-BFACABC10562}" destId="{B1B43B64-375B-4E93-AF26-06A937B5499A}" srcOrd="0" destOrd="0" presId="urn:microsoft.com/office/officeart/2005/8/layout/lProcess2"/>
    <dgm:cxn modelId="{BF53A829-48E7-4F25-8A55-CDE675821CC2}" srcId="{0924F35B-4D8D-45C7-A11F-09D3A3E9E14E}" destId="{0FCC2431-915C-470D-9C44-A43C2C78ECDC}" srcOrd="1" destOrd="0" parTransId="{CF974104-8B70-477E-B27D-039B45D2DBE6}" sibTransId="{40BE6F9A-CC7C-4FF9-B4B1-8E6BBA1B670B}"/>
    <dgm:cxn modelId="{0CE5D02F-0E22-47B5-B4A2-E5E3F512C86A}" srcId="{0924F35B-4D8D-45C7-A11F-09D3A3E9E14E}" destId="{DB9DDBF0-3C8A-4E02-B8B0-CDB9E6007A9D}" srcOrd="0" destOrd="0" parTransId="{068CA445-46C6-45F3-A8A3-99CAB02BC282}" sibTransId="{589A9FE8-23DA-4FEB-BD52-02275B504CFD}"/>
    <dgm:cxn modelId="{F3799B37-13F8-4C85-9B94-7811228316EC}" type="presOf" srcId="{0924F35B-4D8D-45C7-A11F-09D3A3E9E14E}" destId="{DBB0837F-C038-48DD-A1DC-7D48CF3F1CC0}" srcOrd="1" destOrd="0" presId="urn:microsoft.com/office/officeart/2005/8/layout/lProcess2"/>
    <dgm:cxn modelId="{DB16F137-5E8B-4381-BFB0-CA77F959C465}" type="presOf" srcId="{F02901B7-22A4-46E1-9DB9-AFD33CEFF089}" destId="{48D0B825-0799-4D10-AFBF-79C03822CA14}" srcOrd="0" destOrd="0" presId="urn:microsoft.com/office/officeart/2005/8/layout/lProcess2"/>
    <dgm:cxn modelId="{57A5C840-76A1-424E-98B0-2415B561F3C6}" type="presOf" srcId="{F02901B7-22A4-46E1-9DB9-AFD33CEFF089}" destId="{09546BC0-AF0D-4DBA-9A55-F8BC01D15E6F}" srcOrd="1" destOrd="0" presId="urn:microsoft.com/office/officeart/2005/8/layout/lProcess2"/>
    <dgm:cxn modelId="{AA241D49-AEC2-4101-863B-A07969B34D1B}" type="presOf" srcId="{DB9DDBF0-3C8A-4E02-B8B0-CDB9E6007A9D}" destId="{BFE24DDC-ABF4-45EC-9560-DC58D4F35E99}" srcOrd="0" destOrd="0" presId="urn:microsoft.com/office/officeart/2005/8/layout/lProcess2"/>
    <dgm:cxn modelId="{1C9FF26A-690E-429A-B073-FA6818F220A8}" srcId="{0924F35B-4D8D-45C7-A11F-09D3A3E9E14E}" destId="{9878F70F-E90C-4B10-87AF-635FDCBE4ABC}" srcOrd="2" destOrd="0" parTransId="{BF49FCA4-CC09-4A65-8264-53A8F79B448E}" sibTransId="{F5D8C337-C90C-47D5-9E29-B7542F44CEF6}"/>
    <dgm:cxn modelId="{E3BDAF57-1C6C-4581-8ED2-4B23B729B099}" type="presOf" srcId="{E141F0AD-75A5-4DEC-9CB4-062490B04523}" destId="{6BCD6686-C16C-40E1-9F49-1403AF27273D}" srcOrd="0" destOrd="0" presId="urn:microsoft.com/office/officeart/2005/8/layout/lProcess2"/>
    <dgm:cxn modelId="{1E147988-27B8-47B9-8C82-58E4DDD5D139}" srcId="{F02901B7-22A4-46E1-9DB9-AFD33CEFF089}" destId="{E141F0AD-75A5-4DEC-9CB4-062490B04523}" srcOrd="0" destOrd="0" parTransId="{E4CC44AD-8342-4FB9-80BF-30D9A54FD1E5}" sibTransId="{C3CC93AC-6F2F-4033-BBA5-4AD1927EF9E4}"/>
    <dgm:cxn modelId="{B25C16AF-0462-4B94-A6C8-1C3C6B4D11EE}" type="presOf" srcId="{0FCC2431-915C-470D-9C44-A43C2C78ECDC}" destId="{220D9D7D-D1EB-41D1-8D35-1518DCD8C79F}" srcOrd="0" destOrd="0" presId="urn:microsoft.com/office/officeart/2005/8/layout/lProcess2"/>
    <dgm:cxn modelId="{800D95C8-A12A-4C30-BB1F-68DBD1504203}" type="presOf" srcId="{0924F35B-4D8D-45C7-A11F-09D3A3E9E14E}" destId="{01481596-9A74-42DA-B68D-DA6CD8DD75F1}" srcOrd="0" destOrd="0" presId="urn:microsoft.com/office/officeart/2005/8/layout/lProcess2"/>
    <dgm:cxn modelId="{7A30A6D1-827E-4662-BF68-8AB563A19C72}" type="presOf" srcId="{19134E86-A5F0-4AFB-ABEF-C395EDA6F487}" destId="{E2CDBC2C-67A6-4B42-B7EF-A6ECE8578BE8}" srcOrd="0" destOrd="0" presId="urn:microsoft.com/office/officeart/2005/8/layout/lProcess2"/>
    <dgm:cxn modelId="{01AFE8DA-5313-4898-889D-24AAAE4E49BC}" type="presOf" srcId="{9878F70F-E90C-4B10-87AF-635FDCBE4ABC}" destId="{57E6C935-D690-4ED9-AAF7-3928590BF826}" srcOrd="0" destOrd="0" presId="urn:microsoft.com/office/officeart/2005/8/layout/lProcess2"/>
    <dgm:cxn modelId="{91FCF4DD-F6E1-4C45-BB77-FD491BB9183F}" srcId="{19134E86-A5F0-4AFB-ABEF-C395EDA6F487}" destId="{F02901B7-22A4-46E1-9DB9-AFD33CEFF089}" srcOrd="1" destOrd="0" parTransId="{A551F341-1839-4631-9BFD-44BBABC920D3}" sibTransId="{18DF9C68-FB91-41DE-909A-6B5FE843BC26}"/>
    <dgm:cxn modelId="{685D5EDE-95EC-48B4-9835-250999015534}" srcId="{19134E86-A5F0-4AFB-ABEF-C395EDA6F487}" destId="{0924F35B-4D8D-45C7-A11F-09D3A3E9E14E}" srcOrd="0" destOrd="0" parTransId="{7455A1FB-A836-46A5-95F4-1B316755310B}" sibTransId="{2BCAC375-4B95-448B-8733-3F614D49F1C3}"/>
    <dgm:cxn modelId="{3EE528FB-647C-445C-902D-68A090788538}" srcId="{F02901B7-22A4-46E1-9DB9-AFD33CEFF089}" destId="{6C36856F-48E5-437E-9BB5-BFACABC10562}" srcOrd="1" destOrd="0" parTransId="{34BAEE1F-84D6-4704-B14C-EA4299112CA7}" sibTransId="{DA27D639-295C-4E97-B096-0B1A610B6724}"/>
    <dgm:cxn modelId="{398C8A43-BA09-4F78-B921-03EC06C88D62}" type="presParOf" srcId="{E2CDBC2C-67A6-4B42-B7EF-A6ECE8578BE8}" destId="{732267FD-F9D5-48F0-959F-22FB7DC4843C}" srcOrd="0" destOrd="0" presId="urn:microsoft.com/office/officeart/2005/8/layout/lProcess2"/>
    <dgm:cxn modelId="{8FE088D5-4787-4DE6-BC76-BE39DDD3E27E}" type="presParOf" srcId="{732267FD-F9D5-48F0-959F-22FB7DC4843C}" destId="{01481596-9A74-42DA-B68D-DA6CD8DD75F1}" srcOrd="0" destOrd="0" presId="urn:microsoft.com/office/officeart/2005/8/layout/lProcess2"/>
    <dgm:cxn modelId="{EF4496C3-90A1-4D58-A28D-21B7807CE455}" type="presParOf" srcId="{732267FD-F9D5-48F0-959F-22FB7DC4843C}" destId="{DBB0837F-C038-48DD-A1DC-7D48CF3F1CC0}" srcOrd="1" destOrd="0" presId="urn:microsoft.com/office/officeart/2005/8/layout/lProcess2"/>
    <dgm:cxn modelId="{ABD48D0C-049C-48A3-B12E-2B95BFACFCD5}" type="presParOf" srcId="{732267FD-F9D5-48F0-959F-22FB7DC4843C}" destId="{5AB0DAD3-A625-4FF2-AB30-029B21F681D5}" srcOrd="2" destOrd="0" presId="urn:microsoft.com/office/officeart/2005/8/layout/lProcess2"/>
    <dgm:cxn modelId="{1B118FBB-69EE-4175-A025-89F56E3936FC}" type="presParOf" srcId="{5AB0DAD3-A625-4FF2-AB30-029B21F681D5}" destId="{463B4225-D9E4-4A66-8C5E-1190D9C7AD12}" srcOrd="0" destOrd="0" presId="urn:microsoft.com/office/officeart/2005/8/layout/lProcess2"/>
    <dgm:cxn modelId="{31AAC88B-5584-4909-98B3-F04D9445486E}" type="presParOf" srcId="{463B4225-D9E4-4A66-8C5E-1190D9C7AD12}" destId="{BFE24DDC-ABF4-45EC-9560-DC58D4F35E99}" srcOrd="0" destOrd="0" presId="urn:microsoft.com/office/officeart/2005/8/layout/lProcess2"/>
    <dgm:cxn modelId="{A4E73027-51B9-4957-8D95-584392EC4BFC}" type="presParOf" srcId="{463B4225-D9E4-4A66-8C5E-1190D9C7AD12}" destId="{E9DD6955-FA59-4BD1-A4D1-2CCA0422167F}" srcOrd="1" destOrd="0" presId="urn:microsoft.com/office/officeart/2005/8/layout/lProcess2"/>
    <dgm:cxn modelId="{4FCB1C6E-9F76-41EF-B4A0-43F3321F3FD4}" type="presParOf" srcId="{463B4225-D9E4-4A66-8C5E-1190D9C7AD12}" destId="{220D9D7D-D1EB-41D1-8D35-1518DCD8C79F}" srcOrd="2" destOrd="0" presId="urn:microsoft.com/office/officeart/2005/8/layout/lProcess2"/>
    <dgm:cxn modelId="{4A1C9069-D6BF-4D02-9534-BA0AD24BDE0D}" type="presParOf" srcId="{463B4225-D9E4-4A66-8C5E-1190D9C7AD12}" destId="{71D5E064-12C9-41D5-8163-93BFA2897F1F}" srcOrd="3" destOrd="0" presId="urn:microsoft.com/office/officeart/2005/8/layout/lProcess2"/>
    <dgm:cxn modelId="{FD464365-6BD3-44E4-AEFE-8EFAFA6B9428}" type="presParOf" srcId="{463B4225-D9E4-4A66-8C5E-1190D9C7AD12}" destId="{57E6C935-D690-4ED9-AAF7-3928590BF826}" srcOrd="4" destOrd="0" presId="urn:microsoft.com/office/officeart/2005/8/layout/lProcess2"/>
    <dgm:cxn modelId="{2E75C6A2-F6C8-4843-ADA4-0419D19A5BEE}" type="presParOf" srcId="{E2CDBC2C-67A6-4B42-B7EF-A6ECE8578BE8}" destId="{A2BAD05B-8922-418B-B8E8-0BBB15BABFC3}" srcOrd="1" destOrd="0" presId="urn:microsoft.com/office/officeart/2005/8/layout/lProcess2"/>
    <dgm:cxn modelId="{2D051307-83F6-403F-9BAC-7022DC250652}" type="presParOf" srcId="{E2CDBC2C-67A6-4B42-B7EF-A6ECE8578BE8}" destId="{E6B53E1F-88D8-444B-8AFE-FE9EF1B8B373}" srcOrd="2" destOrd="0" presId="urn:microsoft.com/office/officeart/2005/8/layout/lProcess2"/>
    <dgm:cxn modelId="{85F5C8DD-607C-4233-89EA-34C176CA99EB}" type="presParOf" srcId="{E6B53E1F-88D8-444B-8AFE-FE9EF1B8B373}" destId="{48D0B825-0799-4D10-AFBF-79C03822CA14}" srcOrd="0" destOrd="0" presId="urn:microsoft.com/office/officeart/2005/8/layout/lProcess2"/>
    <dgm:cxn modelId="{ACCE0531-F38F-41A1-B1BD-2F9586C00DB9}" type="presParOf" srcId="{E6B53E1F-88D8-444B-8AFE-FE9EF1B8B373}" destId="{09546BC0-AF0D-4DBA-9A55-F8BC01D15E6F}" srcOrd="1" destOrd="0" presId="urn:microsoft.com/office/officeart/2005/8/layout/lProcess2"/>
    <dgm:cxn modelId="{D191D9C1-6B16-45A2-8606-CB5A915E6AFC}" type="presParOf" srcId="{E6B53E1F-88D8-444B-8AFE-FE9EF1B8B373}" destId="{FC1D76DF-B001-415D-A83C-ED8284C77DDE}" srcOrd="2" destOrd="0" presId="urn:microsoft.com/office/officeart/2005/8/layout/lProcess2"/>
    <dgm:cxn modelId="{2FB6708D-6C6E-4CF3-A558-2FB5AD4A2504}" type="presParOf" srcId="{FC1D76DF-B001-415D-A83C-ED8284C77DDE}" destId="{150835F6-20D4-4D50-83FC-F24660A0CE90}" srcOrd="0" destOrd="0" presId="urn:microsoft.com/office/officeart/2005/8/layout/lProcess2"/>
    <dgm:cxn modelId="{33EA6351-95FB-46ED-8705-9BCE09862613}" type="presParOf" srcId="{150835F6-20D4-4D50-83FC-F24660A0CE90}" destId="{6BCD6686-C16C-40E1-9F49-1403AF27273D}" srcOrd="0" destOrd="0" presId="urn:microsoft.com/office/officeart/2005/8/layout/lProcess2"/>
    <dgm:cxn modelId="{BA95236D-F876-476F-9A5F-DF022E1852FE}" type="presParOf" srcId="{150835F6-20D4-4D50-83FC-F24660A0CE90}" destId="{436BF8F2-011E-4348-B75D-791B6558016A}" srcOrd="1" destOrd="0" presId="urn:microsoft.com/office/officeart/2005/8/layout/lProcess2"/>
    <dgm:cxn modelId="{C9BB7B74-DCBC-481E-B303-7D668C193F33}" type="presParOf" srcId="{150835F6-20D4-4D50-83FC-F24660A0CE90}" destId="{B1B43B64-375B-4E93-AF26-06A937B5499A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81596-9A74-42DA-B68D-DA6CD8DD75F1}">
      <dsp:nvSpPr>
        <dsp:cNvPr id="0" name=""/>
        <dsp:cNvSpPr/>
      </dsp:nvSpPr>
      <dsp:spPr>
        <a:xfrm>
          <a:off x="2378" y="0"/>
          <a:ext cx="2287828" cy="3657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venir Next LT Pro Light"/>
            </a:rPr>
            <a:t>"</a:t>
          </a:r>
          <a:r>
            <a:rPr lang="en-US" sz="2200" b="1" i="1" kern="1200" dirty="0">
              <a:latin typeface="Avenir Next LT Pro Light"/>
            </a:rPr>
            <a:t>Total Solution</a:t>
          </a:r>
          <a:r>
            <a:rPr lang="en-US" sz="2200" kern="1200" dirty="0">
              <a:latin typeface="Avenir Next LT Pro Light"/>
            </a:rPr>
            <a:t>" Package</a:t>
          </a:r>
          <a:endParaRPr lang="en-US" sz="2200" kern="1200" dirty="0"/>
        </a:p>
      </dsp:txBody>
      <dsp:txXfrm>
        <a:off x="2378" y="0"/>
        <a:ext cx="2287828" cy="1097280"/>
      </dsp:txXfrm>
    </dsp:sp>
    <dsp:sp modelId="{BFE24DDC-ABF4-45EC-9560-DC58D4F35E99}">
      <dsp:nvSpPr>
        <dsp:cNvPr id="0" name=""/>
        <dsp:cNvSpPr/>
      </dsp:nvSpPr>
      <dsp:spPr>
        <a:xfrm>
          <a:off x="231161" y="1097592"/>
          <a:ext cx="1830262" cy="718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nir Next LT Pro Light"/>
            </a:rPr>
            <a:t>Designing, deployment, testing, troubleshooting</a:t>
          </a:r>
          <a:endParaRPr lang="en-US" sz="1400" kern="1200" dirty="0"/>
        </a:p>
      </dsp:txBody>
      <dsp:txXfrm>
        <a:off x="252207" y="1118638"/>
        <a:ext cx="1788170" cy="676479"/>
      </dsp:txXfrm>
    </dsp:sp>
    <dsp:sp modelId="{220D9D7D-D1EB-41D1-8D35-1518DCD8C79F}">
      <dsp:nvSpPr>
        <dsp:cNvPr id="0" name=""/>
        <dsp:cNvSpPr/>
      </dsp:nvSpPr>
      <dsp:spPr>
        <a:xfrm>
          <a:off x="231161" y="1926714"/>
          <a:ext cx="1830262" cy="718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nir Next LT Pro Light"/>
            </a:rPr>
            <a:t>After-sales services like maintaining and supporting</a:t>
          </a:r>
          <a:endParaRPr lang="en-US" sz="1400" kern="1200" dirty="0"/>
        </a:p>
      </dsp:txBody>
      <dsp:txXfrm>
        <a:off x="252207" y="1947760"/>
        <a:ext cx="1788170" cy="676479"/>
      </dsp:txXfrm>
    </dsp:sp>
    <dsp:sp modelId="{57E6C935-D690-4ED9-AAF7-3928590BF826}">
      <dsp:nvSpPr>
        <dsp:cNvPr id="0" name=""/>
        <dsp:cNvSpPr/>
      </dsp:nvSpPr>
      <dsp:spPr>
        <a:xfrm>
          <a:off x="231161" y="2755835"/>
          <a:ext cx="1830262" cy="718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nir Next LT Pro Light"/>
            </a:rPr>
            <a:t>Bill of materials</a:t>
          </a:r>
          <a:endParaRPr lang="en-US" sz="1400" kern="1200" dirty="0"/>
        </a:p>
      </dsp:txBody>
      <dsp:txXfrm>
        <a:off x="252207" y="2776881"/>
        <a:ext cx="1788170" cy="676479"/>
      </dsp:txXfrm>
    </dsp:sp>
    <dsp:sp modelId="{48D0B825-0799-4D10-AFBF-79C03822CA14}">
      <dsp:nvSpPr>
        <dsp:cNvPr id="0" name=""/>
        <dsp:cNvSpPr/>
      </dsp:nvSpPr>
      <dsp:spPr>
        <a:xfrm>
          <a:off x="2461793" y="0"/>
          <a:ext cx="2287828" cy="3657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venir Next LT Pro Light"/>
            </a:rPr>
            <a:t>"</a:t>
          </a:r>
          <a:r>
            <a:rPr lang="en-US" sz="2200" b="1" i="1" kern="1200" dirty="0">
              <a:latin typeface="Avenir Next LT Pro Light"/>
            </a:rPr>
            <a:t>Design &amp; Deploy</a:t>
          </a:r>
          <a:r>
            <a:rPr lang="en-US" sz="2200" kern="1200" dirty="0">
              <a:latin typeface="Avenir Next LT Pro Light"/>
            </a:rPr>
            <a:t>" package</a:t>
          </a:r>
          <a:endParaRPr lang="en-US" sz="2200" kern="1200" dirty="0"/>
        </a:p>
      </dsp:txBody>
      <dsp:txXfrm>
        <a:off x="2461793" y="0"/>
        <a:ext cx="2287828" cy="1097280"/>
      </dsp:txXfrm>
    </dsp:sp>
    <dsp:sp modelId="{6BCD6686-C16C-40E1-9F49-1403AF27273D}">
      <dsp:nvSpPr>
        <dsp:cNvPr id="0" name=""/>
        <dsp:cNvSpPr/>
      </dsp:nvSpPr>
      <dsp:spPr>
        <a:xfrm>
          <a:off x="2690576" y="1098351"/>
          <a:ext cx="1830262" cy="1102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nir Next LT Pro Light"/>
            </a:rPr>
            <a:t>Designing, deploying, testing and troubleshooting</a:t>
          </a:r>
        </a:p>
      </dsp:txBody>
      <dsp:txXfrm>
        <a:off x="2722876" y="1130651"/>
        <a:ext cx="1765662" cy="1038216"/>
      </dsp:txXfrm>
    </dsp:sp>
    <dsp:sp modelId="{B1B43B64-375B-4E93-AF26-06A937B5499A}">
      <dsp:nvSpPr>
        <dsp:cNvPr id="0" name=""/>
        <dsp:cNvSpPr/>
      </dsp:nvSpPr>
      <dsp:spPr>
        <a:xfrm>
          <a:off x="2690576" y="2370832"/>
          <a:ext cx="1830262" cy="11028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nir Next LT Pro Light"/>
            </a:rPr>
            <a:t>Bill of materials</a:t>
          </a:r>
        </a:p>
      </dsp:txBody>
      <dsp:txXfrm>
        <a:off x="2722876" y="2403132"/>
        <a:ext cx="1765662" cy="1038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781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227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5766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4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6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2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29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8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9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59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220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4" r:id="rId6"/>
    <p:sldLayoutId id="2147483679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DAF0504D-46E3-4750-BF16-E3E709EFE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259269"/>
            <a:ext cx="5070328" cy="2853824"/>
          </a:xfrm>
        </p:spPr>
        <p:txBody>
          <a:bodyPr anchor="b"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WDTC INC. NETWORK design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3E024CF5-F9C8-4156-99B2-12A982E8B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682478"/>
            <a:ext cx="5014823" cy="1451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Logan </a:t>
            </a:r>
            <a:r>
              <a:rPr lang="en-US" dirty="0" err="1"/>
              <a:t>chayet</a:t>
            </a:r>
            <a:endParaRPr lang="en-US"/>
          </a:p>
          <a:p>
            <a:r>
              <a:rPr lang="en-US" dirty="0"/>
              <a:t>Ashwin </a:t>
            </a:r>
            <a:r>
              <a:rPr lang="en-US" dirty="0" err="1"/>
              <a:t>chandrasekharan</a:t>
            </a:r>
          </a:p>
          <a:p>
            <a:r>
              <a:rPr lang="en-US" dirty="0"/>
              <a:t>Sneha </a:t>
            </a:r>
            <a:r>
              <a:rPr lang="en-US" dirty="0" err="1"/>
              <a:t>irukuvajjula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6F94E9-8E41-FA5D-3E47-AC743D8451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27" r="22127"/>
          <a:stretch/>
        </p:blipFill>
        <p:spPr>
          <a:xfrm>
            <a:off x="806232" y="1188122"/>
            <a:ext cx="4478193" cy="4478193"/>
          </a:xfrm>
          <a:custGeom>
            <a:avLst/>
            <a:gdLst/>
            <a:ahLst/>
            <a:cxnLst/>
            <a:rect l="l" t="t" r="r" b="b"/>
            <a:pathLst>
              <a:path w="4625350" h="4625350">
                <a:moveTo>
                  <a:pt x="2312675" y="0"/>
                </a:moveTo>
                <a:cubicBezTo>
                  <a:pt x="3589930" y="0"/>
                  <a:pt x="4625350" y="1035420"/>
                  <a:pt x="4625350" y="2312675"/>
                </a:cubicBezTo>
                <a:cubicBezTo>
                  <a:pt x="4625350" y="3589930"/>
                  <a:pt x="3589930" y="4625350"/>
                  <a:pt x="2312675" y="4625350"/>
                </a:cubicBezTo>
                <a:cubicBezTo>
                  <a:pt x="1035420" y="4625350"/>
                  <a:pt x="0" y="3589930"/>
                  <a:pt x="0" y="2312675"/>
                </a:cubicBezTo>
                <a:cubicBezTo>
                  <a:pt x="0" y="1035420"/>
                  <a:pt x="1035420" y="0"/>
                  <a:pt x="2312675" y="0"/>
                </a:cubicBezTo>
                <a:close/>
              </a:path>
            </a:pathLst>
          </a:custGeom>
          <a:noFill/>
          <a:effectLst>
            <a:outerShdw dist="177800" dir="12600000" algn="tr" rotWithShape="0">
              <a:schemeClr val="tx1"/>
            </a:outerShdw>
          </a:effectLst>
        </p:spPr>
      </p:pic>
      <p:sp>
        <p:nvSpPr>
          <p:cNvPr id="38" name="Date Placeholder 3">
            <a:extLst>
              <a:ext uri="{FF2B5EF4-FFF2-40B4-BE49-F238E27FC236}">
                <a16:creationId xmlns:a16="http://schemas.microsoft.com/office/drawing/2014/main" id="{90D9251A-EEDC-48EB-B42C-62D377B0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7F001F-4B56-46A1-B539-DCA45D31F9D9}" type="datetime1">
              <a:rPr lang="en-US"/>
              <a:pPr>
                <a:spcAft>
                  <a:spcPts val="600"/>
                </a:spcAft>
              </a:pPr>
              <a:t>4/15/2024</a:t>
            </a:fld>
            <a:endParaRPr lang="en-US"/>
          </a:p>
        </p:txBody>
      </p:sp>
      <p:sp>
        <p:nvSpPr>
          <p:cNvPr id="39" name="Footer Placeholder 4">
            <a:extLst>
              <a:ext uri="{FF2B5EF4-FFF2-40B4-BE49-F238E27FC236}">
                <a16:creationId xmlns:a16="http://schemas.microsoft.com/office/drawing/2014/main" id="{81DF7FA2-A834-4C6F-8EA5-32DEA29CA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Sneha </a:t>
            </a:r>
            <a:r>
              <a:rPr lang="en-US" dirty="0" err="1"/>
              <a:t>Irukuvajjula</a:t>
            </a:r>
          </a:p>
        </p:txBody>
      </p:sp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128B762E-E798-4B94-97A0-B637EFCD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dirty="0"/>
              <a:pPr>
                <a:spcAft>
                  <a:spcPts val="600"/>
                </a:spcAft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3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AB7FB-5463-BB0A-85E8-65992074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DATACENTER NETWORK DESIGN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28FC30E6-0717-A653-D78D-3F69A0C19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495" y="2214423"/>
            <a:ext cx="10698000" cy="3376554"/>
          </a:xfrm>
        </p:spPr>
      </p:pic>
    </p:spTree>
    <p:extLst>
      <p:ext uri="{BB962C8B-B14F-4D97-AF65-F5344CB8AC3E}">
        <p14:creationId xmlns:p14="http://schemas.microsoft.com/office/powerpoint/2010/main" val="2795166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17B77-F37F-F336-A24B-72AFDBB96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err="1"/>
              <a:t>VOip</a:t>
            </a:r>
            <a:r>
              <a:rPr lang="en-US" b="1" dirty="0"/>
              <a:t> </a:t>
            </a:r>
            <a:r>
              <a:rPr lang="en-US" b="1" err="1"/>
              <a:t>nETWORK</a:t>
            </a:r>
            <a:r>
              <a:rPr lang="en-US" b="1" dirty="0"/>
              <a:t> DESIGN</a:t>
            </a:r>
            <a:endParaRPr lang="en-US"/>
          </a:p>
        </p:txBody>
      </p:sp>
      <p:pic>
        <p:nvPicPr>
          <p:cNvPr id="4" name="Content Placeholder 3" descr="A diagram of a cloud computing system&#10;&#10;Description automatically generated">
            <a:extLst>
              <a:ext uri="{FF2B5EF4-FFF2-40B4-BE49-F238E27FC236}">
                <a16:creationId xmlns:a16="http://schemas.microsoft.com/office/drawing/2014/main" id="{FE5900FC-FA81-1312-8517-83ED8F71D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919" y="1808512"/>
            <a:ext cx="10887559" cy="4555750"/>
          </a:xfrm>
        </p:spPr>
      </p:pic>
    </p:spTree>
    <p:extLst>
      <p:ext uri="{BB962C8B-B14F-4D97-AF65-F5344CB8AC3E}">
        <p14:creationId xmlns:p14="http://schemas.microsoft.com/office/powerpoint/2010/main" val="2433917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38AA-6224-8633-4E7C-A3E2D6083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861" y="2702245"/>
            <a:ext cx="5842666" cy="723850"/>
          </a:xfrm>
        </p:spPr>
        <p:txBody>
          <a:bodyPr/>
          <a:lstStyle/>
          <a:p>
            <a:pPr algn="ctr"/>
            <a:r>
              <a:rPr lang="en-US" b="1" dirty="0"/>
              <a:t>WHY CHOOSE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05449-217D-2865-3569-60EAE3A8A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425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9289-B972-B0A1-4137-EDF473DF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14BC3-CD26-FE3F-ED2F-7545E4419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WDTC Inc., a Tier 2 ISP is planning to expand its footprint in the central US with a new site in Denver, Colorado. It already has offices in Las Vegas, Los Angeles, and Phoenix.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Design a cost-efficient, highly available and fault-tolerant backbone, datacenter and VoIP network while ensuring security and scalability. </a:t>
            </a:r>
          </a:p>
          <a:p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Our proposal aims to win the implementation contract by presenting a solution that not only meets technical requirements but also aligns with the company's financial objectives.</a:t>
            </a:r>
          </a:p>
          <a:p>
            <a:endParaRPr lang="en-US" dirty="0">
              <a:solidFill>
                <a:srgbClr val="000000"/>
              </a:solidFill>
              <a:ea typeface="+mj-lt"/>
              <a:cs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12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DC358-5C13-74C3-EA81-07F13B80F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11F48-A3BA-FF59-0E57-B2CA86AB0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355" y="1792199"/>
            <a:ext cx="11185666" cy="48828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Fault-tolerant</a:t>
            </a:r>
            <a:endParaRPr lang="en-US" dirty="0"/>
          </a:p>
          <a:p>
            <a:r>
              <a:rPr lang="en-US" b="1" dirty="0">
                <a:ea typeface="+mj-lt"/>
                <a:cs typeface="+mj-lt"/>
              </a:rPr>
              <a:t>Highly available</a:t>
            </a:r>
            <a:endParaRPr lang="en-US" dirty="0">
              <a:ea typeface="+mj-lt"/>
              <a:cs typeface="+mj-lt"/>
            </a:endParaRPr>
          </a:p>
          <a:p>
            <a:r>
              <a:rPr lang="en-US" b="1" dirty="0">
                <a:ea typeface="+mj-lt"/>
                <a:cs typeface="+mj-lt"/>
              </a:rPr>
              <a:t>Scalable</a:t>
            </a:r>
            <a:endParaRPr lang="en-US" dirty="0">
              <a:ea typeface="+mj-lt"/>
              <a:cs typeface="+mj-lt"/>
            </a:endParaRPr>
          </a:p>
          <a:p>
            <a:r>
              <a:rPr lang="en-US" b="1" dirty="0">
                <a:ea typeface="+mj-lt"/>
                <a:cs typeface="+mj-lt"/>
              </a:rPr>
              <a:t>Cloud Integration</a:t>
            </a:r>
            <a:endParaRPr lang="en-US" dirty="0">
              <a:ea typeface="+mj-lt"/>
              <a:cs typeface="+mj-lt"/>
            </a:endParaRPr>
          </a:p>
          <a:p>
            <a:r>
              <a:rPr lang="en-US" b="1" dirty="0">
                <a:ea typeface="+mj-lt"/>
                <a:cs typeface="+mj-lt"/>
              </a:rPr>
              <a:t>CLOS Topology</a:t>
            </a:r>
            <a:endParaRPr lang="en-US" dirty="0">
              <a:ea typeface="+mj-lt"/>
              <a:cs typeface="+mj-lt"/>
            </a:endParaRPr>
          </a:p>
          <a:p>
            <a:r>
              <a:rPr lang="en-US" b="1" dirty="0">
                <a:ea typeface="+mj-lt"/>
                <a:cs typeface="+mj-lt"/>
              </a:rPr>
              <a:t>Low latency for VoIP calls</a:t>
            </a:r>
            <a:endParaRPr lang="en-US" dirty="0">
              <a:ea typeface="+mj-lt"/>
              <a:cs typeface="+mj-lt"/>
            </a:endParaRPr>
          </a:p>
          <a:p>
            <a:r>
              <a:rPr lang="en-US" b="1" dirty="0"/>
              <a:t>SDN for Tier 3 ISPs</a:t>
            </a:r>
          </a:p>
        </p:txBody>
      </p:sp>
    </p:spTree>
    <p:extLst>
      <p:ext uri="{BB962C8B-B14F-4D97-AF65-F5344CB8AC3E}">
        <p14:creationId xmlns:p14="http://schemas.microsoft.com/office/powerpoint/2010/main" val="424456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09BB-040D-4BCA-8953-62EB5BB8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budget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74B94A-98FD-A453-DFA5-9B3A38EEC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We offer multiple packages and we let you choose what works the best for your organization.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3F7C27D0-705B-5D9F-F655-F4AF0CCDD6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9846243"/>
              </p:ext>
            </p:extLst>
          </p:nvPr>
        </p:nvGraphicFramePr>
        <p:xfrm>
          <a:off x="3612000" y="2932200"/>
          <a:ext cx="475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797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FF28492A-DDDF-4C12-AE60-3EA02D8D2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E063DF58-06E6-4ED6-947D-1490C2F71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04030" y="-5378272"/>
            <a:ext cx="1409700" cy="12192003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DC063-A1ED-4D2A-655A-91A99143C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50" y="517186"/>
            <a:ext cx="10282725" cy="1281181"/>
          </a:xfrm>
          <a:solidFill>
            <a:schemeClr val="accent1">
              <a:lumMod val="20000"/>
              <a:lumOff val="80000"/>
            </a:schemeClr>
          </a:solidFill>
          <a:effectLst>
            <a:outerShdw dist="190500" dir="2700000" algn="tr" rotWithShape="0">
              <a:schemeClr val="tx1"/>
            </a:outerShdw>
          </a:effectLst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"Total solution package"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DA168B4C-DDBA-46D8-1F6F-48B483FC2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2554048"/>
              </p:ext>
            </p:extLst>
          </p:nvPr>
        </p:nvGraphicFramePr>
        <p:xfrm>
          <a:off x="3347292" y="2369713"/>
          <a:ext cx="5519642" cy="4025867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945887">
                  <a:extLst>
                    <a:ext uri="{9D8B030D-6E8A-4147-A177-3AD203B41FA5}">
                      <a16:colId xmlns:a16="http://schemas.microsoft.com/office/drawing/2014/main" val="535491805"/>
                    </a:ext>
                  </a:extLst>
                </a:gridCol>
                <a:gridCol w="1180547">
                  <a:extLst>
                    <a:ext uri="{9D8B030D-6E8A-4147-A177-3AD203B41FA5}">
                      <a16:colId xmlns:a16="http://schemas.microsoft.com/office/drawing/2014/main" val="2224453621"/>
                    </a:ext>
                  </a:extLst>
                </a:gridCol>
                <a:gridCol w="1393208">
                  <a:extLst>
                    <a:ext uri="{9D8B030D-6E8A-4147-A177-3AD203B41FA5}">
                      <a16:colId xmlns:a16="http://schemas.microsoft.com/office/drawing/2014/main" val="1316746419"/>
                    </a:ext>
                  </a:extLst>
                </a:gridCol>
              </a:tblGrid>
              <a:tr h="124064">
                <a:tc>
                  <a:txBody>
                    <a:bodyPr/>
                    <a:lstStyle/>
                    <a:p>
                      <a:pPr rtl="0" fontAlgn="b"/>
                      <a:r>
                        <a:rPr lang="en-US" sz="600">
                          <a:effectLst/>
                        </a:rPr>
                        <a:t>Unit</a:t>
                      </a: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600">
                          <a:effectLst/>
                        </a:rPr>
                        <a:t>Quantity</a:t>
                      </a: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400">
                          <a:effectLst/>
                        </a:rPr>
                        <a:t>Price (per year)</a:t>
                      </a:r>
                      <a:endParaRPr lang="en-US" sz="600">
                        <a:effectLst/>
                      </a:endParaRPr>
                    </a:p>
                  </a:txBody>
                  <a:tcPr marL="10158" marR="10158" marT="6772" marB="6772" anchor="b"/>
                </a:tc>
                <a:extLst>
                  <a:ext uri="{0D108BD9-81ED-4DB2-BD59-A6C34878D82A}">
                    <a16:rowId xmlns:a16="http://schemas.microsoft.com/office/drawing/2014/main" val="1949306172"/>
                  </a:ext>
                </a:extLst>
              </a:tr>
              <a:tr h="124064">
                <a:tc>
                  <a:txBody>
                    <a:bodyPr/>
                    <a:lstStyle/>
                    <a:p>
                      <a:pPr rtl="0" fontAlgn="b"/>
                      <a:r>
                        <a:rPr lang="en-US" sz="600" u="sng">
                          <a:effectLst/>
                        </a:rPr>
                        <a:t>Backbone</a:t>
                      </a: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600">
                        <a:effectLst/>
                      </a:endParaRP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600">
                        <a:effectLst/>
                      </a:endParaRPr>
                    </a:p>
                  </a:txBody>
                  <a:tcPr marL="10158" marR="10158" marT="6772" marB="6772" anchor="b"/>
                </a:tc>
                <a:extLst>
                  <a:ext uri="{0D108BD9-81ED-4DB2-BD59-A6C34878D82A}">
                    <a16:rowId xmlns:a16="http://schemas.microsoft.com/office/drawing/2014/main" val="2936802900"/>
                  </a:ext>
                </a:extLst>
              </a:tr>
              <a:tr h="124064">
                <a:tc>
                  <a:txBody>
                    <a:bodyPr/>
                    <a:lstStyle/>
                    <a:p>
                      <a:pPr rtl="0" fontAlgn="b"/>
                      <a:r>
                        <a:rPr lang="en-US" sz="600">
                          <a:effectLst/>
                        </a:rPr>
                        <a:t>SFP-10G-10AOC SFP+ 10G direct attach active optical cable, 10m length</a:t>
                      </a: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600">
                          <a:effectLst/>
                        </a:rPr>
                        <a:t>16</a:t>
                      </a: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600">
                          <a:effectLst/>
                        </a:rPr>
                        <a:t>$60</a:t>
                      </a:r>
                    </a:p>
                  </a:txBody>
                  <a:tcPr marL="10158" marR="10158" marT="6772" marB="6772" anchor="b"/>
                </a:tc>
                <a:extLst>
                  <a:ext uri="{0D108BD9-81ED-4DB2-BD59-A6C34878D82A}">
                    <a16:rowId xmlns:a16="http://schemas.microsoft.com/office/drawing/2014/main" val="3772378616"/>
                  </a:ext>
                </a:extLst>
              </a:tr>
              <a:tr h="124064">
                <a:tc>
                  <a:txBody>
                    <a:bodyPr/>
                    <a:lstStyle/>
                    <a:p>
                      <a:pPr rtl="0" fontAlgn="b"/>
                      <a:r>
                        <a:rPr lang="en-US" sz="600">
                          <a:effectLst/>
                        </a:rPr>
                        <a:t>1m (3ft) Generic Compatible 100G QSFP28 Active Optical Cable</a:t>
                      </a: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600">
                          <a:effectLst/>
                        </a:rPr>
                        <a:t>4</a:t>
                      </a: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600">
                          <a:effectLst/>
                        </a:rPr>
                        <a:t>$169</a:t>
                      </a:r>
                    </a:p>
                  </a:txBody>
                  <a:tcPr marL="10158" marR="10158" marT="6772" marB="6772" anchor="b"/>
                </a:tc>
                <a:extLst>
                  <a:ext uri="{0D108BD9-81ED-4DB2-BD59-A6C34878D82A}">
                    <a16:rowId xmlns:a16="http://schemas.microsoft.com/office/drawing/2014/main" val="3620753493"/>
                  </a:ext>
                </a:extLst>
              </a:tr>
              <a:tr h="124064">
                <a:tc>
                  <a:txBody>
                    <a:bodyPr/>
                    <a:lstStyle/>
                    <a:p>
                      <a:pPr rtl="0" fontAlgn="b"/>
                      <a:r>
                        <a:rPr lang="en-US" sz="600">
                          <a:effectLst/>
                          <a:highlight>
                            <a:srgbClr val="FFFFFF"/>
                          </a:highlight>
                        </a:rPr>
                        <a:t>Juniper MX204 Universal Routing Platform (Edge)</a:t>
                      </a: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600">
                          <a:effectLst/>
                        </a:rPr>
                        <a:t>4</a:t>
                      </a: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600">
                          <a:effectLst/>
                        </a:rPr>
                        <a:t>$24,000</a:t>
                      </a:r>
                    </a:p>
                  </a:txBody>
                  <a:tcPr marL="10158" marR="10158" marT="6772" marB="6772" anchor="b"/>
                </a:tc>
                <a:extLst>
                  <a:ext uri="{0D108BD9-81ED-4DB2-BD59-A6C34878D82A}">
                    <a16:rowId xmlns:a16="http://schemas.microsoft.com/office/drawing/2014/main" val="2482268162"/>
                  </a:ext>
                </a:extLst>
              </a:tr>
              <a:tr h="124064">
                <a:tc>
                  <a:txBody>
                    <a:bodyPr/>
                    <a:lstStyle/>
                    <a:p>
                      <a:pPr rtl="0" fontAlgn="b"/>
                      <a:r>
                        <a:rPr lang="en-US" sz="600">
                          <a:effectLst/>
                        </a:rPr>
                        <a:t>Meraki MS425-32</a:t>
                      </a: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600">
                          <a:effectLst/>
                        </a:rPr>
                        <a:t>6</a:t>
                      </a: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600">
                          <a:effectLst/>
                        </a:rPr>
                        <a:t>$18,000</a:t>
                      </a:r>
                    </a:p>
                  </a:txBody>
                  <a:tcPr marL="10158" marR="10158" marT="6772" marB="6772" anchor="b"/>
                </a:tc>
                <a:extLst>
                  <a:ext uri="{0D108BD9-81ED-4DB2-BD59-A6C34878D82A}">
                    <a16:rowId xmlns:a16="http://schemas.microsoft.com/office/drawing/2014/main" val="2889449506"/>
                  </a:ext>
                </a:extLst>
              </a:tr>
              <a:tr h="221580">
                <a:tc>
                  <a:txBody>
                    <a:bodyPr/>
                    <a:lstStyle/>
                    <a:p>
                      <a:pPr rtl="0" fontAlgn="b"/>
                      <a:r>
                        <a:rPr lang="en-US" sz="600">
                          <a:effectLst/>
                        </a:rPr>
                        <a:t>QSFP-100G-SR4-S Compatible QSFP28 100GBASE-SR4 850nm 100m DOM MPO-12/UPC MMF Optical Transceiver Module</a:t>
                      </a: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600">
                          <a:effectLst/>
                        </a:rPr>
                        <a:t>4</a:t>
                      </a: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600">
                          <a:effectLst/>
                        </a:rPr>
                        <a:t>$100</a:t>
                      </a:r>
                    </a:p>
                  </a:txBody>
                  <a:tcPr marL="10158" marR="10158" marT="6772" marB="6772" anchor="b"/>
                </a:tc>
                <a:extLst>
                  <a:ext uri="{0D108BD9-81ED-4DB2-BD59-A6C34878D82A}">
                    <a16:rowId xmlns:a16="http://schemas.microsoft.com/office/drawing/2014/main" val="3154160142"/>
                  </a:ext>
                </a:extLst>
              </a:tr>
              <a:tr h="221580">
                <a:tc>
                  <a:txBody>
                    <a:bodyPr/>
                    <a:lstStyle/>
                    <a:p>
                      <a:pPr rtl="0" fontAlgn="b"/>
                      <a:r>
                        <a:rPr lang="en-US" sz="600">
                          <a:effectLst/>
                        </a:rPr>
                        <a:t>SFP-10G-SR Compatible SFP+ 10GBASE-SR 850nm 300m DOM Duplex LC/UPC MMF Optical Transceiver Module</a:t>
                      </a: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600">
                          <a:effectLst/>
                        </a:rPr>
                        <a:t>32</a:t>
                      </a: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600">
                          <a:effectLst/>
                        </a:rPr>
                        <a:t>$20</a:t>
                      </a:r>
                    </a:p>
                  </a:txBody>
                  <a:tcPr marL="10158" marR="10158" marT="6772" marB="6772" anchor="b"/>
                </a:tc>
                <a:extLst>
                  <a:ext uri="{0D108BD9-81ED-4DB2-BD59-A6C34878D82A}">
                    <a16:rowId xmlns:a16="http://schemas.microsoft.com/office/drawing/2014/main" val="975847226"/>
                  </a:ext>
                </a:extLst>
              </a:tr>
              <a:tr h="143567">
                <a:tc>
                  <a:txBody>
                    <a:bodyPr/>
                    <a:lstStyle/>
                    <a:p>
                      <a:pPr rtl="0" fontAlgn="b"/>
                      <a:endParaRPr lang="en-US" sz="600">
                        <a:effectLst/>
                      </a:endParaRP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600">
                        <a:effectLst/>
                      </a:endParaRP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600">
                        <a:effectLst/>
                      </a:endParaRPr>
                    </a:p>
                  </a:txBody>
                  <a:tcPr marL="10158" marR="10158" marT="6772" marB="6772" anchor="b"/>
                </a:tc>
                <a:extLst>
                  <a:ext uri="{0D108BD9-81ED-4DB2-BD59-A6C34878D82A}">
                    <a16:rowId xmlns:a16="http://schemas.microsoft.com/office/drawing/2014/main" val="919685131"/>
                  </a:ext>
                </a:extLst>
              </a:tr>
              <a:tr h="124064">
                <a:tc>
                  <a:txBody>
                    <a:bodyPr/>
                    <a:lstStyle/>
                    <a:p>
                      <a:pPr rtl="0" fontAlgn="b"/>
                      <a:r>
                        <a:rPr lang="en-US" sz="600" u="sng">
                          <a:effectLst/>
                        </a:rPr>
                        <a:t>Datacenter</a:t>
                      </a: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600">
                        <a:effectLst/>
                      </a:endParaRP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600">
                        <a:effectLst/>
                      </a:endParaRPr>
                    </a:p>
                  </a:txBody>
                  <a:tcPr marL="10158" marR="10158" marT="6772" marB="6772" anchor="b"/>
                </a:tc>
                <a:extLst>
                  <a:ext uri="{0D108BD9-81ED-4DB2-BD59-A6C34878D82A}">
                    <a16:rowId xmlns:a16="http://schemas.microsoft.com/office/drawing/2014/main" val="989554213"/>
                  </a:ext>
                </a:extLst>
              </a:tr>
              <a:tr h="124064">
                <a:tc>
                  <a:txBody>
                    <a:bodyPr/>
                    <a:lstStyle/>
                    <a:p>
                      <a:pPr rtl="0" fontAlgn="b"/>
                      <a:r>
                        <a:rPr lang="en-US" sz="400">
                          <a:effectLst/>
                        </a:rPr>
                        <a:t>AWS EC2 (t3.medium)</a:t>
                      </a:r>
                      <a:endParaRPr lang="en-US" sz="600">
                        <a:effectLst/>
                      </a:endParaRP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600">
                          <a:effectLst/>
                        </a:rPr>
                        <a:t>50</a:t>
                      </a: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600">
                          <a:effectLst/>
                        </a:rPr>
                        <a:t>$12,960</a:t>
                      </a:r>
                    </a:p>
                  </a:txBody>
                  <a:tcPr marL="10158" marR="10158" marT="6772" marB="6772" anchor="b"/>
                </a:tc>
                <a:extLst>
                  <a:ext uri="{0D108BD9-81ED-4DB2-BD59-A6C34878D82A}">
                    <a16:rowId xmlns:a16="http://schemas.microsoft.com/office/drawing/2014/main" val="3155206703"/>
                  </a:ext>
                </a:extLst>
              </a:tr>
              <a:tr h="124064">
                <a:tc>
                  <a:txBody>
                    <a:bodyPr/>
                    <a:lstStyle/>
                    <a:p>
                      <a:pPr rtl="0" fontAlgn="b"/>
                      <a:r>
                        <a:rPr lang="en-US" sz="400">
                          <a:effectLst/>
                        </a:rPr>
                        <a:t>AWS EBS (gp3): About 15 TB total storage</a:t>
                      </a:r>
                      <a:endParaRPr lang="en-US" sz="600">
                        <a:effectLst/>
                      </a:endParaRP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600">
                          <a:effectLst/>
                        </a:rPr>
                        <a:t>2</a:t>
                      </a: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600">
                          <a:effectLst/>
                        </a:rPr>
                        <a:t>$14,745.60</a:t>
                      </a:r>
                    </a:p>
                  </a:txBody>
                  <a:tcPr marL="10158" marR="10158" marT="6772" marB="6772" anchor="b"/>
                </a:tc>
                <a:extLst>
                  <a:ext uri="{0D108BD9-81ED-4DB2-BD59-A6C34878D82A}">
                    <a16:rowId xmlns:a16="http://schemas.microsoft.com/office/drawing/2014/main" val="3022633146"/>
                  </a:ext>
                </a:extLst>
              </a:tr>
              <a:tr h="124064">
                <a:tc>
                  <a:txBody>
                    <a:bodyPr/>
                    <a:lstStyle/>
                    <a:p>
                      <a:pPr rtl="0" fontAlgn="b"/>
                      <a:r>
                        <a:rPr lang="en-US" sz="600">
                          <a:effectLst/>
                        </a:rPr>
                        <a:t>AWS ELB</a:t>
                      </a: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600">
                          <a:effectLst/>
                        </a:rPr>
                        <a:t>1</a:t>
                      </a: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600">
                          <a:effectLst/>
                        </a:rPr>
                        <a:t>$217.68</a:t>
                      </a:r>
                    </a:p>
                  </a:txBody>
                  <a:tcPr marL="10158" marR="10158" marT="6772" marB="6772" anchor="b"/>
                </a:tc>
                <a:extLst>
                  <a:ext uri="{0D108BD9-81ED-4DB2-BD59-A6C34878D82A}">
                    <a16:rowId xmlns:a16="http://schemas.microsoft.com/office/drawing/2014/main" val="2450009445"/>
                  </a:ext>
                </a:extLst>
              </a:tr>
              <a:tr h="124064">
                <a:tc>
                  <a:txBody>
                    <a:bodyPr/>
                    <a:lstStyle/>
                    <a:p>
                      <a:pPr rtl="0" fontAlgn="b"/>
                      <a:r>
                        <a:rPr lang="en-US" sz="400">
                          <a:effectLst/>
                        </a:rPr>
                        <a:t>AWS Transit Gateway (per TB of data transfer)</a:t>
                      </a:r>
                      <a:endParaRPr lang="en-US" sz="600">
                        <a:effectLst/>
                      </a:endParaRP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600">
                          <a:effectLst/>
                        </a:rPr>
                        <a:t>1</a:t>
                      </a: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600">
                          <a:effectLst/>
                        </a:rPr>
                        <a:t>$7,372.80</a:t>
                      </a:r>
                    </a:p>
                  </a:txBody>
                  <a:tcPr marL="10158" marR="10158" marT="6772" marB="6772" anchor="b"/>
                </a:tc>
                <a:extLst>
                  <a:ext uri="{0D108BD9-81ED-4DB2-BD59-A6C34878D82A}">
                    <a16:rowId xmlns:a16="http://schemas.microsoft.com/office/drawing/2014/main" val="1915297124"/>
                  </a:ext>
                </a:extLst>
              </a:tr>
              <a:tr h="124064">
                <a:tc>
                  <a:txBody>
                    <a:bodyPr/>
                    <a:lstStyle/>
                    <a:p>
                      <a:pPr rtl="0" fontAlgn="b"/>
                      <a:r>
                        <a:rPr lang="en-US" sz="400">
                          <a:effectLst/>
                        </a:rPr>
                        <a:t>AWS Global Accelerator (per TB of data transfer)</a:t>
                      </a:r>
                      <a:endParaRPr lang="en-US" sz="600">
                        <a:effectLst/>
                      </a:endParaRP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600">
                          <a:effectLst/>
                        </a:rPr>
                        <a:t>1</a:t>
                      </a: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600">
                          <a:effectLst/>
                        </a:rPr>
                        <a:t>$184.32</a:t>
                      </a:r>
                    </a:p>
                  </a:txBody>
                  <a:tcPr marL="10158" marR="10158" marT="6772" marB="6772" anchor="b"/>
                </a:tc>
                <a:extLst>
                  <a:ext uri="{0D108BD9-81ED-4DB2-BD59-A6C34878D82A}">
                    <a16:rowId xmlns:a16="http://schemas.microsoft.com/office/drawing/2014/main" val="3165214978"/>
                  </a:ext>
                </a:extLst>
              </a:tr>
              <a:tr h="124064">
                <a:tc>
                  <a:txBody>
                    <a:bodyPr/>
                    <a:lstStyle/>
                    <a:p>
                      <a:pPr rtl="0" fontAlgn="b"/>
                      <a:r>
                        <a:rPr lang="en-US" sz="600">
                          <a:effectLst/>
                        </a:rPr>
                        <a:t>AWS CloudWatch</a:t>
                      </a: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600">
                          <a:effectLst/>
                        </a:rPr>
                        <a:t>1</a:t>
                      </a: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600">
                          <a:effectLst/>
                        </a:rPr>
                        <a:t>$1,260</a:t>
                      </a:r>
                    </a:p>
                  </a:txBody>
                  <a:tcPr marL="10158" marR="10158" marT="6772" marB="6772" anchor="b"/>
                </a:tc>
                <a:extLst>
                  <a:ext uri="{0D108BD9-81ED-4DB2-BD59-A6C34878D82A}">
                    <a16:rowId xmlns:a16="http://schemas.microsoft.com/office/drawing/2014/main" val="1679163283"/>
                  </a:ext>
                </a:extLst>
              </a:tr>
              <a:tr h="143567">
                <a:tc>
                  <a:txBody>
                    <a:bodyPr/>
                    <a:lstStyle/>
                    <a:p>
                      <a:pPr rtl="0" fontAlgn="b"/>
                      <a:endParaRPr lang="en-US" sz="600">
                        <a:effectLst/>
                      </a:endParaRP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600">
                        <a:effectLst/>
                      </a:endParaRP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600">
                        <a:effectLst/>
                      </a:endParaRPr>
                    </a:p>
                  </a:txBody>
                  <a:tcPr marL="10158" marR="10158" marT="6772" marB="6772" anchor="b"/>
                </a:tc>
                <a:extLst>
                  <a:ext uri="{0D108BD9-81ED-4DB2-BD59-A6C34878D82A}">
                    <a16:rowId xmlns:a16="http://schemas.microsoft.com/office/drawing/2014/main" val="4256500960"/>
                  </a:ext>
                </a:extLst>
              </a:tr>
              <a:tr h="124064">
                <a:tc>
                  <a:txBody>
                    <a:bodyPr/>
                    <a:lstStyle/>
                    <a:p>
                      <a:pPr rtl="0" fontAlgn="b"/>
                      <a:r>
                        <a:rPr lang="en-US" sz="600" u="sng">
                          <a:effectLst/>
                        </a:rPr>
                        <a:t>VoIP</a:t>
                      </a: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600">
                        <a:effectLst/>
                      </a:endParaRP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600">
                        <a:effectLst/>
                      </a:endParaRPr>
                    </a:p>
                  </a:txBody>
                  <a:tcPr marL="10158" marR="10158" marT="6772" marB="6772" anchor="b"/>
                </a:tc>
                <a:extLst>
                  <a:ext uri="{0D108BD9-81ED-4DB2-BD59-A6C34878D82A}">
                    <a16:rowId xmlns:a16="http://schemas.microsoft.com/office/drawing/2014/main" val="770722718"/>
                  </a:ext>
                </a:extLst>
              </a:tr>
              <a:tr h="124064">
                <a:tc>
                  <a:txBody>
                    <a:bodyPr/>
                    <a:lstStyle/>
                    <a:p>
                      <a:pPr rtl="0" fontAlgn="b"/>
                      <a:r>
                        <a:rPr lang="en-US" sz="600">
                          <a:effectLst/>
                        </a:rPr>
                        <a:t>Simultaneuos calls</a:t>
                      </a: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600">
                          <a:effectLst/>
                        </a:rPr>
                        <a:t>48</a:t>
                      </a: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600">
                          <a:effectLst/>
                        </a:rPr>
                        <a:t>$1,795</a:t>
                      </a:r>
                    </a:p>
                  </a:txBody>
                  <a:tcPr marL="10158" marR="10158" marT="6772" marB="6772" anchor="b"/>
                </a:tc>
                <a:extLst>
                  <a:ext uri="{0D108BD9-81ED-4DB2-BD59-A6C34878D82A}">
                    <a16:rowId xmlns:a16="http://schemas.microsoft.com/office/drawing/2014/main" val="3576278471"/>
                  </a:ext>
                </a:extLst>
              </a:tr>
              <a:tr h="124064">
                <a:tc>
                  <a:txBody>
                    <a:bodyPr/>
                    <a:lstStyle/>
                    <a:p>
                      <a:pPr rtl="0" fontAlgn="b"/>
                      <a:r>
                        <a:rPr lang="en-US" sz="600">
                          <a:effectLst/>
                        </a:rPr>
                        <a:t>IP Phones</a:t>
                      </a: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600">
                          <a:effectLst/>
                        </a:rPr>
                        <a:t>50</a:t>
                      </a: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600">
                          <a:effectLst/>
                        </a:rPr>
                        <a:t>$1,447.50</a:t>
                      </a:r>
                    </a:p>
                  </a:txBody>
                  <a:tcPr marL="10158" marR="10158" marT="6772" marB="6772" anchor="b"/>
                </a:tc>
                <a:extLst>
                  <a:ext uri="{0D108BD9-81ED-4DB2-BD59-A6C34878D82A}">
                    <a16:rowId xmlns:a16="http://schemas.microsoft.com/office/drawing/2014/main" val="2200997163"/>
                  </a:ext>
                </a:extLst>
              </a:tr>
              <a:tr h="124064">
                <a:tc>
                  <a:txBody>
                    <a:bodyPr/>
                    <a:lstStyle/>
                    <a:p>
                      <a:pPr rtl="0" fontAlgn="b"/>
                      <a:r>
                        <a:rPr lang="en-US" sz="600">
                          <a:effectLst/>
                        </a:rPr>
                        <a:t>Amazon Chimes</a:t>
                      </a: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600">
                        <a:effectLst/>
                      </a:endParaRP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600">
                        <a:effectLst/>
                      </a:endParaRPr>
                    </a:p>
                  </a:txBody>
                  <a:tcPr marL="10158" marR="10158" marT="6772" marB="6772" anchor="b"/>
                </a:tc>
                <a:extLst>
                  <a:ext uri="{0D108BD9-81ED-4DB2-BD59-A6C34878D82A}">
                    <a16:rowId xmlns:a16="http://schemas.microsoft.com/office/drawing/2014/main" val="3701964064"/>
                  </a:ext>
                </a:extLst>
              </a:tr>
              <a:tr h="143567">
                <a:tc>
                  <a:txBody>
                    <a:bodyPr/>
                    <a:lstStyle/>
                    <a:p>
                      <a:pPr rtl="0" fontAlgn="b"/>
                      <a:endParaRPr lang="en-US" sz="600">
                        <a:effectLst/>
                      </a:endParaRP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600">
                        <a:effectLst/>
                      </a:endParaRP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600">
                        <a:effectLst/>
                      </a:endParaRPr>
                    </a:p>
                  </a:txBody>
                  <a:tcPr marL="10158" marR="10158" marT="6772" marB="6772" anchor="b"/>
                </a:tc>
                <a:extLst>
                  <a:ext uri="{0D108BD9-81ED-4DB2-BD59-A6C34878D82A}">
                    <a16:rowId xmlns:a16="http://schemas.microsoft.com/office/drawing/2014/main" val="3686478959"/>
                  </a:ext>
                </a:extLst>
              </a:tr>
              <a:tr h="143567">
                <a:tc>
                  <a:txBody>
                    <a:bodyPr/>
                    <a:lstStyle/>
                    <a:p>
                      <a:pPr rtl="0" fontAlgn="b"/>
                      <a:endParaRPr lang="en-US" sz="600">
                        <a:effectLst/>
                      </a:endParaRP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600">
                        <a:effectLst/>
                      </a:endParaRP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600">
                        <a:effectLst/>
                      </a:endParaRPr>
                    </a:p>
                  </a:txBody>
                  <a:tcPr marL="10158" marR="10158" marT="6772" marB="6772" anchor="b"/>
                </a:tc>
                <a:extLst>
                  <a:ext uri="{0D108BD9-81ED-4DB2-BD59-A6C34878D82A}">
                    <a16:rowId xmlns:a16="http://schemas.microsoft.com/office/drawing/2014/main" val="546325160"/>
                  </a:ext>
                </a:extLst>
              </a:tr>
              <a:tr h="124064">
                <a:tc>
                  <a:txBody>
                    <a:bodyPr/>
                    <a:lstStyle/>
                    <a:p>
                      <a:pPr rtl="0" fontAlgn="b"/>
                      <a:r>
                        <a:rPr lang="en-US" sz="600" u="sng">
                          <a:effectLst/>
                        </a:rPr>
                        <a:t>Backbone </a:t>
                      </a:r>
                      <a:r>
                        <a:rPr lang="en-US" sz="600" u="sng" err="1">
                          <a:effectLst/>
                        </a:rPr>
                        <a:t>OpEx</a:t>
                      </a:r>
                      <a:r>
                        <a:rPr lang="en-US" sz="600" u="sng">
                          <a:effectLst/>
                        </a:rPr>
                        <a:t> (yearly)</a:t>
                      </a: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600">
                        <a:effectLst/>
                      </a:endParaRP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600">
                        <a:effectLst/>
                      </a:endParaRPr>
                    </a:p>
                  </a:txBody>
                  <a:tcPr marL="10158" marR="10158" marT="6772" marB="6772" anchor="b"/>
                </a:tc>
                <a:extLst>
                  <a:ext uri="{0D108BD9-81ED-4DB2-BD59-A6C34878D82A}">
                    <a16:rowId xmlns:a16="http://schemas.microsoft.com/office/drawing/2014/main" val="1201039433"/>
                  </a:ext>
                </a:extLst>
              </a:tr>
              <a:tr h="124064">
                <a:tc>
                  <a:txBody>
                    <a:bodyPr/>
                    <a:lstStyle/>
                    <a:p>
                      <a:pPr rtl="0" fontAlgn="b"/>
                      <a:r>
                        <a:rPr lang="en-US" sz="600">
                          <a:effectLst/>
                        </a:rPr>
                        <a:t>Meraki MS425-32 Licensing</a:t>
                      </a: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600">
                          <a:effectLst/>
                        </a:rPr>
                        <a:t>6</a:t>
                      </a: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600">
                          <a:effectLst/>
                        </a:rPr>
                        <a:t>$1,020</a:t>
                      </a:r>
                    </a:p>
                  </a:txBody>
                  <a:tcPr marL="10158" marR="10158" marT="6772" marB="6772" anchor="b"/>
                </a:tc>
                <a:extLst>
                  <a:ext uri="{0D108BD9-81ED-4DB2-BD59-A6C34878D82A}">
                    <a16:rowId xmlns:a16="http://schemas.microsoft.com/office/drawing/2014/main" val="947338999"/>
                  </a:ext>
                </a:extLst>
              </a:tr>
              <a:tr h="124064">
                <a:tc>
                  <a:txBody>
                    <a:bodyPr/>
                    <a:lstStyle/>
                    <a:p>
                      <a:pPr rtl="0" fontAlgn="b"/>
                      <a:r>
                        <a:rPr lang="en-US" sz="600">
                          <a:effectLst/>
                          <a:highlight>
                            <a:srgbClr val="FFFFFF"/>
                          </a:highlight>
                        </a:rPr>
                        <a:t>Juniper MX204 Universal Routing Platform (Edge)</a:t>
                      </a: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600">
                          <a:effectLst/>
                        </a:rPr>
                        <a:t>4</a:t>
                      </a: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600">
                          <a:effectLst/>
                        </a:rPr>
                        <a:t>$3,000</a:t>
                      </a:r>
                    </a:p>
                  </a:txBody>
                  <a:tcPr marL="10158" marR="10158" marT="6772" marB="6772" anchor="b"/>
                </a:tc>
                <a:extLst>
                  <a:ext uri="{0D108BD9-81ED-4DB2-BD59-A6C34878D82A}">
                    <a16:rowId xmlns:a16="http://schemas.microsoft.com/office/drawing/2014/main" val="402889904"/>
                  </a:ext>
                </a:extLst>
              </a:tr>
              <a:tr h="124064">
                <a:tc>
                  <a:txBody>
                    <a:bodyPr/>
                    <a:lstStyle/>
                    <a:p>
                      <a:pPr rtl="0" fontAlgn="b"/>
                      <a:r>
                        <a:rPr lang="en-US" sz="600">
                          <a:effectLst/>
                        </a:rPr>
                        <a:t>Total Solutions Package*</a:t>
                      </a: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600">
                        <a:effectLst/>
                      </a:endParaRP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600">
                          <a:effectLst/>
                        </a:rPr>
                        <a:t>130,000</a:t>
                      </a:r>
                    </a:p>
                  </a:txBody>
                  <a:tcPr marL="10158" marR="10158" marT="6772" marB="6772" anchor="b"/>
                </a:tc>
                <a:extLst>
                  <a:ext uri="{0D108BD9-81ED-4DB2-BD59-A6C34878D82A}">
                    <a16:rowId xmlns:a16="http://schemas.microsoft.com/office/drawing/2014/main" val="4273007297"/>
                  </a:ext>
                </a:extLst>
              </a:tr>
              <a:tr h="124064">
                <a:tc>
                  <a:txBody>
                    <a:bodyPr/>
                    <a:lstStyle/>
                    <a:p>
                      <a:pPr rtl="0" fontAlgn="b"/>
                      <a:r>
                        <a:rPr lang="en-US" sz="600" u="sng">
                          <a:effectLst/>
                        </a:rPr>
                        <a:t>Total</a:t>
                      </a: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600">
                        <a:effectLst/>
                      </a:endParaRP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600" u="sng">
                          <a:effectLst/>
                        </a:rPr>
                        <a:t>216,352</a:t>
                      </a:r>
                    </a:p>
                  </a:txBody>
                  <a:tcPr marL="10158" marR="10158" marT="6772" marB="6772" anchor="b"/>
                </a:tc>
                <a:extLst>
                  <a:ext uri="{0D108BD9-81ED-4DB2-BD59-A6C34878D82A}">
                    <a16:rowId xmlns:a16="http://schemas.microsoft.com/office/drawing/2014/main" val="2449237916"/>
                  </a:ext>
                </a:extLst>
              </a:tr>
              <a:tr h="143567">
                <a:tc>
                  <a:txBody>
                    <a:bodyPr/>
                    <a:lstStyle/>
                    <a:p>
                      <a:pPr rtl="0" fontAlgn="b"/>
                      <a:endParaRPr lang="en-US" sz="600">
                        <a:effectLst/>
                      </a:endParaRP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600">
                        <a:effectLst/>
                      </a:endParaRP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600">
                        <a:effectLst/>
                      </a:endParaRPr>
                    </a:p>
                  </a:txBody>
                  <a:tcPr marL="10158" marR="10158" marT="6772" marB="6772" anchor="b"/>
                </a:tc>
                <a:extLst>
                  <a:ext uri="{0D108BD9-81ED-4DB2-BD59-A6C34878D82A}">
                    <a16:rowId xmlns:a16="http://schemas.microsoft.com/office/drawing/2014/main" val="3297844155"/>
                  </a:ext>
                </a:extLst>
              </a:tr>
              <a:tr h="80723">
                <a:tc>
                  <a:txBody>
                    <a:bodyPr/>
                    <a:lstStyle/>
                    <a:p>
                      <a:pPr rtl="0" fontAlgn="b"/>
                      <a:r>
                        <a:rPr lang="en-US" sz="400" u="sng">
                          <a:effectLst/>
                        </a:rPr>
                        <a:t>*This covers the costs for design, deployment, and maintenance. To sustain support in the following years, the annual fee is $60,000.</a:t>
                      </a:r>
                      <a:endParaRPr lang="en-US" sz="600" u="sng">
                        <a:effectLst/>
                      </a:endParaRPr>
                    </a:p>
                  </a:txBody>
                  <a:tcPr marL="0" marR="0" marT="6772" marB="6772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600">
                        <a:effectLst/>
                      </a:endParaRPr>
                    </a:p>
                  </a:txBody>
                  <a:tcPr marL="10158" marR="10158" marT="6772" marB="6772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600">
                        <a:effectLst/>
                      </a:endParaRPr>
                    </a:p>
                  </a:txBody>
                  <a:tcPr marL="10158" marR="10158" marT="6772" marB="6772" anchor="b"/>
                </a:tc>
                <a:extLst>
                  <a:ext uri="{0D108BD9-81ED-4DB2-BD59-A6C34878D82A}">
                    <a16:rowId xmlns:a16="http://schemas.microsoft.com/office/drawing/2014/main" val="4288609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68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F28492A-DDDF-4C12-AE60-3EA02D8D2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63DF58-06E6-4ED6-947D-1490C2F71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04030" y="-5378272"/>
            <a:ext cx="1409700" cy="12192003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AA5003-E3D5-CC25-C883-AEFDF1C11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50" y="517186"/>
            <a:ext cx="10282725" cy="1281181"/>
          </a:xfrm>
          <a:solidFill>
            <a:schemeClr val="accent1">
              <a:lumMod val="20000"/>
              <a:lumOff val="80000"/>
            </a:schemeClr>
          </a:solidFill>
          <a:effectLst>
            <a:outerShdw dist="190500" dir="2700000" algn="tr" rotWithShape="0">
              <a:schemeClr val="tx1"/>
            </a:outerShdw>
          </a:effectLst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"Design and deploy" package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4852441-6E78-191F-5951-152A6A5DC9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982335"/>
              </p:ext>
            </p:extLst>
          </p:nvPr>
        </p:nvGraphicFramePr>
        <p:xfrm>
          <a:off x="3151623" y="2369713"/>
          <a:ext cx="5910981" cy="3971125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3386205">
                  <a:extLst>
                    <a:ext uri="{9D8B030D-6E8A-4147-A177-3AD203B41FA5}">
                      <a16:colId xmlns:a16="http://schemas.microsoft.com/office/drawing/2014/main" val="3847187982"/>
                    </a:ext>
                  </a:extLst>
                </a:gridCol>
                <a:gridCol w="1000191">
                  <a:extLst>
                    <a:ext uri="{9D8B030D-6E8A-4147-A177-3AD203B41FA5}">
                      <a16:colId xmlns:a16="http://schemas.microsoft.com/office/drawing/2014/main" val="235248290"/>
                    </a:ext>
                  </a:extLst>
                </a:gridCol>
                <a:gridCol w="1524585">
                  <a:extLst>
                    <a:ext uri="{9D8B030D-6E8A-4147-A177-3AD203B41FA5}">
                      <a16:colId xmlns:a16="http://schemas.microsoft.com/office/drawing/2014/main" val="320623119"/>
                    </a:ext>
                  </a:extLst>
                </a:gridCol>
              </a:tblGrid>
              <a:tr h="137648">
                <a:tc>
                  <a:txBody>
                    <a:bodyPr/>
                    <a:lstStyle/>
                    <a:p>
                      <a:pPr rtl="0" fontAlgn="b"/>
                      <a:r>
                        <a:rPr lang="en-US" sz="500" cap="none" spc="0">
                          <a:solidFill>
                            <a:srgbClr val="000000"/>
                          </a:solidFill>
                          <a:effectLst/>
                        </a:rPr>
                        <a:t>Unit</a:t>
                      </a:r>
                    </a:p>
                  </a:txBody>
                  <a:tcPr marL="19073" marR="19073" marT="7947" marB="38147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500" cap="none" spc="0">
                          <a:solidFill>
                            <a:srgbClr val="000000"/>
                          </a:solidFill>
                          <a:effectLst/>
                        </a:rPr>
                        <a:t>Quantity</a:t>
                      </a:r>
                    </a:p>
                  </a:txBody>
                  <a:tcPr marL="19073" marR="19073" marT="7947" marB="38147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" cap="none" spc="0">
                          <a:solidFill>
                            <a:srgbClr val="000000"/>
                          </a:solidFill>
                          <a:effectLst/>
                        </a:rPr>
                        <a:t>Price (per year)</a:t>
                      </a:r>
                    </a:p>
                  </a:txBody>
                  <a:tcPr marL="19073" marR="19073" marT="7947" marB="38147" anchor="b"/>
                </a:tc>
                <a:extLst>
                  <a:ext uri="{0D108BD9-81ED-4DB2-BD59-A6C34878D82A}">
                    <a16:rowId xmlns:a16="http://schemas.microsoft.com/office/drawing/2014/main" val="1480674399"/>
                  </a:ext>
                </a:extLst>
              </a:tr>
              <a:tr h="137648">
                <a:tc>
                  <a:txBody>
                    <a:bodyPr/>
                    <a:lstStyle/>
                    <a:p>
                      <a:pPr rtl="0" fontAlgn="b"/>
                      <a:r>
                        <a:rPr lang="en-US" sz="500" u="sng" cap="none" spc="0">
                          <a:solidFill>
                            <a:srgbClr val="000000"/>
                          </a:solidFill>
                          <a:effectLst/>
                        </a:rPr>
                        <a:t>Backbone</a:t>
                      </a:r>
                    </a:p>
                  </a:txBody>
                  <a:tcPr marL="19073" marR="19073" marT="7947" marB="38147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500" cap="none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073" marR="19073" marT="7947" marB="38147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500" cap="none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073" marR="19073" marT="7947" marB="38147" anchor="b"/>
                </a:tc>
                <a:extLst>
                  <a:ext uri="{0D108BD9-81ED-4DB2-BD59-A6C34878D82A}">
                    <a16:rowId xmlns:a16="http://schemas.microsoft.com/office/drawing/2014/main" val="4070381758"/>
                  </a:ext>
                </a:extLst>
              </a:tr>
              <a:tr h="137648">
                <a:tc>
                  <a:txBody>
                    <a:bodyPr/>
                    <a:lstStyle/>
                    <a:p>
                      <a:pPr rtl="0" fontAlgn="b"/>
                      <a:r>
                        <a:rPr lang="en-US" sz="500" cap="none" spc="0">
                          <a:solidFill>
                            <a:srgbClr val="000000"/>
                          </a:solidFill>
                          <a:effectLst/>
                        </a:rPr>
                        <a:t>SFP-10G-10AOC SFP+ 10G direct attach active optical cable, 10m length</a:t>
                      </a:r>
                    </a:p>
                  </a:txBody>
                  <a:tcPr marL="19073" marR="19073" marT="7947" marB="38147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" cap="none" spc="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</a:p>
                  </a:txBody>
                  <a:tcPr marL="19073" marR="19073" marT="7947" marB="38147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" cap="none" spc="0">
                          <a:solidFill>
                            <a:srgbClr val="000000"/>
                          </a:solidFill>
                          <a:effectLst/>
                        </a:rPr>
                        <a:t>$60</a:t>
                      </a:r>
                    </a:p>
                  </a:txBody>
                  <a:tcPr marL="19073" marR="19073" marT="7947" marB="38147" anchor="b"/>
                </a:tc>
                <a:extLst>
                  <a:ext uri="{0D108BD9-81ED-4DB2-BD59-A6C34878D82A}">
                    <a16:rowId xmlns:a16="http://schemas.microsoft.com/office/drawing/2014/main" val="4218797535"/>
                  </a:ext>
                </a:extLst>
              </a:tr>
              <a:tr h="137648">
                <a:tc>
                  <a:txBody>
                    <a:bodyPr/>
                    <a:lstStyle/>
                    <a:p>
                      <a:pPr rtl="0" fontAlgn="b"/>
                      <a:r>
                        <a:rPr lang="en-US" sz="500" cap="none" spc="0">
                          <a:solidFill>
                            <a:srgbClr val="000000"/>
                          </a:solidFill>
                          <a:effectLst/>
                        </a:rPr>
                        <a:t>1m (3ft) Generic Compatible 100G QSFP28 Active Optical Cable</a:t>
                      </a:r>
                    </a:p>
                  </a:txBody>
                  <a:tcPr marL="19073" marR="19073" marT="7947" marB="38147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" cap="none" spc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19073" marR="19073" marT="7947" marB="38147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" cap="none" spc="0">
                          <a:solidFill>
                            <a:srgbClr val="000000"/>
                          </a:solidFill>
                          <a:effectLst/>
                        </a:rPr>
                        <a:t>$169</a:t>
                      </a:r>
                    </a:p>
                  </a:txBody>
                  <a:tcPr marL="19073" marR="19073" marT="7947" marB="38147" anchor="b"/>
                </a:tc>
                <a:extLst>
                  <a:ext uri="{0D108BD9-81ED-4DB2-BD59-A6C34878D82A}">
                    <a16:rowId xmlns:a16="http://schemas.microsoft.com/office/drawing/2014/main" val="1390495564"/>
                  </a:ext>
                </a:extLst>
              </a:tr>
              <a:tr h="137648">
                <a:tc>
                  <a:txBody>
                    <a:bodyPr/>
                    <a:lstStyle/>
                    <a:p>
                      <a:pPr rtl="0" fontAlgn="b"/>
                      <a:r>
                        <a:rPr lang="en-US" sz="500" cap="none" spc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Juniper MX204 Universal Routing Platform (Edge)</a:t>
                      </a:r>
                    </a:p>
                  </a:txBody>
                  <a:tcPr marL="19073" marR="19073" marT="7947" marB="38147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" cap="none" spc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19073" marR="19073" marT="7947" marB="38147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" cap="none" spc="0">
                          <a:solidFill>
                            <a:srgbClr val="000000"/>
                          </a:solidFill>
                          <a:effectLst/>
                        </a:rPr>
                        <a:t>$24,000</a:t>
                      </a:r>
                    </a:p>
                  </a:txBody>
                  <a:tcPr marL="19073" marR="19073" marT="7947" marB="38147" anchor="b"/>
                </a:tc>
                <a:extLst>
                  <a:ext uri="{0D108BD9-81ED-4DB2-BD59-A6C34878D82A}">
                    <a16:rowId xmlns:a16="http://schemas.microsoft.com/office/drawing/2014/main" val="2432851873"/>
                  </a:ext>
                </a:extLst>
              </a:tr>
              <a:tr h="137648">
                <a:tc>
                  <a:txBody>
                    <a:bodyPr/>
                    <a:lstStyle/>
                    <a:p>
                      <a:pPr rtl="0" fontAlgn="b"/>
                      <a:r>
                        <a:rPr lang="en-US" sz="500" cap="none" spc="0">
                          <a:solidFill>
                            <a:srgbClr val="000000"/>
                          </a:solidFill>
                          <a:effectLst/>
                        </a:rPr>
                        <a:t>Meraki MS425-32</a:t>
                      </a:r>
                    </a:p>
                  </a:txBody>
                  <a:tcPr marL="19073" marR="19073" marT="7947" marB="38147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" cap="none" spc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</a:p>
                  </a:txBody>
                  <a:tcPr marL="19073" marR="19073" marT="7947" marB="38147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" cap="none" spc="0">
                          <a:solidFill>
                            <a:srgbClr val="000000"/>
                          </a:solidFill>
                          <a:effectLst/>
                        </a:rPr>
                        <a:t>$18,000</a:t>
                      </a:r>
                    </a:p>
                  </a:txBody>
                  <a:tcPr marL="19073" marR="19073" marT="7947" marB="38147" anchor="b"/>
                </a:tc>
                <a:extLst>
                  <a:ext uri="{0D108BD9-81ED-4DB2-BD59-A6C34878D82A}">
                    <a16:rowId xmlns:a16="http://schemas.microsoft.com/office/drawing/2014/main" val="1221916918"/>
                  </a:ext>
                </a:extLst>
              </a:tr>
              <a:tr h="213941">
                <a:tc>
                  <a:txBody>
                    <a:bodyPr/>
                    <a:lstStyle/>
                    <a:p>
                      <a:pPr rtl="0" fontAlgn="b"/>
                      <a:r>
                        <a:rPr lang="en-US" sz="500" cap="none" spc="0">
                          <a:solidFill>
                            <a:srgbClr val="000000"/>
                          </a:solidFill>
                          <a:effectLst/>
                        </a:rPr>
                        <a:t>QSFP-100G-SR4-S Compatible QSFP28 100GBASE-SR4 850nm 100m DOM MPO-12/UPC MMF Optical Transceiver Module</a:t>
                      </a:r>
                    </a:p>
                  </a:txBody>
                  <a:tcPr marL="19073" marR="19073" marT="7947" marB="38147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" cap="none" spc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19073" marR="19073" marT="7947" marB="38147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" cap="none" spc="0">
                          <a:solidFill>
                            <a:srgbClr val="000000"/>
                          </a:solidFill>
                          <a:effectLst/>
                        </a:rPr>
                        <a:t>$100</a:t>
                      </a:r>
                    </a:p>
                  </a:txBody>
                  <a:tcPr marL="19073" marR="19073" marT="7947" marB="38147" anchor="b"/>
                </a:tc>
                <a:extLst>
                  <a:ext uri="{0D108BD9-81ED-4DB2-BD59-A6C34878D82A}">
                    <a16:rowId xmlns:a16="http://schemas.microsoft.com/office/drawing/2014/main" val="869397505"/>
                  </a:ext>
                </a:extLst>
              </a:tr>
              <a:tr h="137648">
                <a:tc>
                  <a:txBody>
                    <a:bodyPr/>
                    <a:lstStyle/>
                    <a:p>
                      <a:pPr rtl="0" fontAlgn="b"/>
                      <a:r>
                        <a:rPr lang="en-US" sz="500" cap="none" spc="0">
                          <a:solidFill>
                            <a:srgbClr val="000000"/>
                          </a:solidFill>
                          <a:effectLst/>
                        </a:rPr>
                        <a:t>SFP-10G-SR Compatible SFP+ 10GBASE-SR 850nm 300m DOM Duplex LC/UPC MMF Optical Transceiver Module</a:t>
                      </a:r>
                    </a:p>
                  </a:txBody>
                  <a:tcPr marL="19073" marR="19073" marT="7947" marB="38147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" cap="none" spc="0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</a:p>
                  </a:txBody>
                  <a:tcPr marL="19073" marR="19073" marT="7947" marB="38147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" cap="none" spc="0">
                          <a:solidFill>
                            <a:srgbClr val="000000"/>
                          </a:solidFill>
                          <a:effectLst/>
                        </a:rPr>
                        <a:t>$20</a:t>
                      </a:r>
                    </a:p>
                  </a:txBody>
                  <a:tcPr marL="19073" marR="19073" marT="7947" marB="38147" anchor="b"/>
                </a:tc>
                <a:extLst>
                  <a:ext uri="{0D108BD9-81ED-4DB2-BD59-A6C34878D82A}">
                    <a16:rowId xmlns:a16="http://schemas.microsoft.com/office/drawing/2014/main" val="328259189"/>
                  </a:ext>
                </a:extLst>
              </a:tr>
              <a:tr h="147820">
                <a:tc>
                  <a:txBody>
                    <a:bodyPr/>
                    <a:lstStyle/>
                    <a:p>
                      <a:pPr rtl="0" fontAlgn="b"/>
                      <a:endParaRPr lang="en-US" sz="500" cap="none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073" marR="19073" marT="7947" marB="38147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500" cap="none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073" marR="19073" marT="7947" marB="38147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500" cap="none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073" marR="19073" marT="7947" marB="38147" anchor="b"/>
                </a:tc>
                <a:extLst>
                  <a:ext uri="{0D108BD9-81ED-4DB2-BD59-A6C34878D82A}">
                    <a16:rowId xmlns:a16="http://schemas.microsoft.com/office/drawing/2014/main" val="3121525766"/>
                  </a:ext>
                </a:extLst>
              </a:tr>
              <a:tr h="137648">
                <a:tc>
                  <a:txBody>
                    <a:bodyPr/>
                    <a:lstStyle/>
                    <a:p>
                      <a:pPr rtl="0" fontAlgn="b"/>
                      <a:r>
                        <a:rPr lang="en-US" sz="500" u="sng" cap="none" spc="0">
                          <a:solidFill>
                            <a:srgbClr val="000000"/>
                          </a:solidFill>
                          <a:effectLst/>
                        </a:rPr>
                        <a:t>Datacenter</a:t>
                      </a:r>
                    </a:p>
                  </a:txBody>
                  <a:tcPr marL="19073" marR="19073" marT="7947" marB="38147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500" cap="none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073" marR="19073" marT="7947" marB="38147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500" cap="none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073" marR="19073" marT="7947" marB="38147" anchor="b"/>
                </a:tc>
                <a:extLst>
                  <a:ext uri="{0D108BD9-81ED-4DB2-BD59-A6C34878D82A}">
                    <a16:rowId xmlns:a16="http://schemas.microsoft.com/office/drawing/2014/main" val="580779853"/>
                  </a:ext>
                </a:extLst>
              </a:tr>
              <a:tr h="137648">
                <a:tc>
                  <a:txBody>
                    <a:bodyPr/>
                    <a:lstStyle/>
                    <a:p>
                      <a:pPr rtl="0" fontAlgn="b"/>
                      <a:r>
                        <a:rPr lang="en-US" sz="500" cap="none" spc="0">
                          <a:solidFill>
                            <a:srgbClr val="000000"/>
                          </a:solidFill>
                          <a:effectLst/>
                        </a:rPr>
                        <a:t>AWS EC2 (t3.medium)</a:t>
                      </a:r>
                    </a:p>
                  </a:txBody>
                  <a:tcPr marL="19073" marR="19073" marT="7947" marB="38147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" cap="none" spc="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</a:p>
                  </a:txBody>
                  <a:tcPr marL="19073" marR="19073" marT="7947" marB="38147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" cap="none" spc="0">
                          <a:solidFill>
                            <a:srgbClr val="000000"/>
                          </a:solidFill>
                          <a:effectLst/>
                        </a:rPr>
                        <a:t>$12,960</a:t>
                      </a:r>
                    </a:p>
                  </a:txBody>
                  <a:tcPr marL="19073" marR="19073" marT="7947" marB="38147" anchor="b"/>
                </a:tc>
                <a:extLst>
                  <a:ext uri="{0D108BD9-81ED-4DB2-BD59-A6C34878D82A}">
                    <a16:rowId xmlns:a16="http://schemas.microsoft.com/office/drawing/2014/main" val="1206139238"/>
                  </a:ext>
                </a:extLst>
              </a:tr>
              <a:tr h="137648">
                <a:tc>
                  <a:txBody>
                    <a:bodyPr/>
                    <a:lstStyle/>
                    <a:p>
                      <a:pPr rtl="0" fontAlgn="b"/>
                      <a:r>
                        <a:rPr lang="en-US" sz="500" cap="none" spc="0">
                          <a:solidFill>
                            <a:srgbClr val="000000"/>
                          </a:solidFill>
                          <a:effectLst/>
                        </a:rPr>
                        <a:t>AWS EBS (gp3): About 15 TB total storage</a:t>
                      </a:r>
                    </a:p>
                  </a:txBody>
                  <a:tcPr marL="19073" marR="19073" marT="7947" marB="38147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" cap="none" spc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19073" marR="19073" marT="7947" marB="38147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" cap="none" spc="0">
                          <a:solidFill>
                            <a:srgbClr val="000000"/>
                          </a:solidFill>
                          <a:effectLst/>
                        </a:rPr>
                        <a:t>$14,745.60</a:t>
                      </a:r>
                    </a:p>
                  </a:txBody>
                  <a:tcPr marL="19073" marR="19073" marT="7947" marB="38147" anchor="b"/>
                </a:tc>
                <a:extLst>
                  <a:ext uri="{0D108BD9-81ED-4DB2-BD59-A6C34878D82A}">
                    <a16:rowId xmlns:a16="http://schemas.microsoft.com/office/drawing/2014/main" val="52757837"/>
                  </a:ext>
                </a:extLst>
              </a:tr>
              <a:tr h="137648">
                <a:tc>
                  <a:txBody>
                    <a:bodyPr/>
                    <a:lstStyle/>
                    <a:p>
                      <a:pPr rtl="0" fontAlgn="b"/>
                      <a:r>
                        <a:rPr lang="en-US" sz="500" cap="none" spc="0">
                          <a:solidFill>
                            <a:srgbClr val="000000"/>
                          </a:solidFill>
                          <a:effectLst/>
                        </a:rPr>
                        <a:t>AWS ELB</a:t>
                      </a:r>
                    </a:p>
                  </a:txBody>
                  <a:tcPr marL="19073" marR="19073" marT="7947" marB="38147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" cap="none" spc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9073" marR="19073" marT="7947" marB="38147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" cap="none" spc="0">
                          <a:solidFill>
                            <a:srgbClr val="000000"/>
                          </a:solidFill>
                          <a:effectLst/>
                        </a:rPr>
                        <a:t>$217.68</a:t>
                      </a:r>
                    </a:p>
                  </a:txBody>
                  <a:tcPr marL="19073" marR="19073" marT="7947" marB="38147" anchor="b"/>
                </a:tc>
                <a:extLst>
                  <a:ext uri="{0D108BD9-81ED-4DB2-BD59-A6C34878D82A}">
                    <a16:rowId xmlns:a16="http://schemas.microsoft.com/office/drawing/2014/main" val="2626110801"/>
                  </a:ext>
                </a:extLst>
              </a:tr>
              <a:tr h="137648">
                <a:tc>
                  <a:txBody>
                    <a:bodyPr/>
                    <a:lstStyle/>
                    <a:p>
                      <a:pPr rtl="0" fontAlgn="b"/>
                      <a:r>
                        <a:rPr lang="en-US" sz="500" cap="none" spc="0">
                          <a:solidFill>
                            <a:srgbClr val="000000"/>
                          </a:solidFill>
                          <a:effectLst/>
                        </a:rPr>
                        <a:t>AWS Transit Gateway (per TB of data transfer)</a:t>
                      </a:r>
                    </a:p>
                  </a:txBody>
                  <a:tcPr marL="19073" marR="19073" marT="7947" marB="38147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" cap="none" spc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9073" marR="19073" marT="7947" marB="38147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" cap="none" spc="0">
                          <a:solidFill>
                            <a:srgbClr val="000000"/>
                          </a:solidFill>
                          <a:effectLst/>
                        </a:rPr>
                        <a:t>$7,372.80</a:t>
                      </a:r>
                    </a:p>
                  </a:txBody>
                  <a:tcPr marL="19073" marR="19073" marT="7947" marB="38147" anchor="b"/>
                </a:tc>
                <a:extLst>
                  <a:ext uri="{0D108BD9-81ED-4DB2-BD59-A6C34878D82A}">
                    <a16:rowId xmlns:a16="http://schemas.microsoft.com/office/drawing/2014/main" val="975361802"/>
                  </a:ext>
                </a:extLst>
              </a:tr>
              <a:tr h="137648">
                <a:tc>
                  <a:txBody>
                    <a:bodyPr/>
                    <a:lstStyle/>
                    <a:p>
                      <a:pPr rtl="0" fontAlgn="b"/>
                      <a:r>
                        <a:rPr lang="en-US" sz="500" cap="none" spc="0">
                          <a:solidFill>
                            <a:srgbClr val="000000"/>
                          </a:solidFill>
                          <a:effectLst/>
                        </a:rPr>
                        <a:t>AWS Global Accelerator (per TB of data transfer)</a:t>
                      </a:r>
                    </a:p>
                  </a:txBody>
                  <a:tcPr marL="19073" marR="19073" marT="7947" marB="38147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" cap="none" spc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9073" marR="19073" marT="7947" marB="38147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" cap="none" spc="0">
                          <a:solidFill>
                            <a:srgbClr val="000000"/>
                          </a:solidFill>
                          <a:effectLst/>
                        </a:rPr>
                        <a:t>$184.32</a:t>
                      </a:r>
                    </a:p>
                  </a:txBody>
                  <a:tcPr marL="19073" marR="19073" marT="7947" marB="38147" anchor="b"/>
                </a:tc>
                <a:extLst>
                  <a:ext uri="{0D108BD9-81ED-4DB2-BD59-A6C34878D82A}">
                    <a16:rowId xmlns:a16="http://schemas.microsoft.com/office/drawing/2014/main" val="1751881978"/>
                  </a:ext>
                </a:extLst>
              </a:tr>
              <a:tr h="137648">
                <a:tc>
                  <a:txBody>
                    <a:bodyPr/>
                    <a:lstStyle/>
                    <a:p>
                      <a:pPr rtl="0" fontAlgn="b"/>
                      <a:r>
                        <a:rPr lang="en-US" sz="500" cap="none" spc="0">
                          <a:solidFill>
                            <a:srgbClr val="000000"/>
                          </a:solidFill>
                          <a:effectLst/>
                        </a:rPr>
                        <a:t>AWS CloudWatch</a:t>
                      </a:r>
                    </a:p>
                  </a:txBody>
                  <a:tcPr marL="19073" marR="19073" marT="7947" marB="38147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" cap="none" spc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9073" marR="19073" marT="7947" marB="38147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" cap="none" spc="0">
                          <a:solidFill>
                            <a:srgbClr val="000000"/>
                          </a:solidFill>
                          <a:effectLst/>
                        </a:rPr>
                        <a:t>$1,260</a:t>
                      </a:r>
                    </a:p>
                  </a:txBody>
                  <a:tcPr marL="19073" marR="19073" marT="7947" marB="38147" anchor="b"/>
                </a:tc>
                <a:extLst>
                  <a:ext uri="{0D108BD9-81ED-4DB2-BD59-A6C34878D82A}">
                    <a16:rowId xmlns:a16="http://schemas.microsoft.com/office/drawing/2014/main" val="2056919955"/>
                  </a:ext>
                </a:extLst>
              </a:tr>
              <a:tr h="147820">
                <a:tc>
                  <a:txBody>
                    <a:bodyPr/>
                    <a:lstStyle/>
                    <a:p>
                      <a:pPr rtl="0" fontAlgn="b"/>
                      <a:endParaRPr lang="en-US" sz="500" cap="none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073" marR="19073" marT="7947" marB="38147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500" cap="none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073" marR="19073" marT="7947" marB="38147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500" cap="none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073" marR="19073" marT="7947" marB="38147" anchor="b"/>
                </a:tc>
                <a:extLst>
                  <a:ext uri="{0D108BD9-81ED-4DB2-BD59-A6C34878D82A}">
                    <a16:rowId xmlns:a16="http://schemas.microsoft.com/office/drawing/2014/main" val="4094898473"/>
                  </a:ext>
                </a:extLst>
              </a:tr>
              <a:tr h="137648">
                <a:tc>
                  <a:txBody>
                    <a:bodyPr/>
                    <a:lstStyle/>
                    <a:p>
                      <a:pPr rtl="0" fontAlgn="b"/>
                      <a:r>
                        <a:rPr lang="en-US" sz="500" u="sng" cap="none" spc="0">
                          <a:solidFill>
                            <a:srgbClr val="000000"/>
                          </a:solidFill>
                          <a:effectLst/>
                        </a:rPr>
                        <a:t>VoIP</a:t>
                      </a:r>
                    </a:p>
                  </a:txBody>
                  <a:tcPr marL="19073" marR="19073" marT="7947" marB="38147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500" cap="none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073" marR="19073" marT="7947" marB="38147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500" cap="none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073" marR="19073" marT="7947" marB="38147" anchor="b"/>
                </a:tc>
                <a:extLst>
                  <a:ext uri="{0D108BD9-81ED-4DB2-BD59-A6C34878D82A}">
                    <a16:rowId xmlns:a16="http://schemas.microsoft.com/office/drawing/2014/main" val="806646294"/>
                  </a:ext>
                </a:extLst>
              </a:tr>
              <a:tr h="137648">
                <a:tc>
                  <a:txBody>
                    <a:bodyPr/>
                    <a:lstStyle/>
                    <a:p>
                      <a:pPr rtl="0" fontAlgn="b"/>
                      <a:r>
                        <a:rPr lang="en-US" sz="500" cap="none" spc="0" err="1">
                          <a:solidFill>
                            <a:srgbClr val="000000"/>
                          </a:solidFill>
                          <a:effectLst/>
                        </a:rPr>
                        <a:t>Simultaneuos</a:t>
                      </a:r>
                      <a:r>
                        <a:rPr lang="en-US" sz="500" cap="none" spc="0">
                          <a:solidFill>
                            <a:srgbClr val="000000"/>
                          </a:solidFill>
                          <a:effectLst/>
                        </a:rPr>
                        <a:t> calls</a:t>
                      </a:r>
                    </a:p>
                  </a:txBody>
                  <a:tcPr marL="19073" marR="19073" marT="7947" marB="38147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" cap="none" spc="0">
                          <a:solidFill>
                            <a:srgbClr val="000000"/>
                          </a:solidFill>
                          <a:effectLst/>
                        </a:rPr>
                        <a:t>48</a:t>
                      </a:r>
                    </a:p>
                  </a:txBody>
                  <a:tcPr marL="19073" marR="19073" marT="7947" marB="38147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" cap="none" spc="0">
                          <a:solidFill>
                            <a:srgbClr val="000000"/>
                          </a:solidFill>
                          <a:effectLst/>
                        </a:rPr>
                        <a:t>$1,795</a:t>
                      </a:r>
                    </a:p>
                  </a:txBody>
                  <a:tcPr marL="19073" marR="19073" marT="7947" marB="38147" anchor="b"/>
                </a:tc>
                <a:extLst>
                  <a:ext uri="{0D108BD9-81ED-4DB2-BD59-A6C34878D82A}">
                    <a16:rowId xmlns:a16="http://schemas.microsoft.com/office/drawing/2014/main" val="435592693"/>
                  </a:ext>
                </a:extLst>
              </a:tr>
              <a:tr h="137648">
                <a:tc>
                  <a:txBody>
                    <a:bodyPr/>
                    <a:lstStyle/>
                    <a:p>
                      <a:pPr rtl="0" fontAlgn="b"/>
                      <a:r>
                        <a:rPr lang="en-US" sz="500" cap="none" spc="0">
                          <a:solidFill>
                            <a:srgbClr val="000000"/>
                          </a:solidFill>
                          <a:effectLst/>
                        </a:rPr>
                        <a:t>IP Phones</a:t>
                      </a:r>
                    </a:p>
                  </a:txBody>
                  <a:tcPr marL="19073" marR="19073" marT="7947" marB="38147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" cap="none" spc="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</a:p>
                  </a:txBody>
                  <a:tcPr marL="19073" marR="19073" marT="7947" marB="38147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" cap="none" spc="0">
                          <a:solidFill>
                            <a:srgbClr val="000000"/>
                          </a:solidFill>
                          <a:effectLst/>
                        </a:rPr>
                        <a:t>$1,447.50</a:t>
                      </a:r>
                    </a:p>
                  </a:txBody>
                  <a:tcPr marL="19073" marR="19073" marT="7947" marB="38147" anchor="b"/>
                </a:tc>
                <a:extLst>
                  <a:ext uri="{0D108BD9-81ED-4DB2-BD59-A6C34878D82A}">
                    <a16:rowId xmlns:a16="http://schemas.microsoft.com/office/drawing/2014/main" val="3032435351"/>
                  </a:ext>
                </a:extLst>
              </a:tr>
              <a:tr h="137648">
                <a:tc>
                  <a:txBody>
                    <a:bodyPr/>
                    <a:lstStyle/>
                    <a:p>
                      <a:pPr rtl="0" fontAlgn="b"/>
                      <a:r>
                        <a:rPr lang="en-US" sz="500" cap="none" spc="0">
                          <a:solidFill>
                            <a:srgbClr val="000000"/>
                          </a:solidFill>
                          <a:effectLst/>
                        </a:rPr>
                        <a:t>Amazon Chimes</a:t>
                      </a:r>
                    </a:p>
                  </a:txBody>
                  <a:tcPr marL="19073" marR="19073" marT="7947" marB="38147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500" cap="none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073" marR="19073" marT="7947" marB="38147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500" cap="none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073" marR="19073" marT="7947" marB="38147" anchor="b"/>
                </a:tc>
                <a:extLst>
                  <a:ext uri="{0D108BD9-81ED-4DB2-BD59-A6C34878D82A}">
                    <a16:rowId xmlns:a16="http://schemas.microsoft.com/office/drawing/2014/main" val="2058200014"/>
                  </a:ext>
                </a:extLst>
              </a:tr>
              <a:tr h="147820">
                <a:tc>
                  <a:txBody>
                    <a:bodyPr/>
                    <a:lstStyle/>
                    <a:p>
                      <a:pPr rtl="0" fontAlgn="b"/>
                      <a:endParaRPr lang="en-US" sz="500" cap="none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073" marR="19073" marT="7947" marB="38147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500" cap="none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073" marR="19073" marT="7947" marB="38147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500" cap="none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073" marR="19073" marT="7947" marB="38147" anchor="b"/>
                </a:tc>
                <a:extLst>
                  <a:ext uri="{0D108BD9-81ED-4DB2-BD59-A6C34878D82A}">
                    <a16:rowId xmlns:a16="http://schemas.microsoft.com/office/drawing/2014/main" val="2844130478"/>
                  </a:ext>
                </a:extLst>
              </a:tr>
              <a:tr h="147820">
                <a:tc>
                  <a:txBody>
                    <a:bodyPr/>
                    <a:lstStyle/>
                    <a:p>
                      <a:pPr rtl="0" fontAlgn="b"/>
                      <a:endParaRPr lang="en-US" sz="500" cap="none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073" marR="19073" marT="7947" marB="38147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500" cap="none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073" marR="19073" marT="7947" marB="38147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500" cap="none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073" marR="19073" marT="7947" marB="38147" anchor="b"/>
                </a:tc>
                <a:extLst>
                  <a:ext uri="{0D108BD9-81ED-4DB2-BD59-A6C34878D82A}">
                    <a16:rowId xmlns:a16="http://schemas.microsoft.com/office/drawing/2014/main" val="2188627111"/>
                  </a:ext>
                </a:extLst>
              </a:tr>
              <a:tr h="137648">
                <a:tc>
                  <a:txBody>
                    <a:bodyPr/>
                    <a:lstStyle/>
                    <a:p>
                      <a:pPr rtl="0" fontAlgn="b"/>
                      <a:r>
                        <a:rPr lang="en-US" sz="500" u="sng" cap="none" spc="0">
                          <a:solidFill>
                            <a:srgbClr val="000000"/>
                          </a:solidFill>
                          <a:effectLst/>
                        </a:rPr>
                        <a:t>Backbone </a:t>
                      </a:r>
                      <a:r>
                        <a:rPr lang="en-US" sz="500" u="sng" cap="none" spc="0" err="1">
                          <a:solidFill>
                            <a:srgbClr val="000000"/>
                          </a:solidFill>
                          <a:effectLst/>
                        </a:rPr>
                        <a:t>OpEx</a:t>
                      </a:r>
                      <a:r>
                        <a:rPr lang="en-US" sz="500" u="sng" cap="none" spc="0">
                          <a:solidFill>
                            <a:srgbClr val="000000"/>
                          </a:solidFill>
                          <a:effectLst/>
                        </a:rPr>
                        <a:t> (yearly)</a:t>
                      </a:r>
                    </a:p>
                  </a:txBody>
                  <a:tcPr marL="19073" marR="19073" marT="7947" marB="38147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500" cap="none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073" marR="19073" marT="7947" marB="38147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500" cap="none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073" marR="19073" marT="7947" marB="38147" anchor="b"/>
                </a:tc>
                <a:extLst>
                  <a:ext uri="{0D108BD9-81ED-4DB2-BD59-A6C34878D82A}">
                    <a16:rowId xmlns:a16="http://schemas.microsoft.com/office/drawing/2014/main" val="2383508502"/>
                  </a:ext>
                </a:extLst>
              </a:tr>
              <a:tr h="137648">
                <a:tc>
                  <a:txBody>
                    <a:bodyPr/>
                    <a:lstStyle/>
                    <a:p>
                      <a:pPr rtl="0" fontAlgn="b"/>
                      <a:r>
                        <a:rPr lang="en-US" sz="500" cap="none" spc="0">
                          <a:solidFill>
                            <a:srgbClr val="000000"/>
                          </a:solidFill>
                          <a:effectLst/>
                        </a:rPr>
                        <a:t>Meraki MS425-32 Licensing</a:t>
                      </a:r>
                    </a:p>
                  </a:txBody>
                  <a:tcPr marL="19073" marR="19073" marT="7947" marB="38147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" cap="none" spc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</a:p>
                  </a:txBody>
                  <a:tcPr marL="19073" marR="19073" marT="7947" marB="38147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" cap="none" spc="0">
                          <a:solidFill>
                            <a:srgbClr val="000000"/>
                          </a:solidFill>
                          <a:effectLst/>
                        </a:rPr>
                        <a:t>$1,020</a:t>
                      </a:r>
                    </a:p>
                  </a:txBody>
                  <a:tcPr marL="19073" marR="19073" marT="7947" marB="38147" anchor="b"/>
                </a:tc>
                <a:extLst>
                  <a:ext uri="{0D108BD9-81ED-4DB2-BD59-A6C34878D82A}">
                    <a16:rowId xmlns:a16="http://schemas.microsoft.com/office/drawing/2014/main" val="239760591"/>
                  </a:ext>
                </a:extLst>
              </a:tr>
              <a:tr h="137648">
                <a:tc>
                  <a:txBody>
                    <a:bodyPr/>
                    <a:lstStyle/>
                    <a:p>
                      <a:pPr rtl="0" fontAlgn="b"/>
                      <a:r>
                        <a:rPr lang="en-US" sz="500" cap="none" spc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Juniper MX204 Universal Routing Platform (Edge)</a:t>
                      </a:r>
                    </a:p>
                  </a:txBody>
                  <a:tcPr marL="19073" marR="19073" marT="7947" marB="38147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" cap="none" spc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19073" marR="19073" marT="7947" marB="38147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" cap="none" spc="0">
                          <a:solidFill>
                            <a:srgbClr val="000000"/>
                          </a:solidFill>
                          <a:effectLst/>
                        </a:rPr>
                        <a:t>$3,000</a:t>
                      </a:r>
                    </a:p>
                  </a:txBody>
                  <a:tcPr marL="19073" marR="19073" marT="7947" marB="38147" anchor="b"/>
                </a:tc>
                <a:extLst>
                  <a:ext uri="{0D108BD9-81ED-4DB2-BD59-A6C34878D82A}">
                    <a16:rowId xmlns:a16="http://schemas.microsoft.com/office/drawing/2014/main" val="1951352092"/>
                  </a:ext>
                </a:extLst>
              </a:tr>
              <a:tr h="137648">
                <a:tc>
                  <a:txBody>
                    <a:bodyPr/>
                    <a:lstStyle/>
                    <a:p>
                      <a:pPr rtl="0" fontAlgn="b"/>
                      <a:r>
                        <a:rPr lang="en-US" sz="500" cap="none" spc="0">
                          <a:solidFill>
                            <a:srgbClr val="000000"/>
                          </a:solidFill>
                          <a:effectLst/>
                        </a:rPr>
                        <a:t>Design &amp; Deploy Package</a:t>
                      </a:r>
                    </a:p>
                  </a:txBody>
                  <a:tcPr marL="19073" marR="19073" marT="7947" marB="38147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500" cap="none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073" marR="19073" marT="7947" marB="38147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" cap="none" spc="0">
                          <a:solidFill>
                            <a:srgbClr val="000000"/>
                          </a:solidFill>
                          <a:effectLst/>
                        </a:rPr>
                        <a:t>90,000</a:t>
                      </a:r>
                    </a:p>
                  </a:txBody>
                  <a:tcPr marL="19073" marR="19073" marT="7947" marB="38147" anchor="b"/>
                </a:tc>
                <a:extLst>
                  <a:ext uri="{0D108BD9-81ED-4DB2-BD59-A6C34878D82A}">
                    <a16:rowId xmlns:a16="http://schemas.microsoft.com/office/drawing/2014/main" val="3361347694"/>
                  </a:ext>
                </a:extLst>
              </a:tr>
              <a:tr h="137648">
                <a:tc>
                  <a:txBody>
                    <a:bodyPr/>
                    <a:lstStyle/>
                    <a:p>
                      <a:pPr rtl="0" fontAlgn="b"/>
                      <a:r>
                        <a:rPr lang="en-US" sz="500" u="sng" cap="none" spc="0">
                          <a:solidFill>
                            <a:srgbClr val="000000"/>
                          </a:solidFill>
                          <a:effectLst/>
                        </a:rPr>
                        <a:t>Total</a:t>
                      </a:r>
                    </a:p>
                  </a:txBody>
                  <a:tcPr marL="19073" marR="19073" marT="7947" marB="38147" anchor="b"/>
                </a:tc>
                <a:tc>
                  <a:txBody>
                    <a:bodyPr/>
                    <a:lstStyle/>
                    <a:p>
                      <a:pPr rtl="0" fontAlgn="b"/>
                      <a:endParaRPr lang="en-US" sz="500" cap="none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9073" marR="19073" marT="7947" marB="38147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500" u="sng" cap="none" spc="0">
                          <a:solidFill>
                            <a:srgbClr val="000000"/>
                          </a:solidFill>
                          <a:effectLst/>
                        </a:rPr>
                        <a:t>176,352</a:t>
                      </a:r>
                    </a:p>
                  </a:txBody>
                  <a:tcPr marL="19073" marR="19073" marT="7947" marB="38147" anchor="b"/>
                </a:tc>
                <a:extLst>
                  <a:ext uri="{0D108BD9-81ED-4DB2-BD59-A6C34878D82A}">
                    <a16:rowId xmlns:a16="http://schemas.microsoft.com/office/drawing/2014/main" val="3543297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845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ED09-CB03-29BA-C508-71B7C2C5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5D56E-CF8E-5281-305D-DF8A670BD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 dirty="0"/>
              <a:t>Hardware delivery – 6 months</a:t>
            </a:r>
          </a:p>
          <a:p>
            <a:r>
              <a:rPr lang="en-US" b="1" dirty="0"/>
              <a:t>Phase 1 (</a:t>
            </a:r>
            <a:r>
              <a:rPr lang="en-US" b="1" i="1" dirty="0"/>
              <a:t>Pre-deployment</a:t>
            </a:r>
            <a:r>
              <a:rPr lang="en-US" b="1" dirty="0"/>
              <a:t>) - 8 weeks</a:t>
            </a:r>
            <a:endParaRPr lang="en-US" dirty="0"/>
          </a:p>
          <a:p>
            <a:r>
              <a:rPr lang="en-US" b="1" dirty="0"/>
              <a:t>Phase 2 (</a:t>
            </a:r>
            <a:r>
              <a:rPr lang="en-US" b="1" i="1" dirty="0"/>
              <a:t>Deployment in production</a:t>
            </a:r>
            <a:r>
              <a:rPr lang="en-US" b="1" dirty="0"/>
              <a:t>) - 3 weeks</a:t>
            </a:r>
          </a:p>
          <a:p>
            <a:r>
              <a:rPr lang="en-US" b="1" dirty="0"/>
              <a:t>Phase 3 (Testing and troubleshooting) - 2 weeks</a:t>
            </a:r>
          </a:p>
          <a:p>
            <a:pPr marL="0" indent="0">
              <a:buNone/>
            </a:pPr>
            <a:r>
              <a:rPr lang="en-US" b="1" dirty="0"/>
              <a:t>Total Delivery Timeline: </a:t>
            </a:r>
            <a:r>
              <a:rPr lang="en-US" b="1" u="sng" dirty="0"/>
              <a:t>10 months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b="1" dirty="0"/>
              <a:t>*</a:t>
            </a:r>
            <a:r>
              <a:rPr lang="en-US" i="1" dirty="0">
                <a:ea typeface="+mj-lt"/>
                <a:cs typeface="+mj-lt"/>
              </a:rPr>
              <a:t>While awaiting hardware delivery, we will concurrently progress with the deployment of Datacenter and VoIP. The estimated time for the complete AWS setup is anticipated to be 3 months.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4935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8F46-BB12-2ECE-C6F0-A2DF05A14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BACKBONE NETWORK DESIGN</a:t>
            </a:r>
          </a:p>
        </p:txBody>
      </p:sp>
      <p:pic>
        <p:nvPicPr>
          <p:cNvPr id="4" name="Content Placeholder 3" descr="A screenshot of a game&#10;&#10;Description automatically generated">
            <a:extLst>
              <a:ext uri="{FF2B5EF4-FFF2-40B4-BE49-F238E27FC236}">
                <a16:creationId xmlns:a16="http://schemas.microsoft.com/office/drawing/2014/main" id="{44F867BB-D7E7-DAF1-45B6-E7D89AB40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909" y="1803512"/>
            <a:ext cx="4652428" cy="4478942"/>
          </a:xfrm>
        </p:spPr>
      </p:pic>
    </p:spTree>
    <p:extLst>
      <p:ext uri="{BB962C8B-B14F-4D97-AF65-F5344CB8AC3E}">
        <p14:creationId xmlns:p14="http://schemas.microsoft.com/office/powerpoint/2010/main" val="4001837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51DC-5C7F-15A9-44E3-5303D76E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SDN for Tier 3 ISPs</a:t>
            </a:r>
            <a:endParaRPr lang="en-US"/>
          </a:p>
        </p:txBody>
      </p:sp>
      <p:pic>
        <p:nvPicPr>
          <p:cNvPr id="4" name="Content Placeholder 3" descr="A diagram of a network&#10;&#10;Description automatically generated">
            <a:extLst>
              <a:ext uri="{FF2B5EF4-FFF2-40B4-BE49-F238E27FC236}">
                <a16:creationId xmlns:a16="http://schemas.microsoft.com/office/drawing/2014/main" id="{E06EF730-B26D-BB41-4D0F-3FA498D06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1581" y="1983299"/>
            <a:ext cx="5513829" cy="4432800"/>
          </a:xfrm>
        </p:spPr>
      </p:pic>
    </p:spTree>
    <p:extLst>
      <p:ext uri="{BB962C8B-B14F-4D97-AF65-F5344CB8AC3E}">
        <p14:creationId xmlns:p14="http://schemas.microsoft.com/office/powerpoint/2010/main" val="3718413395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Venice Beach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VeniceBeachVTI</vt:lpstr>
      <vt:lpstr>WDTC INC. NETWORK design</vt:lpstr>
      <vt:lpstr>OVERVIEW</vt:lpstr>
      <vt:lpstr>Our solution</vt:lpstr>
      <vt:lpstr>budget</vt:lpstr>
      <vt:lpstr>"Total solution package"</vt:lpstr>
      <vt:lpstr>"Design and deploy" package</vt:lpstr>
      <vt:lpstr>TIMELINE</vt:lpstr>
      <vt:lpstr>BACKBONE NETWORK DESIGN</vt:lpstr>
      <vt:lpstr>SDN for Tier 3 ISPs</vt:lpstr>
      <vt:lpstr>DATACENTER NETWORK DESIGN</vt:lpstr>
      <vt:lpstr>VOip nETWORK DESIGN</vt:lpstr>
      <vt:lpstr>WHY CHOOSE US?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368</cp:revision>
  <dcterms:created xsi:type="dcterms:W3CDTF">2024-04-15T19:16:05Z</dcterms:created>
  <dcterms:modified xsi:type="dcterms:W3CDTF">2024-04-16T05:35:45Z</dcterms:modified>
</cp:coreProperties>
</file>