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0" r:id="rId6"/>
    <p:sldId id="268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宗向 靳" initials="宗靳" lastIdx="1" clrIdx="0">
    <p:extLst>
      <p:ext uri="{19B8F6BF-5375-455C-9EA6-DF929625EA0E}">
        <p15:presenceInfo xmlns:p15="http://schemas.microsoft.com/office/powerpoint/2012/main" userId="8c1f195730005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09T12:15:29.490" idx="1">
    <p:pos x="4570" y="1881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5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43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6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168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85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775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36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57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9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0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0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24E9-D25A-4002-AC83-F7DF0ABAD1C6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245AAE-78C6-4B92-B745-25D6E0891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7D05A-3CC8-36A9-EE26-C35F8230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5582" y="1595230"/>
            <a:ext cx="8915399" cy="226278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研究能见度的影响因素以及对于近期能见度的预测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3EBA7E-C303-1E57-58C2-411F2D393F7C}"/>
              </a:ext>
            </a:extLst>
          </p:cNvPr>
          <p:cNvSpPr txBox="1"/>
          <p:nvPr/>
        </p:nvSpPr>
        <p:spPr>
          <a:xfrm>
            <a:off x="2365582" y="4343400"/>
            <a:ext cx="674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组员：靳可为，向蓝兰</a:t>
            </a:r>
          </a:p>
        </p:txBody>
      </p:sp>
    </p:spTree>
    <p:extLst>
      <p:ext uri="{BB962C8B-B14F-4D97-AF65-F5344CB8AC3E}">
        <p14:creationId xmlns:p14="http://schemas.microsoft.com/office/powerpoint/2010/main" val="20228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5EDFA-01BA-B6E9-A1BC-D59C1202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结论以及预测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0AC39-396F-DC37-E10E-D9B09184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结论：在 同 一 相 对 湿 度 背 景 下，ＰＭ２．５浓 度 越高，大气能见度越低。ＰＭ２．５浓度越高</a:t>
            </a:r>
            <a:r>
              <a:rPr lang="zh-CN" altLang="en-US" sz="2400" dirty="0"/>
              <a:t>，</a:t>
            </a:r>
            <a:r>
              <a:rPr lang="zh-CN" altLang="en-US" sz="2000" dirty="0"/>
              <a:t>能见 度 随 相对湿度升高下 降 速 率 越 慢，高 湿 低 ＰＭ２．５浓 度 与 低湿高 ＰＭ２．５浓度 两 种 场 景 可 以 达 到 相 同 的 能 见 度，说明水汽对能见度有着不可忽视的影响。</a:t>
            </a:r>
            <a:endParaRPr lang="en-US" altLang="zh-CN" sz="2000" dirty="0"/>
          </a:p>
          <a:p>
            <a:r>
              <a:rPr lang="zh-CN" altLang="en-US" sz="2000" dirty="0"/>
              <a:t>预测： 拿明天为例，明日的湿度大约在</a:t>
            </a:r>
            <a:r>
              <a:rPr lang="en-US" altLang="zh-CN" sz="2000" dirty="0"/>
              <a:t>81.5</a:t>
            </a:r>
            <a:r>
              <a:rPr lang="zh-CN" altLang="en-US" sz="2000" dirty="0"/>
              <a:t>％左右，</a:t>
            </a:r>
            <a:r>
              <a:rPr lang="en-US" altLang="zh-CN" sz="2000" dirty="0"/>
              <a:t>PM2.5</a:t>
            </a:r>
            <a:r>
              <a:rPr lang="zh-CN" altLang="en-US" sz="2000" dirty="0"/>
              <a:t>浓度在</a:t>
            </a:r>
            <a:r>
              <a:rPr lang="en-US" altLang="zh-CN" sz="2000" dirty="0"/>
              <a:t>37μg/m³</a:t>
            </a:r>
            <a:r>
              <a:rPr lang="zh-CN" altLang="en-US" sz="2000" dirty="0"/>
              <a:t>，根据图像可得</a:t>
            </a:r>
            <a:r>
              <a:rPr lang="en-US" altLang="zh-CN" sz="2000" dirty="0"/>
              <a:t>4.739km</a:t>
            </a:r>
            <a:r>
              <a:rPr lang="zh-CN" altLang="en-US" sz="2000" dirty="0"/>
              <a:t>左右</a:t>
            </a:r>
          </a:p>
        </p:txBody>
      </p:sp>
    </p:spTree>
    <p:extLst>
      <p:ext uri="{BB962C8B-B14F-4D97-AF65-F5344CB8AC3E}">
        <p14:creationId xmlns:p14="http://schemas.microsoft.com/office/powerpoint/2010/main" val="384430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69E2C25-5D3C-01E9-4932-83EAC05C77CD}"/>
              </a:ext>
            </a:extLst>
          </p:cNvPr>
          <p:cNvSpPr txBox="1"/>
          <p:nvPr/>
        </p:nvSpPr>
        <p:spPr>
          <a:xfrm>
            <a:off x="2688534" y="2609022"/>
            <a:ext cx="7002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atin typeface="宋体" panose="02010600030101010101" pitchFamily="2" charset="-122"/>
                <a:ea typeface="宋体" panose="02010600030101010101" pitchFamily="2" charset="-122"/>
              </a:rPr>
              <a:t>谢谢各位聆听</a:t>
            </a:r>
          </a:p>
        </p:txBody>
      </p:sp>
    </p:spTree>
    <p:extLst>
      <p:ext uri="{BB962C8B-B14F-4D97-AF65-F5344CB8AC3E}">
        <p14:creationId xmlns:p14="http://schemas.microsoft.com/office/powerpoint/2010/main" val="83963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2CE08-8077-3D1F-1A56-F1B17D6B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48E40-65C6-3609-CE79-4FB715522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37" y="2004391"/>
            <a:ext cx="9770097" cy="3700670"/>
          </a:xfrm>
        </p:spPr>
        <p:txBody>
          <a:bodyPr/>
          <a:lstStyle/>
          <a:p>
            <a:r>
              <a:rPr lang="zh-CN" altLang="en-US" sz="2800" dirty="0"/>
              <a:t>问题提出：能见度与什么因素有关以及研究的原因</a:t>
            </a:r>
            <a:endParaRPr lang="en-US" altLang="zh-CN" sz="2800" dirty="0"/>
          </a:p>
          <a:p>
            <a:r>
              <a:rPr lang="zh-CN" altLang="en-US" sz="2800" dirty="0"/>
              <a:t>数据展示：不同湿度下能见度与</a:t>
            </a:r>
            <a:r>
              <a:rPr lang="en-US" altLang="zh-CN" sz="2800" dirty="0"/>
              <a:t>PM2.5</a:t>
            </a:r>
            <a:r>
              <a:rPr lang="zh-CN" altLang="en-US" sz="2800" dirty="0"/>
              <a:t>的几组数据</a:t>
            </a:r>
            <a:endParaRPr lang="en-US" altLang="zh-CN" sz="2800" dirty="0"/>
          </a:p>
          <a:p>
            <a:r>
              <a:rPr lang="zh-CN" altLang="en-US" sz="2800" dirty="0"/>
              <a:t>模型建立：利用</a:t>
            </a:r>
            <a:r>
              <a:rPr lang="en-US" altLang="zh-CN" sz="2800" dirty="0" err="1"/>
              <a:t>matlab</a:t>
            </a:r>
            <a:r>
              <a:rPr lang="zh-CN" altLang="en-US" sz="2800" dirty="0"/>
              <a:t>进行数据拟合</a:t>
            </a:r>
            <a:endParaRPr lang="en-US" altLang="zh-CN" sz="2800" dirty="0"/>
          </a:p>
          <a:p>
            <a:r>
              <a:rPr lang="zh-CN" altLang="en-US" sz="2800" dirty="0"/>
              <a:t>代码运行与模型求解：揭示能见度与</a:t>
            </a:r>
            <a:r>
              <a:rPr lang="en-US" altLang="zh-CN" sz="2800" dirty="0"/>
              <a:t>PM2.5</a:t>
            </a:r>
            <a:r>
              <a:rPr lang="zh-CN" altLang="en-US" sz="2800" dirty="0"/>
              <a:t>浓度的具体关系</a:t>
            </a:r>
            <a:endParaRPr lang="en-US" altLang="zh-CN" sz="2800" dirty="0"/>
          </a:p>
          <a:p>
            <a:r>
              <a:rPr lang="zh-CN" altLang="en-US" sz="2800" dirty="0"/>
              <a:t>预测：近期能见度预测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95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91FAA-2D86-02E5-49D1-E28922F1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问题提出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1BC98-FA7D-C904-67C1-CCDD0B7E0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104" y="1858617"/>
            <a:ext cx="9645995" cy="3568149"/>
          </a:xfrm>
        </p:spPr>
        <p:txBody>
          <a:bodyPr/>
          <a:lstStyle/>
          <a:p>
            <a:r>
              <a:rPr lang="zh-CN" altLang="en-US" dirty="0">
                <a:solidFill>
                  <a:srgbClr val="060607"/>
                </a:solidFill>
                <a:highlight>
                  <a:srgbClr val="FFFFFF"/>
                </a:highlight>
                <a:latin typeface="-apple-system"/>
              </a:rPr>
              <a:t>能见度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定义为“视力正常的人在当时天气条件下，能从天空背景中看到和辨认出目标物（黑色、大小适度）轮廓的最大水平距离。</a:t>
            </a:r>
            <a:endParaRPr lang="en-US" altLang="zh-CN" b="0" i="0" dirty="0">
              <a:solidFill>
                <a:srgbClr val="060607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dirty="0">
                <a:solidFill>
                  <a:srgbClr val="060607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zh-CN" altLang="en-US" dirty="0">
                <a:solidFill>
                  <a:srgbClr val="060607"/>
                </a:solidFill>
                <a:highlight>
                  <a:srgbClr val="FFFFFF"/>
                </a:highlight>
                <a:latin typeface="-apple-system"/>
              </a:rPr>
              <a:t>能见度的应用十分广泛，例如：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在航空业务观测方面，能见度的准确测量对于保证飞机安全着陆和起飞是极为重要的，与气象因子有关的飞行事故中有</a:t>
            </a:r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19.2%</a:t>
            </a:r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是低能见度所造成的，在陆上交通方面，大气能见度的优劣是保证超速干道、高速公路等公路系统畅通的重要条件之一</a:t>
            </a:r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……</a:t>
            </a:r>
          </a:p>
          <a:p>
            <a:r>
              <a:rPr lang="zh-CN" altLang="en-US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能见度的大小主要取决于大气透明度，而影响大气透明度的是空气中的微小尘埃与其中的水汽，我们要探寻的便是他们之间的函数关系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85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AF831-91E0-8950-3F3F-696087E7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551" y="569445"/>
            <a:ext cx="8911687" cy="1280890"/>
          </a:xfrm>
        </p:spPr>
        <p:txBody>
          <a:bodyPr/>
          <a:lstStyle/>
          <a:p>
            <a:r>
              <a:rPr lang="zh-CN" altLang="en-US" dirty="0"/>
              <a:t>数据展示</a:t>
            </a:r>
            <a:r>
              <a:rPr lang="zh-CN" altLang="en-US" sz="3600" dirty="0"/>
              <a:t>（湿度：</a:t>
            </a:r>
            <a:r>
              <a:rPr lang="en-US" altLang="zh-CN" sz="3600" dirty="0"/>
              <a:t>60</a:t>
            </a:r>
            <a:r>
              <a:rPr lang="zh-CN" altLang="en-US" sz="3600" dirty="0"/>
              <a:t>％</a:t>
            </a:r>
            <a:r>
              <a:rPr lang="en-US" altLang="zh-CN" sz="3600" dirty="0"/>
              <a:t>-70</a:t>
            </a:r>
            <a:r>
              <a:rPr lang="zh-CN" altLang="en-US" sz="3600" dirty="0"/>
              <a:t>％）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752B94B-3F52-069A-819A-19B69FD92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243228"/>
              </p:ext>
            </p:extLst>
          </p:nvPr>
        </p:nvGraphicFramePr>
        <p:xfrm>
          <a:off x="873454" y="1958009"/>
          <a:ext cx="10511817" cy="438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909">
                  <a:extLst>
                    <a:ext uri="{9D8B030D-6E8A-4147-A177-3AD203B41FA5}">
                      <a16:colId xmlns:a16="http://schemas.microsoft.com/office/drawing/2014/main" val="297343435"/>
                    </a:ext>
                  </a:extLst>
                </a:gridCol>
                <a:gridCol w="1471818">
                  <a:extLst>
                    <a:ext uri="{9D8B030D-6E8A-4147-A177-3AD203B41FA5}">
                      <a16:colId xmlns:a16="http://schemas.microsoft.com/office/drawing/2014/main" val="1125507475"/>
                    </a:ext>
                  </a:extLst>
                </a:gridCol>
                <a:gridCol w="1471818">
                  <a:extLst>
                    <a:ext uri="{9D8B030D-6E8A-4147-A177-3AD203B41FA5}">
                      <a16:colId xmlns:a16="http://schemas.microsoft.com/office/drawing/2014/main" val="1950553380"/>
                    </a:ext>
                  </a:extLst>
                </a:gridCol>
                <a:gridCol w="1471818">
                  <a:extLst>
                    <a:ext uri="{9D8B030D-6E8A-4147-A177-3AD203B41FA5}">
                      <a16:colId xmlns:a16="http://schemas.microsoft.com/office/drawing/2014/main" val="3543307243"/>
                    </a:ext>
                  </a:extLst>
                </a:gridCol>
                <a:gridCol w="1471818">
                  <a:extLst>
                    <a:ext uri="{9D8B030D-6E8A-4147-A177-3AD203B41FA5}">
                      <a16:colId xmlns:a16="http://schemas.microsoft.com/office/drawing/2014/main" val="1219316781"/>
                    </a:ext>
                  </a:extLst>
                </a:gridCol>
                <a:gridCol w="1471818">
                  <a:extLst>
                    <a:ext uri="{9D8B030D-6E8A-4147-A177-3AD203B41FA5}">
                      <a16:colId xmlns:a16="http://schemas.microsoft.com/office/drawing/2014/main" val="39377776"/>
                    </a:ext>
                  </a:extLst>
                </a:gridCol>
                <a:gridCol w="1471818">
                  <a:extLst>
                    <a:ext uri="{9D8B030D-6E8A-4147-A177-3AD203B41FA5}">
                      <a16:colId xmlns:a16="http://schemas.microsoft.com/office/drawing/2014/main" val="881899161"/>
                    </a:ext>
                  </a:extLst>
                </a:gridCol>
              </a:tblGrid>
              <a:tr h="10970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第二组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第三组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第四组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第五组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第六组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05530"/>
                  </a:ext>
                </a:extLst>
              </a:tr>
              <a:tr h="1097032">
                <a:tc>
                  <a:txBody>
                    <a:bodyPr/>
                    <a:lstStyle/>
                    <a:p>
                      <a:r>
                        <a:rPr lang="en-US" altLang="zh-CN" dirty="0"/>
                        <a:t>Pm2.5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06952"/>
                  </a:ext>
                </a:extLst>
              </a:tr>
              <a:tr h="1097032">
                <a:tc>
                  <a:txBody>
                    <a:bodyPr/>
                    <a:lstStyle/>
                    <a:p>
                      <a:r>
                        <a:rPr lang="zh-CN" altLang="en-US" dirty="0"/>
                        <a:t>湿度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60~70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60~70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60~70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60~70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60~70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60~70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207264"/>
                  </a:ext>
                </a:extLst>
              </a:tr>
              <a:tr h="1097032">
                <a:tc>
                  <a:txBody>
                    <a:bodyPr/>
                    <a:lstStyle/>
                    <a:p>
                      <a:r>
                        <a:rPr lang="zh-CN" altLang="en-US" dirty="0"/>
                        <a:t>能见度</a:t>
                      </a:r>
                      <a:r>
                        <a:rPr lang="en-US" altLang="zh-CN" dirty="0"/>
                        <a:t>(Km)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2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75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AF831-91E0-8950-3F3F-696087E7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551" y="569445"/>
            <a:ext cx="8911687" cy="1280890"/>
          </a:xfrm>
        </p:spPr>
        <p:txBody>
          <a:bodyPr/>
          <a:lstStyle/>
          <a:p>
            <a:r>
              <a:rPr lang="zh-CN" altLang="en-US" dirty="0"/>
              <a:t>数据展示</a:t>
            </a:r>
            <a:r>
              <a:rPr lang="zh-CN" altLang="en-US" sz="3600" dirty="0"/>
              <a:t>（湿度：</a:t>
            </a:r>
            <a:r>
              <a:rPr lang="en-US" altLang="zh-CN" dirty="0"/>
              <a:t>8</a:t>
            </a:r>
            <a:r>
              <a:rPr lang="en-US" altLang="zh-CN" sz="3600" dirty="0"/>
              <a:t>0</a:t>
            </a:r>
            <a:r>
              <a:rPr lang="zh-CN" altLang="en-US" sz="3600" dirty="0"/>
              <a:t>％</a:t>
            </a:r>
            <a:r>
              <a:rPr lang="en-US" altLang="zh-CN" sz="3600" dirty="0"/>
              <a:t>-90</a:t>
            </a:r>
            <a:r>
              <a:rPr lang="zh-CN" altLang="en-US" sz="3600" dirty="0"/>
              <a:t>％）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752B94B-3F52-069A-819A-19B69FD92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443265"/>
              </p:ext>
            </p:extLst>
          </p:nvPr>
        </p:nvGraphicFramePr>
        <p:xfrm>
          <a:off x="873454" y="1679713"/>
          <a:ext cx="10332915" cy="443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301">
                  <a:extLst>
                    <a:ext uri="{9D8B030D-6E8A-4147-A177-3AD203B41FA5}">
                      <a16:colId xmlns:a16="http://schemas.microsoft.com/office/drawing/2014/main" val="297343435"/>
                    </a:ext>
                  </a:extLst>
                </a:gridCol>
                <a:gridCol w="1446769">
                  <a:extLst>
                    <a:ext uri="{9D8B030D-6E8A-4147-A177-3AD203B41FA5}">
                      <a16:colId xmlns:a16="http://schemas.microsoft.com/office/drawing/2014/main" val="1125507475"/>
                    </a:ext>
                  </a:extLst>
                </a:gridCol>
                <a:gridCol w="1446769">
                  <a:extLst>
                    <a:ext uri="{9D8B030D-6E8A-4147-A177-3AD203B41FA5}">
                      <a16:colId xmlns:a16="http://schemas.microsoft.com/office/drawing/2014/main" val="1950553380"/>
                    </a:ext>
                  </a:extLst>
                </a:gridCol>
                <a:gridCol w="1446769">
                  <a:extLst>
                    <a:ext uri="{9D8B030D-6E8A-4147-A177-3AD203B41FA5}">
                      <a16:colId xmlns:a16="http://schemas.microsoft.com/office/drawing/2014/main" val="3543307243"/>
                    </a:ext>
                  </a:extLst>
                </a:gridCol>
                <a:gridCol w="1446769">
                  <a:extLst>
                    <a:ext uri="{9D8B030D-6E8A-4147-A177-3AD203B41FA5}">
                      <a16:colId xmlns:a16="http://schemas.microsoft.com/office/drawing/2014/main" val="1219316781"/>
                    </a:ext>
                  </a:extLst>
                </a:gridCol>
                <a:gridCol w="1446769">
                  <a:extLst>
                    <a:ext uri="{9D8B030D-6E8A-4147-A177-3AD203B41FA5}">
                      <a16:colId xmlns:a16="http://schemas.microsoft.com/office/drawing/2014/main" val="39377776"/>
                    </a:ext>
                  </a:extLst>
                </a:gridCol>
                <a:gridCol w="1446769">
                  <a:extLst>
                    <a:ext uri="{9D8B030D-6E8A-4147-A177-3AD203B41FA5}">
                      <a16:colId xmlns:a16="http://schemas.microsoft.com/office/drawing/2014/main" val="881899161"/>
                    </a:ext>
                  </a:extLst>
                </a:gridCol>
              </a:tblGrid>
              <a:tr h="11082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第二组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第三组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第四组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第五组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第六组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05530"/>
                  </a:ext>
                </a:extLst>
              </a:tr>
              <a:tr h="1108213">
                <a:tc>
                  <a:txBody>
                    <a:bodyPr/>
                    <a:lstStyle/>
                    <a:p>
                      <a:r>
                        <a:rPr lang="en-US" altLang="zh-CN" dirty="0"/>
                        <a:t>Pm2.5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06952"/>
                  </a:ext>
                </a:extLst>
              </a:tr>
              <a:tr h="11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80~90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80~90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80~90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80~90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80~90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幼圆" panose="02010509060101010101" pitchFamily="49" charset="-122"/>
                          <a:cs typeface="+mn-cs"/>
                        </a:rPr>
                        <a:t>80~90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207264"/>
                  </a:ext>
                </a:extLst>
              </a:tr>
              <a:tr h="11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能见度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2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7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75B90-5B86-A787-7191-E0C95C46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1D288C-F447-4499-D75F-D04D0FCE1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6" y="1762251"/>
            <a:ext cx="5412647" cy="22331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26A9A6-8AA2-BD96-D159-C7DB9C748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74" y="1996996"/>
            <a:ext cx="4333642" cy="42758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168D8A-32D2-CBBE-B428-094F2A524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2" y="4332285"/>
            <a:ext cx="6854305" cy="22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5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A3DF1-9FD1-8594-ADD0-B09E63B3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59" y="634049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模型</a:t>
            </a:r>
            <a:r>
              <a:rPr lang="zh-CN" altLang="en-US" sz="3200" dirty="0">
                <a:solidFill>
                  <a:schemeClr val="tx1"/>
                </a:solidFill>
              </a:rPr>
              <a:t>求解</a:t>
            </a:r>
            <a:r>
              <a:rPr lang="zh-CN" altLang="en-US" sz="3200" dirty="0"/>
              <a:t>（三维数据拟合）（湿度：</a:t>
            </a:r>
            <a:r>
              <a:rPr lang="en-US" altLang="zh-CN" sz="3200" dirty="0"/>
              <a:t>60</a:t>
            </a:r>
            <a:r>
              <a:rPr lang="zh-CN" altLang="en-US" sz="3200" dirty="0"/>
              <a:t>％</a:t>
            </a:r>
            <a:r>
              <a:rPr lang="en-US" altLang="zh-CN" sz="3200" dirty="0"/>
              <a:t>-70</a:t>
            </a:r>
            <a:r>
              <a:rPr lang="zh-CN" altLang="en-US" sz="3200" dirty="0"/>
              <a:t>％）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F5A71-5256-0D9A-5B15-D5DCAE89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86" y="2143539"/>
            <a:ext cx="8915400" cy="3777622"/>
          </a:xfrm>
        </p:spPr>
        <p:txBody>
          <a:bodyPr/>
          <a:lstStyle/>
          <a:p>
            <a:r>
              <a:rPr lang="zh-CN" altLang="en-US" dirty="0"/>
              <a:t>详细见文件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28A8AC-A3EE-0639-7632-0DE36B3C5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48" y="2143539"/>
            <a:ext cx="6759949" cy="426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A3DF1-9FD1-8594-ADD0-B09E63B3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59" y="634049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模型</a:t>
            </a:r>
            <a:r>
              <a:rPr lang="zh-CN" altLang="en-US" sz="3200" dirty="0">
                <a:solidFill>
                  <a:schemeClr val="tx1"/>
                </a:solidFill>
              </a:rPr>
              <a:t>求解</a:t>
            </a:r>
            <a:r>
              <a:rPr lang="zh-CN" altLang="en-US" sz="3200" dirty="0"/>
              <a:t>（三维数据拟合）（湿度：</a:t>
            </a:r>
            <a:r>
              <a:rPr lang="en-US" altLang="zh-CN" sz="3200" dirty="0"/>
              <a:t>80</a:t>
            </a:r>
            <a:r>
              <a:rPr lang="zh-CN" altLang="en-US" sz="3200" dirty="0"/>
              <a:t>％</a:t>
            </a:r>
            <a:r>
              <a:rPr lang="en-US" altLang="zh-CN" sz="3200" dirty="0"/>
              <a:t>-90</a:t>
            </a:r>
            <a:r>
              <a:rPr lang="zh-CN" altLang="en-US" sz="3200" dirty="0"/>
              <a:t>％）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F5A71-5256-0D9A-5B15-D5DCAE89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86" y="2143539"/>
            <a:ext cx="8915400" cy="3777622"/>
          </a:xfrm>
        </p:spPr>
        <p:txBody>
          <a:bodyPr/>
          <a:lstStyle/>
          <a:p>
            <a:r>
              <a:rPr lang="zh-CN" altLang="en-US" dirty="0"/>
              <a:t>详细见文件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8C8FD0-F128-45DF-999C-40E5B0E28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008" y="1456082"/>
            <a:ext cx="7404653" cy="49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5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DDEBD-52AD-1B26-8C8D-2E16F416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664" y="296119"/>
            <a:ext cx="8911687" cy="1280890"/>
          </a:xfrm>
        </p:spPr>
        <p:txBody>
          <a:bodyPr/>
          <a:lstStyle/>
          <a:p>
            <a:r>
              <a:rPr lang="zh-CN" altLang="en-US" dirty="0"/>
              <a:t>两组关系的差异（二维曲线对比）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CAA30E6-3BF4-A86D-7CC2-8409BE746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10" y="1147970"/>
            <a:ext cx="8951542" cy="5559012"/>
          </a:xfrm>
        </p:spPr>
      </p:pic>
    </p:spTree>
    <p:extLst>
      <p:ext uri="{BB962C8B-B14F-4D97-AF65-F5344CB8AC3E}">
        <p14:creationId xmlns:p14="http://schemas.microsoft.com/office/powerpoint/2010/main" val="150571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690</TotalTime>
  <Words>471</Words>
  <Application>Microsoft Office PowerPoint</Application>
  <PresentationFormat>宽屏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宋体</vt:lpstr>
      <vt:lpstr>Arial</vt:lpstr>
      <vt:lpstr>Century Gothic</vt:lpstr>
      <vt:lpstr>Wingdings 3</vt:lpstr>
      <vt:lpstr>丝状</vt:lpstr>
      <vt:lpstr>研究能见度的影响因素以及对于近期能见度的预测</vt:lpstr>
      <vt:lpstr>目录</vt:lpstr>
      <vt:lpstr>问题提出</vt:lpstr>
      <vt:lpstr>数据展示（湿度：60％-70％）</vt:lpstr>
      <vt:lpstr>数据展示（湿度：80％-90％）</vt:lpstr>
      <vt:lpstr>代码展示</vt:lpstr>
      <vt:lpstr>模型求解（三维数据拟合）（湿度：60％-70％）</vt:lpstr>
      <vt:lpstr>模型求解（三维数据拟合）（湿度：80％-90％）</vt:lpstr>
      <vt:lpstr>两组关系的差异（二维曲线对比）</vt:lpstr>
      <vt:lpstr>结论以及预测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宗向 靳</dc:creator>
  <cp:lastModifiedBy>宗向 靳</cp:lastModifiedBy>
  <cp:revision>3</cp:revision>
  <dcterms:created xsi:type="dcterms:W3CDTF">2024-07-08T07:50:40Z</dcterms:created>
  <dcterms:modified xsi:type="dcterms:W3CDTF">2024-07-09T06:34:17Z</dcterms:modified>
</cp:coreProperties>
</file>