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3F287-FD46-4AE5-BE1B-2C26B88228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B59636-EA35-448C-BD43-89819D91EF51}">
      <dgm:prSet/>
      <dgm:spPr/>
      <dgm:t>
        <a:bodyPr/>
        <a:lstStyle/>
        <a:p>
          <a:r>
            <a:rPr lang="en-US"/>
            <a:t>Objective:</a:t>
          </a:r>
        </a:p>
      </dgm:t>
    </dgm:pt>
    <dgm:pt modelId="{87E0EFFB-90AE-4282-8FB7-1A0FB1BD9011}" type="parTrans" cxnId="{8ADA13A8-A28C-444C-9D8A-C4403AF14047}">
      <dgm:prSet/>
      <dgm:spPr/>
      <dgm:t>
        <a:bodyPr/>
        <a:lstStyle/>
        <a:p>
          <a:endParaRPr lang="en-US"/>
        </a:p>
      </dgm:t>
    </dgm:pt>
    <dgm:pt modelId="{6A2EDC15-0D46-40F3-BCCA-5D54EB5F74B3}" type="sibTrans" cxnId="{8ADA13A8-A28C-444C-9D8A-C4403AF14047}">
      <dgm:prSet/>
      <dgm:spPr/>
      <dgm:t>
        <a:bodyPr/>
        <a:lstStyle/>
        <a:p>
          <a:endParaRPr lang="en-US"/>
        </a:p>
      </dgm:t>
    </dgm:pt>
    <dgm:pt modelId="{5C74470D-D6DB-4CCC-BBD1-928EB114C08A}">
      <dgm:prSet/>
      <dgm:spPr/>
      <dgm:t>
        <a:bodyPr/>
        <a:lstStyle/>
        <a:p>
          <a:r>
            <a:rPr lang="en-US"/>
            <a:t>Gain a competitive edge in talent management by using data science to improve employee retention</a:t>
          </a:r>
        </a:p>
      </dgm:t>
    </dgm:pt>
    <dgm:pt modelId="{93083256-238B-466D-B32B-B0A7C582DD90}" type="parTrans" cxnId="{0DED90E4-FF53-4E9D-814B-373816965AFE}">
      <dgm:prSet/>
      <dgm:spPr/>
      <dgm:t>
        <a:bodyPr/>
        <a:lstStyle/>
        <a:p>
          <a:endParaRPr lang="en-US"/>
        </a:p>
      </dgm:t>
    </dgm:pt>
    <dgm:pt modelId="{9D3E5357-945F-412E-B218-2A8787ED412F}" type="sibTrans" cxnId="{0DED90E4-FF53-4E9D-814B-373816965AFE}">
      <dgm:prSet/>
      <dgm:spPr/>
      <dgm:t>
        <a:bodyPr/>
        <a:lstStyle/>
        <a:p>
          <a:endParaRPr lang="en-US"/>
        </a:p>
      </dgm:t>
    </dgm:pt>
    <dgm:pt modelId="{4FD1061E-8AC8-4B01-89E2-D98440D5AD2C}">
      <dgm:prSet/>
      <dgm:spPr/>
      <dgm:t>
        <a:bodyPr/>
        <a:lstStyle/>
        <a:p>
          <a:r>
            <a:rPr lang="en-US"/>
            <a:t>Scope of Analysis:</a:t>
          </a:r>
        </a:p>
      </dgm:t>
    </dgm:pt>
    <dgm:pt modelId="{A455F8DE-19EF-4C52-A657-F1089B70762E}" type="parTrans" cxnId="{34B9FB05-036F-4AAF-BCC8-84B3DC0767A5}">
      <dgm:prSet/>
      <dgm:spPr/>
      <dgm:t>
        <a:bodyPr/>
        <a:lstStyle/>
        <a:p>
          <a:endParaRPr lang="en-US"/>
        </a:p>
      </dgm:t>
    </dgm:pt>
    <dgm:pt modelId="{A2C2715F-E711-44E2-B827-B2951E1EFCBD}" type="sibTrans" cxnId="{34B9FB05-036F-4AAF-BCC8-84B3DC0767A5}">
      <dgm:prSet/>
      <dgm:spPr/>
      <dgm:t>
        <a:bodyPr/>
        <a:lstStyle/>
        <a:p>
          <a:endParaRPr lang="en-US"/>
        </a:p>
      </dgm:t>
    </dgm:pt>
    <dgm:pt modelId="{BBD51231-B264-4476-91EA-51DCB047EF61}">
      <dgm:prSet/>
      <dgm:spPr/>
      <dgm:t>
        <a:bodyPr/>
        <a:lstStyle/>
        <a:p>
          <a:r>
            <a:rPr lang="en-US"/>
            <a:t>Key factors which determine attrition</a:t>
          </a:r>
        </a:p>
      </dgm:t>
    </dgm:pt>
    <dgm:pt modelId="{206AC203-ADAE-42B8-8255-C1CE4859D13B}" type="parTrans" cxnId="{1F798F91-C6F3-4C02-AAE2-9651CE0DA9D9}">
      <dgm:prSet/>
      <dgm:spPr/>
      <dgm:t>
        <a:bodyPr/>
        <a:lstStyle/>
        <a:p>
          <a:endParaRPr lang="en-US"/>
        </a:p>
      </dgm:t>
    </dgm:pt>
    <dgm:pt modelId="{E03CC176-7A81-4D1F-A35F-29DCEF6B56E3}" type="sibTrans" cxnId="{1F798F91-C6F3-4C02-AAE2-9651CE0DA9D9}">
      <dgm:prSet/>
      <dgm:spPr/>
      <dgm:t>
        <a:bodyPr/>
        <a:lstStyle/>
        <a:p>
          <a:endParaRPr lang="en-US"/>
        </a:p>
      </dgm:t>
    </dgm:pt>
    <dgm:pt modelId="{B8DB2B38-9FEA-4452-B348-6F656C7535BB}">
      <dgm:prSet/>
      <dgm:spPr/>
      <dgm:t>
        <a:bodyPr/>
        <a:lstStyle/>
        <a:p>
          <a:r>
            <a:rPr lang="en-US"/>
            <a:t>Trends found in job roles</a:t>
          </a:r>
        </a:p>
      </dgm:t>
    </dgm:pt>
    <dgm:pt modelId="{06C8DA62-BA01-4E76-BDDE-CDE6FC6922C7}" type="parTrans" cxnId="{54056381-385F-4DFE-9230-DADBB6B49B45}">
      <dgm:prSet/>
      <dgm:spPr/>
      <dgm:t>
        <a:bodyPr/>
        <a:lstStyle/>
        <a:p>
          <a:endParaRPr lang="en-US"/>
        </a:p>
      </dgm:t>
    </dgm:pt>
    <dgm:pt modelId="{06896346-67E7-4843-849E-1D466134FAC5}" type="sibTrans" cxnId="{54056381-385F-4DFE-9230-DADBB6B49B45}">
      <dgm:prSet/>
      <dgm:spPr/>
      <dgm:t>
        <a:bodyPr/>
        <a:lstStyle/>
        <a:p>
          <a:endParaRPr lang="en-US"/>
        </a:p>
      </dgm:t>
    </dgm:pt>
    <dgm:pt modelId="{72B0AA0D-D2D6-43C5-BBC7-59747EEA2580}">
      <dgm:prSet/>
      <dgm:spPr/>
      <dgm:t>
        <a:bodyPr/>
        <a:lstStyle/>
        <a:p>
          <a:r>
            <a:rPr lang="en-US"/>
            <a:t>Approach:</a:t>
          </a:r>
        </a:p>
      </dgm:t>
    </dgm:pt>
    <dgm:pt modelId="{A95FE347-666D-4DAB-9FFD-662E09D72B66}" type="parTrans" cxnId="{E771AEB3-6F2B-4E30-9104-CAF3D6467527}">
      <dgm:prSet/>
      <dgm:spPr/>
      <dgm:t>
        <a:bodyPr/>
        <a:lstStyle/>
        <a:p>
          <a:endParaRPr lang="en-US"/>
        </a:p>
      </dgm:t>
    </dgm:pt>
    <dgm:pt modelId="{BF5298EC-1A9F-4E76-A46A-49A1540D40A2}" type="sibTrans" cxnId="{E771AEB3-6F2B-4E30-9104-CAF3D6467527}">
      <dgm:prSet/>
      <dgm:spPr/>
      <dgm:t>
        <a:bodyPr/>
        <a:lstStyle/>
        <a:p>
          <a:endParaRPr lang="en-US"/>
        </a:p>
      </dgm:t>
    </dgm:pt>
    <dgm:pt modelId="{CD162A81-6F81-46B6-A05E-43843D7AD7E8}">
      <dgm:prSet/>
      <dgm:spPr/>
      <dgm:t>
        <a:bodyPr/>
        <a:lstStyle/>
        <a:p>
          <a:r>
            <a:rPr lang="en-US"/>
            <a:t>Preliminary EDA to determine biggest factors and job role trends</a:t>
          </a:r>
        </a:p>
      </dgm:t>
    </dgm:pt>
    <dgm:pt modelId="{8D395A73-D56D-4C8F-BEE5-4B8D3C9438CA}" type="parTrans" cxnId="{289ADA55-49F0-4CFC-9C51-F9FA46DCA7C3}">
      <dgm:prSet/>
      <dgm:spPr/>
      <dgm:t>
        <a:bodyPr/>
        <a:lstStyle/>
        <a:p>
          <a:endParaRPr lang="en-US"/>
        </a:p>
      </dgm:t>
    </dgm:pt>
    <dgm:pt modelId="{F9675508-C4FC-447C-8EDA-F00633A3A1CD}" type="sibTrans" cxnId="{289ADA55-49F0-4CFC-9C51-F9FA46DCA7C3}">
      <dgm:prSet/>
      <dgm:spPr/>
      <dgm:t>
        <a:bodyPr/>
        <a:lstStyle/>
        <a:p>
          <a:endParaRPr lang="en-US"/>
        </a:p>
      </dgm:t>
    </dgm:pt>
    <dgm:pt modelId="{B60F0AD5-886F-4966-9338-3CB3DAD31660}">
      <dgm:prSet/>
      <dgm:spPr/>
      <dgm:t>
        <a:bodyPr/>
        <a:lstStyle/>
        <a:p>
          <a:r>
            <a:rPr lang="en-US"/>
            <a:t>Building naïve Bayes model to get a robust predictive model on attrition</a:t>
          </a:r>
        </a:p>
      </dgm:t>
    </dgm:pt>
    <dgm:pt modelId="{E6EDA16D-0FF0-4F25-8C23-B32E6E41511B}" type="parTrans" cxnId="{4CE02C95-B158-4831-A67F-2D9DD0DF6D76}">
      <dgm:prSet/>
      <dgm:spPr/>
      <dgm:t>
        <a:bodyPr/>
        <a:lstStyle/>
        <a:p>
          <a:endParaRPr lang="en-US"/>
        </a:p>
      </dgm:t>
    </dgm:pt>
    <dgm:pt modelId="{846FF4E6-AFD7-4B2B-8A86-1B81E991BA8B}" type="sibTrans" cxnId="{4CE02C95-B158-4831-A67F-2D9DD0DF6D76}">
      <dgm:prSet/>
      <dgm:spPr/>
      <dgm:t>
        <a:bodyPr/>
        <a:lstStyle/>
        <a:p>
          <a:endParaRPr lang="en-US"/>
        </a:p>
      </dgm:t>
    </dgm:pt>
    <dgm:pt modelId="{E77F7A75-DC14-4482-9072-9D21724FE645}">
      <dgm:prSet/>
      <dgm:spPr/>
      <dgm:t>
        <a:bodyPr/>
        <a:lstStyle/>
        <a:p>
          <a:r>
            <a:rPr lang="en-US"/>
            <a:t>60% in sensitivity and specificity needed</a:t>
          </a:r>
        </a:p>
      </dgm:t>
    </dgm:pt>
    <dgm:pt modelId="{8EE68C03-D7C9-44E3-BC95-453009C911EA}" type="parTrans" cxnId="{E9DC3A94-BF33-4BC6-BE2F-5528026CCB1C}">
      <dgm:prSet/>
      <dgm:spPr/>
      <dgm:t>
        <a:bodyPr/>
        <a:lstStyle/>
        <a:p>
          <a:endParaRPr lang="en-US"/>
        </a:p>
      </dgm:t>
    </dgm:pt>
    <dgm:pt modelId="{4637CAE6-3C1C-4C54-878B-406E90288CC5}" type="sibTrans" cxnId="{E9DC3A94-BF33-4BC6-BE2F-5528026CCB1C}">
      <dgm:prSet/>
      <dgm:spPr/>
      <dgm:t>
        <a:bodyPr/>
        <a:lstStyle/>
        <a:p>
          <a:endParaRPr lang="en-US"/>
        </a:p>
      </dgm:t>
    </dgm:pt>
    <dgm:pt modelId="{3348F578-8FB4-4803-B0D6-1CC113C2D9A7}" type="pres">
      <dgm:prSet presAssocID="{0173F287-FD46-4AE5-BE1B-2C26B882283B}" presName="linear" presStyleCnt="0">
        <dgm:presLayoutVars>
          <dgm:animLvl val="lvl"/>
          <dgm:resizeHandles val="exact"/>
        </dgm:presLayoutVars>
      </dgm:prSet>
      <dgm:spPr/>
    </dgm:pt>
    <dgm:pt modelId="{A77A9376-15C8-4FFD-B1B5-88FE760C5096}" type="pres">
      <dgm:prSet presAssocID="{3BB59636-EA35-448C-BD43-89819D91EF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C3F64B-1F04-4244-B640-63317C0D21F3}" type="pres">
      <dgm:prSet presAssocID="{3BB59636-EA35-448C-BD43-89819D91EF51}" presName="childText" presStyleLbl="revTx" presStyleIdx="0" presStyleCnt="3">
        <dgm:presLayoutVars>
          <dgm:bulletEnabled val="1"/>
        </dgm:presLayoutVars>
      </dgm:prSet>
      <dgm:spPr/>
    </dgm:pt>
    <dgm:pt modelId="{C4AFE70E-2883-4C22-90AB-8DEA71805085}" type="pres">
      <dgm:prSet presAssocID="{4FD1061E-8AC8-4B01-89E2-D98440D5AD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1E6A4C-85C6-45F7-8A52-2C5A4E7742E4}" type="pres">
      <dgm:prSet presAssocID="{4FD1061E-8AC8-4B01-89E2-D98440D5AD2C}" presName="childText" presStyleLbl="revTx" presStyleIdx="1" presStyleCnt="3">
        <dgm:presLayoutVars>
          <dgm:bulletEnabled val="1"/>
        </dgm:presLayoutVars>
      </dgm:prSet>
      <dgm:spPr/>
    </dgm:pt>
    <dgm:pt modelId="{DBFF71E1-70B4-474A-BC39-1F36BED21955}" type="pres">
      <dgm:prSet presAssocID="{72B0AA0D-D2D6-43C5-BBC7-59747EEA25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F1B7CB-FF53-4BEA-9478-79C457F203CC}" type="pres">
      <dgm:prSet presAssocID="{72B0AA0D-D2D6-43C5-BBC7-59747EEA258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4B9FB05-036F-4AAF-BCC8-84B3DC0767A5}" srcId="{0173F287-FD46-4AE5-BE1B-2C26B882283B}" destId="{4FD1061E-8AC8-4B01-89E2-D98440D5AD2C}" srcOrd="1" destOrd="0" parTransId="{A455F8DE-19EF-4C52-A657-F1089B70762E}" sibTransId="{A2C2715F-E711-44E2-B827-B2951E1EFCBD}"/>
    <dgm:cxn modelId="{13ADF308-46DC-4185-B484-E350DCB3B45E}" type="presOf" srcId="{B60F0AD5-886F-4966-9338-3CB3DAD31660}" destId="{ABF1B7CB-FF53-4BEA-9478-79C457F203CC}" srcOrd="0" destOrd="1" presId="urn:microsoft.com/office/officeart/2005/8/layout/vList2"/>
    <dgm:cxn modelId="{953E7D2D-0BE4-4550-8B8E-D05D89E50940}" type="presOf" srcId="{BBD51231-B264-4476-91EA-51DCB047EF61}" destId="{CE1E6A4C-85C6-45F7-8A52-2C5A4E7742E4}" srcOrd="0" destOrd="0" presId="urn:microsoft.com/office/officeart/2005/8/layout/vList2"/>
    <dgm:cxn modelId="{11F9F460-A552-4AE4-8AE7-87C420DB8FE5}" type="presOf" srcId="{3BB59636-EA35-448C-BD43-89819D91EF51}" destId="{A77A9376-15C8-4FFD-B1B5-88FE760C5096}" srcOrd="0" destOrd="0" presId="urn:microsoft.com/office/officeart/2005/8/layout/vList2"/>
    <dgm:cxn modelId="{6A441441-16C5-4299-96BC-9693F121BB35}" type="presOf" srcId="{CD162A81-6F81-46B6-A05E-43843D7AD7E8}" destId="{ABF1B7CB-FF53-4BEA-9478-79C457F203CC}" srcOrd="0" destOrd="0" presId="urn:microsoft.com/office/officeart/2005/8/layout/vList2"/>
    <dgm:cxn modelId="{8ADBD843-DF5E-4E04-8789-7C8E9061B494}" type="presOf" srcId="{E77F7A75-DC14-4482-9072-9D21724FE645}" destId="{ABF1B7CB-FF53-4BEA-9478-79C457F203CC}" srcOrd="0" destOrd="2" presId="urn:microsoft.com/office/officeart/2005/8/layout/vList2"/>
    <dgm:cxn modelId="{F5D19050-F788-4F5E-9549-3E05950DBFAD}" type="presOf" srcId="{B8DB2B38-9FEA-4452-B348-6F656C7535BB}" destId="{CE1E6A4C-85C6-45F7-8A52-2C5A4E7742E4}" srcOrd="0" destOrd="1" presId="urn:microsoft.com/office/officeart/2005/8/layout/vList2"/>
    <dgm:cxn modelId="{1856F771-2362-4AFA-BF87-A897062E72AF}" type="presOf" srcId="{4FD1061E-8AC8-4B01-89E2-D98440D5AD2C}" destId="{C4AFE70E-2883-4C22-90AB-8DEA71805085}" srcOrd="0" destOrd="0" presId="urn:microsoft.com/office/officeart/2005/8/layout/vList2"/>
    <dgm:cxn modelId="{289ADA55-49F0-4CFC-9C51-F9FA46DCA7C3}" srcId="{72B0AA0D-D2D6-43C5-BBC7-59747EEA2580}" destId="{CD162A81-6F81-46B6-A05E-43843D7AD7E8}" srcOrd="0" destOrd="0" parTransId="{8D395A73-D56D-4C8F-BEE5-4B8D3C9438CA}" sibTransId="{F9675508-C4FC-447C-8EDA-F00633A3A1CD}"/>
    <dgm:cxn modelId="{54056381-385F-4DFE-9230-DADBB6B49B45}" srcId="{4FD1061E-8AC8-4B01-89E2-D98440D5AD2C}" destId="{B8DB2B38-9FEA-4452-B348-6F656C7535BB}" srcOrd="1" destOrd="0" parTransId="{06C8DA62-BA01-4E76-BDDE-CDE6FC6922C7}" sibTransId="{06896346-67E7-4843-849E-1D466134FAC5}"/>
    <dgm:cxn modelId="{1F798F91-C6F3-4C02-AAE2-9651CE0DA9D9}" srcId="{4FD1061E-8AC8-4B01-89E2-D98440D5AD2C}" destId="{BBD51231-B264-4476-91EA-51DCB047EF61}" srcOrd="0" destOrd="0" parTransId="{206AC203-ADAE-42B8-8255-C1CE4859D13B}" sibTransId="{E03CC176-7A81-4D1F-A35F-29DCEF6B56E3}"/>
    <dgm:cxn modelId="{E9DC3A94-BF33-4BC6-BE2F-5528026CCB1C}" srcId="{B60F0AD5-886F-4966-9338-3CB3DAD31660}" destId="{E77F7A75-DC14-4482-9072-9D21724FE645}" srcOrd="0" destOrd="0" parTransId="{8EE68C03-D7C9-44E3-BC95-453009C911EA}" sibTransId="{4637CAE6-3C1C-4C54-878B-406E90288CC5}"/>
    <dgm:cxn modelId="{4CE02C95-B158-4831-A67F-2D9DD0DF6D76}" srcId="{72B0AA0D-D2D6-43C5-BBC7-59747EEA2580}" destId="{B60F0AD5-886F-4966-9338-3CB3DAD31660}" srcOrd="1" destOrd="0" parTransId="{E6EDA16D-0FF0-4F25-8C23-B32E6E41511B}" sibTransId="{846FF4E6-AFD7-4B2B-8A86-1B81E991BA8B}"/>
    <dgm:cxn modelId="{7F87F29D-468D-49EB-8BE4-228D4A7E5E6A}" type="presOf" srcId="{72B0AA0D-D2D6-43C5-BBC7-59747EEA2580}" destId="{DBFF71E1-70B4-474A-BC39-1F36BED21955}" srcOrd="0" destOrd="0" presId="urn:microsoft.com/office/officeart/2005/8/layout/vList2"/>
    <dgm:cxn modelId="{8ADA13A8-A28C-444C-9D8A-C4403AF14047}" srcId="{0173F287-FD46-4AE5-BE1B-2C26B882283B}" destId="{3BB59636-EA35-448C-BD43-89819D91EF51}" srcOrd="0" destOrd="0" parTransId="{87E0EFFB-90AE-4282-8FB7-1A0FB1BD9011}" sibTransId="{6A2EDC15-0D46-40F3-BCCA-5D54EB5F74B3}"/>
    <dgm:cxn modelId="{D23B4BA9-BA8A-4839-AE44-8AAFFAFC7CED}" type="presOf" srcId="{5C74470D-D6DB-4CCC-BBD1-928EB114C08A}" destId="{0CC3F64B-1F04-4244-B640-63317C0D21F3}" srcOrd="0" destOrd="0" presId="urn:microsoft.com/office/officeart/2005/8/layout/vList2"/>
    <dgm:cxn modelId="{E771AEB3-6F2B-4E30-9104-CAF3D6467527}" srcId="{0173F287-FD46-4AE5-BE1B-2C26B882283B}" destId="{72B0AA0D-D2D6-43C5-BBC7-59747EEA2580}" srcOrd="2" destOrd="0" parTransId="{A95FE347-666D-4DAB-9FFD-662E09D72B66}" sibTransId="{BF5298EC-1A9F-4E76-A46A-49A1540D40A2}"/>
    <dgm:cxn modelId="{827C85D0-765C-465B-8B73-7B9D87E8EFEE}" type="presOf" srcId="{0173F287-FD46-4AE5-BE1B-2C26B882283B}" destId="{3348F578-8FB4-4803-B0D6-1CC113C2D9A7}" srcOrd="0" destOrd="0" presId="urn:microsoft.com/office/officeart/2005/8/layout/vList2"/>
    <dgm:cxn modelId="{0DED90E4-FF53-4E9D-814B-373816965AFE}" srcId="{3BB59636-EA35-448C-BD43-89819D91EF51}" destId="{5C74470D-D6DB-4CCC-BBD1-928EB114C08A}" srcOrd="0" destOrd="0" parTransId="{93083256-238B-466D-B32B-B0A7C582DD90}" sibTransId="{9D3E5357-945F-412E-B218-2A8787ED412F}"/>
    <dgm:cxn modelId="{8BB406DC-D8D1-40F8-9632-31C496040765}" type="presParOf" srcId="{3348F578-8FB4-4803-B0D6-1CC113C2D9A7}" destId="{A77A9376-15C8-4FFD-B1B5-88FE760C5096}" srcOrd="0" destOrd="0" presId="urn:microsoft.com/office/officeart/2005/8/layout/vList2"/>
    <dgm:cxn modelId="{B8A2A5D6-0C6A-47DC-8468-3B8F2557FAAC}" type="presParOf" srcId="{3348F578-8FB4-4803-B0D6-1CC113C2D9A7}" destId="{0CC3F64B-1F04-4244-B640-63317C0D21F3}" srcOrd="1" destOrd="0" presId="urn:microsoft.com/office/officeart/2005/8/layout/vList2"/>
    <dgm:cxn modelId="{299F8B2E-B627-4B70-8895-386F27DD0869}" type="presParOf" srcId="{3348F578-8FB4-4803-B0D6-1CC113C2D9A7}" destId="{C4AFE70E-2883-4C22-90AB-8DEA71805085}" srcOrd="2" destOrd="0" presId="urn:microsoft.com/office/officeart/2005/8/layout/vList2"/>
    <dgm:cxn modelId="{D1FE9EB2-4BC5-4113-BFB1-736B1F26B71B}" type="presParOf" srcId="{3348F578-8FB4-4803-B0D6-1CC113C2D9A7}" destId="{CE1E6A4C-85C6-45F7-8A52-2C5A4E7742E4}" srcOrd="3" destOrd="0" presId="urn:microsoft.com/office/officeart/2005/8/layout/vList2"/>
    <dgm:cxn modelId="{BF1F71C8-AC73-4F0E-AFA7-C1BF89A288B8}" type="presParOf" srcId="{3348F578-8FB4-4803-B0D6-1CC113C2D9A7}" destId="{DBFF71E1-70B4-474A-BC39-1F36BED21955}" srcOrd="4" destOrd="0" presId="urn:microsoft.com/office/officeart/2005/8/layout/vList2"/>
    <dgm:cxn modelId="{A95737BC-06E9-4868-96C1-B80F8D681198}" type="presParOf" srcId="{3348F578-8FB4-4803-B0D6-1CC113C2D9A7}" destId="{ABF1B7CB-FF53-4BEA-9478-79C457F203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8C40E-3AF6-4E57-892F-5E0EDA717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B84FB3-C3D8-4B15-A0B2-D81E5E6B6211}">
      <dgm:prSet/>
      <dgm:spPr/>
      <dgm:t>
        <a:bodyPr/>
        <a:lstStyle/>
        <a:p>
          <a:r>
            <a:rPr lang="en-US"/>
            <a:t>Third Version has over 80% on all three of the performance metrics</a:t>
          </a:r>
        </a:p>
      </dgm:t>
    </dgm:pt>
    <dgm:pt modelId="{BDC753B6-CDDC-4E92-ABBF-47C91D15B0EF}" type="parTrans" cxnId="{4745A325-1786-4EDA-BE9F-95AF1DBD9014}">
      <dgm:prSet/>
      <dgm:spPr/>
      <dgm:t>
        <a:bodyPr/>
        <a:lstStyle/>
        <a:p>
          <a:endParaRPr lang="en-US"/>
        </a:p>
      </dgm:t>
    </dgm:pt>
    <dgm:pt modelId="{2245C0FD-DD21-459B-8820-C8C7F04884F2}" type="sibTrans" cxnId="{4745A325-1786-4EDA-BE9F-95AF1DBD9014}">
      <dgm:prSet/>
      <dgm:spPr/>
      <dgm:t>
        <a:bodyPr/>
        <a:lstStyle/>
        <a:p>
          <a:endParaRPr lang="en-US"/>
        </a:p>
      </dgm:t>
    </dgm:pt>
    <dgm:pt modelId="{5FFFCB88-EC45-48E8-89A4-0BA493EFE072}">
      <dgm:prSet/>
      <dgm:spPr/>
      <dgm:t>
        <a:bodyPr/>
        <a:lstStyle/>
        <a:p>
          <a:r>
            <a:rPr lang="en-US"/>
            <a:t>Much higher than the required 60%</a:t>
          </a:r>
        </a:p>
      </dgm:t>
    </dgm:pt>
    <dgm:pt modelId="{1D5A014F-7FB2-4587-A804-E181FDA5407D}" type="parTrans" cxnId="{A056A50A-BB19-4A8E-867C-32FF0882ACE1}">
      <dgm:prSet/>
      <dgm:spPr/>
      <dgm:t>
        <a:bodyPr/>
        <a:lstStyle/>
        <a:p>
          <a:endParaRPr lang="en-US"/>
        </a:p>
      </dgm:t>
    </dgm:pt>
    <dgm:pt modelId="{4A9F35D3-B2EA-4157-8173-C799681785D0}" type="sibTrans" cxnId="{A056A50A-BB19-4A8E-867C-32FF0882ACE1}">
      <dgm:prSet/>
      <dgm:spPr/>
      <dgm:t>
        <a:bodyPr/>
        <a:lstStyle/>
        <a:p>
          <a:endParaRPr lang="en-US"/>
        </a:p>
      </dgm:t>
    </dgm:pt>
    <dgm:pt modelId="{91A56005-F4B4-4992-B0E9-16A35E8DD251}">
      <dgm:prSet/>
      <dgm:spPr/>
      <dgm:t>
        <a:bodyPr/>
        <a:lstStyle/>
        <a:p>
          <a:r>
            <a:rPr lang="en-US"/>
            <a:t>Third Version had the highest accuracy, sensitivity, and specificity of the three adjusted-threshold models</a:t>
          </a:r>
        </a:p>
      </dgm:t>
    </dgm:pt>
    <dgm:pt modelId="{990C96E7-C2A6-40FC-96A3-B825AACA9EFF}" type="parTrans" cxnId="{AD33A0B3-B032-4AD3-A264-312A0C1F3D6D}">
      <dgm:prSet/>
      <dgm:spPr/>
      <dgm:t>
        <a:bodyPr/>
        <a:lstStyle/>
        <a:p>
          <a:endParaRPr lang="en-US"/>
        </a:p>
      </dgm:t>
    </dgm:pt>
    <dgm:pt modelId="{635B4CF6-B33E-49AC-9BE4-5FFB1E013B62}" type="sibTrans" cxnId="{AD33A0B3-B032-4AD3-A264-312A0C1F3D6D}">
      <dgm:prSet/>
      <dgm:spPr/>
      <dgm:t>
        <a:bodyPr/>
        <a:lstStyle/>
        <a:p>
          <a:endParaRPr lang="en-US"/>
        </a:p>
      </dgm:t>
    </dgm:pt>
    <dgm:pt modelId="{1AE16FF2-CEF3-4790-9E43-AF61C74EF708}">
      <dgm:prSet/>
      <dgm:spPr/>
      <dgm:t>
        <a:bodyPr/>
        <a:lstStyle/>
        <a:p>
          <a:r>
            <a:rPr lang="en-US"/>
            <a:t>Third Version threshold is closest to percentage of attrition in the test set</a:t>
          </a:r>
        </a:p>
      </dgm:t>
    </dgm:pt>
    <dgm:pt modelId="{7F4029AD-BB18-4EF1-843F-2709F0435551}" type="parTrans" cxnId="{D16B6646-4E0E-4B06-AAD9-88CE6A872989}">
      <dgm:prSet/>
      <dgm:spPr/>
      <dgm:t>
        <a:bodyPr/>
        <a:lstStyle/>
        <a:p>
          <a:endParaRPr lang="en-US"/>
        </a:p>
      </dgm:t>
    </dgm:pt>
    <dgm:pt modelId="{8576C9CA-AD62-414A-8C45-D37BAFC3E478}" type="sibTrans" cxnId="{D16B6646-4E0E-4B06-AAD9-88CE6A872989}">
      <dgm:prSet/>
      <dgm:spPr/>
      <dgm:t>
        <a:bodyPr/>
        <a:lstStyle/>
        <a:p>
          <a:endParaRPr lang="en-US"/>
        </a:p>
      </dgm:t>
    </dgm:pt>
    <dgm:pt modelId="{4DEDE167-1450-4132-AD9F-EBB2C58F67A9}">
      <dgm:prSet/>
      <dgm:spPr/>
      <dgm:t>
        <a:bodyPr/>
        <a:lstStyle/>
        <a:p>
          <a:r>
            <a:rPr lang="en-US"/>
            <a:t>The high sensitivity and specificity show that the model doesn’t assume every employee did not attrition</a:t>
          </a:r>
        </a:p>
      </dgm:t>
    </dgm:pt>
    <dgm:pt modelId="{D7703BA4-A7F3-4C8A-8792-498E028C02B1}" type="parTrans" cxnId="{76EFF967-80AD-4255-8439-56D5C27967F2}">
      <dgm:prSet/>
      <dgm:spPr/>
      <dgm:t>
        <a:bodyPr/>
        <a:lstStyle/>
        <a:p>
          <a:endParaRPr lang="en-US"/>
        </a:p>
      </dgm:t>
    </dgm:pt>
    <dgm:pt modelId="{7DB5A108-72E3-4320-AEB5-FA67234FF552}" type="sibTrans" cxnId="{76EFF967-80AD-4255-8439-56D5C27967F2}">
      <dgm:prSet/>
      <dgm:spPr/>
      <dgm:t>
        <a:bodyPr/>
        <a:lstStyle/>
        <a:p>
          <a:endParaRPr lang="en-US"/>
        </a:p>
      </dgm:t>
    </dgm:pt>
    <dgm:pt modelId="{CADFDE6D-F1A4-44A9-B0DB-74F32EFF27F5}">
      <dgm:prSet/>
      <dgm:spPr/>
      <dgm:t>
        <a:bodyPr/>
        <a:lstStyle/>
        <a:p>
          <a:r>
            <a:rPr lang="en-US"/>
            <a:t>Since this model uses factors which are about their current employment, it may not be as accurate for selecting new hires</a:t>
          </a:r>
        </a:p>
      </dgm:t>
    </dgm:pt>
    <dgm:pt modelId="{9B6C9C3F-9DAB-47B0-8900-51914BC0BFDE}" type="parTrans" cxnId="{642E7B92-95AD-4921-A7CD-B2E74D451854}">
      <dgm:prSet/>
      <dgm:spPr/>
      <dgm:t>
        <a:bodyPr/>
        <a:lstStyle/>
        <a:p>
          <a:endParaRPr lang="en-US"/>
        </a:p>
      </dgm:t>
    </dgm:pt>
    <dgm:pt modelId="{8D1A2287-C2C9-41BD-8BDA-9619196E1D2B}" type="sibTrans" cxnId="{642E7B92-95AD-4921-A7CD-B2E74D451854}">
      <dgm:prSet/>
      <dgm:spPr/>
      <dgm:t>
        <a:bodyPr/>
        <a:lstStyle/>
        <a:p>
          <a:endParaRPr lang="en-US"/>
        </a:p>
      </dgm:t>
    </dgm:pt>
    <dgm:pt modelId="{42C7BFD8-8D3B-4AEA-BAE4-CBC3DB114231}">
      <dgm:prSet/>
      <dgm:spPr/>
      <dgm:t>
        <a:bodyPr/>
        <a:lstStyle/>
        <a:p>
          <a:r>
            <a:rPr lang="en-US"/>
            <a:t>Another model without these types of factors could be made in the future</a:t>
          </a:r>
        </a:p>
      </dgm:t>
    </dgm:pt>
    <dgm:pt modelId="{5ECD7745-517E-40BE-887C-6C8CF775730B}" type="parTrans" cxnId="{D79B1D71-087C-4B9D-9B2B-12C5D281E5B8}">
      <dgm:prSet/>
      <dgm:spPr/>
      <dgm:t>
        <a:bodyPr/>
        <a:lstStyle/>
        <a:p>
          <a:endParaRPr lang="en-US"/>
        </a:p>
      </dgm:t>
    </dgm:pt>
    <dgm:pt modelId="{6E57436F-F298-450F-B649-71BE3CFF8400}" type="sibTrans" cxnId="{D79B1D71-087C-4B9D-9B2B-12C5D281E5B8}">
      <dgm:prSet/>
      <dgm:spPr/>
      <dgm:t>
        <a:bodyPr/>
        <a:lstStyle/>
        <a:p>
          <a:endParaRPr lang="en-US"/>
        </a:p>
      </dgm:t>
    </dgm:pt>
    <dgm:pt modelId="{6EAB22FF-8F81-480D-AAB6-082C31CF125D}" type="pres">
      <dgm:prSet presAssocID="{D6E8C40E-3AF6-4E57-892F-5E0EDA7177C4}" presName="linear" presStyleCnt="0">
        <dgm:presLayoutVars>
          <dgm:animLvl val="lvl"/>
          <dgm:resizeHandles val="exact"/>
        </dgm:presLayoutVars>
      </dgm:prSet>
      <dgm:spPr/>
    </dgm:pt>
    <dgm:pt modelId="{D85D0478-7E87-4791-804A-4ACAA607B4E5}" type="pres">
      <dgm:prSet presAssocID="{ADB84FB3-C3D8-4B15-A0B2-D81E5E6B62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AD3A17-C64A-4AB9-B4D7-35FAA0BE12F3}" type="pres">
      <dgm:prSet presAssocID="{ADB84FB3-C3D8-4B15-A0B2-D81E5E6B6211}" presName="childText" presStyleLbl="revTx" presStyleIdx="0" presStyleCnt="2">
        <dgm:presLayoutVars>
          <dgm:bulletEnabled val="1"/>
        </dgm:presLayoutVars>
      </dgm:prSet>
      <dgm:spPr/>
    </dgm:pt>
    <dgm:pt modelId="{4B899415-3E9B-4028-823C-0212403C96F7}" type="pres">
      <dgm:prSet presAssocID="{91A56005-F4B4-4992-B0E9-16A35E8DD2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85CA55-4B1D-4606-A390-B2EF5DC6E104}" type="pres">
      <dgm:prSet presAssocID="{635B4CF6-B33E-49AC-9BE4-5FFB1E013B62}" presName="spacer" presStyleCnt="0"/>
      <dgm:spPr/>
    </dgm:pt>
    <dgm:pt modelId="{6EC3DC33-517A-4DC1-8529-F384BC91C56F}" type="pres">
      <dgm:prSet presAssocID="{1AE16FF2-CEF3-4790-9E43-AF61C74EF7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32ED10-39AD-4F05-9316-BDE50471BAAD}" type="pres">
      <dgm:prSet presAssocID="{8576C9CA-AD62-414A-8C45-D37BAFC3E478}" presName="spacer" presStyleCnt="0"/>
      <dgm:spPr/>
    </dgm:pt>
    <dgm:pt modelId="{BEB3D634-FCE8-428B-B6F3-32983633519D}" type="pres">
      <dgm:prSet presAssocID="{4DEDE167-1450-4132-AD9F-EBB2C58F67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053640-CD9D-4C53-907A-220A6BCD2BD3}" type="pres">
      <dgm:prSet presAssocID="{7DB5A108-72E3-4320-AEB5-FA67234FF552}" presName="spacer" presStyleCnt="0"/>
      <dgm:spPr/>
    </dgm:pt>
    <dgm:pt modelId="{C02BD8E6-C4E6-40C3-8A67-2680E3C2A4CA}" type="pres">
      <dgm:prSet presAssocID="{CADFDE6D-F1A4-44A9-B0DB-74F32EFF27F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3AA2AC-7372-4B54-B5F7-8FB96882AFC8}" type="pres">
      <dgm:prSet presAssocID="{CADFDE6D-F1A4-44A9-B0DB-74F32EFF27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56A50A-BB19-4A8E-867C-32FF0882ACE1}" srcId="{ADB84FB3-C3D8-4B15-A0B2-D81E5E6B6211}" destId="{5FFFCB88-EC45-48E8-89A4-0BA493EFE072}" srcOrd="0" destOrd="0" parTransId="{1D5A014F-7FB2-4587-A804-E181FDA5407D}" sibTransId="{4A9F35D3-B2EA-4157-8173-C799681785D0}"/>
    <dgm:cxn modelId="{C7AE0E1A-C28E-482E-BF03-EBF49C88A66D}" type="presOf" srcId="{42C7BFD8-8D3B-4AEA-BAE4-CBC3DB114231}" destId="{153AA2AC-7372-4B54-B5F7-8FB96882AFC8}" srcOrd="0" destOrd="0" presId="urn:microsoft.com/office/officeart/2005/8/layout/vList2"/>
    <dgm:cxn modelId="{4745A325-1786-4EDA-BE9F-95AF1DBD9014}" srcId="{D6E8C40E-3AF6-4E57-892F-5E0EDA7177C4}" destId="{ADB84FB3-C3D8-4B15-A0B2-D81E5E6B6211}" srcOrd="0" destOrd="0" parTransId="{BDC753B6-CDDC-4E92-ABBF-47C91D15B0EF}" sibTransId="{2245C0FD-DD21-459B-8820-C8C7F04884F2}"/>
    <dgm:cxn modelId="{D902B536-F91C-4034-9CAD-E5B0C659D467}" type="presOf" srcId="{91A56005-F4B4-4992-B0E9-16A35E8DD251}" destId="{4B899415-3E9B-4028-823C-0212403C96F7}" srcOrd="0" destOrd="0" presId="urn:microsoft.com/office/officeart/2005/8/layout/vList2"/>
    <dgm:cxn modelId="{96EC6137-11F5-4F6B-8531-6A34BBC881D1}" type="presOf" srcId="{D6E8C40E-3AF6-4E57-892F-5E0EDA7177C4}" destId="{6EAB22FF-8F81-480D-AAB6-082C31CF125D}" srcOrd="0" destOrd="0" presId="urn:microsoft.com/office/officeart/2005/8/layout/vList2"/>
    <dgm:cxn modelId="{4713DB3E-9717-4BAD-99A7-CB316F29580B}" type="presOf" srcId="{5FFFCB88-EC45-48E8-89A4-0BA493EFE072}" destId="{11AD3A17-C64A-4AB9-B4D7-35FAA0BE12F3}" srcOrd="0" destOrd="0" presId="urn:microsoft.com/office/officeart/2005/8/layout/vList2"/>
    <dgm:cxn modelId="{7FA8885E-3E39-4A6B-A950-60A7B9CC9A3D}" type="presOf" srcId="{1AE16FF2-CEF3-4790-9E43-AF61C74EF708}" destId="{6EC3DC33-517A-4DC1-8529-F384BC91C56F}" srcOrd="0" destOrd="0" presId="urn:microsoft.com/office/officeart/2005/8/layout/vList2"/>
    <dgm:cxn modelId="{D16B6646-4E0E-4B06-AAD9-88CE6A872989}" srcId="{D6E8C40E-3AF6-4E57-892F-5E0EDA7177C4}" destId="{1AE16FF2-CEF3-4790-9E43-AF61C74EF708}" srcOrd="2" destOrd="0" parTransId="{7F4029AD-BB18-4EF1-843F-2709F0435551}" sibTransId="{8576C9CA-AD62-414A-8C45-D37BAFC3E478}"/>
    <dgm:cxn modelId="{76EFF967-80AD-4255-8439-56D5C27967F2}" srcId="{D6E8C40E-3AF6-4E57-892F-5E0EDA7177C4}" destId="{4DEDE167-1450-4132-AD9F-EBB2C58F67A9}" srcOrd="3" destOrd="0" parTransId="{D7703BA4-A7F3-4C8A-8792-498E028C02B1}" sibTransId="{7DB5A108-72E3-4320-AEB5-FA67234FF552}"/>
    <dgm:cxn modelId="{D79B1D71-087C-4B9D-9B2B-12C5D281E5B8}" srcId="{CADFDE6D-F1A4-44A9-B0DB-74F32EFF27F5}" destId="{42C7BFD8-8D3B-4AEA-BAE4-CBC3DB114231}" srcOrd="0" destOrd="0" parTransId="{5ECD7745-517E-40BE-887C-6C8CF775730B}" sibTransId="{6E57436F-F298-450F-B649-71BE3CFF8400}"/>
    <dgm:cxn modelId="{642E7B92-95AD-4921-A7CD-B2E74D451854}" srcId="{D6E8C40E-3AF6-4E57-892F-5E0EDA7177C4}" destId="{CADFDE6D-F1A4-44A9-B0DB-74F32EFF27F5}" srcOrd="4" destOrd="0" parTransId="{9B6C9C3F-9DAB-47B0-8900-51914BC0BFDE}" sibTransId="{8D1A2287-C2C9-41BD-8BDA-9619196E1D2B}"/>
    <dgm:cxn modelId="{524D7598-856A-43B0-A63F-AB0C8CD5AB1B}" type="presOf" srcId="{ADB84FB3-C3D8-4B15-A0B2-D81E5E6B6211}" destId="{D85D0478-7E87-4791-804A-4ACAA607B4E5}" srcOrd="0" destOrd="0" presId="urn:microsoft.com/office/officeart/2005/8/layout/vList2"/>
    <dgm:cxn modelId="{AD33A0B3-B032-4AD3-A264-312A0C1F3D6D}" srcId="{D6E8C40E-3AF6-4E57-892F-5E0EDA7177C4}" destId="{91A56005-F4B4-4992-B0E9-16A35E8DD251}" srcOrd="1" destOrd="0" parTransId="{990C96E7-C2A6-40FC-96A3-B825AACA9EFF}" sibTransId="{635B4CF6-B33E-49AC-9BE4-5FFB1E013B62}"/>
    <dgm:cxn modelId="{ADBD1CE9-1CF3-4C10-8538-6CA34296C258}" type="presOf" srcId="{CADFDE6D-F1A4-44A9-B0DB-74F32EFF27F5}" destId="{C02BD8E6-C4E6-40C3-8A67-2680E3C2A4CA}" srcOrd="0" destOrd="0" presId="urn:microsoft.com/office/officeart/2005/8/layout/vList2"/>
    <dgm:cxn modelId="{CA5D53EB-2D32-49BB-BFEA-1F97C45AC54E}" type="presOf" srcId="{4DEDE167-1450-4132-AD9F-EBB2C58F67A9}" destId="{BEB3D634-FCE8-428B-B6F3-32983633519D}" srcOrd="0" destOrd="0" presId="urn:microsoft.com/office/officeart/2005/8/layout/vList2"/>
    <dgm:cxn modelId="{6D4427C5-CFF8-4072-9D27-0FFE6EB5AC68}" type="presParOf" srcId="{6EAB22FF-8F81-480D-AAB6-082C31CF125D}" destId="{D85D0478-7E87-4791-804A-4ACAA607B4E5}" srcOrd="0" destOrd="0" presId="urn:microsoft.com/office/officeart/2005/8/layout/vList2"/>
    <dgm:cxn modelId="{ABA537AB-3BCF-4751-BBE8-4CEAAAFBAC88}" type="presParOf" srcId="{6EAB22FF-8F81-480D-AAB6-082C31CF125D}" destId="{11AD3A17-C64A-4AB9-B4D7-35FAA0BE12F3}" srcOrd="1" destOrd="0" presId="urn:microsoft.com/office/officeart/2005/8/layout/vList2"/>
    <dgm:cxn modelId="{E792B77C-2339-4698-98EC-2073C771A05F}" type="presParOf" srcId="{6EAB22FF-8F81-480D-AAB6-082C31CF125D}" destId="{4B899415-3E9B-4028-823C-0212403C96F7}" srcOrd="2" destOrd="0" presId="urn:microsoft.com/office/officeart/2005/8/layout/vList2"/>
    <dgm:cxn modelId="{33092464-949C-447B-AC10-9A90671024CB}" type="presParOf" srcId="{6EAB22FF-8F81-480D-AAB6-082C31CF125D}" destId="{1A85CA55-4B1D-4606-A390-B2EF5DC6E104}" srcOrd="3" destOrd="0" presId="urn:microsoft.com/office/officeart/2005/8/layout/vList2"/>
    <dgm:cxn modelId="{60DFBFA9-954F-45A6-A211-C4C6F210112F}" type="presParOf" srcId="{6EAB22FF-8F81-480D-AAB6-082C31CF125D}" destId="{6EC3DC33-517A-4DC1-8529-F384BC91C56F}" srcOrd="4" destOrd="0" presId="urn:microsoft.com/office/officeart/2005/8/layout/vList2"/>
    <dgm:cxn modelId="{B57743FA-2146-4D4E-9A52-E491A0AD1313}" type="presParOf" srcId="{6EAB22FF-8F81-480D-AAB6-082C31CF125D}" destId="{9D32ED10-39AD-4F05-9316-BDE50471BAAD}" srcOrd="5" destOrd="0" presId="urn:microsoft.com/office/officeart/2005/8/layout/vList2"/>
    <dgm:cxn modelId="{37755C46-EC10-4803-A5D2-FFD340CB23AC}" type="presParOf" srcId="{6EAB22FF-8F81-480D-AAB6-082C31CF125D}" destId="{BEB3D634-FCE8-428B-B6F3-32983633519D}" srcOrd="6" destOrd="0" presId="urn:microsoft.com/office/officeart/2005/8/layout/vList2"/>
    <dgm:cxn modelId="{B69AA8BA-1653-448C-8651-D58F22723F62}" type="presParOf" srcId="{6EAB22FF-8F81-480D-AAB6-082C31CF125D}" destId="{9D053640-CD9D-4C53-907A-220A6BCD2BD3}" srcOrd="7" destOrd="0" presId="urn:microsoft.com/office/officeart/2005/8/layout/vList2"/>
    <dgm:cxn modelId="{5818FD2D-FE6A-4B9E-8D73-BF6F8985C8DF}" type="presParOf" srcId="{6EAB22FF-8F81-480D-AAB6-082C31CF125D}" destId="{C02BD8E6-C4E6-40C3-8A67-2680E3C2A4CA}" srcOrd="8" destOrd="0" presId="urn:microsoft.com/office/officeart/2005/8/layout/vList2"/>
    <dgm:cxn modelId="{DEA06D73-D5CB-4F28-B868-E2C1BD919D90}" type="presParOf" srcId="{6EAB22FF-8F81-480D-AAB6-082C31CF125D}" destId="{153AA2AC-7372-4B54-B5F7-8FB96882AFC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A9376-15C8-4FFD-B1B5-88FE760C5096}">
      <dsp:nvSpPr>
        <dsp:cNvPr id="0" name=""/>
        <dsp:cNvSpPr/>
      </dsp:nvSpPr>
      <dsp:spPr>
        <a:xfrm>
          <a:off x="0" y="11552"/>
          <a:ext cx="694944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Objective:</a:t>
          </a:r>
        </a:p>
      </dsp:txBody>
      <dsp:txXfrm>
        <a:off x="33955" y="45507"/>
        <a:ext cx="6881530" cy="627655"/>
      </dsp:txXfrm>
    </dsp:sp>
    <dsp:sp modelId="{0CC3F64B-1F04-4244-B640-63317C0D21F3}">
      <dsp:nvSpPr>
        <dsp:cNvPr id="0" name=""/>
        <dsp:cNvSpPr/>
      </dsp:nvSpPr>
      <dsp:spPr>
        <a:xfrm>
          <a:off x="0" y="707117"/>
          <a:ext cx="6949440" cy="105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Gain a competitive edge in talent management by using data science to improve employee retention</a:t>
          </a:r>
        </a:p>
      </dsp:txBody>
      <dsp:txXfrm>
        <a:off x="0" y="707117"/>
        <a:ext cx="6949440" cy="1050524"/>
      </dsp:txXfrm>
    </dsp:sp>
    <dsp:sp modelId="{C4AFE70E-2883-4C22-90AB-8DEA71805085}">
      <dsp:nvSpPr>
        <dsp:cNvPr id="0" name=""/>
        <dsp:cNvSpPr/>
      </dsp:nvSpPr>
      <dsp:spPr>
        <a:xfrm>
          <a:off x="0" y="1757642"/>
          <a:ext cx="6949440" cy="695565"/>
        </a:xfrm>
        <a:prstGeom prst="roundRect">
          <a:avLst/>
        </a:prstGeom>
        <a:solidFill>
          <a:schemeClr val="accent2">
            <a:hueOff val="743980"/>
            <a:satOff val="-531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Scope of Analysis:</a:t>
          </a:r>
        </a:p>
      </dsp:txBody>
      <dsp:txXfrm>
        <a:off x="33955" y="1791597"/>
        <a:ext cx="6881530" cy="627655"/>
      </dsp:txXfrm>
    </dsp:sp>
    <dsp:sp modelId="{CE1E6A4C-85C6-45F7-8A52-2C5A4E7742E4}">
      <dsp:nvSpPr>
        <dsp:cNvPr id="0" name=""/>
        <dsp:cNvSpPr/>
      </dsp:nvSpPr>
      <dsp:spPr>
        <a:xfrm>
          <a:off x="0" y="2453207"/>
          <a:ext cx="694944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Key factors which determine attrition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Trends found in job roles</a:t>
          </a:r>
        </a:p>
      </dsp:txBody>
      <dsp:txXfrm>
        <a:off x="0" y="2453207"/>
        <a:ext cx="6949440" cy="795397"/>
      </dsp:txXfrm>
    </dsp:sp>
    <dsp:sp modelId="{DBFF71E1-70B4-474A-BC39-1F36BED21955}">
      <dsp:nvSpPr>
        <dsp:cNvPr id="0" name=""/>
        <dsp:cNvSpPr/>
      </dsp:nvSpPr>
      <dsp:spPr>
        <a:xfrm>
          <a:off x="0" y="3248605"/>
          <a:ext cx="6949440" cy="695565"/>
        </a:xfrm>
        <a:prstGeom prst="roundRect">
          <a:avLst/>
        </a:prstGeom>
        <a:solidFill>
          <a:schemeClr val="accent2">
            <a:hueOff val="1487961"/>
            <a:satOff val="-10630"/>
            <a:lumOff val="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Approach:</a:t>
          </a:r>
        </a:p>
      </dsp:txBody>
      <dsp:txXfrm>
        <a:off x="33955" y="3282560"/>
        <a:ext cx="6881530" cy="627655"/>
      </dsp:txXfrm>
    </dsp:sp>
    <dsp:sp modelId="{ABF1B7CB-FF53-4BEA-9478-79C457F203CC}">
      <dsp:nvSpPr>
        <dsp:cNvPr id="0" name=""/>
        <dsp:cNvSpPr/>
      </dsp:nvSpPr>
      <dsp:spPr>
        <a:xfrm>
          <a:off x="0" y="3944170"/>
          <a:ext cx="6949440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Preliminary EDA to determine biggest factors and job role trends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Building naïve Bayes model to get a robust predictive model on attrition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60% in sensitivity and specificity needed</a:t>
          </a:r>
        </a:p>
      </dsp:txBody>
      <dsp:txXfrm>
        <a:off x="0" y="3944170"/>
        <a:ext cx="6949440" cy="1830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D0478-7E87-4791-804A-4ACAA607B4E5}">
      <dsp:nvSpPr>
        <dsp:cNvPr id="0" name=""/>
        <dsp:cNvSpPr/>
      </dsp:nvSpPr>
      <dsp:spPr>
        <a:xfrm>
          <a:off x="0" y="13249"/>
          <a:ext cx="1065357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Third Version has over 80% on all three of the performance metrics</a:t>
          </a:r>
        </a:p>
      </dsp:txBody>
      <dsp:txXfrm>
        <a:off x="36845" y="50094"/>
        <a:ext cx="10579889" cy="681087"/>
      </dsp:txXfrm>
    </dsp:sp>
    <dsp:sp modelId="{11AD3A17-C64A-4AB9-B4D7-35FAA0BE12F3}">
      <dsp:nvSpPr>
        <dsp:cNvPr id="0" name=""/>
        <dsp:cNvSpPr/>
      </dsp:nvSpPr>
      <dsp:spPr>
        <a:xfrm>
          <a:off x="0" y="768027"/>
          <a:ext cx="1065357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Much higher than the required 60%</a:t>
          </a:r>
        </a:p>
      </dsp:txBody>
      <dsp:txXfrm>
        <a:off x="0" y="768027"/>
        <a:ext cx="10653579" cy="314640"/>
      </dsp:txXfrm>
    </dsp:sp>
    <dsp:sp modelId="{4B899415-3E9B-4028-823C-0212403C96F7}">
      <dsp:nvSpPr>
        <dsp:cNvPr id="0" name=""/>
        <dsp:cNvSpPr/>
      </dsp:nvSpPr>
      <dsp:spPr>
        <a:xfrm>
          <a:off x="0" y="1082667"/>
          <a:ext cx="1065357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Third Version had the highest accuracy, sensitivity, and specificity of the three adjusted-threshold models</a:t>
          </a:r>
        </a:p>
      </dsp:txBody>
      <dsp:txXfrm>
        <a:off x="36845" y="1119512"/>
        <a:ext cx="10579889" cy="681087"/>
      </dsp:txXfrm>
    </dsp:sp>
    <dsp:sp modelId="{6EC3DC33-517A-4DC1-8529-F384BC91C56F}">
      <dsp:nvSpPr>
        <dsp:cNvPr id="0" name=""/>
        <dsp:cNvSpPr/>
      </dsp:nvSpPr>
      <dsp:spPr>
        <a:xfrm>
          <a:off x="0" y="1892165"/>
          <a:ext cx="1065357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Third Version threshold is closest to percentage of attrition in the test set</a:t>
          </a:r>
        </a:p>
      </dsp:txBody>
      <dsp:txXfrm>
        <a:off x="36845" y="1929010"/>
        <a:ext cx="10579889" cy="681087"/>
      </dsp:txXfrm>
    </dsp:sp>
    <dsp:sp modelId="{BEB3D634-FCE8-428B-B6F3-32983633519D}">
      <dsp:nvSpPr>
        <dsp:cNvPr id="0" name=""/>
        <dsp:cNvSpPr/>
      </dsp:nvSpPr>
      <dsp:spPr>
        <a:xfrm>
          <a:off x="0" y="2701662"/>
          <a:ext cx="1065357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high sensitivity and specificity show that the model doesn’t assume every employee did not attrition</a:t>
          </a:r>
        </a:p>
      </dsp:txBody>
      <dsp:txXfrm>
        <a:off x="36845" y="2738507"/>
        <a:ext cx="10579889" cy="681087"/>
      </dsp:txXfrm>
    </dsp:sp>
    <dsp:sp modelId="{C02BD8E6-C4E6-40C3-8A67-2680E3C2A4CA}">
      <dsp:nvSpPr>
        <dsp:cNvPr id="0" name=""/>
        <dsp:cNvSpPr/>
      </dsp:nvSpPr>
      <dsp:spPr>
        <a:xfrm>
          <a:off x="0" y="3511160"/>
          <a:ext cx="10653579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this model uses factors which are about their current employment, it may not be as accurate for selecting new hires</a:t>
          </a:r>
        </a:p>
      </dsp:txBody>
      <dsp:txXfrm>
        <a:off x="36845" y="3548005"/>
        <a:ext cx="10579889" cy="681087"/>
      </dsp:txXfrm>
    </dsp:sp>
    <dsp:sp modelId="{153AA2AC-7372-4B54-B5F7-8FB96882AFC8}">
      <dsp:nvSpPr>
        <dsp:cNvPr id="0" name=""/>
        <dsp:cNvSpPr/>
      </dsp:nvSpPr>
      <dsp:spPr>
        <a:xfrm>
          <a:off x="0" y="4265938"/>
          <a:ext cx="1065357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Another model without these types of factors could be made in the future</a:t>
          </a:r>
        </a:p>
      </dsp:txBody>
      <dsp:txXfrm>
        <a:off x="0" y="4265938"/>
        <a:ext cx="10653579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64141-612F-B778-6BE5-2494653F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9" r="-2" b="4657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16FDB-DCF5-62ED-F053-259286248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Employee Attrition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980A1-AB57-5589-1452-E37EF7F52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Logan Bell</a:t>
            </a:r>
          </a:p>
        </p:txBody>
      </p:sp>
    </p:spTree>
    <p:extLst>
      <p:ext uri="{BB962C8B-B14F-4D97-AF65-F5344CB8AC3E}">
        <p14:creationId xmlns:p14="http://schemas.microsoft.com/office/powerpoint/2010/main" val="302196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1A4C-9E50-292A-FE9A-CAAD0C36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E507B34-161F-B164-7043-F0DB879838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06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BCCBA-1980-007B-9FD5-73A1A9D32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C52DFE-59AF-4F9E-3C54-90B162F14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27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8D811-6323-B0D7-CA15-276A3820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82A9C-0F0F-4AAC-D39B-121A5DF61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5757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78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9F08-95F6-BC7C-67DE-71F56FA8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Correlation Matrix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97F91A-B2F6-561F-8DCC-880A2CD2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06" y="1282956"/>
            <a:ext cx="6951146" cy="52133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0F9D9-14B8-D9EA-91F4-637ACF6AC7B6}"/>
              </a:ext>
            </a:extLst>
          </p:cNvPr>
          <p:cNvSpPr txBox="1"/>
          <p:nvPr/>
        </p:nvSpPr>
        <p:spPr>
          <a:xfrm>
            <a:off x="612648" y="1680898"/>
            <a:ext cx="370243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complex correlation matrix made for the various factors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with zero variance were removed (like Over18)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data was transformed to numeric data</a:t>
            </a:r>
          </a:p>
          <a:p>
            <a:endParaRPr lang="en-US" dirty="0"/>
          </a:p>
          <a:p>
            <a:r>
              <a:rPr lang="en-US" dirty="0"/>
              <a:t>The factors with the highest correlation with attrition taken from this to be put in the first stage of the model are: Job Involvement, Job Level, Stock Option Level, Monthly Income, Years in Current Role, Marital Status, Overtime, Job Role, and Total Working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F20-EB89-F54B-A403-0F46D37F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Role Tenure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3E5F-0034-EC7D-7679-E0553B71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Role Tenure Ratio column was added</a:t>
            </a:r>
          </a:p>
          <a:p>
            <a:r>
              <a:rPr lang="en-US"/>
              <a:t>Ratio of years in current role and years at current job</a:t>
            </a:r>
          </a:p>
          <a:p>
            <a:r>
              <a:rPr lang="en-US"/>
              <a:t>Belief that those who stay in a position for too long might move to a different company</a:t>
            </a:r>
          </a:p>
          <a:p>
            <a:r>
              <a:rPr lang="en-US"/>
              <a:t>Histogram shows similar trends for those who stayed and left, so it does not seem that the role tenure ratio is very important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A4A86-CDA0-53DE-E467-2173BFF7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8607"/>
            <a:ext cx="5911507" cy="3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3678-8C6B-96DD-5373-DB1FC2E9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Job Role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ECDC-3327-53DA-5DA8-D8B9BE24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/>
          <a:lstStyle/>
          <a:p>
            <a:r>
              <a:rPr lang="en-US" dirty="0"/>
              <a:t>Those with higher positions have less attrition</a:t>
            </a:r>
          </a:p>
          <a:p>
            <a:pPr lvl="1"/>
            <a:r>
              <a:rPr lang="en-US" dirty="0"/>
              <a:t>Lower-level positions have a much higher attrition – especially sales representatives</a:t>
            </a:r>
          </a:p>
          <a:p>
            <a:pPr lvl="2"/>
            <a:r>
              <a:rPr lang="en-US" dirty="0"/>
              <a:t>Sales executives have higher attrition than other managerial positions as well</a:t>
            </a:r>
          </a:p>
          <a:p>
            <a:r>
              <a:rPr lang="en-US" dirty="0"/>
              <a:t>All positions have somewhat similar role tenure ratios</a:t>
            </a:r>
          </a:p>
          <a:p>
            <a:pPr lvl="1"/>
            <a:r>
              <a:rPr lang="en-US" dirty="0"/>
              <a:t>Would be hard to say they are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838F0-BF32-4E22-CE57-472F583E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87" y="1114769"/>
            <a:ext cx="6054513" cy="1909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64DA2-18E5-615E-B383-ADAB8E0E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8323"/>
            <a:ext cx="6096000" cy="27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70CD0-F258-AC27-6BD8-6375146E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Three Biggest Factors for Attrition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D7950E6-F9D4-28F2-4057-5CD6B3D9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7"/>
            <a:ext cx="4621553" cy="3736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A model which gathered every combination of three variables and ran a naïve Bayes model of each combination was made.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 combination which brought about the highest accuracy was: Job Role, Number of Companies Worked, and Overtime.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The accuracy was 86.97%.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While the model used later has more than three factors, all three of these are used in the final model.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It should be noted that two of the three factors in this were also some of the most correlated to the attrition factor.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89CA509E-C036-44E3-116A-8695F950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8FE-A664-AE83-7215-68E94561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Version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6050-AC13-3401-6253-A22E8263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75% train/test split</a:t>
            </a:r>
          </a:p>
          <a:p>
            <a:r>
              <a:rPr lang="en-US" dirty="0"/>
              <a:t>Run using only the three biggest factors</a:t>
            </a:r>
          </a:p>
          <a:p>
            <a:r>
              <a:rPr lang="en-US" dirty="0"/>
              <a:t>With default threshold (0.5):</a:t>
            </a:r>
          </a:p>
          <a:p>
            <a:pPr lvl="1"/>
            <a:r>
              <a:rPr lang="en-US" dirty="0"/>
              <a:t>Accuracy: 88.51%</a:t>
            </a:r>
          </a:p>
          <a:p>
            <a:pPr lvl="1"/>
            <a:r>
              <a:rPr lang="en-US" dirty="0"/>
              <a:t>Sensitivity: 17.65%</a:t>
            </a:r>
          </a:p>
          <a:p>
            <a:pPr lvl="1"/>
            <a:r>
              <a:rPr lang="en-US" dirty="0"/>
              <a:t>Specificity: 99.12%</a:t>
            </a:r>
          </a:p>
          <a:p>
            <a:r>
              <a:rPr lang="en-US" dirty="0"/>
              <a:t>For this version and future models, the threshold will be changed</a:t>
            </a:r>
          </a:p>
          <a:p>
            <a:pPr lvl="1"/>
            <a:r>
              <a:rPr lang="en-US" dirty="0"/>
              <a:t>Due to much larger number of no attrition</a:t>
            </a:r>
          </a:p>
          <a:p>
            <a:r>
              <a:rPr lang="en-US" dirty="0"/>
              <a:t>With threshold of 0.15:</a:t>
            </a:r>
          </a:p>
          <a:p>
            <a:pPr lvl="1"/>
            <a:r>
              <a:rPr lang="en-US" dirty="0"/>
              <a:t>Accuracy: 72.80%</a:t>
            </a:r>
          </a:p>
          <a:p>
            <a:pPr lvl="1"/>
            <a:r>
              <a:rPr lang="en-US" dirty="0"/>
              <a:t>Sensitivity: 64.71%</a:t>
            </a:r>
          </a:p>
          <a:p>
            <a:pPr lvl="1"/>
            <a:r>
              <a:rPr lang="en-US" dirty="0"/>
              <a:t>Specificity: 74.01%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52C2-9FC3-4B6F-18A5-BFADCFFF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09" y="1991016"/>
            <a:ext cx="6248691" cy="28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6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22F8-1C91-322D-D8DC-34F350F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Version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3206-8AF2-95E0-FE3C-CFA41CAB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1"/>
            <a:ext cx="5483353" cy="4815897"/>
          </a:xfrm>
        </p:spPr>
        <p:txBody>
          <a:bodyPr>
            <a:normAutofit/>
          </a:bodyPr>
          <a:lstStyle/>
          <a:p>
            <a:r>
              <a:rPr lang="en-US" dirty="0"/>
              <a:t>Same train/test split</a:t>
            </a:r>
          </a:p>
          <a:p>
            <a:r>
              <a:rPr lang="en-US" dirty="0"/>
              <a:t>High-correlation factors and the three from the highest-accuracy combination used</a:t>
            </a:r>
          </a:p>
          <a:p>
            <a:r>
              <a:rPr lang="en-US" dirty="0"/>
              <a:t>At a threshold of 0.39:</a:t>
            </a:r>
          </a:p>
          <a:p>
            <a:pPr lvl="1"/>
            <a:r>
              <a:rPr lang="en-US" dirty="0"/>
              <a:t>Accuracy: 83.03%</a:t>
            </a:r>
          </a:p>
          <a:p>
            <a:pPr lvl="1"/>
            <a:r>
              <a:rPr lang="en-US" dirty="0"/>
              <a:t>Sensitivity: 76.92%</a:t>
            </a:r>
          </a:p>
          <a:p>
            <a:pPr lvl="1"/>
            <a:r>
              <a:rPr lang="en-US" dirty="0"/>
              <a:t>Specificity: 83.85%</a:t>
            </a:r>
          </a:p>
          <a:p>
            <a:r>
              <a:rPr lang="en-US" dirty="0"/>
              <a:t>Higher on all three metrics compared to the first round</a:t>
            </a:r>
          </a:p>
          <a:p>
            <a:pPr lvl="1"/>
            <a:r>
              <a:rPr lang="en-US" dirty="0"/>
              <a:t>More factors a large reason why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282DA-183E-E3FD-18B1-03FCFEE3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03" y="1975590"/>
            <a:ext cx="6279797" cy="29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1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4AAE-B57D-BD5B-A1C4-E569686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Version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AFF-5D9B-CE0B-765A-6A0AE1DB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high-correlation factors added (Age, Years at Company, Department)</a:t>
            </a:r>
          </a:p>
          <a:p>
            <a:pPr lvl="1"/>
            <a:r>
              <a:rPr lang="en-US" dirty="0"/>
              <a:t>None had a positive impact</a:t>
            </a:r>
          </a:p>
          <a:p>
            <a:r>
              <a:rPr lang="en-US" dirty="0"/>
              <a:t>To weed out redundant factors, the model was tested many times without one of the factors</a:t>
            </a:r>
          </a:p>
          <a:p>
            <a:pPr lvl="1"/>
            <a:r>
              <a:rPr lang="en-US" dirty="0"/>
              <a:t>Job Level, Monthly Income, and Total Working Years found to have a non-positive impact on the total of the three metrics</a:t>
            </a:r>
          </a:p>
          <a:p>
            <a:pPr lvl="1"/>
            <a:r>
              <a:rPr lang="en-US" dirty="0"/>
              <a:t>At a 0.23 threshold:</a:t>
            </a:r>
          </a:p>
          <a:p>
            <a:pPr lvl="2"/>
            <a:r>
              <a:rPr lang="en-US" dirty="0"/>
              <a:t>Accuracy: 85.32%</a:t>
            </a:r>
          </a:p>
          <a:p>
            <a:pPr lvl="2"/>
            <a:r>
              <a:rPr lang="en-US" dirty="0"/>
              <a:t>Sensitivity: 80.77%</a:t>
            </a:r>
          </a:p>
          <a:p>
            <a:pPr lvl="2"/>
            <a:r>
              <a:rPr lang="en-US" dirty="0"/>
              <a:t>Specificity: 85.94%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49165-FA93-3EBC-6987-8F181B4B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97464"/>
            <a:ext cx="6095999" cy="2863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B9842-383D-C47B-DC64-733D95869B54}"/>
              </a:ext>
            </a:extLst>
          </p:cNvPr>
          <p:cNvSpPr txBox="1"/>
          <p:nvPr/>
        </p:nvSpPr>
        <p:spPr>
          <a:xfrm>
            <a:off x="6168013" y="5109031"/>
            <a:ext cx="595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Involvement, Job Role, Marital Status, Number of Companies Worked, Overtime, Stock Option Level, and 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205422983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705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Employee Attrition Model</vt:lpstr>
      <vt:lpstr>Problem Statement</vt:lpstr>
      <vt:lpstr>EDA – Correlation Matrix</vt:lpstr>
      <vt:lpstr>EDA – Role Tenure Ratio</vt:lpstr>
      <vt:lpstr>EDA – Job Role Trends</vt:lpstr>
      <vt:lpstr>Three Biggest Factors for Attrition</vt:lpstr>
      <vt:lpstr>First Version of Model</vt:lpstr>
      <vt:lpstr>Second Version of Model</vt:lpstr>
      <vt:lpstr>Third Version of Model</vt:lpstr>
      <vt:lpstr>Final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 Logan</dc:creator>
  <cp:lastModifiedBy>Bell, Logan</cp:lastModifiedBy>
  <cp:revision>5</cp:revision>
  <dcterms:created xsi:type="dcterms:W3CDTF">2024-10-25T03:59:00Z</dcterms:created>
  <dcterms:modified xsi:type="dcterms:W3CDTF">2024-10-27T15:17:01Z</dcterms:modified>
</cp:coreProperties>
</file>