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Roboto"/>
      <p:regular r:id="rId13"/>
      <p:bold r:id="rId14"/>
      <p:italic r:id="rId15"/>
      <p:boldItalic r:id="rId16"/>
    </p:embeddedFont>
    <p:embeddedFont>
      <p:font typeface="Shadows Into Light"/>
      <p:regular r:id="rId17"/>
    </p:embeddedFont>
    <p:embeddedFont>
      <p:font typeface="Merriweather"/>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34E3ECC-D4BC-4C8C-A7AC-10078D73E809}">
  <a:tblStyle styleId="{C34E3ECC-D4BC-4C8C-A7AC-10078D73E80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Merriweather-boldItalic.fntdata"/><Relationship Id="rId13" Type="http://schemas.openxmlformats.org/officeDocument/2006/relationships/font" Target="fonts/Roboto-regular.fntdata"/><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ShadowsIntoLight-regular.fntdata"/><Relationship Id="rId16" Type="http://schemas.openxmlformats.org/officeDocument/2006/relationships/font" Target="fonts/Roboto-boldItalic.fntdata"/><Relationship Id="rId5" Type="http://schemas.openxmlformats.org/officeDocument/2006/relationships/slideMaster" Target="slideMasters/slideMaster1.xml"/><Relationship Id="rId19" Type="http://schemas.openxmlformats.org/officeDocument/2006/relationships/font" Target="fonts/Merriweather-bold.fntdata"/><Relationship Id="rId6" Type="http://schemas.openxmlformats.org/officeDocument/2006/relationships/notesMaster" Target="notesMasters/notesMaster1.xml"/><Relationship Id="rId18" Type="http://schemas.openxmlformats.org/officeDocument/2006/relationships/font" Target="fonts/Merriweather-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b6744271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b6744271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21fccecd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21fccecd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b79cf293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b79cf293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b79cf293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b79cf293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09941d601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09941d601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5fe2e6f4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5fe2e6f4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6" name="Shape 56"/>
        <p:cNvGrpSpPr/>
        <p:nvPr/>
      </p:nvGrpSpPr>
      <p:grpSpPr>
        <a:xfrm>
          <a:off x="0" y="0"/>
          <a:ext cx="0" cy="0"/>
          <a:chOff x="0" y="0"/>
          <a:chExt cx="0" cy="0"/>
        </a:xfrm>
      </p:grpSpPr>
      <p:sp>
        <p:nvSpPr>
          <p:cNvPr id="57" name="Google Shape;57;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8" name="Google Shape;58;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125" y="0"/>
            <a:ext cx="4316900" cy="4887028"/>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25" y="500925"/>
            <a:ext cx="3706500" cy="638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3" name="Google Shape;23;p4"/>
          <p:cNvSpPr txBox="1"/>
          <p:nvPr>
            <p:ph idx="1" type="body"/>
          </p:nvPr>
        </p:nvSpPr>
        <p:spPr>
          <a:xfrm>
            <a:off x="4644675" y="500925"/>
            <a:ext cx="4166400" cy="4432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 name="Google Shape;25;p4"/>
          <p:cNvSpPr txBox="1"/>
          <p:nvPr>
            <p:ph idx="2" type="body"/>
          </p:nvPr>
        </p:nvSpPr>
        <p:spPr>
          <a:xfrm>
            <a:off x="315425" y="1286175"/>
            <a:ext cx="3706500" cy="26973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rgbClr val="FFFFFF"/>
              </a:buClr>
              <a:buSzPts val="1300"/>
              <a:buChar char="●"/>
              <a:defRPr>
                <a:solidFill>
                  <a:srgbClr val="FFFFFF"/>
                </a:solidFill>
              </a:defRPr>
            </a:lvl1pPr>
            <a:lvl2pPr indent="-298450" lvl="1" marL="914400">
              <a:spcBef>
                <a:spcPts val="1600"/>
              </a:spcBef>
              <a:spcAft>
                <a:spcPts val="0"/>
              </a:spcAft>
              <a:buClr>
                <a:srgbClr val="FFFFFF"/>
              </a:buClr>
              <a:buSzPts val="1100"/>
              <a:buChar char="○"/>
              <a:defRPr>
                <a:solidFill>
                  <a:srgbClr val="FFFFFF"/>
                </a:solidFill>
              </a:defRPr>
            </a:lvl2pPr>
            <a:lvl3pPr indent="-298450" lvl="2" marL="1371600">
              <a:spcBef>
                <a:spcPts val="1600"/>
              </a:spcBef>
              <a:spcAft>
                <a:spcPts val="0"/>
              </a:spcAft>
              <a:buClr>
                <a:srgbClr val="FFFFFF"/>
              </a:buClr>
              <a:buSzPts val="1100"/>
              <a:buChar char="■"/>
              <a:defRPr>
                <a:solidFill>
                  <a:srgbClr val="FFFFFF"/>
                </a:solidFill>
              </a:defRPr>
            </a:lvl3pPr>
            <a:lvl4pPr indent="-298450" lvl="3" marL="1828800">
              <a:spcBef>
                <a:spcPts val="1600"/>
              </a:spcBef>
              <a:spcAft>
                <a:spcPts val="0"/>
              </a:spcAft>
              <a:buClr>
                <a:srgbClr val="FFFFFF"/>
              </a:buClr>
              <a:buSzPts val="1100"/>
              <a:buChar char="●"/>
              <a:defRPr>
                <a:solidFill>
                  <a:srgbClr val="FFFFFF"/>
                </a:solidFill>
              </a:defRPr>
            </a:lvl4pPr>
            <a:lvl5pPr indent="-298450" lvl="4" marL="2286000">
              <a:spcBef>
                <a:spcPts val="1600"/>
              </a:spcBef>
              <a:spcAft>
                <a:spcPts val="0"/>
              </a:spcAft>
              <a:buClr>
                <a:srgbClr val="FFFFFF"/>
              </a:buClr>
              <a:buSzPts val="1100"/>
              <a:buChar char="○"/>
              <a:defRPr>
                <a:solidFill>
                  <a:srgbClr val="FFFFFF"/>
                </a:solidFill>
              </a:defRPr>
            </a:lvl5pPr>
            <a:lvl6pPr indent="-298450" lvl="5" marL="2743200">
              <a:spcBef>
                <a:spcPts val="1600"/>
              </a:spcBef>
              <a:spcAft>
                <a:spcPts val="0"/>
              </a:spcAft>
              <a:buClr>
                <a:srgbClr val="FFFFFF"/>
              </a:buClr>
              <a:buSzPts val="1100"/>
              <a:buChar char="■"/>
              <a:defRPr>
                <a:solidFill>
                  <a:srgbClr val="FFFFFF"/>
                </a:solidFill>
              </a:defRPr>
            </a:lvl6pPr>
            <a:lvl7pPr indent="-298450" lvl="6" marL="3200400">
              <a:spcBef>
                <a:spcPts val="1600"/>
              </a:spcBef>
              <a:spcAft>
                <a:spcPts val="0"/>
              </a:spcAft>
              <a:buClr>
                <a:srgbClr val="FFFFFF"/>
              </a:buClr>
              <a:buSzPts val="1100"/>
              <a:buChar char="●"/>
              <a:defRPr>
                <a:solidFill>
                  <a:srgbClr val="FFFFFF"/>
                </a:solidFill>
              </a:defRPr>
            </a:lvl7pPr>
            <a:lvl8pPr indent="-298450" lvl="7" marL="3657600">
              <a:spcBef>
                <a:spcPts val="1600"/>
              </a:spcBef>
              <a:spcAft>
                <a:spcPts val="0"/>
              </a:spcAft>
              <a:buClr>
                <a:srgbClr val="FFFFFF"/>
              </a:buClr>
              <a:buSzPts val="1100"/>
              <a:buChar char="○"/>
              <a:defRPr>
                <a:solidFill>
                  <a:srgbClr val="FFFFFF"/>
                </a:solidFill>
              </a:defRPr>
            </a:lvl8pPr>
            <a:lvl9pPr indent="-298450" lvl="8" marL="4114800">
              <a:spcBef>
                <a:spcPts val="1600"/>
              </a:spcBef>
              <a:spcAft>
                <a:spcPts val="1600"/>
              </a:spcAft>
              <a:buClr>
                <a:srgbClr val="FFFFFF"/>
              </a:buClr>
              <a:buSzPts val="1100"/>
              <a:buChar char="■"/>
              <a:defRPr>
                <a:solidFill>
                  <a:srgbClr val="FFFFFF"/>
                </a:solidFill>
              </a:defRPr>
            </a:lvl9pPr>
          </a:lstStyle>
          <a:p/>
        </p:txBody>
      </p:sp>
      <p:sp>
        <p:nvSpPr>
          <p:cNvPr id="26" name="Google Shape;26;p4"/>
          <p:cNvSpPr txBox="1"/>
          <p:nvPr>
            <p:ph idx="3" type="body"/>
          </p:nvPr>
        </p:nvSpPr>
        <p:spPr>
          <a:xfrm>
            <a:off x="315425" y="4089650"/>
            <a:ext cx="3706500" cy="808200"/>
          </a:xfrm>
          <a:prstGeom prst="rect">
            <a:avLst/>
          </a:prstGeom>
          <a:solidFill>
            <a:srgbClr val="FFF2CC"/>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lvl1pPr indent="-311150" lvl="0" marL="45720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indent="-298450" lvl="1" marL="9144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indent="-298450" lvl="2" marL="13716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indent="-298450" lvl="3" marL="18288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indent="-298450" lvl="4" marL="22860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indent="-298450" lvl="5" marL="27432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indent="-298450" lvl="6" marL="32004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indent="-298450" lvl="7" marL="36576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indent="-298450" lvl="8" marL="41148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0" name="Google Shape;30;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6" name="Google Shape;36;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txBox="1"/>
          <p:nvPr>
            <p:ph idx="12" type="sldNum"/>
          </p:nvPr>
        </p:nvSpPr>
        <p:spPr>
          <a:xfrm>
            <a:off x="90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9" name="Google Shape;39;p7"/>
          <p:cNvSpPr txBox="1"/>
          <p:nvPr>
            <p:ph type="title"/>
          </p:nvPr>
        </p:nvSpPr>
        <p:spPr>
          <a:xfrm>
            <a:off x="5264725" y="500925"/>
            <a:ext cx="3706500" cy="6381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2800"/>
              <a:buNone/>
              <a:defRPr>
                <a:solidFill>
                  <a:srgbClr val="000000"/>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0" name="Google Shape;40;p7"/>
          <p:cNvSpPr txBox="1"/>
          <p:nvPr>
            <p:ph idx="1" type="body"/>
          </p:nvPr>
        </p:nvSpPr>
        <p:spPr>
          <a:xfrm>
            <a:off x="301275" y="500925"/>
            <a:ext cx="4166400" cy="4432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41" name="Google Shape;41;p7"/>
          <p:cNvSpPr txBox="1"/>
          <p:nvPr>
            <p:ph idx="2" type="body"/>
          </p:nvPr>
        </p:nvSpPr>
        <p:spPr>
          <a:xfrm>
            <a:off x="5192225" y="1286175"/>
            <a:ext cx="3706500" cy="26973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rgbClr val="000000"/>
              </a:buClr>
              <a:buSzPts val="1300"/>
              <a:buChar char="●"/>
              <a:defRPr>
                <a:solidFill>
                  <a:srgbClr val="000000"/>
                </a:solidFill>
              </a:defRPr>
            </a:lvl1pPr>
            <a:lvl2pPr indent="-298450" lvl="1" marL="914400" rtl="0">
              <a:spcBef>
                <a:spcPts val="1600"/>
              </a:spcBef>
              <a:spcAft>
                <a:spcPts val="0"/>
              </a:spcAft>
              <a:buClr>
                <a:srgbClr val="000000"/>
              </a:buClr>
              <a:buSzPts val="1100"/>
              <a:buChar char="○"/>
              <a:defRPr>
                <a:solidFill>
                  <a:srgbClr val="000000"/>
                </a:solidFill>
              </a:defRPr>
            </a:lvl2pPr>
            <a:lvl3pPr indent="-298450" lvl="2" marL="1371600" rtl="0">
              <a:spcBef>
                <a:spcPts val="1600"/>
              </a:spcBef>
              <a:spcAft>
                <a:spcPts val="0"/>
              </a:spcAft>
              <a:buClr>
                <a:srgbClr val="000000"/>
              </a:buClr>
              <a:buSzPts val="1100"/>
              <a:buChar char="■"/>
              <a:defRPr>
                <a:solidFill>
                  <a:srgbClr val="000000"/>
                </a:solidFill>
              </a:defRPr>
            </a:lvl3pPr>
            <a:lvl4pPr indent="-298450" lvl="3" marL="1828800" rtl="0">
              <a:spcBef>
                <a:spcPts val="1600"/>
              </a:spcBef>
              <a:spcAft>
                <a:spcPts val="0"/>
              </a:spcAft>
              <a:buClr>
                <a:srgbClr val="000000"/>
              </a:buClr>
              <a:buSzPts val="1100"/>
              <a:buChar char="●"/>
              <a:defRPr>
                <a:solidFill>
                  <a:srgbClr val="000000"/>
                </a:solidFill>
              </a:defRPr>
            </a:lvl4pPr>
            <a:lvl5pPr indent="-298450" lvl="4" marL="2286000" rtl="0">
              <a:spcBef>
                <a:spcPts val="1600"/>
              </a:spcBef>
              <a:spcAft>
                <a:spcPts val="0"/>
              </a:spcAft>
              <a:buClr>
                <a:srgbClr val="000000"/>
              </a:buClr>
              <a:buSzPts val="1100"/>
              <a:buChar char="○"/>
              <a:defRPr>
                <a:solidFill>
                  <a:srgbClr val="000000"/>
                </a:solidFill>
              </a:defRPr>
            </a:lvl5pPr>
            <a:lvl6pPr indent="-298450" lvl="5" marL="2743200" rtl="0">
              <a:spcBef>
                <a:spcPts val="1600"/>
              </a:spcBef>
              <a:spcAft>
                <a:spcPts val="0"/>
              </a:spcAft>
              <a:buClr>
                <a:srgbClr val="000000"/>
              </a:buClr>
              <a:buSzPts val="1100"/>
              <a:buChar char="■"/>
              <a:defRPr>
                <a:solidFill>
                  <a:srgbClr val="000000"/>
                </a:solidFill>
              </a:defRPr>
            </a:lvl6pPr>
            <a:lvl7pPr indent="-298450" lvl="6" marL="3200400" rtl="0">
              <a:spcBef>
                <a:spcPts val="1600"/>
              </a:spcBef>
              <a:spcAft>
                <a:spcPts val="0"/>
              </a:spcAft>
              <a:buClr>
                <a:srgbClr val="000000"/>
              </a:buClr>
              <a:buSzPts val="1100"/>
              <a:buChar char="●"/>
              <a:defRPr>
                <a:solidFill>
                  <a:srgbClr val="000000"/>
                </a:solidFill>
              </a:defRPr>
            </a:lvl7pPr>
            <a:lvl8pPr indent="-298450" lvl="7" marL="3657600" rtl="0">
              <a:spcBef>
                <a:spcPts val="1600"/>
              </a:spcBef>
              <a:spcAft>
                <a:spcPts val="0"/>
              </a:spcAft>
              <a:buClr>
                <a:srgbClr val="000000"/>
              </a:buClr>
              <a:buSzPts val="1100"/>
              <a:buChar char="○"/>
              <a:defRPr>
                <a:solidFill>
                  <a:srgbClr val="000000"/>
                </a:solidFill>
              </a:defRPr>
            </a:lvl8pPr>
            <a:lvl9pPr indent="-298450" lvl="8" marL="4114800" rtl="0">
              <a:spcBef>
                <a:spcPts val="1600"/>
              </a:spcBef>
              <a:spcAft>
                <a:spcPts val="1600"/>
              </a:spcAft>
              <a:buClr>
                <a:srgbClr val="000000"/>
              </a:buClr>
              <a:buSzPts val="1100"/>
              <a:buChar char="■"/>
              <a:defRPr>
                <a:solidFill>
                  <a:srgbClr val="000000"/>
                </a:solidFill>
              </a:defRPr>
            </a:lvl9pPr>
          </a:lstStyle>
          <a:p/>
        </p:txBody>
      </p:sp>
      <p:sp>
        <p:nvSpPr>
          <p:cNvPr id="42" name="Google Shape;42;p7"/>
          <p:cNvSpPr txBox="1"/>
          <p:nvPr>
            <p:ph idx="3" type="body"/>
          </p:nvPr>
        </p:nvSpPr>
        <p:spPr>
          <a:xfrm>
            <a:off x="5192225" y="4089650"/>
            <a:ext cx="3706500" cy="808200"/>
          </a:xfrm>
          <a:prstGeom prst="rect">
            <a:avLst/>
          </a:prstGeom>
          <a:solidFill>
            <a:srgbClr val="FFF2CC"/>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lvl1pPr indent="-311150" lvl="0" marL="45720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indent="-298450" lvl="1" marL="9144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indent="-298450" lvl="2" marL="13716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indent="-298450" lvl="3" marL="18288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indent="-298450" lvl="4" marL="22860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indent="-298450" lvl="5" marL="27432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indent="-298450" lvl="6" marL="32004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indent="-298450" lvl="7" marL="36576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indent="-298450" lvl="8" marL="41148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3" name="Shape 43"/>
        <p:cNvGrpSpPr/>
        <p:nvPr/>
      </p:nvGrpSpPr>
      <p:grpSpPr>
        <a:xfrm>
          <a:off x="0" y="0"/>
          <a:ext cx="0" cy="0"/>
          <a:chOff x="0" y="0"/>
          <a:chExt cx="0" cy="0"/>
        </a:xfrm>
      </p:grpSpPr>
      <p:sp>
        <p:nvSpPr>
          <p:cNvPr id="44" name="Google Shape;44;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9" name="Google Shape;49;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50" name="Google Shape;50;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5" name="Shape 65"/>
        <p:cNvGrpSpPr/>
        <p:nvPr/>
      </p:nvGrpSpPr>
      <p:grpSpPr>
        <a:xfrm>
          <a:off x="0" y="0"/>
          <a:ext cx="0" cy="0"/>
          <a:chOff x="0" y="0"/>
          <a:chExt cx="0" cy="0"/>
        </a:xfrm>
      </p:grpSpPr>
      <p:sp>
        <p:nvSpPr>
          <p:cNvPr id="66" name="Google Shape;66;p1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Solving Session</a:t>
            </a:r>
            <a:endParaRPr/>
          </a:p>
        </p:txBody>
      </p:sp>
      <p:sp>
        <p:nvSpPr>
          <p:cNvPr id="67" name="Google Shape;67;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8" name="Google Shape;68;p13"/>
          <p:cNvSpPr txBox="1"/>
          <p:nvPr>
            <p:ph idx="4294967295" type="body"/>
          </p:nvPr>
        </p:nvSpPr>
        <p:spPr>
          <a:xfrm>
            <a:off x="4759575" y="3528444"/>
            <a:ext cx="3706500" cy="680700"/>
          </a:xfrm>
          <a:prstGeom prst="rect">
            <a:avLst/>
          </a:prstGeom>
          <a:solidFill>
            <a:srgbClr val="FFF2CC"/>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69" name="Google Shape;69;p13"/>
          <p:cNvSpPr txBox="1"/>
          <p:nvPr>
            <p:ph idx="4294967295" type="body"/>
          </p:nvPr>
        </p:nvSpPr>
        <p:spPr>
          <a:xfrm>
            <a:off x="4759575" y="4315619"/>
            <a:ext cx="3706500" cy="680700"/>
          </a:xfrm>
          <a:prstGeom prst="rect">
            <a:avLst/>
          </a:prstGeom>
          <a:solidFill>
            <a:srgbClr val="FFF2CC"/>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Your Course Assistants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0" name="Google Shape;70;p13"/>
          <p:cNvPicPr preferRelativeResize="0"/>
          <p:nvPr/>
        </p:nvPicPr>
        <p:blipFill>
          <a:blip r:embed="rId3">
            <a:alphaModFix/>
          </a:blip>
          <a:stretch>
            <a:fillRect/>
          </a:stretch>
        </p:blipFill>
        <p:spPr>
          <a:xfrm>
            <a:off x="4759574" y="1386736"/>
            <a:ext cx="3706500" cy="2035232"/>
          </a:xfrm>
          <a:prstGeom prst="rect">
            <a:avLst/>
          </a:prstGeom>
          <a:noFill/>
          <a:ln cap="flat" cmpd="sng" w="19050">
            <a:solidFill>
              <a:srgbClr val="666666"/>
            </a:solidFill>
            <a:prstDash val="solid"/>
            <a:round/>
            <a:headEnd len="sm" w="sm" type="none"/>
            <a:tailEnd len="sm" w="sm" type="none"/>
          </a:ln>
        </p:spPr>
      </p:pic>
      <p:sp>
        <p:nvSpPr>
          <p:cNvPr id="71" name="Google Shape;71;p13"/>
          <p:cNvSpPr txBox="1"/>
          <p:nvPr/>
        </p:nvSpPr>
        <p:spPr>
          <a:xfrm>
            <a:off x="311700" y="1505700"/>
            <a:ext cx="4128000" cy="3286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The remainder of today’s class will comprise the </a:t>
            </a:r>
            <a:r>
              <a:rPr b="1" i="1" lang="en" sz="1300">
                <a:solidFill>
                  <a:srgbClr val="FF0000"/>
                </a:solidFill>
                <a:latin typeface="Roboto"/>
                <a:ea typeface="Roboto"/>
                <a:cs typeface="Roboto"/>
                <a:sym typeface="Roboto"/>
              </a:rPr>
              <a:t>problem solving session</a:t>
            </a:r>
            <a:r>
              <a:rPr lang="en" sz="1300">
                <a:solidFill>
                  <a:srgbClr val="666666"/>
                </a:solidFill>
                <a:latin typeface="Roboto"/>
                <a:ea typeface="Roboto"/>
                <a:cs typeface="Roboto"/>
                <a:sym typeface="Roboto"/>
              </a:rPr>
              <a:t> (</a:t>
            </a:r>
            <a:r>
              <a:rPr b="1" i="1" lang="en" sz="1300">
                <a:solidFill>
                  <a:srgbClr val="FF0000"/>
                </a:solidFill>
                <a:latin typeface="Roboto"/>
                <a:ea typeface="Roboto"/>
                <a:cs typeface="Roboto"/>
                <a:sym typeface="Roboto"/>
              </a:rPr>
              <a:t>PSS</a:t>
            </a:r>
            <a:r>
              <a:rPr lang="en" sz="1300">
                <a:solidFill>
                  <a:srgbClr val="666666"/>
                </a:solidFill>
                <a:latin typeface="Roboto"/>
                <a:ea typeface="Roboto"/>
                <a:cs typeface="Roboto"/>
                <a:sym typeface="Roboto"/>
              </a:rPr>
              <a:t>).</a:t>
            </a:r>
            <a:endParaRPr sz="1300">
              <a:solidFill>
                <a:srgbClr val="666666"/>
              </a:solidFill>
              <a:latin typeface="Roboto"/>
              <a:ea typeface="Roboto"/>
              <a:cs typeface="Roboto"/>
              <a:sym typeface="Roboto"/>
            </a:endParaRPr>
          </a:p>
          <a:p>
            <a:pPr indent="-311150" lvl="0" marL="457200" rtl="0" algn="l">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Your instructor will divide you into </a:t>
            </a:r>
            <a:r>
              <a:rPr b="1" i="1" lang="en" sz="1300">
                <a:solidFill>
                  <a:srgbClr val="FF0000"/>
                </a:solidFill>
                <a:latin typeface="Roboto"/>
                <a:ea typeface="Roboto"/>
                <a:cs typeface="Roboto"/>
                <a:sym typeface="Roboto"/>
              </a:rPr>
              <a:t>teams of 3 or 4 students</a:t>
            </a:r>
            <a:r>
              <a:rPr lang="en" sz="1300">
                <a:solidFill>
                  <a:srgbClr val="666666"/>
                </a:solidFill>
                <a:latin typeface="Roboto"/>
                <a:ea typeface="Roboto"/>
                <a:cs typeface="Roboto"/>
                <a:sym typeface="Roboto"/>
              </a:rPr>
              <a:t>.</a:t>
            </a:r>
            <a:endParaRPr sz="1300">
              <a:solidFill>
                <a:srgbClr val="666666"/>
              </a:solidFill>
              <a:latin typeface="Roboto"/>
              <a:ea typeface="Roboto"/>
              <a:cs typeface="Roboto"/>
              <a:sym typeface="Roboto"/>
            </a:endParaRPr>
          </a:p>
          <a:p>
            <a:pPr indent="-311150" lvl="0" marL="457200" rtl="0" algn="l">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Each team will </a:t>
            </a:r>
            <a:r>
              <a:rPr b="1" i="1" lang="en" sz="1300">
                <a:solidFill>
                  <a:srgbClr val="FF0000"/>
                </a:solidFill>
                <a:latin typeface="Roboto"/>
                <a:ea typeface="Roboto"/>
                <a:cs typeface="Roboto"/>
                <a:sym typeface="Roboto"/>
              </a:rPr>
              <a:t>work together</a:t>
            </a:r>
            <a:r>
              <a:rPr lang="en" sz="1300">
                <a:solidFill>
                  <a:srgbClr val="666666"/>
                </a:solidFill>
                <a:latin typeface="Roboto"/>
                <a:ea typeface="Roboto"/>
                <a:cs typeface="Roboto"/>
                <a:sym typeface="Roboto"/>
              </a:rPr>
              <a:t> to solve the following problems over the course of </a:t>
            </a:r>
            <a:r>
              <a:rPr b="1" i="1" lang="en" sz="1300">
                <a:solidFill>
                  <a:srgbClr val="FF0000"/>
                </a:solidFill>
                <a:latin typeface="Roboto"/>
                <a:ea typeface="Roboto"/>
                <a:cs typeface="Roboto"/>
                <a:sym typeface="Roboto"/>
              </a:rPr>
              <a:t>20-30 minutes</a:t>
            </a:r>
            <a:r>
              <a:rPr lang="en" sz="1300">
                <a:solidFill>
                  <a:srgbClr val="666666"/>
                </a:solidFill>
                <a:latin typeface="Roboto"/>
                <a:ea typeface="Roboto"/>
                <a:cs typeface="Roboto"/>
                <a:sym typeface="Roboto"/>
              </a:rPr>
              <a:t>.</a:t>
            </a:r>
            <a:endParaRPr sz="1300">
              <a:solidFill>
                <a:srgbClr val="666666"/>
              </a:solidFill>
              <a:latin typeface="Roboto"/>
              <a:ea typeface="Roboto"/>
              <a:cs typeface="Roboto"/>
              <a:sym typeface="Roboto"/>
            </a:endParaRPr>
          </a:p>
          <a:p>
            <a:pPr indent="-298450" lvl="1" marL="914400" rtl="0" algn="l">
              <a:lnSpc>
                <a:spcPct val="115000"/>
              </a:lnSpc>
              <a:spcBef>
                <a:spcPts val="0"/>
              </a:spcBef>
              <a:spcAft>
                <a:spcPts val="0"/>
              </a:spcAft>
              <a:buClr>
                <a:srgbClr val="666666"/>
              </a:buClr>
              <a:buSzPts val="1100"/>
              <a:buFont typeface="Roboto"/>
              <a:buChar char="○"/>
            </a:pPr>
            <a:r>
              <a:rPr lang="en" sz="1100">
                <a:solidFill>
                  <a:srgbClr val="666666"/>
                </a:solidFill>
                <a:latin typeface="Roboto"/>
                <a:ea typeface="Roboto"/>
                <a:cs typeface="Roboto"/>
                <a:sym typeface="Roboto"/>
              </a:rPr>
              <a:t>You may work on paper, a white board, or digitally as determined by your instructor.</a:t>
            </a:r>
            <a:endParaRPr sz="1100">
              <a:solidFill>
                <a:srgbClr val="666666"/>
              </a:solidFill>
              <a:latin typeface="Roboto"/>
              <a:ea typeface="Roboto"/>
              <a:cs typeface="Roboto"/>
              <a:sym typeface="Roboto"/>
            </a:endParaRPr>
          </a:p>
          <a:p>
            <a:pPr indent="-298450" lvl="1" marL="914400" rtl="0" algn="l">
              <a:lnSpc>
                <a:spcPct val="115000"/>
              </a:lnSpc>
              <a:spcBef>
                <a:spcPts val="0"/>
              </a:spcBef>
              <a:spcAft>
                <a:spcPts val="0"/>
              </a:spcAft>
              <a:buClr>
                <a:srgbClr val="666666"/>
              </a:buClr>
              <a:buSzPts val="1100"/>
              <a:buFont typeface="Roboto"/>
              <a:buChar char="○"/>
            </a:pPr>
            <a:r>
              <a:rPr lang="en" sz="1100">
                <a:solidFill>
                  <a:srgbClr val="666666"/>
                </a:solidFill>
                <a:latin typeface="Roboto"/>
                <a:ea typeface="Roboto"/>
                <a:cs typeface="Roboto"/>
                <a:sym typeface="Roboto"/>
              </a:rPr>
              <a:t>You will submit your solution by pushing it to GitHub before the end of class.</a:t>
            </a:r>
            <a:endParaRPr sz="1100">
              <a:solidFill>
                <a:srgbClr val="666666"/>
              </a:solidFill>
              <a:latin typeface="Roboto"/>
              <a:ea typeface="Roboto"/>
              <a:cs typeface="Roboto"/>
              <a:sym typeface="Roboto"/>
            </a:endParaRPr>
          </a:p>
          <a:p>
            <a:pPr indent="-311150" lvl="0" marL="457200" rtl="0" algn="l">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Your instructor will go over the solution before the end of class.</a:t>
            </a:r>
            <a:endParaRPr sz="1300">
              <a:solidFill>
                <a:srgbClr val="666666"/>
              </a:solidFill>
              <a:latin typeface="Roboto"/>
              <a:ea typeface="Roboto"/>
              <a:cs typeface="Roboto"/>
              <a:sym typeface="Roboto"/>
            </a:endParaRPr>
          </a:p>
          <a:p>
            <a:pPr indent="-311150" lvl="0" marL="457200" rtl="0" algn="l">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If there is any time remaining, you will begin work on your homework assignment.</a:t>
            </a:r>
            <a:endParaRPr sz="1300">
              <a:solidFill>
                <a:srgbClr val="666666"/>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5" name="Shape 75"/>
        <p:cNvGrpSpPr/>
        <p:nvPr/>
      </p:nvGrpSpPr>
      <p:grpSpPr>
        <a:xfrm>
          <a:off x="0" y="0"/>
          <a:ext cx="0" cy="0"/>
          <a:chOff x="0" y="0"/>
          <a:chExt cx="0" cy="0"/>
        </a:xfrm>
      </p:grpSpPr>
      <p:sp>
        <p:nvSpPr>
          <p:cNvPr id="76" name="Google Shape;76;p1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Solving Team Members</a:t>
            </a:r>
            <a:endParaRPr/>
          </a:p>
        </p:txBody>
      </p:sp>
      <p:sp>
        <p:nvSpPr>
          <p:cNvPr id="77" name="Google Shape;77;p14"/>
          <p:cNvSpPr txBox="1"/>
          <p:nvPr>
            <p:ph idx="1" type="body"/>
          </p:nvPr>
        </p:nvSpPr>
        <p:spPr>
          <a:xfrm>
            <a:off x="311700" y="3182100"/>
            <a:ext cx="3999900" cy="173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Record the name of each of your problem solving team members here.</a:t>
            </a:r>
            <a:endParaRPr/>
          </a:p>
          <a:p>
            <a:pPr indent="0" lvl="0" marL="0" rtl="0" algn="l">
              <a:spcBef>
                <a:spcPts val="1600"/>
              </a:spcBef>
              <a:spcAft>
                <a:spcPts val="1600"/>
              </a:spcAft>
              <a:buNone/>
            </a:pPr>
            <a:r>
              <a:rPr lang="en"/>
              <a:t>Do not forget to </a:t>
            </a:r>
            <a:r>
              <a:rPr b="1" i="1" lang="en">
                <a:solidFill>
                  <a:srgbClr val="FF0000"/>
                </a:solidFill>
              </a:rPr>
              <a:t>add every team member’s name</a:t>
            </a:r>
            <a:r>
              <a:rPr lang="en"/>
              <a:t>! Your instructor (or course assistant) may or may not use this to determine whether or not you participated in the problem solving session.</a:t>
            </a:r>
            <a:endParaRPr/>
          </a:p>
        </p:txBody>
      </p:sp>
      <p:sp>
        <p:nvSpPr>
          <p:cNvPr id="78" name="Google Shape;7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79" name="Google Shape;79;p14"/>
          <p:cNvGraphicFramePr/>
          <p:nvPr/>
        </p:nvGraphicFramePr>
        <p:xfrm>
          <a:off x="4665300" y="1445175"/>
          <a:ext cx="3000000" cy="3000000"/>
        </p:xfrm>
        <a:graphic>
          <a:graphicData uri="http://schemas.openxmlformats.org/drawingml/2006/table">
            <a:tbl>
              <a:tblPr>
                <a:noFill/>
                <a:tableStyleId>{C34E3ECC-D4BC-4C8C-A7AC-10078D73E809}</a:tableStyleId>
              </a:tblPr>
              <a:tblGrid>
                <a:gridCol w="3999900"/>
              </a:tblGrid>
              <a:tr h="570250">
                <a:tc>
                  <a:txBody>
                    <a:bodyPr/>
                    <a:lstStyle/>
                    <a:p>
                      <a:pPr indent="0" lvl="0" marL="0" rtl="0" algn="l">
                        <a:spcBef>
                          <a:spcPts val="0"/>
                        </a:spcBef>
                        <a:spcAft>
                          <a:spcPts val="0"/>
                        </a:spcAft>
                        <a:buNone/>
                      </a:pPr>
                      <a:r>
                        <a:rPr lang="en"/>
                        <a:t>Logan Costa</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570250">
                <a:tc>
                  <a:txBody>
                    <a:bodyPr/>
                    <a:lstStyle/>
                    <a:p>
                      <a:pPr indent="0" lvl="0" marL="0" rtl="0" algn="l">
                        <a:spcBef>
                          <a:spcPts val="0"/>
                        </a:spcBef>
                        <a:spcAft>
                          <a:spcPts val="0"/>
                        </a:spcAft>
                        <a:buNone/>
                      </a:pPr>
                      <a:r>
                        <a:rPr lang="en"/>
                        <a:t>Lukas May</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570250">
                <a:tc>
                  <a:txBody>
                    <a:bodyPr/>
                    <a:lstStyle/>
                    <a:p>
                      <a:pPr indent="0" lvl="0" marL="0" rtl="0" algn="l">
                        <a:spcBef>
                          <a:spcPts val="0"/>
                        </a:spcBef>
                        <a:spcAft>
                          <a:spcPts val="0"/>
                        </a:spcAft>
                        <a:buNone/>
                      </a:pPr>
                      <a:r>
                        <a:rPr lang="en"/>
                        <a:t>Xander Tomaszewski</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570250">
                <a:tc>
                  <a:txBody>
                    <a:bodyPr/>
                    <a:lstStyle/>
                    <a:p>
                      <a:pPr indent="0" lvl="0" marL="0" rtl="0" algn="l">
                        <a:spcBef>
                          <a:spcPts val="0"/>
                        </a:spcBef>
                        <a:spcAft>
                          <a:spcPts val="0"/>
                        </a:spcAft>
                        <a:buNone/>
                      </a:pPr>
                      <a:r>
                        <a:rPr lang="en"/>
                        <a:t>Ben Eggers</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593025">
                <a:tc>
                  <a:txBody>
                    <a:bodyPr/>
                    <a:lstStyle/>
                    <a:p>
                      <a:pPr indent="0" lvl="0" marL="0" rtl="0" algn="l">
                        <a:spcBef>
                          <a:spcPts val="0"/>
                        </a:spcBef>
                        <a:spcAft>
                          <a:spcPts val="0"/>
                        </a:spcAft>
                        <a:buNone/>
                      </a:pPr>
                      <a:r>
                        <a:t/>
                      </a:r>
                      <a:endParaRPr sz="1100" u="sng">
                        <a:solidFill>
                          <a:schemeClr val="hlink"/>
                        </a:solidFill>
                      </a:endParaRPr>
                    </a:p>
                    <a:p>
                      <a:pPr indent="0" lvl="0" marL="0" rtl="0" algn="l">
                        <a:spcBef>
                          <a:spcPts val="0"/>
                        </a:spcBef>
                        <a:spcAft>
                          <a:spcPts val="0"/>
                        </a:spcAft>
                        <a:buNone/>
                      </a:pPr>
                      <a:r>
                        <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593025">
                <a:tc>
                  <a:txBody>
                    <a:bodyPr/>
                    <a:lstStyle/>
                    <a:p>
                      <a:pPr indent="0" lvl="0" marL="0" rtl="0" algn="l">
                        <a:spcBef>
                          <a:spcPts val="0"/>
                        </a:spcBef>
                        <a:spcAft>
                          <a:spcPts val="0"/>
                        </a:spcAft>
                        <a:buNone/>
                      </a:pPr>
                      <a:r>
                        <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bl>
          </a:graphicData>
        </a:graphic>
      </p:graphicFrame>
      <p:pic>
        <p:nvPicPr>
          <p:cNvPr id="80" name="Google Shape;80;p14"/>
          <p:cNvPicPr preferRelativeResize="0"/>
          <p:nvPr/>
        </p:nvPicPr>
        <p:blipFill rotWithShape="1">
          <a:blip r:embed="rId3">
            <a:alphaModFix/>
          </a:blip>
          <a:srcRect b="11851" l="0" r="0" t="24189"/>
          <a:stretch/>
        </p:blipFill>
        <p:spPr>
          <a:xfrm>
            <a:off x="331482" y="1445225"/>
            <a:ext cx="3827715" cy="17301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idx="4294967295" type="title"/>
          </p:nvPr>
        </p:nvSpPr>
        <p:spPr>
          <a:xfrm>
            <a:off x="311725" y="119925"/>
            <a:ext cx="6005700" cy="6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Filters</a:t>
            </a:r>
            <a:endParaRPr/>
          </a:p>
        </p:txBody>
      </p:sp>
      <p:sp>
        <p:nvSpPr>
          <p:cNvPr id="86" name="Google Shape;86;p15"/>
          <p:cNvSpPr txBox="1"/>
          <p:nvPr>
            <p:ph idx="4294967295" type="body"/>
          </p:nvPr>
        </p:nvSpPr>
        <p:spPr>
          <a:xfrm>
            <a:off x="311725" y="820450"/>
            <a:ext cx="3941100" cy="4321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000000"/>
                </a:solidFill>
              </a:rPr>
              <a:t>You have been provided with a GUI that will read data from a comma </a:t>
            </a:r>
            <a:r>
              <a:rPr lang="en" sz="1100">
                <a:solidFill>
                  <a:srgbClr val="000000"/>
                </a:solidFill>
              </a:rPr>
              <a:t>separated file and display it as a table using JavaFX.</a:t>
            </a:r>
            <a:endParaRPr sz="1100">
              <a:solidFill>
                <a:srgbClr val="000000"/>
              </a:solidFill>
            </a:endParaRPr>
          </a:p>
          <a:p>
            <a:pPr indent="0" lvl="0" marL="0" rtl="0" algn="l">
              <a:spcBef>
                <a:spcPts val="1600"/>
              </a:spcBef>
              <a:spcAft>
                <a:spcPts val="0"/>
              </a:spcAft>
              <a:buNone/>
            </a:pPr>
            <a:r>
              <a:t/>
            </a:r>
            <a:endParaRPr sz="1100">
              <a:solidFill>
                <a:srgbClr val="000000"/>
              </a:solidFill>
            </a:endParaRPr>
          </a:p>
          <a:p>
            <a:pPr indent="0" lvl="0" marL="0" rtl="0" algn="l">
              <a:spcBef>
                <a:spcPts val="1600"/>
              </a:spcBef>
              <a:spcAft>
                <a:spcPts val="0"/>
              </a:spcAft>
              <a:buNone/>
            </a:pPr>
            <a:r>
              <a:t/>
            </a:r>
            <a:endParaRPr sz="1100">
              <a:solidFill>
                <a:srgbClr val="000000"/>
              </a:solidFill>
            </a:endParaRPr>
          </a:p>
          <a:p>
            <a:pPr indent="0" lvl="0" marL="0" rtl="0" algn="l">
              <a:spcBef>
                <a:spcPts val="1600"/>
              </a:spcBef>
              <a:spcAft>
                <a:spcPts val="0"/>
              </a:spcAft>
              <a:buNone/>
            </a:pPr>
            <a:r>
              <a:t/>
            </a:r>
            <a:endParaRPr sz="1100">
              <a:solidFill>
                <a:srgbClr val="000000"/>
              </a:solidFill>
            </a:endParaRPr>
          </a:p>
          <a:p>
            <a:pPr indent="0" lvl="0" marL="0" rtl="0" algn="l">
              <a:spcBef>
                <a:spcPts val="1600"/>
              </a:spcBef>
              <a:spcAft>
                <a:spcPts val="0"/>
              </a:spcAft>
              <a:buNone/>
            </a:pPr>
            <a:r>
              <a:t/>
            </a:r>
            <a:endParaRPr sz="1100">
              <a:solidFill>
                <a:srgbClr val="000000"/>
              </a:solidFill>
            </a:endParaRPr>
          </a:p>
          <a:p>
            <a:pPr indent="0" lvl="0" marL="0" rtl="0" algn="l">
              <a:spcBef>
                <a:spcPts val="1600"/>
              </a:spcBef>
              <a:spcAft>
                <a:spcPts val="0"/>
              </a:spcAft>
              <a:buNone/>
            </a:pPr>
            <a:r>
              <a:rPr lang="en" sz="1100">
                <a:solidFill>
                  <a:srgbClr val="000000"/>
                </a:solidFill>
              </a:rPr>
              <a:t>One of the goals of the assignment is to use the buttons to sort that columns in ascending order. To achieve this, you will need to sort the entire data set for a specific column.</a:t>
            </a:r>
            <a:endParaRPr sz="1100">
              <a:solidFill>
                <a:srgbClr val="000000"/>
              </a:solidFill>
            </a:endParaRPr>
          </a:p>
          <a:p>
            <a:pPr indent="0" lvl="0" marL="0" rtl="0" algn="l">
              <a:spcBef>
                <a:spcPts val="1600"/>
              </a:spcBef>
              <a:spcAft>
                <a:spcPts val="0"/>
              </a:spcAft>
              <a:buNone/>
            </a:pPr>
            <a:r>
              <a:rPr lang="en" sz="1100">
                <a:solidFill>
                  <a:srgbClr val="000000"/>
                </a:solidFill>
              </a:rPr>
              <a:t>The data is already stored as a </a:t>
            </a:r>
            <a:r>
              <a:rPr lang="en" sz="1100">
                <a:solidFill>
                  <a:srgbClr val="000000"/>
                </a:solidFill>
                <a:latin typeface="Courier New"/>
                <a:ea typeface="Courier New"/>
                <a:cs typeface="Courier New"/>
                <a:sym typeface="Courier New"/>
              </a:rPr>
              <a:t>List</a:t>
            </a:r>
            <a:r>
              <a:rPr lang="en" sz="1100">
                <a:solidFill>
                  <a:srgbClr val="000000"/>
                </a:solidFill>
              </a:rPr>
              <a:t> of </a:t>
            </a:r>
            <a:r>
              <a:rPr lang="en" sz="1100">
                <a:solidFill>
                  <a:srgbClr val="000000"/>
                </a:solidFill>
                <a:latin typeface="Courier New"/>
                <a:ea typeface="Courier New"/>
                <a:cs typeface="Courier New"/>
                <a:sym typeface="Courier New"/>
              </a:rPr>
              <a:t>String</a:t>
            </a:r>
            <a:r>
              <a:rPr lang="en" sz="1100">
                <a:solidFill>
                  <a:srgbClr val="000000"/>
                </a:solidFill>
              </a:rPr>
              <a:t> arrays. For example to sort by </a:t>
            </a:r>
            <a:r>
              <a:rPr lang="en" sz="1100">
                <a:solidFill>
                  <a:srgbClr val="000000"/>
                </a:solidFill>
                <a:latin typeface="Courier New"/>
                <a:ea typeface="Courier New"/>
                <a:cs typeface="Courier New"/>
                <a:sym typeface="Courier New"/>
              </a:rPr>
              <a:t>"Last Name"</a:t>
            </a:r>
            <a:r>
              <a:rPr lang="en" sz="1100">
                <a:solidFill>
                  <a:srgbClr val="000000"/>
                </a:solidFill>
              </a:rPr>
              <a:t> you would use column index </a:t>
            </a:r>
            <a:r>
              <a:rPr lang="en" sz="1100">
                <a:solidFill>
                  <a:srgbClr val="000000"/>
                </a:solidFill>
                <a:latin typeface="Courier New"/>
                <a:ea typeface="Courier New"/>
                <a:cs typeface="Courier New"/>
                <a:sym typeface="Courier New"/>
              </a:rPr>
              <a:t>0</a:t>
            </a:r>
            <a:r>
              <a:rPr lang="en" sz="1100">
                <a:solidFill>
                  <a:srgbClr val="000000"/>
                </a:solidFill>
              </a:rPr>
              <a:t>. </a:t>
            </a:r>
            <a:endParaRPr sz="1100">
              <a:solidFill>
                <a:srgbClr val="000000"/>
              </a:solidFill>
            </a:endParaRPr>
          </a:p>
          <a:p>
            <a:pPr indent="0" lvl="0" marL="0" rtl="0" algn="l">
              <a:spcBef>
                <a:spcPts val="1600"/>
              </a:spcBef>
              <a:spcAft>
                <a:spcPts val="1600"/>
              </a:spcAft>
              <a:buNone/>
            </a:pPr>
            <a:r>
              <a:rPr lang="en" sz="1100">
                <a:solidFill>
                  <a:srgbClr val="000000"/>
                </a:solidFill>
              </a:rPr>
              <a:t>Given this information, complete the </a:t>
            </a:r>
            <a:r>
              <a:rPr lang="en" sz="1100">
                <a:solidFill>
                  <a:srgbClr val="000000"/>
                </a:solidFill>
                <a:latin typeface="Courier New"/>
                <a:ea typeface="Courier New"/>
                <a:cs typeface="Courier New"/>
                <a:sym typeface="Courier New"/>
              </a:rPr>
              <a:t>Comparator</a:t>
            </a:r>
            <a:r>
              <a:rPr lang="en" sz="1100">
                <a:solidFill>
                  <a:srgbClr val="000000"/>
                </a:solidFill>
              </a:rPr>
              <a:t> on the right so that it will sort the data by </a:t>
            </a:r>
            <a:r>
              <a:rPr lang="en" sz="1100">
                <a:solidFill>
                  <a:srgbClr val="000000"/>
                </a:solidFill>
                <a:latin typeface="Courier New"/>
                <a:ea typeface="Courier New"/>
                <a:cs typeface="Courier New"/>
                <a:sym typeface="Courier New"/>
              </a:rPr>
              <a:t>"First Name"</a:t>
            </a:r>
            <a:r>
              <a:rPr lang="en" sz="1100">
                <a:solidFill>
                  <a:srgbClr val="000000"/>
                </a:solidFill>
              </a:rPr>
              <a:t>.</a:t>
            </a:r>
            <a:endParaRPr sz="1100">
              <a:solidFill>
                <a:srgbClr val="000000"/>
              </a:solidFill>
            </a:endParaRPr>
          </a:p>
        </p:txBody>
      </p:sp>
      <p:sp>
        <p:nvSpPr>
          <p:cNvPr id="87" name="Google Shape;87;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8" name="Google Shape;88;p15"/>
          <p:cNvSpPr txBox="1"/>
          <p:nvPr>
            <p:ph idx="4294967295" type="body"/>
          </p:nvPr>
        </p:nvSpPr>
        <p:spPr>
          <a:xfrm>
            <a:off x="4572000" y="758025"/>
            <a:ext cx="4166400" cy="41400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Consolas"/>
                <a:ea typeface="Consolas"/>
                <a:cs typeface="Consolas"/>
                <a:sym typeface="Consolas"/>
              </a:rPr>
              <a:t>private List&lt;String[]&gt; data;</a:t>
            </a:r>
            <a:endParaRPr sz="1200">
              <a:latin typeface="Consolas"/>
              <a:ea typeface="Consolas"/>
              <a:cs typeface="Consolas"/>
              <a:sym typeface="Consolas"/>
            </a:endParaRPr>
          </a:p>
          <a:p>
            <a:pPr indent="0" lvl="0" marL="0" rtl="0" algn="l">
              <a:lnSpc>
                <a:spcPct val="100000"/>
              </a:lnSpc>
              <a:spcBef>
                <a:spcPts val="0"/>
              </a:spcBef>
              <a:spcAft>
                <a:spcPts val="0"/>
              </a:spcAft>
              <a:buNone/>
            </a:pPr>
            <a:r>
              <a:t/>
            </a:r>
            <a:endParaRPr sz="1200">
              <a:latin typeface="Consolas"/>
              <a:ea typeface="Consolas"/>
              <a:cs typeface="Consolas"/>
              <a:sym typeface="Consolas"/>
            </a:endParaRPr>
          </a:p>
          <a:p>
            <a:pPr indent="0" lvl="0" marL="0" rtl="0" algn="l">
              <a:lnSpc>
                <a:spcPct val="100000"/>
              </a:lnSpc>
              <a:spcBef>
                <a:spcPts val="0"/>
              </a:spcBef>
              <a:spcAft>
                <a:spcPts val="0"/>
              </a:spcAft>
              <a:buNone/>
            </a:pPr>
            <a:r>
              <a:rPr lang="en" sz="1200">
                <a:latin typeface="Consolas"/>
                <a:ea typeface="Consolas"/>
                <a:cs typeface="Consolas"/>
                <a:sym typeface="Consolas"/>
              </a:rPr>
              <a:t>public class FirstNameComparator implements </a:t>
            </a:r>
            <a:endParaRPr sz="1200">
              <a:latin typeface="Consolas"/>
              <a:ea typeface="Consolas"/>
              <a:cs typeface="Consolas"/>
              <a:sym typeface="Consolas"/>
            </a:endParaRPr>
          </a:p>
          <a:p>
            <a:pPr indent="457200" lvl="0" marL="1371600" rtl="0" algn="l">
              <a:lnSpc>
                <a:spcPct val="100000"/>
              </a:lnSpc>
              <a:spcBef>
                <a:spcPts val="0"/>
              </a:spcBef>
              <a:spcAft>
                <a:spcPts val="0"/>
              </a:spcAft>
              <a:buNone/>
            </a:pPr>
            <a:r>
              <a:rPr lang="en" sz="1200">
                <a:latin typeface="Consolas"/>
                <a:ea typeface="Consolas"/>
                <a:cs typeface="Consolas"/>
                <a:sym typeface="Consolas"/>
              </a:rPr>
              <a:t>Comparator &lt;String[]&gt; {</a:t>
            </a:r>
            <a:endParaRPr sz="1200">
              <a:latin typeface="Consolas"/>
              <a:ea typeface="Consolas"/>
              <a:cs typeface="Consolas"/>
              <a:sym typeface="Consolas"/>
            </a:endParaRPr>
          </a:p>
          <a:p>
            <a:pPr indent="0" lvl="0" marL="0" rtl="0" algn="l">
              <a:lnSpc>
                <a:spcPct val="100000"/>
              </a:lnSpc>
              <a:spcBef>
                <a:spcPts val="0"/>
              </a:spcBef>
              <a:spcAft>
                <a:spcPts val="0"/>
              </a:spcAft>
              <a:buNone/>
            </a:pPr>
            <a:r>
              <a:t/>
            </a:r>
            <a:endParaRPr sz="1200">
              <a:latin typeface="Consolas"/>
              <a:ea typeface="Consolas"/>
              <a:cs typeface="Consolas"/>
              <a:sym typeface="Consolas"/>
            </a:endParaRPr>
          </a:p>
          <a:p>
            <a:pPr indent="0" lvl="0" marL="0" rtl="0" algn="l">
              <a:lnSpc>
                <a:spcPct val="100000"/>
              </a:lnSpc>
              <a:spcBef>
                <a:spcPts val="0"/>
              </a:spcBef>
              <a:spcAft>
                <a:spcPts val="0"/>
              </a:spcAft>
              <a:buNone/>
            </a:pPr>
            <a:r>
              <a:rPr lang="en" sz="1200">
                <a:latin typeface="Consolas"/>
                <a:ea typeface="Consolas"/>
                <a:cs typeface="Consolas"/>
                <a:sym typeface="Consolas"/>
              </a:rPr>
              <a:t>    @Override</a:t>
            </a:r>
            <a:endParaRPr sz="1200">
              <a:latin typeface="Consolas"/>
              <a:ea typeface="Consolas"/>
              <a:cs typeface="Consolas"/>
              <a:sym typeface="Consolas"/>
            </a:endParaRPr>
          </a:p>
          <a:p>
            <a:pPr indent="0" lvl="0" marL="0" rtl="0" algn="l">
              <a:lnSpc>
                <a:spcPct val="100000"/>
              </a:lnSpc>
              <a:spcBef>
                <a:spcPts val="0"/>
              </a:spcBef>
              <a:spcAft>
                <a:spcPts val="0"/>
              </a:spcAft>
              <a:buNone/>
            </a:pPr>
            <a:r>
              <a:rPr lang="en" sz="1200">
                <a:latin typeface="Consolas"/>
                <a:ea typeface="Consolas"/>
                <a:cs typeface="Consolas"/>
                <a:sym typeface="Consolas"/>
              </a:rPr>
              <a:t>    public int compare(String[] o1, String[] o2) {</a:t>
            </a:r>
            <a:endParaRPr sz="1200">
              <a:latin typeface="Consolas"/>
              <a:ea typeface="Consolas"/>
              <a:cs typeface="Consolas"/>
              <a:sym typeface="Consolas"/>
            </a:endParaRPr>
          </a:p>
          <a:p>
            <a:pPr indent="0" lvl="0" marL="0" rtl="0" algn="l">
              <a:lnSpc>
                <a:spcPct val="100000"/>
              </a:lnSpc>
              <a:spcBef>
                <a:spcPts val="0"/>
              </a:spcBef>
              <a:spcAft>
                <a:spcPts val="0"/>
              </a:spcAft>
              <a:buNone/>
            </a:pPr>
            <a:r>
              <a:rPr lang="en" sz="1200">
                <a:latin typeface="Consolas"/>
                <a:ea typeface="Consolas"/>
                <a:cs typeface="Consolas"/>
                <a:sym typeface="Consolas"/>
              </a:rPr>
              <a:t>        return o1[1].compareTo(o2[1]);</a:t>
            </a:r>
            <a:endParaRPr sz="1200">
              <a:latin typeface="Consolas"/>
              <a:ea typeface="Consolas"/>
              <a:cs typeface="Consolas"/>
              <a:sym typeface="Consolas"/>
            </a:endParaRPr>
          </a:p>
          <a:p>
            <a:pPr indent="0" lvl="0" marL="0" rtl="0" algn="l">
              <a:lnSpc>
                <a:spcPct val="100000"/>
              </a:lnSpc>
              <a:spcBef>
                <a:spcPts val="0"/>
              </a:spcBef>
              <a:spcAft>
                <a:spcPts val="0"/>
              </a:spcAft>
              <a:buNone/>
            </a:pP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lnSpc>
                <a:spcPct val="100000"/>
              </a:lnSpc>
              <a:spcBef>
                <a:spcPts val="0"/>
              </a:spcBef>
              <a:spcAft>
                <a:spcPts val="0"/>
              </a:spcAft>
              <a:buNone/>
            </a:pPr>
            <a:r>
              <a:t/>
            </a:r>
            <a:endParaRPr sz="1200">
              <a:latin typeface="Consolas"/>
              <a:ea typeface="Consolas"/>
              <a:cs typeface="Consolas"/>
              <a:sym typeface="Consolas"/>
            </a:endParaRPr>
          </a:p>
          <a:p>
            <a:pPr indent="0" lvl="0" marL="0" rtl="0" algn="l">
              <a:lnSpc>
                <a:spcPct val="100000"/>
              </a:lnSpc>
              <a:spcBef>
                <a:spcPts val="0"/>
              </a:spcBef>
              <a:spcAft>
                <a:spcPts val="0"/>
              </a:spcAft>
              <a:buNone/>
            </a:pP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lnSpc>
                <a:spcPct val="100000"/>
              </a:lnSpc>
              <a:spcBef>
                <a:spcPts val="0"/>
              </a:spcBef>
              <a:spcAft>
                <a:spcPts val="0"/>
              </a:spcAft>
              <a:buNone/>
            </a:pPr>
            <a:r>
              <a:t/>
            </a:r>
            <a:endParaRPr sz="1200">
              <a:latin typeface="Consolas"/>
              <a:ea typeface="Consolas"/>
              <a:cs typeface="Consolas"/>
              <a:sym typeface="Consolas"/>
            </a:endParaRPr>
          </a:p>
          <a:p>
            <a:pPr indent="0" lvl="0" marL="0" rtl="0" algn="l">
              <a:lnSpc>
                <a:spcPct val="100000"/>
              </a:lnSpc>
              <a:spcBef>
                <a:spcPts val="0"/>
              </a:spcBef>
              <a:spcAft>
                <a:spcPts val="0"/>
              </a:spcAft>
              <a:buNone/>
            </a:pPr>
            <a:r>
              <a:t/>
            </a:r>
            <a:endParaRPr sz="1200">
              <a:latin typeface="Consolas"/>
              <a:ea typeface="Consolas"/>
              <a:cs typeface="Consolas"/>
              <a:sym typeface="Consolas"/>
            </a:endParaRPr>
          </a:p>
          <a:p>
            <a:pPr indent="0" lvl="0" marL="0" rtl="0" algn="l">
              <a:lnSpc>
                <a:spcPct val="100000"/>
              </a:lnSpc>
              <a:spcBef>
                <a:spcPts val="0"/>
              </a:spcBef>
              <a:spcAft>
                <a:spcPts val="0"/>
              </a:spcAft>
              <a:buNone/>
            </a:pPr>
            <a:r>
              <a:t/>
            </a:r>
            <a:endParaRPr sz="1200">
              <a:latin typeface="Consolas"/>
              <a:ea typeface="Consolas"/>
              <a:cs typeface="Consolas"/>
              <a:sym typeface="Consolas"/>
            </a:endParaRPr>
          </a:p>
          <a:p>
            <a:pPr indent="0" lvl="0" marL="0" rtl="0" algn="l">
              <a:lnSpc>
                <a:spcPct val="100000"/>
              </a:lnSpc>
              <a:spcBef>
                <a:spcPts val="0"/>
              </a:spcBef>
              <a:spcAft>
                <a:spcPts val="0"/>
              </a:spcAft>
              <a:buNone/>
            </a:pPr>
            <a:r>
              <a:t/>
            </a:r>
            <a:endParaRPr sz="1200">
              <a:latin typeface="Consolas"/>
              <a:ea typeface="Consolas"/>
              <a:cs typeface="Consolas"/>
              <a:sym typeface="Consolas"/>
            </a:endParaRPr>
          </a:p>
          <a:p>
            <a:pPr indent="0" lvl="0" marL="0" rtl="0" algn="l">
              <a:lnSpc>
                <a:spcPct val="100000"/>
              </a:lnSpc>
              <a:spcBef>
                <a:spcPts val="0"/>
              </a:spcBef>
              <a:spcAft>
                <a:spcPts val="0"/>
              </a:spcAft>
              <a:buNone/>
            </a:pPr>
            <a:r>
              <a:t/>
            </a:r>
            <a:endParaRPr sz="1200">
              <a:latin typeface="Consolas"/>
              <a:ea typeface="Consolas"/>
              <a:cs typeface="Consolas"/>
              <a:sym typeface="Consolas"/>
            </a:endParaRPr>
          </a:p>
          <a:p>
            <a:pPr indent="0" lvl="0" marL="0" rtl="0" algn="l">
              <a:lnSpc>
                <a:spcPct val="100000"/>
              </a:lnSpc>
              <a:spcBef>
                <a:spcPts val="0"/>
              </a:spcBef>
              <a:spcAft>
                <a:spcPts val="0"/>
              </a:spcAft>
              <a:buNone/>
            </a:pPr>
            <a:r>
              <a:t/>
            </a:r>
            <a:endParaRPr sz="1200">
              <a:latin typeface="Consolas"/>
              <a:ea typeface="Consolas"/>
              <a:cs typeface="Consolas"/>
              <a:sym typeface="Consolas"/>
            </a:endParaRPr>
          </a:p>
          <a:p>
            <a:pPr indent="0" lvl="0" marL="0" rtl="0" algn="l">
              <a:lnSpc>
                <a:spcPct val="100000"/>
              </a:lnSpc>
              <a:spcBef>
                <a:spcPts val="0"/>
              </a:spcBef>
              <a:spcAft>
                <a:spcPts val="0"/>
              </a:spcAft>
              <a:buNone/>
            </a:pPr>
            <a:r>
              <a:t/>
            </a:r>
            <a:endParaRPr sz="1200">
              <a:latin typeface="Consolas"/>
              <a:ea typeface="Consolas"/>
              <a:cs typeface="Consolas"/>
              <a:sym typeface="Consolas"/>
            </a:endParaRPr>
          </a:p>
          <a:p>
            <a:pPr indent="0" lvl="0" marL="0" rtl="0" algn="l">
              <a:lnSpc>
                <a:spcPct val="100000"/>
              </a:lnSpc>
              <a:spcBef>
                <a:spcPts val="0"/>
              </a:spcBef>
              <a:spcAft>
                <a:spcPts val="0"/>
              </a:spcAft>
              <a:buNone/>
            </a:pPr>
            <a:r>
              <a:t/>
            </a:r>
            <a:endParaRPr sz="1200">
              <a:latin typeface="Consolas"/>
              <a:ea typeface="Consolas"/>
              <a:cs typeface="Consolas"/>
              <a:sym typeface="Consolas"/>
            </a:endParaRPr>
          </a:p>
          <a:p>
            <a:pPr indent="0" lvl="0" marL="0" rtl="0" algn="l">
              <a:lnSpc>
                <a:spcPct val="100000"/>
              </a:lnSpc>
              <a:spcBef>
                <a:spcPts val="0"/>
              </a:spcBef>
              <a:spcAft>
                <a:spcPts val="0"/>
              </a:spcAft>
              <a:buNone/>
            </a:pPr>
            <a:r>
              <a:t/>
            </a:r>
            <a:endParaRPr sz="1200">
              <a:latin typeface="Consolas"/>
              <a:ea typeface="Consolas"/>
              <a:cs typeface="Consolas"/>
              <a:sym typeface="Consolas"/>
            </a:endParaRPr>
          </a:p>
          <a:p>
            <a:pPr indent="0" lvl="0" marL="0" rtl="0" algn="l">
              <a:lnSpc>
                <a:spcPct val="100000"/>
              </a:lnSpc>
              <a:spcBef>
                <a:spcPts val="0"/>
              </a:spcBef>
              <a:spcAft>
                <a:spcPts val="0"/>
              </a:spcAft>
              <a:buNone/>
            </a:pPr>
            <a:r>
              <a:t/>
            </a:r>
            <a:endParaRPr sz="1200">
              <a:latin typeface="Consolas"/>
              <a:ea typeface="Consolas"/>
              <a:cs typeface="Consolas"/>
              <a:sym typeface="Consolas"/>
            </a:endParaRPr>
          </a:p>
          <a:p>
            <a:pPr indent="0" lvl="0" marL="0" rtl="0" algn="l">
              <a:lnSpc>
                <a:spcPct val="100000"/>
              </a:lnSpc>
              <a:spcBef>
                <a:spcPts val="0"/>
              </a:spcBef>
              <a:spcAft>
                <a:spcPts val="0"/>
              </a:spcAft>
              <a:buNone/>
            </a:pPr>
            <a:r>
              <a:t/>
            </a:r>
            <a:endParaRPr sz="1200">
              <a:latin typeface="Consolas"/>
              <a:ea typeface="Consolas"/>
              <a:cs typeface="Consolas"/>
              <a:sym typeface="Consolas"/>
            </a:endParaRPr>
          </a:p>
          <a:p>
            <a:pPr indent="0" lvl="0" marL="0" rtl="0" algn="l">
              <a:lnSpc>
                <a:spcPct val="100000"/>
              </a:lnSpc>
              <a:spcBef>
                <a:spcPts val="0"/>
              </a:spcBef>
              <a:spcAft>
                <a:spcPts val="0"/>
              </a:spcAft>
              <a:buNone/>
            </a:pPr>
            <a:r>
              <a:t/>
            </a:r>
            <a:endParaRPr sz="1200">
              <a:latin typeface="Consolas"/>
              <a:ea typeface="Consolas"/>
              <a:cs typeface="Consolas"/>
              <a:sym typeface="Consolas"/>
            </a:endParaRPr>
          </a:p>
          <a:p>
            <a:pPr indent="0" lvl="0" marL="0" rtl="0" algn="l">
              <a:lnSpc>
                <a:spcPct val="100000"/>
              </a:lnSpc>
              <a:spcBef>
                <a:spcPts val="0"/>
              </a:spcBef>
              <a:spcAft>
                <a:spcPts val="0"/>
              </a:spcAft>
              <a:buNone/>
            </a:pPr>
            <a:r>
              <a:t/>
            </a:r>
            <a:endParaRPr sz="1200">
              <a:latin typeface="Consolas"/>
              <a:ea typeface="Consolas"/>
              <a:cs typeface="Consolas"/>
              <a:sym typeface="Consolas"/>
            </a:endParaRPr>
          </a:p>
          <a:p>
            <a:pPr indent="0" lvl="0" marL="0" rtl="0" algn="l">
              <a:lnSpc>
                <a:spcPct val="100000"/>
              </a:lnSpc>
              <a:spcBef>
                <a:spcPts val="0"/>
              </a:spcBef>
              <a:spcAft>
                <a:spcPts val="0"/>
              </a:spcAft>
              <a:buNone/>
            </a:pP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00000"/>
              </a:lnSpc>
              <a:spcBef>
                <a:spcPts val="0"/>
              </a:spcBef>
              <a:spcAft>
                <a:spcPts val="0"/>
              </a:spcAft>
              <a:buNone/>
            </a:pPr>
            <a:r>
              <a:t/>
            </a:r>
            <a:endParaRPr sz="1000">
              <a:latin typeface="Consolas"/>
              <a:ea typeface="Consolas"/>
              <a:cs typeface="Consolas"/>
              <a:sym typeface="Consolas"/>
            </a:endParaRPr>
          </a:p>
        </p:txBody>
      </p:sp>
      <p:pic>
        <p:nvPicPr>
          <p:cNvPr id="89" name="Google Shape;89;p15"/>
          <p:cNvPicPr preferRelativeResize="0"/>
          <p:nvPr/>
        </p:nvPicPr>
        <p:blipFill>
          <a:blip r:embed="rId3">
            <a:alphaModFix/>
          </a:blip>
          <a:stretch>
            <a:fillRect/>
          </a:stretch>
        </p:blipFill>
        <p:spPr>
          <a:xfrm>
            <a:off x="369287" y="1404950"/>
            <a:ext cx="3825975" cy="1482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idx="12" type="sldNum"/>
          </p:nvPr>
        </p:nvSpPr>
        <p:spPr>
          <a:xfrm>
            <a:off x="90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5" name="Google Shape;95;p16"/>
          <p:cNvSpPr txBox="1"/>
          <p:nvPr>
            <p:ph type="title"/>
          </p:nvPr>
        </p:nvSpPr>
        <p:spPr>
          <a:xfrm>
            <a:off x="5107475" y="500925"/>
            <a:ext cx="3863700" cy="6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chemeClr val="accent1"/>
                </a:solidFill>
              </a:rPr>
              <a:t>EventHandler Lambdas</a:t>
            </a:r>
            <a:endParaRPr sz="2500">
              <a:solidFill>
                <a:schemeClr val="accent1"/>
              </a:solidFill>
            </a:endParaRPr>
          </a:p>
        </p:txBody>
      </p:sp>
      <p:sp>
        <p:nvSpPr>
          <p:cNvPr id="96" name="Google Shape;96;p16"/>
          <p:cNvSpPr txBox="1"/>
          <p:nvPr>
            <p:ph idx="1" type="body"/>
          </p:nvPr>
        </p:nvSpPr>
        <p:spPr>
          <a:xfrm>
            <a:off x="301275" y="500925"/>
            <a:ext cx="4166400" cy="19269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Consolas"/>
                <a:ea typeface="Consolas"/>
                <a:cs typeface="Consolas"/>
                <a:sym typeface="Consolas"/>
              </a:rPr>
              <a:t>public FirstNameHandler implements </a:t>
            </a:r>
            <a:endParaRPr sz="1200">
              <a:latin typeface="Consolas"/>
              <a:ea typeface="Consolas"/>
              <a:cs typeface="Consolas"/>
              <a:sym typeface="Consolas"/>
            </a:endParaRPr>
          </a:p>
          <a:p>
            <a:pPr indent="0" lvl="0" marL="914400" rtl="0" algn="l">
              <a:lnSpc>
                <a:spcPct val="100000"/>
              </a:lnSpc>
              <a:spcBef>
                <a:spcPts val="0"/>
              </a:spcBef>
              <a:spcAft>
                <a:spcPts val="0"/>
              </a:spcAft>
              <a:buNone/>
            </a:pPr>
            <a:r>
              <a:rPr lang="en" sz="1200">
                <a:latin typeface="Consolas"/>
                <a:ea typeface="Consolas"/>
                <a:cs typeface="Consolas"/>
                <a:sym typeface="Consolas"/>
              </a:rPr>
              <a:t>    EventHandler &lt;ActionEvent&gt; {</a:t>
            </a:r>
            <a:endParaRPr sz="1200">
              <a:latin typeface="Consolas"/>
              <a:ea typeface="Consolas"/>
              <a:cs typeface="Consolas"/>
              <a:sym typeface="Consolas"/>
            </a:endParaRPr>
          </a:p>
          <a:p>
            <a:pPr indent="0" lvl="0" marL="0" rtl="0" algn="l">
              <a:lnSpc>
                <a:spcPct val="100000"/>
              </a:lnSpc>
              <a:spcBef>
                <a:spcPts val="0"/>
              </a:spcBef>
              <a:spcAft>
                <a:spcPts val="0"/>
              </a:spcAft>
              <a:buNone/>
            </a:pPr>
            <a:r>
              <a:t/>
            </a:r>
            <a:endParaRPr sz="1200">
              <a:latin typeface="Consolas"/>
              <a:ea typeface="Consolas"/>
              <a:cs typeface="Consolas"/>
              <a:sym typeface="Consolas"/>
            </a:endParaRPr>
          </a:p>
          <a:p>
            <a:pPr indent="0" lvl="0" marL="0" rtl="0" algn="l">
              <a:lnSpc>
                <a:spcPct val="100000"/>
              </a:lnSpc>
              <a:spcBef>
                <a:spcPts val="0"/>
              </a:spcBef>
              <a:spcAft>
                <a:spcPts val="0"/>
              </a:spcAft>
              <a:buNone/>
            </a:pPr>
            <a:r>
              <a:rPr lang="en" sz="1200">
                <a:latin typeface="Consolas"/>
                <a:ea typeface="Consolas"/>
                <a:cs typeface="Consolas"/>
                <a:sym typeface="Consolas"/>
              </a:rPr>
              <a:t>  public void handle(ActionEvent e) {</a:t>
            </a:r>
            <a:endParaRPr sz="1200">
              <a:latin typeface="Consolas"/>
              <a:ea typeface="Consolas"/>
              <a:cs typeface="Consolas"/>
              <a:sym typeface="Consolas"/>
            </a:endParaRPr>
          </a:p>
          <a:p>
            <a:pPr indent="0" lvl="0" marL="0" rtl="0" algn="l">
              <a:lnSpc>
                <a:spcPct val="100000"/>
              </a:lnSpc>
              <a:spcBef>
                <a:spcPts val="0"/>
              </a:spcBef>
              <a:spcAft>
                <a:spcPts val="0"/>
              </a:spcAft>
              <a:buNone/>
            </a:pPr>
            <a:r>
              <a:t/>
            </a:r>
            <a:endParaRPr sz="1200">
              <a:latin typeface="Consolas"/>
              <a:ea typeface="Consolas"/>
              <a:cs typeface="Consolas"/>
              <a:sym typeface="Consolas"/>
            </a:endParaRPr>
          </a:p>
          <a:p>
            <a:pPr indent="0" lvl="0" marL="0" rtl="0" algn="l">
              <a:lnSpc>
                <a:spcPct val="100000"/>
              </a:lnSpc>
              <a:spcBef>
                <a:spcPts val="0"/>
              </a:spcBef>
              <a:spcAft>
                <a:spcPts val="0"/>
              </a:spcAft>
              <a:buNone/>
            </a:pPr>
            <a:r>
              <a:rPr lang="en" sz="1200">
                <a:latin typeface="Consolas"/>
                <a:ea typeface="Consolas"/>
                <a:cs typeface="Consolas"/>
                <a:sym typeface="Consolas"/>
              </a:rPr>
              <a:t>    System.out.println("First Name button </a:t>
            </a:r>
            <a:endParaRPr sz="1200">
              <a:latin typeface="Consolas"/>
              <a:ea typeface="Consolas"/>
              <a:cs typeface="Consolas"/>
              <a:sym typeface="Consolas"/>
            </a:endParaRPr>
          </a:p>
          <a:p>
            <a:pPr indent="0" lvl="0" marL="0" rtl="0" algn="l">
              <a:lnSpc>
                <a:spcPct val="100000"/>
              </a:lnSpc>
              <a:spcBef>
                <a:spcPts val="0"/>
              </a:spcBef>
              <a:spcAft>
                <a:spcPts val="0"/>
              </a:spcAft>
              <a:buNone/>
            </a:pPr>
            <a:r>
              <a:rPr lang="en" sz="1200">
                <a:latin typeface="Consolas"/>
                <a:ea typeface="Consolas"/>
                <a:cs typeface="Consolas"/>
                <a:sym typeface="Consolas"/>
              </a:rPr>
              <a:t>                        pressed");	</a:t>
            </a:r>
            <a:endParaRPr sz="1200">
              <a:latin typeface="Consolas"/>
              <a:ea typeface="Consolas"/>
              <a:cs typeface="Consolas"/>
              <a:sym typeface="Consolas"/>
            </a:endParaRPr>
          </a:p>
          <a:p>
            <a:pPr indent="0" lvl="0" marL="0" rtl="0" algn="l">
              <a:lnSpc>
                <a:spcPct val="100000"/>
              </a:lnSpc>
              <a:spcBef>
                <a:spcPts val="0"/>
              </a:spcBef>
              <a:spcAft>
                <a:spcPts val="0"/>
              </a:spcAft>
              <a:buNone/>
            </a:pP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lnSpc>
                <a:spcPct val="100000"/>
              </a:lnSpc>
              <a:spcBef>
                <a:spcPts val="0"/>
              </a:spcBef>
              <a:spcAft>
                <a:spcPts val="0"/>
              </a:spcAft>
              <a:buNone/>
            </a:pPr>
            <a:r>
              <a:rPr lang="en" sz="1200">
                <a:latin typeface="Consolas"/>
                <a:ea typeface="Consolas"/>
                <a:cs typeface="Consolas"/>
                <a:sym typeface="Consolas"/>
              </a:rPr>
              <a:t>}</a:t>
            </a:r>
            <a:endParaRPr sz="1200">
              <a:latin typeface="Consolas"/>
              <a:ea typeface="Consolas"/>
              <a:cs typeface="Consolas"/>
              <a:sym typeface="Consolas"/>
            </a:endParaRPr>
          </a:p>
        </p:txBody>
      </p:sp>
      <p:sp>
        <p:nvSpPr>
          <p:cNvPr id="97" name="Google Shape;97;p16"/>
          <p:cNvSpPr txBox="1"/>
          <p:nvPr>
            <p:ph idx="2" type="body"/>
          </p:nvPr>
        </p:nvSpPr>
        <p:spPr>
          <a:xfrm>
            <a:off x="5192225" y="1286175"/>
            <a:ext cx="3706500" cy="15393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100">
                <a:solidFill>
                  <a:srgbClr val="000000"/>
                </a:solidFill>
              </a:rPr>
              <a:t>Currently the buttons in the header do nothing. Using the code on the upper right as an example, update the code in the lower right to create an EventHandler for the button as a lambda function.</a:t>
            </a:r>
            <a:endParaRPr sz="1100">
              <a:solidFill>
                <a:srgbClr val="000000"/>
              </a:solidFill>
            </a:endParaRPr>
          </a:p>
          <a:p>
            <a:pPr indent="0" lvl="0" marL="0" rtl="0" algn="l">
              <a:lnSpc>
                <a:spcPct val="100000"/>
              </a:lnSpc>
              <a:spcBef>
                <a:spcPts val="0"/>
              </a:spcBef>
              <a:spcAft>
                <a:spcPts val="0"/>
              </a:spcAft>
              <a:buNone/>
            </a:pPr>
            <a:r>
              <a:t/>
            </a:r>
            <a:endParaRPr sz="1100">
              <a:solidFill>
                <a:srgbClr val="000000"/>
              </a:solidFill>
            </a:endParaRPr>
          </a:p>
          <a:p>
            <a:pPr indent="0" lvl="0" marL="0" rtl="0" algn="l">
              <a:lnSpc>
                <a:spcPct val="100000"/>
              </a:lnSpc>
              <a:spcBef>
                <a:spcPts val="0"/>
              </a:spcBef>
              <a:spcAft>
                <a:spcPts val="0"/>
              </a:spcAft>
              <a:buNone/>
            </a:pPr>
            <a:r>
              <a:rPr lang="en" sz="1100">
                <a:solidFill>
                  <a:srgbClr val="000000"/>
                </a:solidFill>
              </a:rPr>
              <a:t>To be clear, you should not call the </a:t>
            </a:r>
            <a:r>
              <a:rPr lang="en" sz="1100">
                <a:solidFill>
                  <a:srgbClr val="000000"/>
                </a:solidFill>
                <a:latin typeface="Courier New"/>
                <a:ea typeface="Courier New"/>
                <a:cs typeface="Courier New"/>
                <a:sym typeface="Courier New"/>
              </a:rPr>
              <a:t>handle</a:t>
            </a:r>
            <a:r>
              <a:rPr lang="en" sz="1100">
                <a:solidFill>
                  <a:srgbClr val="000000"/>
                </a:solidFill>
              </a:rPr>
              <a:t> function or create a </a:t>
            </a:r>
            <a:r>
              <a:rPr lang="en" sz="1100">
                <a:solidFill>
                  <a:srgbClr val="000000"/>
                </a:solidFill>
                <a:latin typeface="Courier New"/>
                <a:ea typeface="Courier New"/>
                <a:cs typeface="Courier New"/>
                <a:sym typeface="Courier New"/>
              </a:rPr>
              <a:t>FirstNameHandler</a:t>
            </a:r>
            <a:r>
              <a:rPr lang="en" sz="1100">
                <a:solidFill>
                  <a:srgbClr val="000000"/>
                </a:solidFill>
              </a:rPr>
              <a:t>. Instead, recreate the same functionality as a lambda expression.</a:t>
            </a:r>
            <a:endParaRPr sz="1100">
              <a:solidFill>
                <a:srgbClr val="000000"/>
              </a:solidFill>
            </a:endParaRPr>
          </a:p>
        </p:txBody>
      </p:sp>
      <p:sp>
        <p:nvSpPr>
          <p:cNvPr id="98" name="Google Shape;98;p16"/>
          <p:cNvSpPr txBox="1"/>
          <p:nvPr>
            <p:ph idx="1" type="body"/>
          </p:nvPr>
        </p:nvSpPr>
        <p:spPr>
          <a:xfrm>
            <a:off x="301275" y="2695500"/>
            <a:ext cx="4166400" cy="18285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00000"/>
              </a:lnSpc>
              <a:spcBef>
                <a:spcPts val="0"/>
              </a:spcBef>
              <a:spcAft>
                <a:spcPts val="0"/>
              </a:spcAft>
              <a:buNone/>
            </a:pPr>
            <a:r>
              <a:rPr lang="en" sz="1200">
                <a:latin typeface="Consolas"/>
                <a:ea typeface="Consolas"/>
                <a:cs typeface="Consolas"/>
                <a:sym typeface="Consolas"/>
              </a:rPr>
              <a:t>  Button button = new Button("First Name");</a:t>
            </a:r>
            <a:endParaRPr sz="1200">
              <a:latin typeface="Consolas"/>
              <a:ea typeface="Consolas"/>
              <a:cs typeface="Consolas"/>
              <a:sym typeface="Consolas"/>
            </a:endParaRPr>
          </a:p>
          <a:p>
            <a:pPr indent="0" lvl="0" marL="0" rtl="0" algn="l">
              <a:lnSpc>
                <a:spcPct val="100000"/>
              </a:lnSpc>
              <a:spcBef>
                <a:spcPts val="0"/>
              </a:spcBef>
              <a:spcAft>
                <a:spcPts val="0"/>
              </a:spcAft>
              <a:buNone/>
            </a:pPr>
            <a:r>
              <a:rPr lang="en" sz="1200">
                <a:latin typeface="Consolas"/>
                <a:ea typeface="Consolas"/>
                <a:cs typeface="Consolas"/>
                <a:sym typeface="Consolas"/>
              </a:rPr>
              <a:t>  button.setOnAction (e -&gt; System.out.println("First Name button </a:t>
            </a:r>
            <a:endParaRPr sz="1200">
              <a:latin typeface="Consolas"/>
              <a:ea typeface="Consolas"/>
              <a:cs typeface="Consolas"/>
              <a:sym typeface="Consolas"/>
            </a:endParaRPr>
          </a:p>
          <a:p>
            <a:pPr indent="0" lvl="0" marL="0" rtl="0" algn="l">
              <a:lnSpc>
                <a:spcPct val="100000"/>
              </a:lnSpc>
              <a:spcBef>
                <a:spcPts val="0"/>
              </a:spcBef>
              <a:spcAft>
                <a:spcPts val="0"/>
              </a:spcAft>
              <a:buNone/>
            </a:pPr>
            <a:r>
              <a:rPr lang="en" sz="1200">
                <a:latin typeface="Consolas"/>
                <a:ea typeface="Consolas"/>
                <a:cs typeface="Consolas"/>
                <a:sym typeface="Consolas"/>
              </a:rPr>
              <a:t>                        pressed");</a:t>
            </a:r>
            <a:endParaRPr sz="1200">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rgbClr val="FF0000"/>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rgbClr val="FF0000"/>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rgbClr val="FF0000"/>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00">
              <a:latin typeface="Consolas"/>
              <a:ea typeface="Consolas"/>
              <a:cs typeface="Consolas"/>
              <a:sym typeface="Consolas"/>
            </a:endParaRPr>
          </a:p>
          <a:p>
            <a:pPr indent="0" lvl="0" marL="0" rtl="0" algn="l">
              <a:lnSpc>
                <a:spcPct val="100000"/>
              </a:lnSpc>
              <a:spcBef>
                <a:spcPts val="0"/>
              </a:spcBef>
              <a:spcAft>
                <a:spcPts val="0"/>
              </a:spcAft>
              <a:buNone/>
            </a:pPr>
            <a:r>
              <a:t/>
            </a:r>
            <a:endParaRPr sz="1200">
              <a:latin typeface="Consolas"/>
              <a:ea typeface="Consolas"/>
              <a:cs typeface="Consolas"/>
              <a:sym typeface="Consolas"/>
            </a:endParaRPr>
          </a:p>
          <a:p>
            <a:pPr indent="0" lvl="0" marL="0" rtl="0" algn="l">
              <a:lnSpc>
                <a:spcPct val="100000"/>
              </a:lnSpc>
              <a:spcBef>
                <a:spcPts val="0"/>
              </a:spcBef>
              <a:spcAft>
                <a:spcPts val="0"/>
              </a:spcAft>
              <a:buNone/>
            </a:pPr>
            <a:r>
              <a:rPr lang="en" sz="1200">
                <a:latin typeface="Consolas"/>
                <a:ea typeface="Consolas"/>
                <a:cs typeface="Consolas"/>
                <a:sym typeface="Consolas"/>
              </a:rPr>
              <a:t>  );</a:t>
            </a:r>
            <a:endParaRPr sz="1200">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4" name="Google Shape;104;p17"/>
          <p:cNvSpPr txBox="1"/>
          <p:nvPr>
            <p:ph idx="4294967295" type="title"/>
          </p:nvPr>
        </p:nvSpPr>
        <p:spPr>
          <a:xfrm>
            <a:off x="145225" y="196125"/>
            <a:ext cx="4101600" cy="6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Streams</a:t>
            </a:r>
            <a:endParaRPr sz="2500"/>
          </a:p>
        </p:txBody>
      </p:sp>
      <p:sp>
        <p:nvSpPr>
          <p:cNvPr id="105" name="Google Shape;105;p17"/>
          <p:cNvSpPr txBox="1"/>
          <p:nvPr>
            <p:ph idx="4294967295" type="body"/>
          </p:nvPr>
        </p:nvSpPr>
        <p:spPr>
          <a:xfrm>
            <a:off x="4946900" y="314650"/>
            <a:ext cx="3917400" cy="2321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 Get the header</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String line = fin.readLine();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line = fin.readline(); // First data row</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while (line != null)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String[] record = line.strip().split(",");</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 Store all the data in a list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data.add(record);</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line = fin.readLine();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a:t>
            </a:r>
            <a:endParaRPr sz="1200">
              <a:latin typeface="Consolas"/>
              <a:ea typeface="Consolas"/>
              <a:cs typeface="Consolas"/>
              <a:sym typeface="Consolas"/>
            </a:endParaRPr>
          </a:p>
        </p:txBody>
      </p:sp>
      <p:sp>
        <p:nvSpPr>
          <p:cNvPr id="106" name="Google Shape;106;p17"/>
          <p:cNvSpPr txBox="1"/>
          <p:nvPr>
            <p:ph idx="4294967295" type="body"/>
          </p:nvPr>
        </p:nvSpPr>
        <p:spPr>
          <a:xfrm>
            <a:off x="127125" y="897600"/>
            <a:ext cx="4641300" cy="38565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100">
                <a:solidFill>
                  <a:srgbClr val="000000"/>
                </a:solidFill>
              </a:rPr>
              <a:t>Currently the UI uses the code on the upper right to generate the data structure.</a:t>
            </a:r>
            <a:endParaRPr sz="1100">
              <a:solidFill>
                <a:srgbClr val="000000"/>
              </a:solidFill>
            </a:endParaRPr>
          </a:p>
          <a:p>
            <a:pPr indent="0" lvl="0" marL="0" rtl="0" algn="l">
              <a:lnSpc>
                <a:spcPct val="100000"/>
              </a:lnSpc>
              <a:spcBef>
                <a:spcPts val="0"/>
              </a:spcBef>
              <a:spcAft>
                <a:spcPts val="0"/>
              </a:spcAft>
              <a:buNone/>
            </a:pPr>
            <a:r>
              <a:t/>
            </a:r>
            <a:endParaRPr sz="1100">
              <a:solidFill>
                <a:srgbClr val="000000"/>
              </a:solidFill>
            </a:endParaRPr>
          </a:p>
          <a:p>
            <a:pPr indent="0" lvl="0" marL="0" rtl="0" algn="l">
              <a:lnSpc>
                <a:spcPct val="100000"/>
              </a:lnSpc>
              <a:spcBef>
                <a:spcPts val="0"/>
              </a:spcBef>
              <a:spcAft>
                <a:spcPts val="0"/>
              </a:spcAft>
              <a:buNone/>
            </a:pPr>
            <a:r>
              <a:rPr lang="en" sz="1100">
                <a:solidFill>
                  <a:srgbClr val="000000"/>
                </a:solidFill>
                <a:latin typeface="Courier New"/>
                <a:ea typeface="Courier New"/>
                <a:cs typeface="Courier New"/>
                <a:sym typeface="Courier New"/>
              </a:rPr>
              <a:t>BufferedReader</a:t>
            </a:r>
            <a:r>
              <a:rPr lang="en" sz="1100">
                <a:solidFill>
                  <a:srgbClr val="000000"/>
                </a:solidFill>
              </a:rPr>
              <a:t> has a </a:t>
            </a:r>
            <a:r>
              <a:rPr lang="en" sz="1100">
                <a:solidFill>
                  <a:srgbClr val="000000"/>
                </a:solidFill>
                <a:latin typeface="Courier New"/>
                <a:ea typeface="Courier New"/>
                <a:cs typeface="Courier New"/>
                <a:sym typeface="Courier New"/>
              </a:rPr>
              <a:t>lines</a:t>
            </a:r>
            <a:r>
              <a:rPr lang="en" sz="1100">
                <a:solidFill>
                  <a:srgbClr val="000000"/>
                </a:solidFill>
              </a:rPr>
              <a:t> method that returns the reader as a stream of strings. Using this information refactor the provided code to use a stream to create/fill in the </a:t>
            </a:r>
            <a:r>
              <a:rPr lang="en" sz="1100">
                <a:solidFill>
                  <a:srgbClr val="000000"/>
                </a:solidFill>
                <a:latin typeface="Courier New"/>
                <a:ea typeface="Courier New"/>
                <a:cs typeface="Courier New"/>
                <a:sym typeface="Courier New"/>
              </a:rPr>
              <a:t>data</a:t>
            </a:r>
            <a:r>
              <a:rPr lang="en" sz="1100">
                <a:solidFill>
                  <a:srgbClr val="000000"/>
                </a:solidFill>
              </a:rPr>
              <a:t> list.</a:t>
            </a:r>
            <a:endParaRPr sz="1100">
              <a:solidFill>
                <a:srgbClr val="000000"/>
              </a:solidFill>
            </a:endParaRPr>
          </a:p>
          <a:p>
            <a:pPr indent="0" lvl="0" marL="0" rtl="0" algn="l">
              <a:lnSpc>
                <a:spcPct val="100000"/>
              </a:lnSpc>
              <a:spcBef>
                <a:spcPts val="0"/>
              </a:spcBef>
              <a:spcAft>
                <a:spcPts val="0"/>
              </a:spcAft>
              <a:buNone/>
            </a:pPr>
            <a:r>
              <a:t/>
            </a:r>
            <a:endParaRPr sz="1100">
              <a:solidFill>
                <a:srgbClr val="000000"/>
              </a:solidFill>
            </a:endParaRPr>
          </a:p>
          <a:p>
            <a:pPr indent="0" lvl="0" marL="0" rtl="0" algn="l">
              <a:lnSpc>
                <a:spcPct val="100000"/>
              </a:lnSpc>
              <a:spcBef>
                <a:spcPts val="0"/>
              </a:spcBef>
              <a:spcAft>
                <a:spcPts val="0"/>
              </a:spcAft>
              <a:buNone/>
            </a:pPr>
            <a:r>
              <a:rPr lang="en" sz="1100">
                <a:solidFill>
                  <a:srgbClr val="000000"/>
                </a:solidFill>
              </a:rPr>
              <a:t>Some stream operations you might find helpful are:</a:t>
            </a:r>
            <a:endParaRPr sz="1100">
              <a:solidFill>
                <a:srgbClr val="000000"/>
              </a:solidFill>
            </a:endParaRPr>
          </a:p>
          <a:p>
            <a:pPr indent="0" lvl="0" marL="0" rtl="0" algn="l">
              <a:lnSpc>
                <a:spcPct val="100000"/>
              </a:lnSpc>
              <a:spcBef>
                <a:spcPts val="0"/>
              </a:spcBef>
              <a:spcAft>
                <a:spcPts val="0"/>
              </a:spcAft>
              <a:buNone/>
            </a:pPr>
            <a:r>
              <a:t/>
            </a:r>
            <a:endParaRPr sz="1100">
              <a:solidFill>
                <a:srgbClr val="000000"/>
              </a:solidFill>
            </a:endParaRPr>
          </a:p>
          <a:p>
            <a:pPr indent="0" lvl="0" marL="0" rtl="0" algn="l">
              <a:spcBef>
                <a:spcPts val="0"/>
              </a:spcBef>
              <a:spcAft>
                <a:spcPts val="0"/>
              </a:spcAft>
              <a:buNone/>
            </a:pPr>
            <a:r>
              <a:rPr lang="en" sz="1100">
                <a:solidFill>
                  <a:srgbClr val="FF0000"/>
                </a:solidFill>
                <a:latin typeface="Consolas"/>
                <a:ea typeface="Consolas"/>
                <a:cs typeface="Consolas"/>
                <a:sym typeface="Consolas"/>
              </a:rPr>
              <a:t>Stream.foreach(action)</a:t>
            </a:r>
            <a:r>
              <a:rPr lang="en" sz="1100">
                <a:solidFill>
                  <a:srgbClr val="000000"/>
                </a:solidFill>
              </a:rPr>
              <a:t> - performs the specified action on each element in a stream.</a:t>
            </a:r>
            <a:endParaRPr sz="1100">
              <a:solidFill>
                <a:srgbClr val="000000"/>
              </a:solidFill>
            </a:endParaRPr>
          </a:p>
          <a:p>
            <a:pPr indent="0" lvl="0" marL="0" rtl="0" algn="l">
              <a:spcBef>
                <a:spcPts val="1600"/>
              </a:spcBef>
              <a:spcAft>
                <a:spcPts val="0"/>
              </a:spcAft>
              <a:buNone/>
            </a:pPr>
            <a:r>
              <a:rPr lang="en" sz="1100">
                <a:solidFill>
                  <a:srgbClr val="FF0000"/>
                </a:solidFill>
                <a:latin typeface="Consolas"/>
                <a:ea typeface="Consolas"/>
                <a:cs typeface="Consolas"/>
                <a:sym typeface="Consolas"/>
              </a:rPr>
              <a:t>Stream.collect(Collectors.toList())</a:t>
            </a:r>
            <a:r>
              <a:rPr lang="en" sz="1100"/>
              <a:t> </a:t>
            </a:r>
            <a:r>
              <a:rPr lang="en" sz="1100">
                <a:solidFill>
                  <a:srgbClr val="000000"/>
                </a:solidFill>
              </a:rPr>
              <a:t>- adds each element in the stream to a collection and returns it as a list</a:t>
            </a:r>
            <a:endParaRPr sz="1100">
              <a:solidFill>
                <a:srgbClr val="000000"/>
              </a:solidFill>
            </a:endParaRPr>
          </a:p>
          <a:p>
            <a:pPr indent="0" lvl="0" marL="0" rtl="0" algn="l">
              <a:spcBef>
                <a:spcPts val="1600"/>
              </a:spcBef>
              <a:spcAft>
                <a:spcPts val="0"/>
              </a:spcAft>
              <a:buNone/>
            </a:pPr>
            <a:r>
              <a:rPr lang="en" sz="1100">
                <a:solidFill>
                  <a:srgbClr val="FF0000"/>
                </a:solidFill>
                <a:latin typeface="Consolas"/>
                <a:ea typeface="Consolas"/>
                <a:cs typeface="Consolas"/>
                <a:sym typeface="Consolas"/>
              </a:rPr>
              <a:t>Stream.map(mapper)</a:t>
            </a:r>
            <a:r>
              <a:rPr lang="en" sz="1100">
                <a:solidFill>
                  <a:srgbClr val="000000"/>
                </a:solidFill>
              </a:rPr>
              <a:t> - applies the mapper ‘function’ to each element in a stream</a:t>
            </a:r>
            <a:endParaRPr sz="1100">
              <a:solidFill>
                <a:srgbClr val="000000"/>
              </a:solidFill>
            </a:endParaRPr>
          </a:p>
          <a:p>
            <a:pPr indent="0" lvl="0" marL="0" rtl="0" algn="l">
              <a:spcBef>
                <a:spcPts val="1600"/>
              </a:spcBef>
              <a:spcAft>
                <a:spcPts val="1600"/>
              </a:spcAft>
              <a:buNone/>
            </a:pPr>
            <a:r>
              <a:rPr i="1" lang="en" sz="1100">
                <a:solidFill>
                  <a:srgbClr val="000000"/>
                </a:solidFill>
              </a:rPr>
              <a:t>Note: It is not possible to use all of the above and you are welcome to use other </a:t>
            </a:r>
            <a:r>
              <a:rPr i="1" lang="en" sz="1100">
                <a:solidFill>
                  <a:srgbClr val="000000"/>
                </a:solidFill>
                <a:latin typeface="Courier New"/>
                <a:ea typeface="Courier New"/>
                <a:cs typeface="Courier New"/>
                <a:sym typeface="Courier New"/>
              </a:rPr>
              <a:t>Stream</a:t>
            </a:r>
            <a:r>
              <a:rPr i="1" lang="en" sz="1100">
                <a:solidFill>
                  <a:srgbClr val="000000"/>
                </a:solidFill>
              </a:rPr>
              <a:t> methods discussed in class.</a:t>
            </a:r>
            <a:endParaRPr i="1" sz="1100">
              <a:solidFill>
                <a:srgbClr val="000000"/>
              </a:solidFill>
            </a:endParaRPr>
          </a:p>
        </p:txBody>
      </p:sp>
      <p:sp>
        <p:nvSpPr>
          <p:cNvPr id="107" name="Google Shape;107;p17"/>
          <p:cNvSpPr txBox="1"/>
          <p:nvPr>
            <p:ph idx="4294967295" type="body"/>
          </p:nvPr>
        </p:nvSpPr>
        <p:spPr>
          <a:xfrm>
            <a:off x="4914650" y="2735125"/>
            <a:ext cx="3917400" cy="2321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String line = fin.readLine();</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Line = fin.readline();</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fin.lines().forEach(</a:t>
            </a:r>
            <a:r>
              <a:rPr lang="en" sz="1200">
                <a:latin typeface="Consolas"/>
                <a:ea typeface="Consolas"/>
                <a:cs typeface="Consolas"/>
                <a:sym typeface="Consolas"/>
              </a:rPr>
              <a:t>line -&gt;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a:t>
            </a:r>
            <a:r>
              <a:rPr lang="en" sz="1200">
                <a:latin typeface="Consolas"/>
                <a:ea typeface="Consolas"/>
                <a:cs typeface="Consolas"/>
                <a:sym typeface="Consolas"/>
              </a:rPr>
              <a:t>String[] record =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line.strip().split(",");</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data.add(record);</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a:t>
            </a:r>
            <a:endParaRPr sz="1200">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idx="12" type="sldNum"/>
          </p:nvPr>
        </p:nvSpPr>
        <p:spPr>
          <a:xfrm>
            <a:off x="90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3" name="Google Shape;113;p18"/>
          <p:cNvSpPr txBox="1"/>
          <p:nvPr>
            <p:ph type="title"/>
          </p:nvPr>
        </p:nvSpPr>
        <p:spPr>
          <a:xfrm>
            <a:off x="5107475" y="500925"/>
            <a:ext cx="3863700" cy="6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chemeClr val="accent1"/>
                </a:solidFill>
              </a:rPr>
              <a:t>Make It Pretty</a:t>
            </a:r>
            <a:endParaRPr sz="2500">
              <a:solidFill>
                <a:schemeClr val="accent1"/>
              </a:solidFill>
            </a:endParaRPr>
          </a:p>
        </p:txBody>
      </p:sp>
      <p:sp>
        <p:nvSpPr>
          <p:cNvPr id="114" name="Google Shape;114;p18"/>
          <p:cNvSpPr txBox="1"/>
          <p:nvPr>
            <p:ph idx="1" type="body"/>
          </p:nvPr>
        </p:nvSpPr>
        <p:spPr>
          <a:xfrm>
            <a:off x="293250" y="500925"/>
            <a:ext cx="4166400" cy="42711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latin typeface="Shadows Into Light"/>
                <a:ea typeface="Shadows Into Light"/>
                <a:cs typeface="Shadows Into Light"/>
                <a:sym typeface="Shadows Into Light"/>
              </a:rPr>
              <a:t>-Round the decimal of grade numbers</a:t>
            </a:r>
            <a:endParaRPr sz="1400">
              <a:latin typeface="Shadows Into Light"/>
              <a:ea typeface="Shadows Into Light"/>
              <a:cs typeface="Shadows Into Light"/>
              <a:sym typeface="Shadows Into Light"/>
            </a:endParaRPr>
          </a:p>
          <a:p>
            <a:pPr indent="0" lvl="0" marL="0" rtl="0" algn="l">
              <a:lnSpc>
                <a:spcPct val="100000"/>
              </a:lnSpc>
              <a:spcBef>
                <a:spcPts val="0"/>
              </a:spcBef>
              <a:spcAft>
                <a:spcPts val="0"/>
              </a:spcAft>
              <a:buNone/>
            </a:pPr>
            <a:r>
              <a:rPr lang="en" sz="1400">
                <a:latin typeface="Shadows Into Light"/>
                <a:ea typeface="Shadows Into Light"/>
                <a:cs typeface="Shadows Into Light"/>
                <a:sym typeface="Shadows Into Light"/>
              </a:rPr>
              <a:t>-</a:t>
            </a:r>
            <a:r>
              <a:rPr lang="en" sz="1400">
                <a:latin typeface="Shadows Into Light"/>
                <a:ea typeface="Shadows Into Light"/>
                <a:cs typeface="Shadows Into Light"/>
                <a:sym typeface="Shadows Into Light"/>
              </a:rPr>
              <a:t>Separate</a:t>
            </a:r>
            <a:r>
              <a:rPr lang="en" sz="1400">
                <a:latin typeface="Shadows Into Light"/>
                <a:ea typeface="Shadows Into Light"/>
                <a:cs typeface="Shadows Into Light"/>
                <a:sym typeface="Shadows Into Light"/>
              </a:rPr>
              <a:t> the rows with </a:t>
            </a:r>
            <a:r>
              <a:rPr lang="en" sz="1400">
                <a:latin typeface="Shadows Into Light"/>
                <a:ea typeface="Shadows Into Light"/>
                <a:cs typeface="Shadows Into Light"/>
                <a:sym typeface="Shadows Into Light"/>
              </a:rPr>
              <a:t>borders</a:t>
            </a:r>
            <a:endParaRPr sz="1400">
              <a:latin typeface="Shadows Into Light"/>
              <a:ea typeface="Shadows Into Light"/>
              <a:cs typeface="Shadows Into Light"/>
              <a:sym typeface="Shadows Into Light"/>
            </a:endParaRPr>
          </a:p>
          <a:p>
            <a:pPr indent="0" lvl="0" marL="0" rtl="0" algn="l">
              <a:lnSpc>
                <a:spcPct val="100000"/>
              </a:lnSpc>
              <a:spcBef>
                <a:spcPts val="0"/>
              </a:spcBef>
              <a:spcAft>
                <a:spcPts val="0"/>
              </a:spcAft>
              <a:buNone/>
            </a:pPr>
            <a:r>
              <a:rPr lang="en" sz="1400">
                <a:latin typeface="Shadows Into Light"/>
                <a:ea typeface="Shadows Into Light"/>
                <a:cs typeface="Shadows Into Light"/>
                <a:sym typeface="Shadows Into Light"/>
              </a:rPr>
              <a:t>-If there is no grade put </a:t>
            </a:r>
            <a:r>
              <a:rPr lang="en" sz="1400">
                <a:latin typeface="Shadows Into Light"/>
                <a:ea typeface="Shadows Into Light"/>
                <a:cs typeface="Shadows Into Light"/>
                <a:sym typeface="Shadows Into Light"/>
              </a:rPr>
              <a:t>either</a:t>
            </a:r>
            <a:r>
              <a:rPr lang="en" sz="1400">
                <a:latin typeface="Shadows Into Light"/>
                <a:ea typeface="Shadows Into Light"/>
                <a:cs typeface="Shadows Into Light"/>
                <a:sym typeface="Shadows Into Light"/>
              </a:rPr>
              <a:t> a zero or a -</a:t>
            </a:r>
            <a:endParaRPr sz="1400">
              <a:latin typeface="Shadows Into Light"/>
              <a:ea typeface="Shadows Into Light"/>
              <a:cs typeface="Shadows Into Light"/>
              <a:sym typeface="Shadows Into Light"/>
            </a:endParaRPr>
          </a:p>
          <a:p>
            <a:pPr indent="0" lvl="0" marL="0" rtl="0" algn="l">
              <a:lnSpc>
                <a:spcPct val="100000"/>
              </a:lnSpc>
              <a:spcBef>
                <a:spcPts val="0"/>
              </a:spcBef>
              <a:spcAft>
                <a:spcPts val="0"/>
              </a:spcAft>
              <a:buNone/>
            </a:pPr>
            <a:r>
              <a:rPr lang="en" sz="1400">
                <a:latin typeface="Shadows Into Light"/>
                <a:ea typeface="Shadows Into Light"/>
                <a:cs typeface="Shadows Into Light"/>
                <a:sym typeface="Shadows Into Light"/>
              </a:rPr>
              <a:t>-Shade columns a little different so it is </a:t>
            </a:r>
            <a:r>
              <a:rPr lang="en" sz="1400">
                <a:latin typeface="Shadows Into Light"/>
                <a:ea typeface="Shadows Into Light"/>
                <a:cs typeface="Shadows Into Light"/>
                <a:sym typeface="Shadows Into Light"/>
              </a:rPr>
              <a:t>easier</a:t>
            </a:r>
            <a:r>
              <a:rPr lang="en" sz="1400">
                <a:latin typeface="Shadows Into Light"/>
                <a:ea typeface="Shadows Into Light"/>
                <a:cs typeface="Shadows Into Light"/>
                <a:sym typeface="Shadows Into Light"/>
              </a:rPr>
              <a:t> to tell which column data is in</a:t>
            </a:r>
            <a:endParaRPr sz="1400">
              <a:latin typeface="Shadows Into Light"/>
              <a:ea typeface="Shadows Into Light"/>
              <a:cs typeface="Shadows Into Light"/>
              <a:sym typeface="Shadows Into Light"/>
            </a:endParaRPr>
          </a:p>
          <a:p>
            <a:pPr indent="0" lvl="0" marL="0" rtl="0" algn="l">
              <a:lnSpc>
                <a:spcPct val="100000"/>
              </a:lnSpc>
              <a:spcBef>
                <a:spcPts val="0"/>
              </a:spcBef>
              <a:spcAft>
                <a:spcPts val="0"/>
              </a:spcAft>
              <a:buNone/>
            </a:pPr>
            <a:r>
              <a:rPr lang="en" sz="1400">
                <a:latin typeface="Shadows Into Light"/>
                <a:ea typeface="Shadows Into Light"/>
                <a:cs typeface="Shadows Into Light"/>
                <a:sym typeface="Shadows Into Light"/>
              </a:rPr>
              <a:t>-Change the font</a:t>
            </a:r>
            <a:endParaRPr sz="1400">
              <a:latin typeface="Shadows Into Light"/>
              <a:ea typeface="Shadows Into Light"/>
              <a:cs typeface="Shadows Into Light"/>
              <a:sym typeface="Shadows Into Light"/>
            </a:endParaRPr>
          </a:p>
        </p:txBody>
      </p:sp>
      <p:sp>
        <p:nvSpPr>
          <p:cNvPr id="115" name="Google Shape;115;p18"/>
          <p:cNvSpPr txBox="1"/>
          <p:nvPr>
            <p:ph idx="2" type="body"/>
          </p:nvPr>
        </p:nvSpPr>
        <p:spPr>
          <a:xfrm>
            <a:off x="5192225" y="1209975"/>
            <a:ext cx="3706500" cy="12006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100"/>
              <a:t>Currently the UI is </a:t>
            </a:r>
            <a:r>
              <a:rPr lang="en" sz="1100"/>
              <a:t>fairly</a:t>
            </a:r>
            <a:r>
              <a:rPr lang="en" sz="1100"/>
              <a:t> sloppy looking. In the box to the left, describe the changes you would perform to make the displayed data look more "professional".</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rPr lang="en" sz="1100"/>
              <a:t>You do not need to write code, simply list the changes you would make.</a:t>
            </a:r>
            <a:endParaRPr sz="1100"/>
          </a:p>
        </p:txBody>
      </p:sp>
      <p:pic>
        <p:nvPicPr>
          <p:cNvPr id="116" name="Google Shape;116;p18"/>
          <p:cNvPicPr preferRelativeResize="0"/>
          <p:nvPr/>
        </p:nvPicPr>
        <p:blipFill>
          <a:blip r:embed="rId3">
            <a:alphaModFix/>
          </a:blip>
          <a:stretch>
            <a:fillRect/>
          </a:stretch>
        </p:blipFill>
        <p:spPr>
          <a:xfrm>
            <a:off x="4760624" y="2571750"/>
            <a:ext cx="4210550" cy="163186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