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804EFB-841C-4836-BD81-6707FC562163}">
  <a:tblStyle styleId="{A3804EFB-841C-4836-BD81-6707FC5621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b6744271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b6744271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9f1d0d6f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9f1d0d6f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8a204a03f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8a204a03f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8a204a03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8a204a03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9e78deb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9e78deb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830e708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830e708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a26154f2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ca26154f2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9f1d0d6f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9f1d0d6f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9231101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9231101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8a204a03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8a204a03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9f1d0d6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9f1d0d6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9f1d0d6f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9f1d0d6f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125" y="0"/>
            <a:ext cx="4316900" cy="4887028"/>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25" y="500925"/>
            <a:ext cx="3706500" cy="638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 type="body"/>
          </p:nvPr>
        </p:nvSpPr>
        <p:spPr>
          <a:xfrm>
            <a:off x="4644675" y="500925"/>
            <a:ext cx="4166400" cy="4432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4"/>
          <p:cNvSpPr txBox="1"/>
          <p:nvPr>
            <p:ph idx="2" type="body"/>
          </p:nvPr>
        </p:nvSpPr>
        <p:spPr>
          <a:xfrm>
            <a:off x="315425" y="1286175"/>
            <a:ext cx="3706500" cy="26973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rgbClr val="FFFFFF"/>
              </a:buClr>
              <a:buSzPts val="1300"/>
              <a:buChar char="●"/>
              <a:defRPr>
                <a:solidFill>
                  <a:srgbClr val="FFFFFF"/>
                </a:solidFill>
              </a:defRPr>
            </a:lvl1pPr>
            <a:lvl2pPr indent="-298450" lvl="1" marL="914400">
              <a:spcBef>
                <a:spcPts val="1600"/>
              </a:spcBef>
              <a:spcAft>
                <a:spcPts val="0"/>
              </a:spcAft>
              <a:buClr>
                <a:srgbClr val="FFFFFF"/>
              </a:buClr>
              <a:buSzPts val="1100"/>
              <a:buChar char="○"/>
              <a:defRPr>
                <a:solidFill>
                  <a:srgbClr val="FFFFFF"/>
                </a:solidFill>
              </a:defRPr>
            </a:lvl2pPr>
            <a:lvl3pPr indent="-298450" lvl="2" marL="1371600">
              <a:spcBef>
                <a:spcPts val="1600"/>
              </a:spcBef>
              <a:spcAft>
                <a:spcPts val="0"/>
              </a:spcAft>
              <a:buClr>
                <a:srgbClr val="FFFFFF"/>
              </a:buClr>
              <a:buSzPts val="1100"/>
              <a:buChar char="■"/>
              <a:defRPr>
                <a:solidFill>
                  <a:srgbClr val="FFFFFF"/>
                </a:solidFill>
              </a:defRPr>
            </a:lvl3pPr>
            <a:lvl4pPr indent="-298450" lvl="3" marL="1828800">
              <a:spcBef>
                <a:spcPts val="1600"/>
              </a:spcBef>
              <a:spcAft>
                <a:spcPts val="0"/>
              </a:spcAft>
              <a:buClr>
                <a:srgbClr val="FFFFFF"/>
              </a:buClr>
              <a:buSzPts val="1100"/>
              <a:buChar char="●"/>
              <a:defRPr>
                <a:solidFill>
                  <a:srgbClr val="FFFFFF"/>
                </a:solidFill>
              </a:defRPr>
            </a:lvl4pPr>
            <a:lvl5pPr indent="-298450" lvl="4" marL="2286000">
              <a:spcBef>
                <a:spcPts val="1600"/>
              </a:spcBef>
              <a:spcAft>
                <a:spcPts val="0"/>
              </a:spcAft>
              <a:buClr>
                <a:srgbClr val="FFFFFF"/>
              </a:buClr>
              <a:buSzPts val="1100"/>
              <a:buChar char="○"/>
              <a:defRPr>
                <a:solidFill>
                  <a:srgbClr val="FFFFFF"/>
                </a:solidFill>
              </a:defRPr>
            </a:lvl5pPr>
            <a:lvl6pPr indent="-298450" lvl="5" marL="2743200">
              <a:spcBef>
                <a:spcPts val="1600"/>
              </a:spcBef>
              <a:spcAft>
                <a:spcPts val="0"/>
              </a:spcAft>
              <a:buClr>
                <a:srgbClr val="FFFFFF"/>
              </a:buClr>
              <a:buSzPts val="1100"/>
              <a:buChar char="■"/>
              <a:defRPr>
                <a:solidFill>
                  <a:srgbClr val="FFFFFF"/>
                </a:solidFill>
              </a:defRPr>
            </a:lvl6pPr>
            <a:lvl7pPr indent="-298450" lvl="6" marL="3200400">
              <a:spcBef>
                <a:spcPts val="1600"/>
              </a:spcBef>
              <a:spcAft>
                <a:spcPts val="0"/>
              </a:spcAft>
              <a:buClr>
                <a:srgbClr val="FFFFFF"/>
              </a:buClr>
              <a:buSzPts val="1100"/>
              <a:buChar char="●"/>
              <a:defRPr>
                <a:solidFill>
                  <a:srgbClr val="FFFFFF"/>
                </a:solidFill>
              </a:defRPr>
            </a:lvl7pPr>
            <a:lvl8pPr indent="-298450" lvl="7" marL="3657600">
              <a:spcBef>
                <a:spcPts val="1600"/>
              </a:spcBef>
              <a:spcAft>
                <a:spcPts val="0"/>
              </a:spcAft>
              <a:buClr>
                <a:srgbClr val="FFFFFF"/>
              </a:buClr>
              <a:buSzPts val="1100"/>
              <a:buChar char="○"/>
              <a:defRPr>
                <a:solidFill>
                  <a:srgbClr val="FFFFFF"/>
                </a:solidFill>
              </a:defRPr>
            </a:lvl8pPr>
            <a:lvl9pPr indent="-298450" lvl="8" marL="4114800">
              <a:spcBef>
                <a:spcPts val="1600"/>
              </a:spcBef>
              <a:spcAft>
                <a:spcPts val="1600"/>
              </a:spcAft>
              <a:buClr>
                <a:srgbClr val="FFFFFF"/>
              </a:buClr>
              <a:buSzPts val="1100"/>
              <a:buChar char="■"/>
              <a:defRPr>
                <a:solidFill>
                  <a:srgbClr val="FFFFFF"/>
                </a:solidFill>
              </a:defRPr>
            </a:lvl9pPr>
          </a:lstStyle>
          <a:p/>
        </p:txBody>
      </p:sp>
      <p:sp>
        <p:nvSpPr>
          <p:cNvPr id="26" name="Google Shape;26;p4"/>
          <p:cNvSpPr txBox="1"/>
          <p:nvPr>
            <p:ph idx="3" type="body"/>
          </p:nvPr>
        </p:nvSpPr>
        <p:spPr>
          <a:xfrm>
            <a:off x="315425" y="4089650"/>
            <a:ext cx="3706500" cy="8082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lvl1pPr indent="-311150" lvl="0" marL="45720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indent="-298450" lvl="1" marL="914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indent="-298450" lvl="2" marL="1371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indent="-298450" lvl="3" marL="1828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indent="-298450" lvl="4" marL="22860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indent="-298450" lvl="5" marL="27432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indent="-298450" lvl="6" marL="3200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indent="-298450" lvl="7" marL="3657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indent="-298450" lvl="8" marL="4114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0" name="Google Shape;30;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6" name="Google Shape;36;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4839900" y="0"/>
            <a:ext cx="4316900" cy="4887028"/>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40" name="Google Shape;40;p7"/>
          <p:cNvSpPr txBox="1"/>
          <p:nvPr>
            <p:ph idx="12" type="sldNum"/>
          </p:nvPr>
        </p:nvSpPr>
        <p:spPr>
          <a:xfrm>
            <a:off x="90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7"/>
          <p:cNvSpPr txBox="1"/>
          <p:nvPr>
            <p:ph type="title"/>
          </p:nvPr>
        </p:nvSpPr>
        <p:spPr>
          <a:xfrm>
            <a:off x="5264725" y="500925"/>
            <a:ext cx="3706500" cy="63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2" name="Google Shape;42;p7"/>
          <p:cNvSpPr txBox="1"/>
          <p:nvPr>
            <p:ph idx="1" type="body"/>
          </p:nvPr>
        </p:nvSpPr>
        <p:spPr>
          <a:xfrm>
            <a:off x="301275" y="500925"/>
            <a:ext cx="4166400" cy="4432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3" name="Google Shape;43;p7"/>
          <p:cNvSpPr txBox="1"/>
          <p:nvPr>
            <p:ph idx="2" type="body"/>
          </p:nvPr>
        </p:nvSpPr>
        <p:spPr>
          <a:xfrm>
            <a:off x="5192225" y="1286175"/>
            <a:ext cx="3706500" cy="26973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rgbClr val="FFFFFF"/>
              </a:buClr>
              <a:buSzPts val="1300"/>
              <a:buChar char="●"/>
              <a:defRPr>
                <a:solidFill>
                  <a:srgbClr val="FFFFFF"/>
                </a:solidFill>
              </a:defRPr>
            </a:lvl1pPr>
            <a:lvl2pPr indent="-298450" lvl="1" marL="914400" rtl="0">
              <a:spcBef>
                <a:spcPts val="1600"/>
              </a:spcBef>
              <a:spcAft>
                <a:spcPts val="0"/>
              </a:spcAft>
              <a:buClr>
                <a:srgbClr val="FFFFFF"/>
              </a:buClr>
              <a:buSzPts val="1100"/>
              <a:buChar char="○"/>
              <a:defRPr>
                <a:solidFill>
                  <a:srgbClr val="FFFFFF"/>
                </a:solidFill>
              </a:defRPr>
            </a:lvl2pPr>
            <a:lvl3pPr indent="-298450" lvl="2" marL="1371600" rtl="0">
              <a:spcBef>
                <a:spcPts val="1600"/>
              </a:spcBef>
              <a:spcAft>
                <a:spcPts val="0"/>
              </a:spcAft>
              <a:buClr>
                <a:srgbClr val="FFFFFF"/>
              </a:buClr>
              <a:buSzPts val="1100"/>
              <a:buChar char="■"/>
              <a:defRPr>
                <a:solidFill>
                  <a:srgbClr val="FFFFFF"/>
                </a:solidFill>
              </a:defRPr>
            </a:lvl3pPr>
            <a:lvl4pPr indent="-298450" lvl="3" marL="1828800" rtl="0">
              <a:spcBef>
                <a:spcPts val="1600"/>
              </a:spcBef>
              <a:spcAft>
                <a:spcPts val="0"/>
              </a:spcAft>
              <a:buClr>
                <a:srgbClr val="FFFFFF"/>
              </a:buClr>
              <a:buSzPts val="1100"/>
              <a:buChar char="●"/>
              <a:defRPr>
                <a:solidFill>
                  <a:srgbClr val="FFFFFF"/>
                </a:solidFill>
              </a:defRPr>
            </a:lvl4pPr>
            <a:lvl5pPr indent="-298450" lvl="4" marL="2286000" rtl="0">
              <a:spcBef>
                <a:spcPts val="1600"/>
              </a:spcBef>
              <a:spcAft>
                <a:spcPts val="0"/>
              </a:spcAft>
              <a:buClr>
                <a:srgbClr val="FFFFFF"/>
              </a:buClr>
              <a:buSzPts val="1100"/>
              <a:buChar char="○"/>
              <a:defRPr>
                <a:solidFill>
                  <a:srgbClr val="FFFFFF"/>
                </a:solidFill>
              </a:defRPr>
            </a:lvl5pPr>
            <a:lvl6pPr indent="-298450" lvl="5" marL="2743200" rtl="0">
              <a:spcBef>
                <a:spcPts val="1600"/>
              </a:spcBef>
              <a:spcAft>
                <a:spcPts val="0"/>
              </a:spcAft>
              <a:buClr>
                <a:srgbClr val="FFFFFF"/>
              </a:buClr>
              <a:buSzPts val="1100"/>
              <a:buChar char="■"/>
              <a:defRPr>
                <a:solidFill>
                  <a:srgbClr val="FFFFFF"/>
                </a:solidFill>
              </a:defRPr>
            </a:lvl6pPr>
            <a:lvl7pPr indent="-298450" lvl="6" marL="3200400" rtl="0">
              <a:spcBef>
                <a:spcPts val="1600"/>
              </a:spcBef>
              <a:spcAft>
                <a:spcPts val="0"/>
              </a:spcAft>
              <a:buClr>
                <a:srgbClr val="FFFFFF"/>
              </a:buClr>
              <a:buSzPts val="1100"/>
              <a:buChar char="●"/>
              <a:defRPr>
                <a:solidFill>
                  <a:srgbClr val="FFFFFF"/>
                </a:solidFill>
              </a:defRPr>
            </a:lvl7pPr>
            <a:lvl8pPr indent="-298450" lvl="7" marL="3657600" rtl="0">
              <a:spcBef>
                <a:spcPts val="1600"/>
              </a:spcBef>
              <a:spcAft>
                <a:spcPts val="0"/>
              </a:spcAft>
              <a:buClr>
                <a:srgbClr val="FFFFFF"/>
              </a:buClr>
              <a:buSzPts val="1100"/>
              <a:buChar char="○"/>
              <a:defRPr>
                <a:solidFill>
                  <a:srgbClr val="FFFFFF"/>
                </a:solidFill>
              </a:defRPr>
            </a:lvl8pPr>
            <a:lvl9pPr indent="-298450" lvl="8" marL="4114800" rtl="0">
              <a:spcBef>
                <a:spcPts val="1600"/>
              </a:spcBef>
              <a:spcAft>
                <a:spcPts val="1600"/>
              </a:spcAft>
              <a:buClr>
                <a:srgbClr val="FFFFFF"/>
              </a:buClr>
              <a:buSzPts val="1100"/>
              <a:buChar char="■"/>
              <a:defRPr>
                <a:solidFill>
                  <a:srgbClr val="FFFFFF"/>
                </a:solidFill>
              </a:defRPr>
            </a:lvl9pPr>
          </a:lstStyle>
          <a:p/>
        </p:txBody>
      </p:sp>
      <p:sp>
        <p:nvSpPr>
          <p:cNvPr id="44" name="Google Shape;44;p7"/>
          <p:cNvSpPr txBox="1"/>
          <p:nvPr>
            <p:ph idx="3" type="body"/>
          </p:nvPr>
        </p:nvSpPr>
        <p:spPr>
          <a:xfrm>
            <a:off x="5192225" y="4089650"/>
            <a:ext cx="3706500" cy="8082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lvl1pPr indent="-311150" lvl="0" marL="45720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indent="-298450" lvl="1" marL="914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indent="-298450" lvl="2" marL="1371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indent="-298450" lvl="3" marL="1828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indent="-298450" lvl="4" marL="22860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indent="-298450" lvl="5" marL="27432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indent="-298450" lvl="6" marL="3200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indent="-298450" lvl="7" marL="3657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indent="-298450" lvl="8" marL="4114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7" name="Google Shape;4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1" name="Google Shape;51;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52" name="Google Shape;52;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3" name="Google Shape;5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s://www.thinkfun.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www.youtube.com/watch?v=ET3Q6zNK3Io" TargetMode="External"/><Relationship Id="rId4" Type="http://schemas.openxmlformats.org/officeDocument/2006/relationships/image" Target="../media/image3.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Session</a:t>
            </a:r>
            <a:endParaRPr/>
          </a:p>
        </p:txBody>
      </p:sp>
      <p:sp>
        <p:nvSpPr>
          <p:cNvPr id="69" name="Google Shape;6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 name="Google Shape;70;p13"/>
          <p:cNvSpPr txBox="1"/>
          <p:nvPr>
            <p:ph idx="4294967295" type="body"/>
          </p:nvPr>
        </p:nvSpPr>
        <p:spPr>
          <a:xfrm>
            <a:off x="4759575" y="3528444"/>
            <a:ext cx="3706500" cy="6807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1" name="Google Shape;71;p13"/>
          <p:cNvSpPr txBox="1"/>
          <p:nvPr>
            <p:ph idx="4294967295" type="body"/>
          </p:nvPr>
        </p:nvSpPr>
        <p:spPr>
          <a:xfrm>
            <a:off x="4759575" y="4315619"/>
            <a:ext cx="3706500" cy="6807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Your Course Assistants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2" name="Google Shape;72;p13"/>
          <p:cNvPicPr preferRelativeResize="0"/>
          <p:nvPr/>
        </p:nvPicPr>
        <p:blipFill>
          <a:blip r:embed="rId3">
            <a:alphaModFix/>
          </a:blip>
          <a:stretch>
            <a:fillRect/>
          </a:stretch>
        </p:blipFill>
        <p:spPr>
          <a:xfrm>
            <a:off x="4759574" y="1386736"/>
            <a:ext cx="3706500" cy="2035232"/>
          </a:xfrm>
          <a:prstGeom prst="rect">
            <a:avLst/>
          </a:prstGeom>
          <a:noFill/>
          <a:ln cap="flat" cmpd="sng" w="19050">
            <a:solidFill>
              <a:srgbClr val="666666"/>
            </a:solidFill>
            <a:prstDash val="solid"/>
            <a:round/>
            <a:headEnd len="sm" w="sm" type="none"/>
            <a:tailEnd len="sm" w="sm" type="none"/>
          </a:ln>
        </p:spPr>
      </p:pic>
      <p:sp>
        <p:nvSpPr>
          <p:cNvPr id="73" name="Google Shape;73;p13"/>
          <p:cNvSpPr txBox="1"/>
          <p:nvPr/>
        </p:nvSpPr>
        <p:spPr>
          <a:xfrm>
            <a:off x="311700" y="1505700"/>
            <a:ext cx="4128000" cy="3286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The remainder of today’s class will comprise the </a:t>
            </a:r>
            <a:r>
              <a:rPr b="1" i="1" lang="en" sz="1300">
                <a:solidFill>
                  <a:srgbClr val="FF0000"/>
                </a:solidFill>
                <a:latin typeface="Roboto"/>
                <a:ea typeface="Roboto"/>
                <a:cs typeface="Roboto"/>
                <a:sym typeface="Roboto"/>
              </a:rPr>
              <a:t>problem solving session</a:t>
            </a:r>
            <a:r>
              <a:rPr lang="en" sz="1300">
                <a:solidFill>
                  <a:srgbClr val="666666"/>
                </a:solidFill>
                <a:latin typeface="Roboto"/>
                <a:ea typeface="Roboto"/>
                <a:cs typeface="Roboto"/>
                <a:sym typeface="Roboto"/>
              </a:rPr>
              <a:t> (</a:t>
            </a:r>
            <a:r>
              <a:rPr b="1" i="1" lang="en" sz="1300">
                <a:solidFill>
                  <a:srgbClr val="FF0000"/>
                </a:solidFill>
                <a:latin typeface="Roboto"/>
                <a:ea typeface="Roboto"/>
                <a:cs typeface="Roboto"/>
                <a:sym typeface="Roboto"/>
              </a:rPr>
              <a:t>PSS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Your instructor will divide you into </a:t>
            </a:r>
            <a:r>
              <a:rPr b="1" i="1" lang="en" sz="1300">
                <a:solidFill>
                  <a:srgbClr val="FF0000"/>
                </a:solidFill>
                <a:latin typeface="Roboto"/>
                <a:ea typeface="Roboto"/>
                <a:cs typeface="Roboto"/>
                <a:sym typeface="Roboto"/>
              </a:rPr>
              <a:t>teams of 3 or 4 students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Each team will </a:t>
            </a:r>
            <a:r>
              <a:rPr b="1" i="1" lang="en" sz="1300">
                <a:solidFill>
                  <a:srgbClr val="FF0000"/>
                </a:solidFill>
                <a:latin typeface="Roboto"/>
                <a:ea typeface="Roboto"/>
                <a:cs typeface="Roboto"/>
                <a:sym typeface="Roboto"/>
              </a:rPr>
              <a:t>work together</a:t>
            </a:r>
            <a:r>
              <a:rPr lang="en" sz="1300">
                <a:solidFill>
                  <a:srgbClr val="666666"/>
                </a:solidFill>
                <a:latin typeface="Roboto"/>
                <a:ea typeface="Roboto"/>
                <a:cs typeface="Roboto"/>
                <a:sym typeface="Roboto"/>
              </a:rPr>
              <a:t> to solve the following problems over the course of </a:t>
            </a:r>
            <a:r>
              <a:rPr b="1" i="1" lang="en" sz="1300">
                <a:solidFill>
                  <a:srgbClr val="FF0000"/>
                </a:solidFill>
                <a:latin typeface="Roboto"/>
                <a:ea typeface="Roboto"/>
                <a:cs typeface="Roboto"/>
                <a:sym typeface="Roboto"/>
              </a:rPr>
              <a:t>20-30 minutes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indent="-298450" lvl="1" marL="914400" rtl="0" algn="l">
              <a:lnSpc>
                <a:spcPct val="115000"/>
              </a:lnSpc>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You may work on paper, a white board, or digitally as determined by your instructor.</a:t>
            </a:r>
            <a:endParaRPr sz="1100">
              <a:solidFill>
                <a:srgbClr val="666666"/>
              </a:solidFill>
              <a:latin typeface="Roboto"/>
              <a:ea typeface="Roboto"/>
              <a:cs typeface="Roboto"/>
              <a:sym typeface="Roboto"/>
            </a:endParaRPr>
          </a:p>
          <a:p>
            <a:pPr indent="-298450" lvl="1" marL="914400" rtl="0" algn="l">
              <a:lnSpc>
                <a:spcPct val="115000"/>
              </a:lnSpc>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You will submit your solution by pushing it to GitHub before the end of class.</a:t>
            </a:r>
            <a:endParaRPr sz="11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Your instructor will go over the solution before the end of class.</a:t>
            </a:r>
            <a:endParaRPr sz="13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If there is any time remaining, you will begin work on your homework assignment.</a:t>
            </a:r>
            <a:endParaRPr sz="1300">
              <a:solidFill>
                <a:srgbClr val="666666"/>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25" y="348525"/>
            <a:ext cx="37065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Configuration</a:t>
            </a:r>
            <a:endParaRPr/>
          </a:p>
        </p:txBody>
      </p:sp>
      <p:sp>
        <p:nvSpPr>
          <p:cNvPr id="149" name="Google Shape;149;p22"/>
          <p:cNvSpPr txBox="1"/>
          <p:nvPr>
            <p:ph idx="1" type="body"/>
          </p:nvPr>
        </p:nvSpPr>
        <p:spPr>
          <a:xfrm>
            <a:off x="4572000" y="278925"/>
            <a:ext cx="4239000" cy="42660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The </a:t>
            </a:r>
            <a:r>
              <a:rPr lang="en">
                <a:solidFill>
                  <a:srgbClr val="FF0000"/>
                </a:solidFill>
                <a:latin typeface="Courier New"/>
                <a:ea typeface="Courier New"/>
                <a:cs typeface="Courier New"/>
                <a:sym typeface="Courier New"/>
              </a:rPr>
              <a:t>Backtracker</a:t>
            </a:r>
            <a:r>
              <a:rPr lang="en">
                <a:solidFill>
                  <a:srgbClr val="FF0000"/>
                </a:solidFill>
              </a:rPr>
              <a:t> </a:t>
            </a:r>
            <a:r>
              <a:rPr lang="en"/>
              <a:t>and </a:t>
            </a:r>
            <a:r>
              <a:rPr lang="en">
                <a:solidFill>
                  <a:srgbClr val="FF0000"/>
                </a:solidFill>
                <a:latin typeface="Courier New"/>
                <a:ea typeface="Courier New"/>
                <a:cs typeface="Courier New"/>
                <a:sym typeface="Courier New"/>
              </a:rPr>
              <a:t>Configuration</a:t>
            </a:r>
            <a:r>
              <a:rPr lang="en">
                <a:solidFill>
                  <a:srgbClr val="FF0000"/>
                </a:solidFill>
              </a:rPr>
              <a:t> </a:t>
            </a:r>
            <a:r>
              <a:rPr lang="en"/>
              <a:t>classes have been provided in your repository.</a:t>
            </a:r>
            <a:endParaRPr/>
          </a:p>
          <a:p>
            <a:pPr indent="-298450" lvl="1" marL="914400" rtl="0" algn="l">
              <a:spcBef>
                <a:spcPts val="0"/>
              </a:spcBef>
              <a:spcAft>
                <a:spcPts val="0"/>
              </a:spcAft>
              <a:buSzPts val="1100"/>
              <a:buChar char="○"/>
            </a:pPr>
            <a:r>
              <a:rPr lang="en"/>
              <a:t>You have also been provided with output from both the </a:t>
            </a:r>
            <a:r>
              <a:rPr b="1" i="1" lang="en">
                <a:solidFill>
                  <a:srgbClr val="FF0000"/>
                </a:solidFill>
              </a:rPr>
              <a:t>command-line interface</a:t>
            </a:r>
            <a:r>
              <a:rPr lang="en">
                <a:solidFill>
                  <a:schemeClr val="dk1"/>
                </a:solidFill>
              </a:rPr>
              <a:t> </a:t>
            </a:r>
            <a:r>
              <a:rPr lang="en"/>
              <a:t>and </a:t>
            </a:r>
            <a:r>
              <a:rPr b="1" i="1" lang="en">
                <a:solidFill>
                  <a:srgbClr val="FF0000"/>
                </a:solidFill>
              </a:rPr>
              <a:t>graphical user interface</a:t>
            </a:r>
            <a:r>
              <a:rPr lang="en"/>
              <a:t> at the end of the Part 3 Assignment.  You can use these to guide the implementations of the new feature</a:t>
            </a:r>
            <a:r>
              <a:rPr lang="en"/>
              <a:t>.</a:t>
            </a:r>
            <a:endParaRPr/>
          </a:p>
          <a:p>
            <a:pPr indent="-311150" lvl="0" marL="457200" rtl="0" algn="l">
              <a:spcBef>
                <a:spcPts val="0"/>
              </a:spcBef>
              <a:spcAft>
                <a:spcPts val="0"/>
              </a:spcAft>
              <a:buSzPts val="1300"/>
              <a:buChar char="●"/>
            </a:pPr>
            <a:r>
              <a:rPr lang="en"/>
              <a:t>Using the information that your team brainstormed in the previous activity, begin implementing a </a:t>
            </a:r>
            <a:r>
              <a:rPr b="1" i="1" lang="en">
                <a:solidFill>
                  <a:srgbClr val="FF0000"/>
                </a:solidFill>
              </a:rPr>
              <a:t>backtracking </a:t>
            </a:r>
            <a:r>
              <a:rPr b="1" i="1" lang="en">
                <a:solidFill>
                  <a:srgbClr val="FF0000"/>
                </a:solidFill>
              </a:rPr>
              <a:t>configuration</a:t>
            </a:r>
            <a:r>
              <a:rPr lang="en">
                <a:solidFill>
                  <a:srgbClr val="FF0000"/>
                </a:solidFill>
              </a:rPr>
              <a:t> </a:t>
            </a:r>
            <a:r>
              <a:rPr lang="en"/>
              <a:t>to  solve a </a:t>
            </a:r>
            <a:r>
              <a:rPr lang="en">
                <a:latin typeface="Courier New"/>
                <a:ea typeface="Courier New"/>
                <a:cs typeface="Courier New"/>
                <a:sym typeface="Courier New"/>
              </a:rPr>
              <a:t>PetesPike</a:t>
            </a:r>
            <a:r>
              <a:rPr lang="en">
                <a:latin typeface="Arial"/>
                <a:ea typeface="Arial"/>
                <a:cs typeface="Arial"/>
                <a:sym typeface="Arial"/>
              </a:rPr>
              <a:t> </a:t>
            </a:r>
            <a:r>
              <a:rPr lang="en"/>
              <a:t>game.</a:t>
            </a:r>
            <a:endParaRPr/>
          </a:p>
          <a:p>
            <a:pPr indent="-298450" lvl="1" marL="914400" rtl="0" algn="l">
              <a:spcBef>
                <a:spcPts val="0"/>
              </a:spcBef>
              <a:spcAft>
                <a:spcPts val="0"/>
              </a:spcAft>
              <a:buSzPts val="1100"/>
              <a:buChar char="○"/>
            </a:pPr>
            <a:r>
              <a:rPr b="1" i="1" lang="en">
                <a:solidFill>
                  <a:srgbClr val="FF0000"/>
                </a:solidFill>
              </a:rPr>
              <a:t>Do not</a:t>
            </a:r>
            <a:r>
              <a:rPr lang="en">
                <a:solidFill>
                  <a:srgbClr val="FF0000"/>
                </a:solidFill>
              </a:rPr>
              <a:t> </a:t>
            </a:r>
            <a:r>
              <a:rPr lang="en"/>
              <a:t>change the provided classes.</a:t>
            </a:r>
            <a:endParaRPr/>
          </a:p>
          <a:p>
            <a:pPr indent="-298450" lvl="1" marL="914400" rtl="0" algn="l">
              <a:spcBef>
                <a:spcPts val="0"/>
              </a:spcBef>
              <a:spcAft>
                <a:spcPts val="0"/>
              </a:spcAft>
              <a:buSzPts val="1100"/>
              <a:buChar char="○"/>
            </a:pPr>
            <a:r>
              <a:rPr b="1" lang="en"/>
              <a:t>It is recommended that your </a:t>
            </a:r>
            <a:r>
              <a:rPr lang="en">
                <a:solidFill>
                  <a:srgbClr val="FF0000"/>
                </a:solidFill>
                <a:latin typeface="Courier New"/>
                <a:ea typeface="Courier New"/>
                <a:cs typeface="Courier New"/>
                <a:sym typeface="Courier New"/>
              </a:rPr>
              <a:t>Configuration</a:t>
            </a:r>
            <a:r>
              <a:rPr lang="en">
                <a:solidFill>
                  <a:srgbClr val="FF0000"/>
                </a:solidFill>
                <a:latin typeface="Arial"/>
                <a:ea typeface="Arial"/>
                <a:cs typeface="Arial"/>
                <a:sym typeface="Arial"/>
              </a:rPr>
              <a:t> </a:t>
            </a:r>
            <a:r>
              <a:rPr b="1" lang="en">
                <a:solidFill>
                  <a:schemeClr val="lt2"/>
                </a:solidFill>
              </a:rPr>
              <a:t>implementation be a separate class from</a:t>
            </a:r>
            <a:r>
              <a:rPr lang="en">
                <a:solidFill>
                  <a:srgbClr val="000000"/>
                </a:solidFill>
                <a:latin typeface="Arial"/>
                <a:ea typeface="Arial"/>
                <a:cs typeface="Arial"/>
                <a:sym typeface="Arial"/>
              </a:rPr>
              <a:t> </a:t>
            </a:r>
            <a:r>
              <a:rPr lang="en">
                <a:solidFill>
                  <a:srgbClr val="000000"/>
                </a:solidFill>
                <a:latin typeface="Courier New"/>
                <a:ea typeface="Courier New"/>
                <a:cs typeface="Courier New"/>
                <a:sym typeface="Courier New"/>
              </a:rPr>
              <a:t>PetesPike</a:t>
            </a:r>
            <a:r>
              <a:rPr lang="en">
                <a:solidFill>
                  <a:srgbClr val="000000"/>
                </a:solidFill>
                <a:latin typeface="Arial"/>
                <a:ea typeface="Arial"/>
                <a:cs typeface="Arial"/>
                <a:sym typeface="Arial"/>
              </a:rPr>
              <a:t>.</a:t>
            </a:r>
            <a:endParaRPr/>
          </a:p>
          <a:p>
            <a:pPr indent="-298450" lvl="1" marL="914400" rtl="0" algn="l">
              <a:spcBef>
                <a:spcPts val="0"/>
              </a:spcBef>
              <a:spcAft>
                <a:spcPts val="0"/>
              </a:spcAft>
              <a:buSzPts val="1100"/>
              <a:buChar char="○"/>
            </a:pPr>
            <a:r>
              <a:rPr lang="en"/>
              <a:t>Other than the copy constructor, do you need to refactor your </a:t>
            </a:r>
            <a:r>
              <a:rPr lang="en">
                <a:latin typeface="Courier New"/>
                <a:ea typeface="Courier New"/>
                <a:cs typeface="Courier New"/>
                <a:sym typeface="Courier New"/>
              </a:rPr>
              <a:t>PetesPike</a:t>
            </a:r>
            <a:r>
              <a:rPr lang="en">
                <a:latin typeface="Arial"/>
                <a:ea typeface="Arial"/>
                <a:cs typeface="Arial"/>
                <a:sym typeface="Arial"/>
              </a:rPr>
              <a:t> </a:t>
            </a:r>
            <a:r>
              <a:rPr lang="en"/>
              <a:t>class at all?</a:t>
            </a:r>
            <a:endParaRPr/>
          </a:p>
          <a:p>
            <a:pPr indent="-298450" lvl="1" marL="914400" rtl="0" algn="l">
              <a:spcBef>
                <a:spcPts val="0"/>
              </a:spcBef>
              <a:spcAft>
                <a:spcPts val="0"/>
              </a:spcAft>
              <a:buSzPts val="1100"/>
              <a:buChar char="○"/>
            </a:pPr>
            <a:r>
              <a:rPr lang="en"/>
              <a:t>Consider </a:t>
            </a:r>
            <a:r>
              <a:rPr lang="en"/>
              <a:t>overriding the </a:t>
            </a:r>
            <a:r>
              <a:rPr lang="en">
                <a:solidFill>
                  <a:srgbClr val="FF0000"/>
                </a:solidFill>
                <a:latin typeface="Courier New"/>
                <a:ea typeface="Courier New"/>
                <a:cs typeface="Courier New"/>
                <a:sym typeface="Courier New"/>
              </a:rPr>
              <a:t>toString()</a:t>
            </a:r>
            <a:r>
              <a:rPr lang="en"/>
              <a:t> method in your configuration for use when debug mode is enabled in the backtracker.</a:t>
            </a:r>
            <a:endParaRPr/>
          </a:p>
        </p:txBody>
      </p:sp>
      <p:sp>
        <p:nvSpPr>
          <p:cNvPr id="150" name="Google Shape;15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22"/>
          <p:cNvSpPr txBox="1"/>
          <p:nvPr>
            <p:ph idx="2" type="body"/>
          </p:nvPr>
        </p:nvSpPr>
        <p:spPr>
          <a:xfrm>
            <a:off x="250375" y="2000425"/>
            <a:ext cx="3829200" cy="1661100"/>
          </a:xfrm>
          <a:prstGeom prst="rect">
            <a:avLst/>
          </a:prstGeom>
          <a:solidFill>
            <a:srgbClr val="000000"/>
          </a:solidFill>
          <a:ln cap="flat" cmpd="sng" w="19050">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999999"/>
                </a:solidFill>
                <a:latin typeface="Consolas"/>
                <a:ea typeface="Consolas"/>
                <a:cs typeface="Consolas"/>
                <a:sym typeface="Consolas"/>
              </a:rPr>
              <a:t>1  </a:t>
            </a:r>
            <a:r>
              <a:rPr lang="en" sz="1000">
                <a:solidFill>
                  <a:srgbClr val="4EC9B0"/>
                </a:solidFill>
                <a:latin typeface="Consolas"/>
                <a:ea typeface="Consolas"/>
                <a:cs typeface="Consolas"/>
                <a:sym typeface="Consolas"/>
              </a:rPr>
              <a:t>MySolver</a:t>
            </a:r>
            <a:r>
              <a:rPr lang="en" sz="1000">
                <a:solidFill>
                  <a:srgbClr val="D4D4D4"/>
                </a:solidFill>
                <a:latin typeface="Consolas"/>
                <a:ea typeface="Consolas"/>
                <a:cs typeface="Consolas"/>
                <a:sym typeface="Consolas"/>
              </a:rPr>
              <a:t> </a:t>
            </a:r>
            <a:r>
              <a:rPr lang="en" sz="1000">
                <a:solidFill>
                  <a:srgbClr val="9CDCFE"/>
                </a:solidFill>
                <a:latin typeface="Consolas"/>
                <a:ea typeface="Consolas"/>
                <a:cs typeface="Consolas"/>
                <a:sym typeface="Consolas"/>
              </a:rPr>
              <a:t>initial </a:t>
            </a:r>
            <a:r>
              <a:rPr lang="en" sz="1000">
                <a:solidFill>
                  <a:srgbClr val="D4D4D4"/>
                </a:solidFill>
                <a:latin typeface="Consolas"/>
                <a:ea typeface="Consolas"/>
                <a:cs typeface="Consolas"/>
                <a:sym typeface="Consolas"/>
              </a:rPr>
              <a:t>= </a:t>
            </a:r>
            <a:r>
              <a:rPr lang="en" sz="1000">
                <a:solidFill>
                  <a:srgbClr val="C586C0"/>
                </a:solidFill>
                <a:latin typeface="Consolas"/>
                <a:ea typeface="Consolas"/>
                <a:cs typeface="Consolas"/>
                <a:sym typeface="Consolas"/>
              </a:rPr>
              <a:t>new</a:t>
            </a:r>
            <a:r>
              <a:rPr lang="en" sz="1000">
                <a:solidFill>
                  <a:srgbClr val="D4D4D4"/>
                </a:solidFill>
                <a:latin typeface="Consolas"/>
                <a:ea typeface="Consolas"/>
                <a:cs typeface="Consolas"/>
                <a:sym typeface="Consolas"/>
              </a:rPr>
              <a:t> </a:t>
            </a:r>
            <a:r>
              <a:rPr lang="en" sz="1000">
                <a:solidFill>
                  <a:srgbClr val="DCDCAA"/>
                </a:solidFill>
                <a:latin typeface="Consolas"/>
                <a:ea typeface="Consolas"/>
                <a:cs typeface="Consolas"/>
                <a:sym typeface="Consolas"/>
              </a:rPr>
              <a:t>MySolver</a:t>
            </a:r>
            <a:r>
              <a:rPr lang="en" sz="1000">
                <a:solidFill>
                  <a:srgbClr val="D4D4D4"/>
                </a:solidFill>
                <a:latin typeface="Consolas"/>
                <a:ea typeface="Consolas"/>
                <a:cs typeface="Consolas"/>
                <a:sym typeface="Consolas"/>
              </a:rPr>
              <a:t>(</a:t>
            </a:r>
            <a:r>
              <a:rPr lang="en" sz="1000">
                <a:solidFill>
                  <a:srgbClr val="9CDCFE"/>
                </a:solidFill>
                <a:latin typeface="Consolas"/>
                <a:ea typeface="Consolas"/>
                <a:cs typeface="Consolas"/>
                <a:sym typeface="Consolas"/>
              </a:rPr>
              <a:t>game</a:t>
            </a:r>
            <a:r>
              <a:rPr lang="en" sz="1000">
                <a:solidFill>
                  <a:srgbClr val="D4D4D4"/>
                </a:solidFill>
                <a:latin typeface="Consolas"/>
                <a:ea typeface="Consolas"/>
                <a:cs typeface="Consolas"/>
                <a:sym typeface="Consolas"/>
              </a:rPr>
              <a:t>);</a:t>
            </a:r>
            <a:endParaRPr sz="1000">
              <a:solidFill>
                <a:srgbClr val="D4D4D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99999"/>
                </a:solidFill>
                <a:latin typeface="Consolas"/>
                <a:ea typeface="Consolas"/>
                <a:cs typeface="Consolas"/>
                <a:sym typeface="Consolas"/>
              </a:rPr>
              <a:t>2  </a:t>
            </a:r>
            <a:r>
              <a:rPr lang="en" sz="1000">
                <a:solidFill>
                  <a:srgbClr val="4EC9B0"/>
                </a:solidFill>
                <a:latin typeface="Consolas"/>
                <a:ea typeface="Consolas"/>
                <a:cs typeface="Consolas"/>
                <a:sym typeface="Consolas"/>
              </a:rPr>
              <a:t>Backtracker&lt;MySolver&gt;</a:t>
            </a:r>
            <a:r>
              <a:rPr lang="en" sz="1000">
                <a:solidFill>
                  <a:srgbClr val="D4D4D4"/>
                </a:solidFill>
                <a:latin typeface="Consolas"/>
                <a:ea typeface="Consolas"/>
                <a:cs typeface="Consolas"/>
                <a:sym typeface="Consolas"/>
              </a:rPr>
              <a:t> </a:t>
            </a:r>
            <a:r>
              <a:rPr lang="en" sz="1000">
                <a:solidFill>
                  <a:srgbClr val="9CDCFE"/>
                </a:solidFill>
                <a:latin typeface="Consolas"/>
                <a:ea typeface="Consolas"/>
                <a:cs typeface="Consolas"/>
                <a:sym typeface="Consolas"/>
              </a:rPr>
              <a:t>backtracker</a:t>
            </a:r>
            <a:endParaRPr sz="1000">
              <a:solidFill>
                <a:srgbClr val="D4D4D4"/>
              </a:solidFill>
              <a:latin typeface="Consolas"/>
              <a:ea typeface="Consolas"/>
              <a:cs typeface="Consolas"/>
              <a:sym typeface="Consolas"/>
            </a:endParaRPr>
          </a:p>
          <a:p>
            <a:pPr indent="457200" lvl="0" marL="1371600" rtl="0" algn="l">
              <a:lnSpc>
                <a:spcPct val="115000"/>
              </a:lnSpc>
              <a:spcBef>
                <a:spcPts val="0"/>
              </a:spcBef>
              <a:spcAft>
                <a:spcPts val="0"/>
              </a:spcAft>
              <a:buNone/>
            </a:pPr>
            <a:r>
              <a:rPr lang="en" sz="1000">
                <a:solidFill>
                  <a:srgbClr val="D4D4D4"/>
                </a:solidFill>
                <a:latin typeface="Consolas"/>
                <a:ea typeface="Consolas"/>
                <a:cs typeface="Consolas"/>
                <a:sym typeface="Consolas"/>
              </a:rPr>
              <a:t>= </a:t>
            </a:r>
            <a:r>
              <a:rPr lang="en" sz="1000">
                <a:solidFill>
                  <a:srgbClr val="C586C0"/>
                </a:solidFill>
                <a:latin typeface="Consolas"/>
                <a:ea typeface="Consolas"/>
                <a:cs typeface="Consolas"/>
                <a:sym typeface="Consolas"/>
              </a:rPr>
              <a:t>new</a:t>
            </a:r>
            <a:r>
              <a:rPr lang="en" sz="1000">
                <a:solidFill>
                  <a:srgbClr val="D4D4D4"/>
                </a:solidFill>
                <a:latin typeface="Consolas"/>
                <a:ea typeface="Consolas"/>
                <a:cs typeface="Consolas"/>
                <a:sym typeface="Consolas"/>
              </a:rPr>
              <a:t> </a:t>
            </a:r>
            <a:r>
              <a:rPr lang="en" sz="1000">
                <a:solidFill>
                  <a:srgbClr val="DCDCAA"/>
                </a:solidFill>
                <a:latin typeface="Consolas"/>
                <a:ea typeface="Consolas"/>
                <a:cs typeface="Consolas"/>
                <a:sym typeface="Consolas"/>
              </a:rPr>
              <a:t>Backtracker&lt;&gt;</a:t>
            </a:r>
            <a:r>
              <a:rPr lang="en" sz="1000">
                <a:solidFill>
                  <a:srgbClr val="D4D4D4"/>
                </a:solidFill>
                <a:latin typeface="Consolas"/>
                <a:ea typeface="Consolas"/>
                <a:cs typeface="Consolas"/>
                <a:sym typeface="Consolas"/>
              </a:rPr>
              <a:t>(</a:t>
            </a:r>
            <a:r>
              <a:rPr lang="en" sz="1000">
                <a:solidFill>
                  <a:srgbClr val="569CD6"/>
                </a:solidFill>
                <a:latin typeface="Consolas"/>
                <a:ea typeface="Consolas"/>
                <a:cs typeface="Consolas"/>
                <a:sym typeface="Consolas"/>
              </a:rPr>
              <a:t>true</a:t>
            </a:r>
            <a:r>
              <a:rPr lang="en" sz="1000">
                <a:solidFill>
                  <a:srgbClr val="D4D4D4"/>
                </a:solidFill>
                <a:latin typeface="Consolas"/>
                <a:ea typeface="Consolas"/>
                <a:cs typeface="Consolas"/>
                <a:sym typeface="Consolas"/>
              </a:rPr>
              <a:t>);</a:t>
            </a:r>
            <a:endParaRPr sz="1000">
              <a:solidFill>
                <a:srgbClr val="D4D4D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99999"/>
                </a:solidFill>
                <a:latin typeface="Consolas"/>
                <a:ea typeface="Consolas"/>
                <a:cs typeface="Consolas"/>
                <a:sym typeface="Consolas"/>
              </a:rPr>
              <a:t>3  </a:t>
            </a:r>
            <a:r>
              <a:rPr lang="en" sz="1000">
                <a:solidFill>
                  <a:srgbClr val="4EC9B0"/>
                </a:solidFill>
                <a:latin typeface="Consolas"/>
                <a:ea typeface="Consolas"/>
                <a:cs typeface="Consolas"/>
                <a:sym typeface="Consolas"/>
              </a:rPr>
              <a:t>MySolver </a:t>
            </a:r>
            <a:r>
              <a:rPr lang="en" sz="1000">
                <a:solidFill>
                  <a:srgbClr val="9CDCFE"/>
                </a:solidFill>
                <a:latin typeface="Consolas"/>
                <a:ea typeface="Consolas"/>
                <a:cs typeface="Consolas"/>
                <a:sym typeface="Consolas"/>
              </a:rPr>
              <a:t>solution</a:t>
            </a:r>
            <a:r>
              <a:rPr lang="en" sz="1000">
                <a:solidFill>
                  <a:srgbClr val="D4D4D4"/>
                </a:solidFill>
                <a:latin typeface="Consolas"/>
                <a:ea typeface="Consolas"/>
                <a:cs typeface="Consolas"/>
                <a:sym typeface="Consolas"/>
              </a:rPr>
              <a:t> = </a:t>
            </a:r>
            <a:r>
              <a:rPr lang="en" sz="1000">
                <a:solidFill>
                  <a:srgbClr val="9CDCFE"/>
                </a:solidFill>
                <a:latin typeface="Consolas"/>
                <a:ea typeface="Consolas"/>
                <a:cs typeface="Consolas"/>
                <a:sym typeface="Consolas"/>
              </a:rPr>
              <a:t>backtracker</a:t>
            </a:r>
            <a:r>
              <a:rPr lang="en" sz="1000">
                <a:solidFill>
                  <a:srgbClr val="D4D4D4"/>
                </a:solidFill>
                <a:latin typeface="Consolas"/>
                <a:ea typeface="Consolas"/>
                <a:cs typeface="Consolas"/>
                <a:sym typeface="Consolas"/>
              </a:rPr>
              <a:t>.</a:t>
            </a:r>
            <a:r>
              <a:rPr lang="en" sz="1000">
                <a:solidFill>
                  <a:srgbClr val="DCDCAA"/>
                </a:solidFill>
                <a:latin typeface="Consolas"/>
                <a:ea typeface="Consolas"/>
                <a:cs typeface="Consolas"/>
                <a:sym typeface="Consolas"/>
              </a:rPr>
              <a:t>solve</a:t>
            </a:r>
            <a:r>
              <a:rPr lang="en" sz="1000">
                <a:solidFill>
                  <a:srgbClr val="D4D4D4"/>
                </a:solidFill>
                <a:latin typeface="Consolas"/>
                <a:ea typeface="Consolas"/>
                <a:cs typeface="Consolas"/>
                <a:sym typeface="Consolas"/>
              </a:rPr>
              <a:t>(</a:t>
            </a:r>
            <a:r>
              <a:rPr lang="en" sz="1000">
                <a:solidFill>
                  <a:srgbClr val="9CDCFE"/>
                </a:solidFill>
                <a:latin typeface="Consolas"/>
                <a:ea typeface="Consolas"/>
                <a:cs typeface="Consolas"/>
                <a:sym typeface="Consolas"/>
              </a:rPr>
              <a:t>initial</a:t>
            </a:r>
            <a:r>
              <a:rPr lang="en" sz="1000">
                <a:solidFill>
                  <a:srgbClr val="D4D4D4"/>
                </a:solidFill>
                <a:latin typeface="Consolas"/>
                <a:ea typeface="Consolas"/>
                <a:cs typeface="Consolas"/>
                <a:sym typeface="Consolas"/>
              </a:rPr>
              <a:t>);</a:t>
            </a:r>
            <a:endParaRPr sz="1000">
              <a:solidFill>
                <a:srgbClr val="D4D4D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99999"/>
                </a:solidFill>
                <a:latin typeface="Consolas"/>
                <a:ea typeface="Consolas"/>
                <a:cs typeface="Consolas"/>
                <a:sym typeface="Consolas"/>
              </a:rPr>
              <a:t>4  </a:t>
            </a:r>
            <a:r>
              <a:rPr lang="en" sz="1000">
                <a:solidFill>
                  <a:srgbClr val="C586C0"/>
                </a:solidFill>
                <a:latin typeface="Consolas"/>
                <a:ea typeface="Consolas"/>
                <a:cs typeface="Consolas"/>
                <a:sym typeface="Consolas"/>
              </a:rPr>
              <a:t>if </a:t>
            </a:r>
            <a:r>
              <a:rPr lang="en" sz="1000">
                <a:solidFill>
                  <a:srgbClr val="D4D4D4"/>
                </a:solidFill>
                <a:latin typeface="Consolas"/>
                <a:ea typeface="Consolas"/>
                <a:cs typeface="Consolas"/>
                <a:sym typeface="Consolas"/>
              </a:rPr>
              <a:t>(</a:t>
            </a:r>
            <a:r>
              <a:rPr lang="en" sz="1000">
                <a:solidFill>
                  <a:srgbClr val="9CDCFE"/>
                </a:solidFill>
                <a:latin typeface="Consolas"/>
                <a:ea typeface="Consolas"/>
                <a:cs typeface="Consolas"/>
                <a:sym typeface="Consolas"/>
              </a:rPr>
              <a:t>solution</a:t>
            </a:r>
            <a:r>
              <a:rPr lang="en" sz="1000">
                <a:solidFill>
                  <a:srgbClr val="D4D4D4"/>
                </a:solidFill>
                <a:latin typeface="Consolas"/>
                <a:ea typeface="Consolas"/>
                <a:cs typeface="Consolas"/>
                <a:sym typeface="Consolas"/>
              </a:rPr>
              <a:t> == </a:t>
            </a:r>
            <a:r>
              <a:rPr lang="en" sz="1000">
                <a:solidFill>
                  <a:srgbClr val="569CD6"/>
                </a:solidFill>
                <a:latin typeface="Consolas"/>
                <a:ea typeface="Consolas"/>
                <a:cs typeface="Consolas"/>
                <a:sym typeface="Consolas"/>
              </a:rPr>
              <a:t>null</a:t>
            </a:r>
            <a:r>
              <a:rPr lang="en" sz="1000">
                <a:solidFill>
                  <a:srgbClr val="D4D4D4"/>
                </a:solidFill>
                <a:latin typeface="Consolas"/>
                <a:ea typeface="Consolas"/>
                <a:cs typeface="Consolas"/>
                <a:sym typeface="Consolas"/>
              </a:rPr>
              <a:t>) {</a:t>
            </a:r>
            <a:endParaRPr sz="1000">
              <a:solidFill>
                <a:srgbClr val="D4D4D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99999"/>
                </a:solidFill>
                <a:latin typeface="Consolas"/>
                <a:ea typeface="Consolas"/>
                <a:cs typeface="Consolas"/>
                <a:sym typeface="Consolas"/>
              </a:rPr>
              <a:t>5  </a:t>
            </a:r>
            <a:r>
              <a:rPr lang="en" sz="1000">
                <a:solidFill>
                  <a:srgbClr val="D4D4D4"/>
                </a:solidFill>
                <a:latin typeface="Consolas"/>
                <a:ea typeface="Consolas"/>
                <a:cs typeface="Consolas"/>
                <a:sym typeface="Consolas"/>
              </a:rPr>
              <a:t>   </a:t>
            </a:r>
            <a:r>
              <a:rPr lang="en" sz="1000">
                <a:solidFill>
                  <a:srgbClr val="4EC9B0"/>
                </a:solidFill>
                <a:latin typeface="Consolas"/>
                <a:ea typeface="Consolas"/>
                <a:cs typeface="Consolas"/>
                <a:sym typeface="Consolas"/>
              </a:rPr>
              <a:t>System</a:t>
            </a:r>
            <a:r>
              <a:rPr lang="en" sz="1000">
                <a:solidFill>
                  <a:srgbClr val="D4D4D4"/>
                </a:solidFill>
                <a:latin typeface="Consolas"/>
                <a:ea typeface="Consolas"/>
                <a:cs typeface="Consolas"/>
                <a:sym typeface="Consolas"/>
              </a:rPr>
              <a:t>.</a:t>
            </a:r>
            <a:r>
              <a:rPr lang="en" sz="1000">
                <a:solidFill>
                  <a:srgbClr val="4FC1FF"/>
                </a:solidFill>
                <a:latin typeface="Consolas"/>
                <a:ea typeface="Consolas"/>
                <a:cs typeface="Consolas"/>
                <a:sym typeface="Consolas"/>
              </a:rPr>
              <a:t>out</a:t>
            </a:r>
            <a:r>
              <a:rPr lang="en" sz="1000">
                <a:solidFill>
                  <a:srgbClr val="D4D4D4"/>
                </a:solidFill>
                <a:latin typeface="Consolas"/>
                <a:ea typeface="Consolas"/>
                <a:cs typeface="Consolas"/>
                <a:sym typeface="Consolas"/>
              </a:rPr>
              <a:t>.</a:t>
            </a:r>
            <a:r>
              <a:rPr lang="en" sz="1000">
                <a:solidFill>
                  <a:srgbClr val="DCDCAA"/>
                </a:solidFill>
                <a:latin typeface="Consolas"/>
                <a:ea typeface="Consolas"/>
                <a:cs typeface="Consolas"/>
                <a:sym typeface="Consolas"/>
              </a:rPr>
              <a:t>println</a:t>
            </a:r>
            <a:r>
              <a:rPr lang="en" sz="1000">
                <a:solidFill>
                  <a:srgbClr val="D4D4D4"/>
                </a:solidFill>
                <a:latin typeface="Consolas"/>
                <a:ea typeface="Consolas"/>
                <a:cs typeface="Consolas"/>
                <a:sym typeface="Consolas"/>
              </a:rPr>
              <a:t>(</a:t>
            </a:r>
            <a:r>
              <a:rPr lang="en" sz="1000">
                <a:solidFill>
                  <a:srgbClr val="CE9178"/>
                </a:solidFill>
                <a:latin typeface="Consolas"/>
                <a:ea typeface="Consolas"/>
                <a:cs typeface="Consolas"/>
                <a:sym typeface="Consolas"/>
              </a:rPr>
              <a:t>"No solution."</a:t>
            </a:r>
            <a:r>
              <a:rPr lang="en" sz="1000">
                <a:solidFill>
                  <a:srgbClr val="D4D4D4"/>
                </a:solidFill>
                <a:latin typeface="Consolas"/>
                <a:ea typeface="Consolas"/>
                <a:cs typeface="Consolas"/>
                <a:sym typeface="Consolas"/>
              </a:rPr>
              <a:t>);</a:t>
            </a:r>
            <a:endParaRPr sz="1000">
              <a:solidFill>
                <a:srgbClr val="D4D4D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99999"/>
                </a:solidFill>
                <a:latin typeface="Consolas"/>
                <a:ea typeface="Consolas"/>
                <a:cs typeface="Consolas"/>
                <a:sym typeface="Consolas"/>
              </a:rPr>
              <a:t>6  </a:t>
            </a:r>
            <a:r>
              <a:rPr lang="en" sz="1000">
                <a:solidFill>
                  <a:srgbClr val="D4D4D4"/>
                </a:solidFill>
                <a:latin typeface="Consolas"/>
                <a:ea typeface="Consolas"/>
                <a:cs typeface="Consolas"/>
                <a:sym typeface="Consolas"/>
              </a:rPr>
              <a:t>} </a:t>
            </a:r>
            <a:r>
              <a:rPr lang="en" sz="1000">
                <a:solidFill>
                  <a:srgbClr val="C586C0"/>
                </a:solidFill>
                <a:latin typeface="Consolas"/>
                <a:ea typeface="Consolas"/>
                <a:cs typeface="Consolas"/>
                <a:sym typeface="Consolas"/>
              </a:rPr>
              <a:t>else</a:t>
            </a:r>
            <a:r>
              <a:rPr lang="en" sz="1000">
                <a:solidFill>
                  <a:srgbClr val="D4D4D4"/>
                </a:solidFill>
                <a:latin typeface="Consolas"/>
                <a:ea typeface="Consolas"/>
                <a:cs typeface="Consolas"/>
                <a:sym typeface="Consolas"/>
              </a:rPr>
              <a:t> {</a:t>
            </a:r>
            <a:endParaRPr sz="1000">
              <a:solidFill>
                <a:srgbClr val="D4D4D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99999"/>
                </a:solidFill>
                <a:latin typeface="Consolas"/>
                <a:ea typeface="Consolas"/>
                <a:cs typeface="Consolas"/>
                <a:sym typeface="Consolas"/>
              </a:rPr>
              <a:t>7  </a:t>
            </a:r>
            <a:r>
              <a:rPr lang="en" sz="1000">
                <a:solidFill>
                  <a:srgbClr val="D4D4D4"/>
                </a:solidFill>
                <a:latin typeface="Consolas"/>
                <a:ea typeface="Consolas"/>
                <a:cs typeface="Consolas"/>
                <a:sym typeface="Consolas"/>
              </a:rPr>
              <a:t>   </a:t>
            </a:r>
            <a:r>
              <a:rPr lang="en" sz="1000">
                <a:solidFill>
                  <a:srgbClr val="4EC9B0"/>
                </a:solidFill>
                <a:latin typeface="Consolas"/>
                <a:ea typeface="Consolas"/>
                <a:cs typeface="Consolas"/>
                <a:sym typeface="Consolas"/>
              </a:rPr>
              <a:t>System</a:t>
            </a:r>
            <a:r>
              <a:rPr lang="en" sz="1000">
                <a:solidFill>
                  <a:srgbClr val="D4D4D4"/>
                </a:solidFill>
                <a:latin typeface="Consolas"/>
                <a:ea typeface="Consolas"/>
                <a:cs typeface="Consolas"/>
                <a:sym typeface="Consolas"/>
              </a:rPr>
              <a:t>.</a:t>
            </a:r>
            <a:r>
              <a:rPr lang="en" sz="1000">
                <a:solidFill>
                  <a:srgbClr val="4FC1FF"/>
                </a:solidFill>
                <a:latin typeface="Consolas"/>
                <a:ea typeface="Consolas"/>
                <a:cs typeface="Consolas"/>
                <a:sym typeface="Consolas"/>
              </a:rPr>
              <a:t>out</a:t>
            </a:r>
            <a:r>
              <a:rPr lang="en" sz="1000">
                <a:solidFill>
                  <a:srgbClr val="D4D4D4"/>
                </a:solidFill>
                <a:latin typeface="Consolas"/>
                <a:ea typeface="Consolas"/>
                <a:cs typeface="Consolas"/>
                <a:sym typeface="Consolas"/>
              </a:rPr>
              <a:t>.</a:t>
            </a:r>
            <a:r>
              <a:rPr lang="en" sz="1000">
                <a:solidFill>
                  <a:srgbClr val="DCDCAA"/>
                </a:solidFill>
                <a:latin typeface="Consolas"/>
                <a:ea typeface="Consolas"/>
                <a:cs typeface="Consolas"/>
                <a:sym typeface="Consolas"/>
              </a:rPr>
              <a:t>println</a:t>
            </a:r>
            <a:r>
              <a:rPr lang="en" sz="1000">
                <a:solidFill>
                  <a:srgbClr val="D4D4D4"/>
                </a:solidFill>
                <a:latin typeface="Consolas"/>
                <a:ea typeface="Consolas"/>
                <a:cs typeface="Consolas"/>
                <a:sym typeface="Consolas"/>
              </a:rPr>
              <a:t>(</a:t>
            </a:r>
            <a:r>
              <a:rPr lang="en" sz="1000">
                <a:solidFill>
                  <a:srgbClr val="9CDCFE"/>
                </a:solidFill>
                <a:latin typeface="Consolas"/>
                <a:ea typeface="Consolas"/>
                <a:cs typeface="Consolas"/>
                <a:sym typeface="Consolas"/>
              </a:rPr>
              <a:t>solution</a:t>
            </a:r>
            <a:r>
              <a:rPr lang="en" sz="1000">
                <a:solidFill>
                  <a:srgbClr val="D4D4D4"/>
                </a:solidFill>
                <a:latin typeface="Consolas"/>
                <a:ea typeface="Consolas"/>
                <a:cs typeface="Consolas"/>
                <a:sym typeface="Consolas"/>
              </a:rPr>
              <a:t>);</a:t>
            </a:r>
            <a:endParaRPr sz="1000">
              <a:solidFill>
                <a:srgbClr val="D4D4D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99999"/>
                </a:solidFill>
                <a:latin typeface="Consolas"/>
                <a:ea typeface="Consolas"/>
                <a:cs typeface="Consolas"/>
                <a:sym typeface="Consolas"/>
              </a:rPr>
              <a:t>8  </a:t>
            </a:r>
            <a:r>
              <a:rPr lang="en" sz="1000">
                <a:solidFill>
                  <a:srgbClr val="D4D4D4"/>
                </a:solidFill>
                <a:latin typeface="Consolas"/>
                <a:ea typeface="Consolas"/>
                <a:cs typeface="Consolas"/>
                <a:sym typeface="Consolas"/>
              </a:rPr>
              <a:t>}</a:t>
            </a:r>
            <a:endParaRPr sz="1000"/>
          </a:p>
        </p:txBody>
      </p:sp>
      <p:sp>
        <p:nvSpPr>
          <p:cNvPr id="152" name="Google Shape;152;p22"/>
          <p:cNvSpPr txBox="1"/>
          <p:nvPr>
            <p:ph idx="3" type="body"/>
          </p:nvPr>
        </p:nvSpPr>
        <p:spPr>
          <a:xfrm>
            <a:off x="250375" y="1139025"/>
            <a:ext cx="3829200" cy="738900"/>
          </a:xfrm>
          <a:prstGeom prst="rect">
            <a:avLst/>
          </a:prstGeom>
        </p:spPr>
        <p:txBody>
          <a:bodyPr anchorCtr="0" anchor="ctr" bIns="91425" lIns="91425" spcFirstLastPara="1" rIns="91425" wrap="square" tIns="91425">
            <a:spAutoFit/>
          </a:bodyPr>
          <a:lstStyle/>
          <a:p>
            <a:pPr indent="0" lvl="0" marL="0" rtl="0" algn="l">
              <a:lnSpc>
                <a:spcPct val="100000"/>
              </a:lnSpc>
              <a:spcBef>
                <a:spcPts val="0"/>
              </a:spcBef>
              <a:spcAft>
                <a:spcPts val="0"/>
              </a:spcAft>
              <a:buNone/>
            </a:pPr>
            <a:r>
              <a:rPr lang="en" sz="1200"/>
              <a:t>You may want to consider adding a </a:t>
            </a:r>
            <a:r>
              <a:rPr b="1" i="1" lang="en" sz="1200">
                <a:solidFill>
                  <a:srgbClr val="FF0000"/>
                </a:solidFill>
              </a:rPr>
              <a:t>main</a:t>
            </a:r>
            <a:r>
              <a:rPr lang="en" sz="1200"/>
              <a:t> method to your configuration to manually test it. Use the following example to guide you.</a:t>
            </a:r>
            <a:endParaRPr sz="1200"/>
          </a:p>
        </p:txBody>
      </p:sp>
      <p:sp>
        <p:nvSpPr>
          <p:cNvPr id="153" name="Google Shape;153;p22"/>
          <p:cNvSpPr txBox="1"/>
          <p:nvPr>
            <p:ph idx="3" type="body"/>
          </p:nvPr>
        </p:nvSpPr>
        <p:spPr>
          <a:xfrm>
            <a:off x="250375" y="3806025"/>
            <a:ext cx="3829200" cy="554100"/>
          </a:xfrm>
          <a:prstGeom prst="rect">
            <a:avLst/>
          </a:prstGeom>
        </p:spPr>
        <p:txBody>
          <a:bodyPr anchorCtr="0" anchor="ctr" bIns="91425" lIns="91425" spcFirstLastPara="1" rIns="91425" wrap="square" tIns="91425">
            <a:spAutoFit/>
          </a:bodyPr>
          <a:lstStyle/>
          <a:p>
            <a:pPr indent="0" lvl="0" marL="0" rtl="0" algn="l">
              <a:lnSpc>
                <a:spcPct val="100000"/>
              </a:lnSpc>
              <a:spcBef>
                <a:spcPts val="0"/>
              </a:spcBef>
              <a:spcAft>
                <a:spcPts val="0"/>
              </a:spcAft>
              <a:buNone/>
            </a:pPr>
            <a:r>
              <a:rPr lang="en" sz="1200"/>
              <a:t>You will of course need to create an instance of your PetesPike Game implementation class to use as well.</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idx="12" type="sldNum"/>
          </p:nvPr>
        </p:nvSpPr>
        <p:spPr>
          <a:xfrm>
            <a:off x="90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9" name="Google Shape;159;p23"/>
          <p:cNvSpPr txBox="1"/>
          <p:nvPr>
            <p:ph type="title"/>
          </p:nvPr>
        </p:nvSpPr>
        <p:spPr>
          <a:xfrm>
            <a:off x="5264725" y="500925"/>
            <a:ext cx="37065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Times</a:t>
            </a:r>
            <a:endParaRPr/>
          </a:p>
        </p:txBody>
      </p:sp>
      <p:sp>
        <p:nvSpPr>
          <p:cNvPr id="160" name="Google Shape;160;p23"/>
          <p:cNvSpPr txBox="1"/>
          <p:nvPr>
            <p:ph idx="2" type="body"/>
          </p:nvPr>
        </p:nvSpPr>
        <p:spPr>
          <a:xfrm>
            <a:off x="5192225" y="1209975"/>
            <a:ext cx="3706500" cy="3531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This part of the project is due </a:t>
            </a:r>
            <a:r>
              <a:rPr b="1" i="1" lang="en">
                <a:solidFill>
                  <a:srgbClr val="EA9999"/>
                </a:solidFill>
              </a:rPr>
              <a:t>Wednesday April 22</a:t>
            </a:r>
            <a:r>
              <a:rPr b="1" baseline="30000" i="1" lang="en">
                <a:solidFill>
                  <a:srgbClr val="EA9999"/>
                </a:solidFill>
              </a:rPr>
              <a:t>nd</a:t>
            </a:r>
            <a:r>
              <a:rPr b="1" i="1" lang="en">
                <a:solidFill>
                  <a:srgbClr val="EA9999"/>
                </a:solidFill>
              </a:rPr>
              <a:t>, 2023</a:t>
            </a:r>
            <a:r>
              <a:rPr lang="en"/>
              <a:t> at </a:t>
            </a:r>
            <a:r>
              <a:rPr b="1" i="1" lang="en">
                <a:solidFill>
                  <a:srgbClr val="EA9999"/>
                </a:solidFill>
              </a:rPr>
              <a:t>class time</a:t>
            </a:r>
            <a:r>
              <a:rPr lang="en"/>
              <a:t>.</a:t>
            </a:r>
            <a:endParaRPr/>
          </a:p>
          <a:p>
            <a:pPr indent="0" lvl="0" marL="0" rtl="0" algn="l">
              <a:spcBef>
                <a:spcPts val="1600"/>
              </a:spcBef>
              <a:spcAft>
                <a:spcPts val="0"/>
              </a:spcAft>
              <a:buNone/>
            </a:pPr>
            <a:r>
              <a:rPr lang="en"/>
              <a:t>You should plan to</a:t>
            </a:r>
            <a:r>
              <a:rPr lang="en">
                <a:solidFill>
                  <a:srgbClr val="EA9999"/>
                </a:solidFill>
              </a:rPr>
              <a:t> </a:t>
            </a:r>
            <a:r>
              <a:rPr b="1" i="1" lang="en">
                <a:solidFill>
                  <a:srgbClr val="EA9999"/>
                </a:solidFill>
              </a:rPr>
              <a:t>work together</a:t>
            </a:r>
            <a:r>
              <a:rPr lang="en">
                <a:solidFill>
                  <a:srgbClr val="EA9999"/>
                </a:solidFill>
              </a:rPr>
              <a:t> </a:t>
            </a:r>
            <a:r>
              <a:rPr lang="en"/>
              <a:t>with your team as much as you can, even if that means setting up a remote meeting using Zoom or Discord.</a:t>
            </a:r>
            <a:endParaRPr/>
          </a:p>
          <a:p>
            <a:pPr indent="0" lvl="0" marL="0" rtl="0" algn="l">
              <a:spcBef>
                <a:spcPts val="1600"/>
              </a:spcBef>
              <a:spcAft>
                <a:spcPts val="0"/>
              </a:spcAft>
              <a:buNone/>
            </a:pPr>
            <a:r>
              <a:rPr lang="en">
                <a:solidFill>
                  <a:schemeClr val="lt1"/>
                </a:solidFill>
              </a:rPr>
              <a:t>Plan </a:t>
            </a:r>
            <a:r>
              <a:rPr b="1" i="1" lang="en">
                <a:solidFill>
                  <a:srgbClr val="EA9999"/>
                </a:solidFill>
              </a:rPr>
              <a:t>at least 2 meetings</a:t>
            </a:r>
            <a:r>
              <a:rPr lang="en">
                <a:solidFill>
                  <a:srgbClr val="EA9999"/>
                </a:solidFill>
              </a:rPr>
              <a:t> </a:t>
            </a:r>
            <a:r>
              <a:rPr lang="en">
                <a:solidFill>
                  <a:schemeClr val="lt1"/>
                </a:solidFill>
              </a:rPr>
              <a:t>over the course of this part of the project. Each meeting should be at least </a:t>
            </a:r>
            <a:r>
              <a:rPr b="1" i="1" lang="en">
                <a:solidFill>
                  <a:srgbClr val="EA9999"/>
                </a:solidFill>
              </a:rPr>
              <a:t>1 hour</a:t>
            </a:r>
            <a:r>
              <a:rPr lang="en">
                <a:solidFill>
                  <a:schemeClr val="lt1"/>
                </a:solidFill>
              </a:rPr>
              <a:t>.  Following the example on the left, put the information for all scheduled meetings in a </a:t>
            </a:r>
            <a:r>
              <a:rPr i="1" lang="en">
                <a:solidFill>
                  <a:srgbClr val="EA9999"/>
                </a:solidFill>
              </a:rPr>
              <a:t>meetings.txt</a:t>
            </a:r>
            <a:r>
              <a:rPr lang="en">
                <a:solidFill>
                  <a:schemeClr val="lt1"/>
                </a:solidFill>
              </a:rPr>
              <a:t> file and </a:t>
            </a:r>
            <a:r>
              <a:rPr i="1" lang="en">
                <a:solidFill>
                  <a:srgbClr val="EA9999"/>
                </a:solidFill>
              </a:rPr>
              <a:t>push to your repository.</a:t>
            </a:r>
            <a:endParaRPr i="1">
              <a:solidFill>
                <a:srgbClr val="EA9999"/>
              </a:solidFill>
            </a:endParaRPr>
          </a:p>
          <a:p>
            <a:pPr indent="0" lvl="0" marL="0" rtl="0" algn="l">
              <a:spcBef>
                <a:spcPts val="1600"/>
              </a:spcBef>
              <a:spcAft>
                <a:spcPts val="0"/>
              </a:spcAft>
              <a:buClr>
                <a:srgbClr val="000000"/>
              </a:buClr>
              <a:buSzPts val="1300"/>
              <a:buFont typeface="Arial"/>
              <a:buNone/>
            </a:pPr>
            <a:r>
              <a:t/>
            </a:r>
            <a:endParaRPr>
              <a:solidFill>
                <a:schemeClr val="lt1"/>
              </a:solidFill>
            </a:endParaRPr>
          </a:p>
        </p:txBody>
      </p:sp>
      <p:graphicFrame>
        <p:nvGraphicFramePr>
          <p:cNvPr id="161" name="Google Shape;161;p23"/>
          <p:cNvGraphicFramePr/>
          <p:nvPr/>
        </p:nvGraphicFramePr>
        <p:xfrm>
          <a:off x="234075" y="348525"/>
          <a:ext cx="3000000" cy="3000000"/>
        </p:xfrm>
        <a:graphic>
          <a:graphicData uri="http://schemas.openxmlformats.org/drawingml/2006/table">
            <a:tbl>
              <a:tblPr>
                <a:noFill/>
                <a:tableStyleId>{A3804EFB-841C-4836-BD81-6707FC562163}</a:tableStyleId>
              </a:tblPr>
              <a:tblGrid>
                <a:gridCol w="1470450"/>
                <a:gridCol w="1470450"/>
                <a:gridCol w="1470450"/>
              </a:tblGrid>
              <a:tr h="381000">
                <a:tc>
                  <a:txBody>
                    <a:bodyPr/>
                    <a:lstStyle/>
                    <a:p>
                      <a:pPr indent="0" lvl="0" marL="0" rtl="0" algn="l">
                        <a:spcBef>
                          <a:spcPts val="0"/>
                        </a:spcBef>
                        <a:spcAft>
                          <a:spcPts val="0"/>
                        </a:spcAft>
                        <a:buNone/>
                      </a:pPr>
                      <a:r>
                        <a:rPr lang="en">
                          <a:solidFill>
                            <a:srgbClr val="FFFFFF"/>
                          </a:solidFill>
                        </a:rPr>
                        <a:t>Date/Time</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a:solidFill>
                            <a:srgbClr val="FFFFFF"/>
                          </a:solidFill>
                        </a:rPr>
                        <a:t>Location</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
                          <a:solidFill>
                            <a:srgbClr val="FFFFFF"/>
                          </a:solidFill>
                        </a:rPr>
                        <a:t>Area of Focus</a:t>
                      </a:r>
                      <a:endParaRPr>
                        <a:solidFill>
                          <a:srgbClr val="FFFFFF"/>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r>
              <a:tr h="983425">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4/20 @ 1:00PM</a:t>
                      </a:r>
                      <a:endParaRPr>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Discord</a:t>
                      </a:r>
                      <a:endParaRPr>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Successors</a:t>
                      </a:r>
                      <a:endParaRPr>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983425">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4/18 @ 6:00PM</a:t>
                      </a:r>
                      <a:endParaRPr>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Discord</a:t>
                      </a:r>
                      <a:endParaRPr>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Valid Config</a:t>
                      </a:r>
                      <a:endParaRPr>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983425">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4/20 @ 6:00PM</a:t>
                      </a:r>
                      <a:endParaRPr>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Discord</a:t>
                      </a:r>
                      <a:endParaRPr>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Debugging</a:t>
                      </a:r>
                      <a:endParaRPr>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983425">
                <a:tc>
                  <a:txBody>
                    <a:bodyPr/>
                    <a:lstStyle/>
                    <a:p>
                      <a:pPr indent="0" lvl="0" marL="0" rtl="0" algn="l">
                        <a:spcBef>
                          <a:spcPts val="0"/>
                        </a:spcBef>
                        <a:spcAft>
                          <a:spcPts val="0"/>
                        </a:spcAft>
                        <a:buNone/>
                      </a:pPr>
                      <a:r>
                        <a:t/>
                      </a:r>
                      <a:endParaRPr>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0000"/>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Made it This Far...</a:t>
            </a:r>
            <a:endParaRPr/>
          </a:p>
        </p:txBody>
      </p:sp>
      <p:pic>
        <p:nvPicPr>
          <p:cNvPr id="168" name="Google Shape;168;p24"/>
          <p:cNvPicPr preferRelativeResize="0"/>
          <p:nvPr/>
        </p:nvPicPr>
        <p:blipFill>
          <a:blip r:embed="rId3">
            <a:alphaModFix/>
          </a:blip>
          <a:stretch>
            <a:fillRect/>
          </a:stretch>
        </p:blipFill>
        <p:spPr>
          <a:xfrm flipH="1">
            <a:off x="5137550" y="1507875"/>
            <a:ext cx="3421251" cy="3421251"/>
          </a:xfrm>
          <a:prstGeom prst="rect">
            <a:avLst/>
          </a:prstGeom>
          <a:noFill/>
          <a:ln cap="flat" cmpd="sng" w="19050">
            <a:solidFill>
              <a:schemeClr val="dk2"/>
            </a:solidFill>
            <a:prstDash val="solid"/>
            <a:round/>
            <a:headEnd len="sm" w="sm" type="none"/>
            <a:tailEnd len="sm" w="sm" type="none"/>
          </a:ln>
        </p:spPr>
      </p:pic>
      <p:sp>
        <p:nvSpPr>
          <p:cNvPr id="169" name="Google Shape;169;p24"/>
          <p:cNvSpPr txBox="1"/>
          <p:nvPr>
            <p:ph idx="4294967295" type="body"/>
          </p:nvPr>
        </p:nvSpPr>
        <p:spPr>
          <a:xfrm>
            <a:off x="193751" y="1507421"/>
            <a:ext cx="4775700" cy="738900"/>
          </a:xfrm>
          <a:prstGeom prst="rect">
            <a:avLst/>
          </a:prstGeom>
          <a:solidFill>
            <a:srgbClr val="FFF2CC"/>
          </a:solid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1600"/>
              </a:spcAft>
              <a:buNone/>
            </a:pPr>
            <a:r>
              <a:rPr lang="en" sz="1200">
                <a:solidFill>
                  <a:srgbClr val="000000"/>
                </a:solidFill>
                <a:latin typeface="Arial"/>
                <a:ea typeface="Arial"/>
                <a:cs typeface="Arial"/>
                <a:sym typeface="Arial"/>
              </a:rPr>
              <a:t>Your team is off to a good start, but you are </a:t>
            </a:r>
            <a:r>
              <a:rPr b="1" i="1" lang="en" sz="1200">
                <a:solidFill>
                  <a:srgbClr val="FF0000"/>
                </a:solidFill>
                <a:latin typeface="Arial"/>
                <a:ea typeface="Arial"/>
                <a:cs typeface="Arial"/>
                <a:sym typeface="Arial"/>
              </a:rPr>
              <a:t>not quite</a:t>
            </a:r>
            <a:r>
              <a:rPr lang="en" sz="1200">
                <a:solidFill>
                  <a:srgbClr val="000000"/>
                </a:solidFill>
                <a:latin typeface="Arial"/>
                <a:ea typeface="Arial"/>
                <a:cs typeface="Arial"/>
                <a:sym typeface="Arial"/>
              </a:rPr>
              <a:t> finished with </a:t>
            </a:r>
            <a:r>
              <a:rPr b="1" i="1" lang="en" sz="1200">
                <a:solidFill>
                  <a:srgbClr val="FF0000"/>
                </a:solidFill>
                <a:latin typeface="Arial"/>
                <a:ea typeface="Arial"/>
                <a:cs typeface="Arial"/>
                <a:sym typeface="Arial"/>
              </a:rPr>
              <a:t>Part 3</a:t>
            </a:r>
            <a:r>
              <a:rPr lang="en" sz="1200">
                <a:solidFill>
                  <a:srgbClr val="FF0000"/>
                </a:solidFill>
                <a:latin typeface="Arial"/>
                <a:ea typeface="Arial"/>
                <a:cs typeface="Arial"/>
                <a:sym typeface="Arial"/>
              </a:rPr>
              <a:t> </a:t>
            </a:r>
            <a:r>
              <a:rPr lang="en" sz="1200">
                <a:solidFill>
                  <a:srgbClr val="000000"/>
                </a:solidFill>
                <a:latin typeface="Arial"/>
                <a:ea typeface="Arial"/>
                <a:cs typeface="Arial"/>
                <a:sym typeface="Arial"/>
              </a:rPr>
              <a:t>of the Project yet. Remember that this part of the project is due on </a:t>
            </a:r>
            <a:r>
              <a:rPr b="1" i="1" lang="en" sz="1200">
                <a:solidFill>
                  <a:srgbClr val="FF0000"/>
                </a:solidFill>
                <a:latin typeface="Arial"/>
                <a:ea typeface="Arial"/>
                <a:cs typeface="Arial"/>
                <a:sym typeface="Arial"/>
              </a:rPr>
              <a:t>Monday April 22</a:t>
            </a:r>
            <a:r>
              <a:rPr b="1" baseline="30000" i="1" lang="en" sz="1200">
                <a:solidFill>
                  <a:srgbClr val="FF0000"/>
                </a:solidFill>
                <a:latin typeface="Arial"/>
                <a:ea typeface="Arial"/>
                <a:cs typeface="Arial"/>
                <a:sym typeface="Arial"/>
              </a:rPr>
              <a:t>nd</a:t>
            </a:r>
            <a:r>
              <a:rPr b="1" i="1" lang="en" sz="1200">
                <a:solidFill>
                  <a:srgbClr val="FF0000"/>
                </a:solidFill>
                <a:latin typeface="Arial"/>
                <a:ea typeface="Arial"/>
                <a:cs typeface="Arial"/>
                <a:sym typeface="Arial"/>
              </a:rPr>
              <a:t>, 2023 </a:t>
            </a:r>
            <a:r>
              <a:rPr lang="en" sz="1200">
                <a:solidFill>
                  <a:srgbClr val="000000"/>
                </a:solidFill>
                <a:latin typeface="Arial"/>
                <a:ea typeface="Arial"/>
                <a:cs typeface="Arial"/>
                <a:sym typeface="Arial"/>
              </a:rPr>
              <a:t>at</a:t>
            </a:r>
            <a:r>
              <a:rPr lang="en" sz="1200">
                <a:solidFill>
                  <a:srgbClr val="000000"/>
                </a:solidFill>
                <a:latin typeface="Arial"/>
                <a:ea typeface="Arial"/>
                <a:cs typeface="Arial"/>
                <a:sym typeface="Arial"/>
              </a:rPr>
              <a:t> </a:t>
            </a:r>
            <a:r>
              <a:rPr b="1" i="1" lang="en" sz="1200">
                <a:solidFill>
                  <a:srgbClr val="FF0000"/>
                </a:solidFill>
                <a:latin typeface="Arial"/>
                <a:ea typeface="Arial"/>
                <a:cs typeface="Arial"/>
                <a:sym typeface="Arial"/>
              </a:rPr>
              <a:t>class time</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p:txBody>
      </p:sp>
      <p:sp>
        <p:nvSpPr>
          <p:cNvPr id="170" name="Google Shape;170;p24"/>
          <p:cNvSpPr txBox="1"/>
          <p:nvPr>
            <p:ph idx="4294967295" type="body"/>
          </p:nvPr>
        </p:nvSpPr>
        <p:spPr>
          <a:xfrm>
            <a:off x="193751" y="2445948"/>
            <a:ext cx="4775700" cy="554100"/>
          </a:xfrm>
          <a:prstGeom prst="rect">
            <a:avLst/>
          </a:prstGeom>
          <a:solidFill>
            <a:srgbClr val="FFF2CC"/>
          </a:solid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1600"/>
              </a:spcAft>
              <a:buNone/>
            </a:pPr>
            <a:r>
              <a:rPr lang="en" sz="1200">
                <a:solidFill>
                  <a:srgbClr val="000000"/>
                </a:solidFill>
                <a:latin typeface="Arial"/>
                <a:ea typeface="Arial"/>
                <a:cs typeface="Arial"/>
                <a:sym typeface="Arial"/>
              </a:rPr>
              <a:t>You still need to implement the automatic solve feature in your </a:t>
            </a:r>
            <a:r>
              <a:rPr b="1" i="1" lang="en" sz="1200">
                <a:solidFill>
                  <a:srgbClr val="FF0000"/>
                </a:solidFill>
                <a:latin typeface="Arial"/>
                <a:ea typeface="Arial"/>
                <a:cs typeface="Arial"/>
                <a:sym typeface="Arial"/>
              </a:rPr>
              <a:t>command-line </a:t>
            </a:r>
            <a:r>
              <a:rPr lang="en" sz="1200">
                <a:solidFill>
                  <a:schemeClr val="dk1"/>
                </a:solidFill>
                <a:latin typeface="Arial"/>
                <a:ea typeface="Arial"/>
                <a:cs typeface="Arial"/>
                <a:sym typeface="Arial"/>
              </a:rPr>
              <a:t>and </a:t>
            </a:r>
            <a:r>
              <a:rPr b="1" i="1" lang="en" sz="1200">
                <a:solidFill>
                  <a:srgbClr val="FF0000"/>
                </a:solidFill>
                <a:latin typeface="Arial"/>
                <a:ea typeface="Arial"/>
                <a:cs typeface="Arial"/>
                <a:sym typeface="Arial"/>
              </a:rPr>
              <a:t>graphical user interfaces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p:txBody>
      </p:sp>
      <p:sp>
        <p:nvSpPr>
          <p:cNvPr id="171" name="Google Shape;171;p24"/>
          <p:cNvSpPr txBox="1"/>
          <p:nvPr>
            <p:ph idx="4294967295" type="body"/>
          </p:nvPr>
        </p:nvSpPr>
        <p:spPr>
          <a:xfrm>
            <a:off x="193751" y="3199668"/>
            <a:ext cx="4775700" cy="554100"/>
          </a:xfrm>
          <a:prstGeom prst="rect">
            <a:avLst/>
          </a:prstGeom>
          <a:solidFill>
            <a:srgbClr val="FFF2CC"/>
          </a:solid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1600"/>
              </a:spcAft>
              <a:buNone/>
            </a:pPr>
            <a:r>
              <a:rPr lang="en" sz="1200">
                <a:solidFill>
                  <a:srgbClr val="000000"/>
                </a:solidFill>
                <a:latin typeface="Arial"/>
                <a:ea typeface="Arial"/>
                <a:cs typeface="Arial"/>
                <a:sym typeface="Arial"/>
              </a:rPr>
              <a:t>If you have time remaining in class, you should begin reading the full </a:t>
            </a:r>
            <a:r>
              <a:rPr lang="en" sz="1200">
                <a:solidFill>
                  <a:srgbClr val="000000"/>
                </a:solidFill>
                <a:latin typeface="Arial"/>
                <a:ea typeface="Arial"/>
                <a:cs typeface="Arial"/>
                <a:sym typeface="Arial"/>
              </a:rPr>
              <a:t>project description, which you will find on MyCourses.</a:t>
            </a:r>
            <a:endParaRPr sz="1200">
              <a:solidFill>
                <a:srgbClr val="000000"/>
              </a:solidFill>
              <a:latin typeface="Arial"/>
              <a:ea typeface="Arial"/>
              <a:cs typeface="Arial"/>
              <a:sym typeface="Arial"/>
            </a:endParaRPr>
          </a:p>
        </p:txBody>
      </p:sp>
      <p:sp>
        <p:nvSpPr>
          <p:cNvPr id="172" name="Google Shape;172;p24"/>
          <p:cNvSpPr/>
          <p:nvPr/>
        </p:nvSpPr>
        <p:spPr>
          <a:xfrm>
            <a:off x="6190150" y="4371625"/>
            <a:ext cx="1487400" cy="393600"/>
          </a:xfrm>
          <a:prstGeom prst="wedgeRoundRectCallout">
            <a:avLst>
              <a:gd fmla="val -68517" name="adj1"/>
              <a:gd fmla="val -135467" name="adj2"/>
              <a:gd fmla="val 0" name="adj3"/>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900"/>
              <a:t>Not again...</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 name="Shape 77"/>
        <p:cNvGrpSpPr/>
        <p:nvPr/>
      </p:nvGrpSpPr>
      <p:grpSpPr>
        <a:xfrm>
          <a:off x="0" y="0"/>
          <a:ext cx="0" cy="0"/>
          <a:chOff x="0" y="0"/>
          <a:chExt cx="0" cy="0"/>
        </a:xfrm>
      </p:grpSpPr>
      <p:sp>
        <p:nvSpPr>
          <p:cNvPr id="78" name="Google Shape;78;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Team Members</a:t>
            </a:r>
            <a:endParaRPr/>
          </a:p>
        </p:txBody>
      </p:sp>
      <p:sp>
        <p:nvSpPr>
          <p:cNvPr id="79" name="Google Shape;79;p14"/>
          <p:cNvSpPr txBox="1"/>
          <p:nvPr>
            <p:ph idx="1" type="body"/>
          </p:nvPr>
        </p:nvSpPr>
        <p:spPr>
          <a:xfrm>
            <a:off x="311700" y="3182100"/>
            <a:ext cx="3999900" cy="17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 the name of each of your problem solving team members here.</a:t>
            </a:r>
            <a:endParaRPr/>
          </a:p>
          <a:p>
            <a:pPr indent="0" lvl="0" marL="0" rtl="0" algn="l">
              <a:spcBef>
                <a:spcPts val="1600"/>
              </a:spcBef>
              <a:spcAft>
                <a:spcPts val="1600"/>
              </a:spcAft>
              <a:buNone/>
            </a:pPr>
            <a:r>
              <a:rPr lang="en"/>
              <a:t>Do not forget to </a:t>
            </a:r>
            <a:r>
              <a:rPr b="1" i="1" lang="en">
                <a:solidFill>
                  <a:srgbClr val="FF0000"/>
                </a:solidFill>
              </a:rPr>
              <a:t>add every team member’s name</a:t>
            </a:r>
            <a:r>
              <a:rPr lang="en"/>
              <a:t>! Your instructor (or course assistant) may or may not use this to determine whether or not you participated in the problem solving session.</a:t>
            </a:r>
            <a:endParaRPr/>
          </a:p>
        </p:txBody>
      </p:sp>
      <p:sp>
        <p:nvSpPr>
          <p:cNvPr id="80" name="Google Shape;8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81" name="Google Shape;81;p14"/>
          <p:cNvGraphicFramePr/>
          <p:nvPr/>
        </p:nvGraphicFramePr>
        <p:xfrm>
          <a:off x="4665300" y="1445175"/>
          <a:ext cx="3000000" cy="3000000"/>
        </p:xfrm>
        <a:graphic>
          <a:graphicData uri="http://schemas.openxmlformats.org/drawingml/2006/table">
            <a:tbl>
              <a:tblPr>
                <a:noFill/>
                <a:tableStyleId>{A3804EFB-841C-4836-BD81-6707FC562163}</a:tableStyleId>
              </a:tblPr>
              <a:tblGrid>
                <a:gridCol w="3999900"/>
              </a:tblGrid>
              <a:tr h="570250">
                <a:tc>
                  <a:txBody>
                    <a:bodyPr/>
                    <a:lstStyle/>
                    <a:p>
                      <a:pPr indent="0" lvl="0" marL="0" rtl="0" algn="l">
                        <a:spcBef>
                          <a:spcPts val="0"/>
                        </a:spcBef>
                        <a:spcAft>
                          <a:spcPts val="0"/>
                        </a:spcAft>
                        <a:buNone/>
                      </a:pPr>
                      <a:r>
                        <a:rPr lang="en"/>
                        <a:t>Logan Costa</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70250">
                <a:tc>
                  <a:txBody>
                    <a:bodyPr/>
                    <a:lstStyle/>
                    <a:p>
                      <a:pPr indent="0" lvl="0" marL="0" rtl="0" algn="l">
                        <a:spcBef>
                          <a:spcPts val="0"/>
                        </a:spcBef>
                        <a:spcAft>
                          <a:spcPts val="0"/>
                        </a:spcAft>
                        <a:buNone/>
                      </a:pPr>
                      <a:r>
                        <a:rPr lang="en"/>
                        <a:t>Xander Tomaszewski</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70250">
                <a:tc>
                  <a:txBody>
                    <a:bodyPr/>
                    <a:lstStyle/>
                    <a:p>
                      <a:pPr indent="0" lvl="0" marL="0" rtl="0" algn="l">
                        <a:spcBef>
                          <a:spcPts val="0"/>
                        </a:spcBef>
                        <a:spcAft>
                          <a:spcPts val="0"/>
                        </a:spcAft>
                        <a:buNone/>
                      </a:pPr>
                      <a:r>
                        <a:rPr lang="en"/>
                        <a:t>Lukas May</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70250">
                <a:tc>
                  <a:txBody>
                    <a:bodyPr/>
                    <a:lstStyle/>
                    <a:p>
                      <a:pPr indent="0" lvl="0" marL="0" rtl="0" algn="l">
                        <a:spcBef>
                          <a:spcPts val="0"/>
                        </a:spcBef>
                        <a:spcAft>
                          <a:spcPts val="0"/>
                        </a:spcAft>
                        <a:buNone/>
                      </a:pPr>
                      <a:r>
                        <a:rPr lang="en"/>
                        <a:t>Ben Eggers</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93025">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93025">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bl>
          </a:graphicData>
        </a:graphic>
      </p:graphicFrame>
      <p:pic>
        <p:nvPicPr>
          <p:cNvPr id="82" name="Google Shape;82;p14"/>
          <p:cNvPicPr preferRelativeResize="0"/>
          <p:nvPr/>
        </p:nvPicPr>
        <p:blipFill rotWithShape="1">
          <a:blip r:embed="rId3">
            <a:alphaModFix/>
          </a:blip>
          <a:srcRect b="11851" l="0" r="0" t="24189"/>
          <a:stretch/>
        </p:blipFill>
        <p:spPr>
          <a:xfrm>
            <a:off x="331482" y="1445225"/>
            <a:ext cx="3827715" cy="1730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Coming Up</a:t>
            </a:r>
            <a:endParaRPr/>
          </a:p>
        </p:txBody>
      </p:sp>
      <p:sp>
        <p:nvSpPr>
          <p:cNvPr id="88" name="Google Shape;8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89" name="Google Shape;89;p15"/>
          <p:cNvGraphicFramePr/>
          <p:nvPr/>
        </p:nvGraphicFramePr>
        <p:xfrm>
          <a:off x="226350" y="3132060"/>
          <a:ext cx="3000000" cy="3000000"/>
        </p:xfrm>
        <a:graphic>
          <a:graphicData uri="http://schemas.openxmlformats.org/drawingml/2006/table">
            <a:tbl>
              <a:tblPr>
                <a:noFill/>
                <a:tableStyleId>{A3804EFB-841C-4836-BD81-6707FC562163}</a:tableStyleId>
              </a:tblPr>
              <a:tblGrid>
                <a:gridCol w="659225"/>
                <a:gridCol w="2083200"/>
                <a:gridCol w="558425"/>
                <a:gridCol w="2155150"/>
                <a:gridCol w="584575"/>
                <a:gridCol w="2099150"/>
                <a:gridCol w="551625"/>
              </a:tblGrid>
              <a:tr h="340525">
                <a:tc>
                  <a:txBody>
                    <a:bodyPr/>
                    <a:lstStyle/>
                    <a:p>
                      <a:pPr indent="0" lvl="0" marL="0" rtl="0" algn="ctr">
                        <a:spcBef>
                          <a:spcPts val="0"/>
                        </a:spcBef>
                        <a:spcAft>
                          <a:spcPts val="0"/>
                        </a:spcAft>
                        <a:buNone/>
                      </a:pPr>
                      <a:r>
                        <a:rPr lang="en">
                          <a:solidFill>
                            <a:srgbClr val="FFFFFF"/>
                          </a:solidFill>
                        </a:rPr>
                        <a:t>SUN</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MON (</a:t>
                      </a:r>
                      <a:r>
                        <a:rPr lang="en">
                          <a:solidFill>
                            <a:srgbClr val="FFFFFF"/>
                          </a:solidFill>
                        </a:rPr>
                        <a:t>4/22)</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TUE</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WED (4/24)</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THU</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FRI (4/26)</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SAT</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r>
              <a:tr h="245475">
                <a:tc>
                  <a:txBody>
                    <a:bodyPr/>
                    <a:lstStyle/>
                    <a:p>
                      <a:pPr indent="0" lvl="0" marL="0" rtl="0" algn="ctr">
                        <a:spcBef>
                          <a:spcPts val="0"/>
                        </a:spcBef>
                        <a:spcAft>
                          <a:spcPts val="0"/>
                        </a:spcAft>
                        <a:buNone/>
                      </a:pPr>
                      <a:r>
                        <a:t/>
                      </a:r>
                      <a:endParaRPr sz="11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3">
                  <a:txBody>
                    <a:bodyPr/>
                    <a:lstStyle/>
                    <a:p>
                      <a:pPr indent="0" lvl="0" marL="0" rtl="0" algn="ctr">
                        <a:spcBef>
                          <a:spcPts val="0"/>
                        </a:spcBef>
                        <a:spcAft>
                          <a:spcPts val="0"/>
                        </a:spcAft>
                        <a:buNone/>
                      </a:pPr>
                      <a:r>
                        <a:rPr lang="en" sz="1100"/>
                        <a:t>Unit 12: Networking</a:t>
                      </a:r>
                      <a:endParaRPr sz="1100">
                        <a:solidFill>
                          <a:srgbClr val="FF0000"/>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hMerge="1"/>
                <a:tc>
                  <a:txBody>
                    <a:bodyPr/>
                    <a:lstStyle/>
                    <a:p>
                      <a:pPr indent="0" lvl="0" marL="0" rtl="0" algn="ctr">
                        <a:spcBef>
                          <a:spcPts val="0"/>
                        </a:spcBef>
                        <a:spcAft>
                          <a:spcPts val="0"/>
                        </a:spcAft>
                        <a:buNone/>
                      </a:pPr>
                      <a:r>
                        <a:t/>
                      </a:r>
                      <a:endParaRPr sz="1100">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Unit 13: Semester Review</a:t>
                      </a:r>
                      <a:endParaRPr sz="11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92300">
                <a:tc>
                  <a:txBody>
                    <a:bodyPr/>
                    <a:lstStyle/>
                    <a:p>
                      <a:pPr indent="0" lvl="0" marL="0" rtl="0" algn="l">
                        <a:spcBef>
                          <a:spcPts val="0"/>
                        </a:spcBef>
                        <a:spcAft>
                          <a:spcPts val="0"/>
                        </a:spcAft>
                        <a:buNone/>
                      </a:pPr>
                      <a:r>
                        <a:t/>
                      </a:r>
                      <a:endParaRPr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0000"/>
                          </a:solidFill>
                        </a:rPr>
                        <a:t>Project Part 3 Due</a:t>
                      </a:r>
                      <a:endParaRPr sz="1100">
                        <a:solidFill>
                          <a:srgbClr val="FF0000"/>
                        </a:solidFill>
                      </a:endParaRPr>
                    </a:p>
                    <a:p>
                      <a:pPr indent="0" lvl="0" marL="0" rtl="0" algn="l">
                        <a:spcBef>
                          <a:spcPts val="0"/>
                        </a:spcBef>
                        <a:spcAft>
                          <a:spcPts val="0"/>
                        </a:spcAft>
                        <a:buNone/>
                      </a:pPr>
                      <a:r>
                        <a:rPr lang="en" sz="1100">
                          <a:solidFill>
                            <a:srgbClr val="FF0000"/>
                          </a:solidFill>
                        </a:rPr>
                        <a:t>(start of class)</a:t>
                      </a:r>
                      <a:endParaRPr sz="1100">
                        <a:solidFill>
                          <a:srgbClr val="FF00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0000"/>
                          </a:solidFill>
                        </a:rPr>
                        <a:t>Assignment</a:t>
                      </a:r>
                      <a:endParaRPr sz="1100">
                        <a:solidFill>
                          <a:srgbClr val="FF0000"/>
                        </a:solidFill>
                      </a:endParaRPr>
                    </a:p>
                    <a:p>
                      <a:pPr indent="0" lvl="0" marL="0" rtl="0" algn="l">
                        <a:spcBef>
                          <a:spcPts val="0"/>
                        </a:spcBef>
                        <a:spcAft>
                          <a:spcPts val="0"/>
                        </a:spcAft>
                        <a:buNone/>
                      </a:pPr>
                      <a:r>
                        <a:rPr lang="en" sz="1100">
                          <a:solidFill>
                            <a:srgbClr val="FF0000"/>
                          </a:solidFill>
                        </a:rPr>
                        <a:t>12.1 Due</a:t>
                      </a:r>
                      <a:endParaRPr sz="1100">
                        <a:solidFill>
                          <a:srgbClr val="FF0000"/>
                        </a:solidFill>
                      </a:endParaRPr>
                    </a:p>
                    <a:p>
                      <a:pPr indent="0" lvl="0" marL="0" rtl="0" algn="l">
                        <a:spcBef>
                          <a:spcPts val="0"/>
                        </a:spcBef>
                        <a:spcAft>
                          <a:spcPts val="0"/>
                        </a:spcAft>
                        <a:buNone/>
                      </a:pPr>
                      <a:r>
                        <a:rPr lang="en" sz="1100">
                          <a:solidFill>
                            <a:srgbClr val="FF0000"/>
                          </a:solidFill>
                        </a:rPr>
                        <a:t>(start of class)</a:t>
                      </a:r>
                      <a:endParaRPr sz="1100">
                        <a:solidFill>
                          <a:srgbClr val="FF00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Unit 12 Mini-Practicum</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FF0000"/>
                          </a:solidFill>
                        </a:rPr>
                        <a:t>Assignment</a:t>
                      </a:r>
                      <a:endParaRPr sz="1100">
                        <a:solidFill>
                          <a:srgbClr val="FF0000"/>
                        </a:solidFill>
                      </a:endParaRPr>
                    </a:p>
                    <a:p>
                      <a:pPr indent="0" lvl="0" marL="0" rtl="0" algn="l">
                        <a:spcBef>
                          <a:spcPts val="0"/>
                        </a:spcBef>
                        <a:spcAft>
                          <a:spcPts val="0"/>
                        </a:spcAft>
                        <a:buNone/>
                      </a:pPr>
                      <a:r>
                        <a:rPr lang="en" sz="1100">
                          <a:solidFill>
                            <a:srgbClr val="FF0000"/>
                          </a:solidFill>
                        </a:rPr>
                        <a:t>12.2 Due</a:t>
                      </a:r>
                      <a:endParaRPr sz="1100">
                        <a:solidFill>
                          <a:srgbClr val="FF0000"/>
                        </a:solidFill>
                      </a:endParaRPr>
                    </a:p>
                    <a:p>
                      <a:pPr indent="0" lvl="0" marL="0" rtl="0" algn="l">
                        <a:spcBef>
                          <a:spcPts val="0"/>
                        </a:spcBef>
                        <a:spcAft>
                          <a:spcPts val="0"/>
                        </a:spcAft>
                        <a:buNone/>
                      </a:pPr>
                      <a:r>
                        <a:rPr lang="en" sz="1100">
                          <a:solidFill>
                            <a:srgbClr val="FF0000"/>
                          </a:solidFill>
                        </a:rPr>
                        <a:t>(start of class)</a:t>
                      </a:r>
                      <a:endParaRPr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90" name="Google Shape;90;p15"/>
          <p:cNvGraphicFramePr/>
          <p:nvPr/>
        </p:nvGraphicFramePr>
        <p:xfrm>
          <a:off x="226325" y="1345250"/>
          <a:ext cx="3000000" cy="3000000"/>
        </p:xfrm>
        <a:graphic>
          <a:graphicData uri="http://schemas.openxmlformats.org/drawingml/2006/table">
            <a:tbl>
              <a:tblPr>
                <a:noFill/>
                <a:tableStyleId>{A3804EFB-841C-4836-BD81-6707FC562163}</a:tableStyleId>
              </a:tblPr>
              <a:tblGrid>
                <a:gridCol w="659225"/>
                <a:gridCol w="2083200"/>
                <a:gridCol w="558425"/>
                <a:gridCol w="2155150"/>
                <a:gridCol w="584575"/>
                <a:gridCol w="2099150"/>
                <a:gridCol w="551625"/>
              </a:tblGrid>
              <a:tr h="264925">
                <a:tc>
                  <a:txBody>
                    <a:bodyPr/>
                    <a:lstStyle/>
                    <a:p>
                      <a:pPr indent="0" lvl="0" marL="0" rtl="0" algn="ctr">
                        <a:spcBef>
                          <a:spcPts val="0"/>
                        </a:spcBef>
                        <a:spcAft>
                          <a:spcPts val="0"/>
                        </a:spcAft>
                        <a:buNone/>
                      </a:pPr>
                      <a:r>
                        <a:rPr lang="en">
                          <a:solidFill>
                            <a:srgbClr val="FFFFFF"/>
                          </a:solidFill>
                        </a:rPr>
                        <a:t>SUN</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MON (4/15)</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TUE</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WED (4/17)</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THU</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FRI (4/19)</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solidFill>
                            <a:srgbClr val="FFFFFF"/>
                          </a:solidFill>
                        </a:rPr>
                        <a:t>SAT</a:t>
                      </a:r>
                      <a:endParaRPr>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r>
              <a:tr h="248400">
                <a:tc>
                  <a:txBody>
                    <a:bodyPr/>
                    <a:lstStyle/>
                    <a:p>
                      <a:pPr indent="0" lvl="0" marL="0" rtl="0" algn="ctr">
                        <a:spcBef>
                          <a:spcPts val="0"/>
                        </a:spcBef>
                        <a:spcAft>
                          <a:spcPts val="0"/>
                        </a:spcAft>
                        <a:buNone/>
                      </a:pPr>
                      <a:r>
                        <a:t/>
                      </a:r>
                      <a:endParaRPr sz="11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Unit 11: Thread Cooperation</a:t>
                      </a:r>
                      <a:endParaRPr sz="1100">
                        <a:solidFill>
                          <a:srgbClr val="FF0000"/>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1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0000"/>
                          </a:solidFill>
                        </a:rPr>
                        <a:t>Project Time</a:t>
                      </a:r>
                      <a:endParaRPr sz="1100">
                        <a:solidFill>
                          <a:srgbClr val="FF0000"/>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t/>
                      </a:r>
                      <a:endParaRPr sz="1100">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Unit 12: Networking</a:t>
                      </a:r>
                      <a:endParaRPr sz="11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rgbClr val="FFFFFF"/>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02175">
                <a:tc>
                  <a:txBody>
                    <a:bodyPr/>
                    <a:lstStyle/>
                    <a:p>
                      <a:pPr indent="0" lvl="0" marL="0" rtl="0" algn="l">
                        <a:spcBef>
                          <a:spcPts val="0"/>
                        </a:spcBef>
                        <a:spcAft>
                          <a:spcPts val="0"/>
                        </a:spcAft>
                        <a:buNone/>
                      </a:pPr>
                      <a:r>
                        <a:t/>
                      </a:r>
                      <a:endParaRPr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0000"/>
                          </a:solidFill>
                        </a:rPr>
                        <a:t>Club Chèvre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FF0000"/>
                          </a:solidFill>
                        </a:rPr>
                        <a:t>Assignment</a:t>
                      </a:r>
                      <a:endParaRPr sz="1100">
                        <a:solidFill>
                          <a:srgbClr val="FF0000"/>
                        </a:solidFill>
                      </a:endParaRPr>
                    </a:p>
                    <a:p>
                      <a:pPr indent="0" lvl="0" marL="0" rtl="0" algn="l">
                        <a:spcBef>
                          <a:spcPts val="0"/>
                        </a:spcBef>
                        <a:spcAft>
                          <a:spcPts val="0"/>
                        </a:spcAft>
                        <a:buNone/>
                      </a:pPr>
                      <a:r>
                        <a:rPr lang="en" sz="1100">
                          <a:solidFill>
                            <a:srgbClr val="FF0000"/>
                          </a:solidFill>
                        </a:rPr>
                        <a:t>11.1 Due</a:t>
                      </a:r>
                      <a:endParaRPr sz="1100">
                        <a:solidFill>
                          <a:srgbClr val="FF0000"/>
                        </a:solidFill>
                      </a:endParaRPr>
                    </a:p>
                    <a:p>
                      <a:pPr indent="0" lvl="0" marL="0" rtl="0" algn="l">
                        <a:spcBef>
                          <a:spcPts val="0"/>
                        </a:spcBef>
                        <a:spcAft>
                          <a:spcPts val="0"/>
                        </a:spcAft>
                        <a:buNone/>
                      </a:pPr>
                      <a:r>
                        <a:rPr lang="en" sz="1100">
                          <a:solidFill>
                            <a:srgbClr val="FF0000"/>
                          </a:solidFill>
                        </a:rPr>
                        <a:t>(start of class)</a:t>
                      </a:r>
                      <a:endParaRPr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0000"/>
                          </a:solidFill>
                        </a:rPr>
                        <a:t>Project Part 3</a:t>
                      </a:r>
                      <a:endParaRPr sz="1100">
                        <a:solidFill>
                          <a:srgbClr val="FF0000"/>
                        </a:solidFill>
                      </a:endParaRPr>
                    </a:p>
                    <a:p>
                      <a:pPr indent="0" lvl="0" marL="0" rtl="0" algn="l">
                        <a:spcBef>
                          <a:spcPts val="0"/>
                        </a:spcBef>
                        <a:spcAft>
                          <a:spcPts val="0"/>
                        </a:spcAft>
                        <a:buNone/>
                      </a:pPr>
                      <a:r>
                        <a:rPr lang="en" sz="1100">
                          <a:solidFill>
                            <a:srgbClr val="FF0000"/>
                          </a:solidFill>
                        </a:rPr>
                        <a:t>Team Problem-Solving</a:t>
                      </a:r>
                      <a:endParaRPr sz="1100">
                        <a:solidFill>
                          <a:srgbClr val="FF0000"/>
                        </a:solidFill>
                      </a:endParaRPr>
                    </a:p>
                    <a:p>
                      <a:pPr indent="0" lvl="0" marL="0" rtl="0" algn="l">
                        <a:spcBef>
                          <a:spcPts val="0"/>
                        </a:spcBef>
                        <a:spcAft>
                          <a:spcPts val="0"/>
                        </a:spcAft>
                        <a:buNone/>
                      </a:pPr>
                      <a:r>
                        <a:t/>
                      </a:r>
                      <a:endParaRPr sz="1100">
                        <a:solidFill>
                          <a:srgbClr val="FF0000"/>
                        </a:solidFill>
                      </a:endParaRPr>
                    </a:p>
                    <a:p>
                      <a:pPr indent="0" lvl="0" marL="0" rtl="0" algn="l">
                        <a:spcBef>
                          <a:spcPts val="0"/>
                        </a:spcBef>
                        <a:spcAft>
                          <a:spcPts val="0"/>
                        </a:spcAft>
                        <a:buNone/>
                      </a:pPr>
                      <a:r>
                        <a:rPr lang="en" sz="1100"/>
                        <a:t>Assignment 11.2 Due</a:t>
                      </a:r>
                      <a:endParaRPr sz="1100"/>
                    </a:p>
                    <a:p>
                      <a:pPr indent="0" lvl="0" marL="0" rtl="0" algn="l">
                        <a:spcBef>
                          <a:spcPts val="0"/>
                        </a:spcBef>
                        <a:spcAft>
                          <a:spcPts val="0"/>
                        </a:spcAft>
                        <a:buNone/>
                      </a:pPr>
                      <a:r>
                        <a:rPr lang="en" sz="1100"/>
                        <a:t>(start of class)</a:t>
                      </a:r>
                      <a:endParaRPr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Unit 11 Mini-Practicum</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solidFill>
                          <a:srgbClr val="FF00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91" name="Google Shape;91;p15"/>
          <p:cNvSpPr/>
          <p:nvPr/>
        </p:nvSpPr>
        <p:spPr>
          <a:xfrm rot="-2462038">
            <a:off x="2521469" y="2541061"/>
            <a:ext cx="1223750" cy="765515"/>
          </a:xfrm>
          <a:prstGeom prst="rightArrow">
            <a:avLst>
              <a:gd fmla="val 50000" name="adj1"/>
              <a:gd fmla="val 50000" name="adj2"/>
            </a:avLst>
          </a:prstGeom>
          <a:solidFill>
            <a:srgbClr val="FF0000"/>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rPr>
              <a:t>You Are Here</a:t>
            </a:r>
            <a:endParaRPr sz="11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Pete's Pike</a:t>
            </a:r>
            <a:endParaRPr/>
          </a:p>
          <a:p>
            <a:pPr indent="0" lvl="0" marL="0" rtl="0" algn="l">
              <a:lnSpc>
                <a:spcPct val="100000"/>
              </a:lnSpc>
              <a:spcBef>
                <a:spcPts val="0"/>
              </a:spcBef>
              <a:spcAft>
                <a:spcPts val="0"/>
              </a:spcAft>
              <a:buSzPts val="2800"/>
              <a:buNone/>
            </a:pPr>
            <a:r>
              <a:t/>
            </a:r>
            <a:endParaRPr/>
          </a:p>
        </p:txBody>
      </p:sp>
      <p:sp>
        <p:nvSpPr>
          <p:cNvPr id="97" name="Google Shape;97;p16"/>
          <p:cNvSpPr txBox="1"/>
          <p:nvPr>
            <p:ph idx="12" type="sldNum"/>
          </p:nvPr>
        </p:nvSpPr>
        <p:spPr>
          <a:xfrm>
            <a:off x="8169908" y="468756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6"/>
          <p:cNvSpPr txBox="1"/>
          <p:nvPr/>
        </p:nvSpPr>
        <p:spPr>
          <a:xfrm>
            <a:off x="297900" y="1505700"/>
            <a:ext cx="4990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300">
                <a:solidFill>
                  <a:srgbClr val="FF0000"/>
                </a:solidFill>
                <a:latin typeface="Roboto"/>
                <a:ea typeface="Roboto"/>
                <a:cs typeface="Roboto"/>
                <a:sym typeface="Roboto"/>
              </a:rPr>
              <a:t>Pete's Pike </a:t>
            </a:r>
            <a:r>
              <a:rPr lang="en" sz="1300">
                <a:solidFill>
                  <a:srgbClr val="666666"/>
                </a:solidFill>
                <a:latin typeface="Roboto"/>
                <a:ea typeface="Roboto"/>
                <a:cs typeface="Roboto"/>
                <a:sym typeface="Roboto"/>
              </a:rPr>
              <a:t>is a logic game where the goal is to get Pete the mountain climber safely to the top of the mountain. Pete is accompanied by his trusty goats who will assist him in his journey.</a:t>
            </a:r>
            <a:endParaRPr sz="1300">
              <a:solidFill>
                <a:srgbClr val="666666"/>
              </a:solidFill>
              <a:latin typeface="Roboto"/>
              <a:ea typeface="Roboto"/>
              <a:cs typeface="Roboto"/>
              <a:sym typeface="Roboto"/>
            </a:endParaRPr>
          </a:p>
          <a:p>
            <a:pPr indent="0" lvl="0" marL="0" rtl="0" algn="l">
              <a:spcBef>
                <a:spcPts val="0"/>
              </a:spcBef>
              <a:spcAft>
                <a:spcPts val="0"/>
              </a:spcAft>
              <a:buNone/>
            </a:pPr>
            <a:r>
              <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666666"/>
                </a:solidFill>
                <a:latin typeface="Roboto"/>
                <a:ea typeface="Roboto"/>
                <a:cs typeface="Roboto"/>
                <a:sym typeface="Roboto"/>
              </a:rPr>
              <a:t>Pete and his goats, collectively known as pieces, can move either horizontally or vertically.  However, if there is no other piece in the direction they are moving, they will slide off the mountain to certain doom. If there is a piece in the direction of the move, the moving piece will stop at the space directly before the stationary piece.</a:t>
            </a:r>
            <a:endParaRPr sz="1300">
              <a:solidFill>
                <a:srgbClr val="666666"/>
              </a:solidFill>
              <a:latin typeface="Roboto"/>
              <a:ea typeface="Roboto"/>
              <a:cs typeface="Roboto"/>
              <a:sym typeface="Roboto"/>
            </a:endParaRPr>
          </a:p>
          <a:p>
            <a:pPr indent="0" lvl="0" marL="0" rtl="0" algn="l">
              <a:spcBef>
                <a:spcPts val="0"/>
              </a:spcBef>
              <a:spcAft>
                <a:spcPts val="0"/>
              </a:spcAft>
              <a:buNone/>
            </a:pPr>
            <a:r>
              <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666666"/>
                </a:solidFill>
                <a:latin typeface="Roboto"/>
                <a:ea typeface="Roboto"/>
                <a:cs typeface="Roboto"/>
                <a:sym typeface="Roboto"/>
              </a:rPr>
              <a:t>The game ends when either Pete is on the space designated as the mountaintop or there are no valid moves remaining.</a:t>
            </a:r>
            <a:endParaRPr sz="1300">
              <a:solidFill>
                <a:srgbClr val="666666"/>
              </a:solidFill>
              <a:latin typeface="Roboto"/>
              <a:ea typeface="Roboto"/>
              <a:cs typeface="Roboto"/>
              <a:sym typeface="Roboto"/>
            </a:endParaRPr>
          </a:p>
        </p:txBody>
      </p:sp>
      <p:pic>
        <p:nvPicPr>
          <p:cNvPr id="99" name="Google Shape;99;p16"/>
          <p:cNvPicPr preferRelativeResize="0"/>
          <p:nvPr/>
        </p:nvPicPr>
        <p:blipFill>
          <a:blip r:embed="rId3">
            <a:alphaModFix/>
          </a:blip>
          <a:stretch>
            <a:fillRect/>
          </a:stretch>
        </p:blipFill>
        <p:spPr>
          <a:xfrm>
            <a:off x="5663400" y="1315175"/>
            <a:ext cx="3372427" cy="3372400"/>
          </a:xfrm>
          <a:prstGeom prst="rect">
            <a:avLst/>
          </a:prstGeom>
          <a:noFill/>
          <a:ln>
            <a:noFill/>
          </a:ln>
        </p:spPr>
      </p:pic>
      <p:sp>
        <p:nvSpPr>
          <p:cNvPr id="100" name="Google Shape;100;p16"/>
          <p:cNvSpPr txBox="1"/>
          <p:nvPr/>
        </p:nvSpPr>
        <p:spPr>
          <a:xfrm>
            <a:off x="5836250" y="4286850"/>
            <a:ext cx="3026700" cy="5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666666"/>
                </a:solidFill>
                <a:latin typeface="Roboto"/>
                <a:ea typeface="Roboto"/>
                <a:cs typeface="Roboto"/>
                <a:sym typeface="Roboto"/>
              </a:rPr>
              <a:t>Pete's Pike board game was released by </a:t>
            </a:r>
            <a:r>
              <a:rPr lang="en" sz="1300" u="sng">
                <a:solidFill>
                  <a:srgbClr val="009384"/>
                </a:solidFill>
                <a:latin typeface="Roboto"/>
                <a:ea typeface="Roboto"/>
                <a:cs typeface="Roboto"/>
                <a:sym typeface="Roboto"/>
                <a:hlinkClick r:id="rId4">
                  <a:extLst>
                    <a:ext uri="{A12FA001-AC4F-418D-AE19-62706E023703}">
                      <ahyp:hlinkClr val="tx"/>
                    </a:ext>
                  </a:extLst>
                </a:hlinkClick>
              </a:rPr>
              <a:t>Thinkfun</a:t>
            </a:r>
            <a:r>
              <a:rPr lang="en" sz="1300">
                <a:solidFill>
                  <a:srgbClr val="666666"/>
                </a:solidFill>
                <a:latin typeface="Roboto"/>
                <a:ea typeface="Roboto"/>
                <a:cs typeface="Roboto"/>
                <a:sym typeface="Roboto"/>
              </a:rPr>
              <a:t> in 2007.</a:t>
            </a:r>
            <a:endParaRPr sz="1300">
              <a:solidFill>
                <a:srgbClr val="666666"/>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5192225" y="272325"/>
            <a:ext cx="37065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Programming</a:t>
            </a:r>
            <a:endParaRPr/>
          </a:p>
        </p:txBody>
      </p:sp>
      <p:sp>
        <p:nvSpPr>
          <p:cNvPr id="106" name="Google Shape;106;p17"/>
          <p:cNvSpPr txBox="1"/>
          <p:nvPr>
            <p:ph idx="12" type="sldNum"/>
          </p:nvPr>
        </p:nvSpPr>
        <p:spPr>
          <a:xfrm>
            <a:off x="90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7"/>
          <p:cNvSpPr txBox="1"/>
          <p:nvPr>
            <p:ph idx="1" type="body"/>
          </p:nvPr>
        </p:nvSpPr>
        <p:spPr>
          <a:xfrm>
            <a:off x="301275" y="119925"/>
            <a:ext cx="4443000" cy="46686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b="1" i="1" lang="en" u="sng">
                <a:solidFill>
                  <a:srgbClr val="4A86E8"/>
                </a:solidFill>
                <a:hlinkClick r:id="rId3">
                  <a:extLst>
                    <a:ext uri="{A12FA001-AC4F-418D-AE19-62706E023703}">
                      <ahyp:hlinkClr val="tx"/>
                    </a:ext>
                  </a:extLst>
                </a:hlinkClick>
              </a:rPr>
              <a:t>Pair programming</a:t>
            </a:r>
            <a:r>
              <a:rPr lang="en"/>
              <a:t> is a technique during which two developers collaborate to solve a software problem by writing code together.</a:t>
            </a:r>
            <a:endParaRPr/>
          </a:p>
          <a:p>
            <a:pPr indent="-311150" lvl="0" marL="457200" rtl="0" algn="l">
              <a:spcBef>
                <a:spcPts val="0"/>
              </a:spcBef>
              <a:spcAft>
                <a:spcPts val="0"/>
              </a:spcAft>
              <a:buSzPts val="1300"/>
              <a:buChar char="●"/>
            </a:pPr>
            <a:r>
              <a:rPr lang="en"/>
              <a:t>One developer takes on the role of </a:t>
            </a:r>
            <a:r>
              <a:rPr b="1" i="1" lang="en">
                <a:solidFill>
                  <a:srgbClr val="FF0000"/>
                </a:solidFill>
              </a:rPr>
              <a:t>the driver</a:t>
            </a:r>
            <a:r>
              <a:rPr lang="en"/>
              <a:t>.</a:t>
            </a:r>
            <a:endParaRPr/>
          </a:p>
          <a:p>
            <a:pPr indent="-298450" lvl="1" marL="914400" rtl="0" algn="l">
              <a:spcBef>
                <a:spcPts val="0"/>
              </a:spcBef>
              <a:spcAft>
                <a:spcPts val="0"/>
              </a:spcAft>
              <a:buSzPts val="1100"/>
              <a:buChar char="○"/>
            </a:pPr>
            <a:r>
              <a:rPr lang="en"/>
              <a:t>Shares their screen.</a:t>
            </a:r>
            <a:endParaRPr/>
          </a:p>
          <a:p>
            <a:pPr indent="-298450" lvl="1" marL="914400" rtl="0" algn="l">
              <a:spcBef>
                <a:spcPts val="0"/>
              </a:spcBef>
              <a:spcAft>
                <a:spcPts val="0"/>
              </a:spcAft>
              <a:buSzPts val="1100"/>
              <a:buChar char="○"/>
            </a:pPr>
            <a:r>
              <a:rPr lang="en"/>
              <a:t>Is actively writing code.</a:t>
            </a:r>
            <a:endParaRPr/>
          </a:p>
          <a:p>
            <a:pPr indent="-311150" lvl="0" marL="457200" rtl="0" algn="l">
              <a:spcBef>
                <a:spcPts val="0"/>
              </a:spcBef>
              <a:spcAft>
                <a:spcPts val="0"/>
              </a:spcAft>
              <a:buSzPts val="1300"/>
              <a:buChar char="●"/>
            </a:pPr>
            <a:r>
              <a:rPr lang="en"/>
              <a:t>The other developer(s) takes on the role of </a:t>
            </a:r>
            <a:r>
              <a:rPr b="1" i="1" lang="en">
                <a:solidFill>
                  <a:srgbClr val="FF0000"/>
                </a:solidFill>
              </a:rPr>
              <a:t>the navigator</a:t>
            </a:r>
            <a:r>
              <a:rPr lang="en"/>
              <a:t>.</a:t>
            </a:r>
            <a:endParaRPr/>
          </a:p>
          <a:p>
            <a:pPr indent="-298450" lvl="1" marL="914400" rtl="0" algn="l">
              <a:spcBef>
                <a:spcPts val="0"/>
              </a:spcBef>
              <a:spcAft>
                <a:spcPts val="0"/>
              </a:spcAft>
              <a:buSzPts val="1100"/>
              <a:buChar char="○"/>
            </a:pPr>
            <a:r>
              <a:rPr lang="en"/>
              <a:t>Watches while the driver codes.</a:t>
            </a:r>
            <a:endParaRPr/>
          </a:p>
          <a:p>
            <a:pPr indent="-298450" lvl="1" marL="914400" rtl="0" algn="l">
              <a:spcBef>
                <a:spcPts val="0"/>
              </a:spcBef>
              <a:spcAft>
                <a:spcPts val="0"/>
              </a:spcAft>
              <a:buSzPts val="1100"/>
              <a:buChar char="○"/>
            </a:pPr>
            <a:r>
              <a:rPr lang="en"/>
              <a:t>Takes notes.</a:t>
            </a:r>
            <a:endParaRPr/>
          </a:p>
          <a:p>
            <a:pPr indent="-298450" lvl="1" marL="914400" rtl="0" algn="l">
              <a:spcBef>
                <a:spcPts val="0"/>
              </a:spcBef>
              <a:spcAft>
                <a:spcPts val="0"/>
              </a:spcAft>
              <a:buSzPts val="1100"/>
              <a:buChar char="○"/>
            </a:pPr>
            <a:r>
              <a:rPr lang="en"/>
              <a:t>Asks questions.</a:t>
            </a:r>
            <a:endParaRPr/>
          </a:p>
          <a:p>
            <a:pPr indent="-298450" lvl="1" marL="914400" rtl="0" algn="l">
              <a:spcBef>
                <a:spcPts val="0"/>
              </a:spcBef>
              <a:spcAft>
                <a:spcPts val="0"/>
              </a:spcAft>
              <a:buSzPts val="1100"/>
              <a:buChar char="○"/>
            </a:pPr>
            <a:r>
              <a:rPr lang="en"/>
              <a:t>Points out potential errors.</a:t>
            </a:r>
            <a:endParaRPr/>
          </a:p>
          <a:p>
            <a:pPr indent="-298450" lvl="1" marL="914400" rtl="0" algn="l">
              <a:spcBef>
                <a:spcPts val="0"/>
              </a:spcBef>
              <a:spcAft>
                <a:spcPts val="0"/>
              </a:spcAft>
              <a:buSzPts val="1100"/>
              <a:buChar char="○"/>
            </a:pPr>
            <a:r>
              <a:rPr lang="en"/>
              <a:t>Makes suggestions for improvements.</a:t>
            </a:r>
            <a:endParaRPr/>
          </a:p>
          <a:p>
            <a:pPr indent="-311150" lvl="0" marL="457200" rtl="0" algn="l">
              <a:spcBef>
                <a:spcPts val="0"/>
              </a:spcBef>
              <a:spcAft>
                <a:spcPts val="0"/>
              </a:spcAft>
              <a:buSzPts val="1300"/>
              <a:buChar char="●"/>
            </a:pPr>
            <a:r>
              <a:rPr lang="en"/>
              <a:t>The driver and navigator regularly</a:t>
            </a:r>
            <a:r>
              <a:rPr lang="en">
                <a:solidFill>
                  <a:srgbClr val="FF0000"/>
                </a:solidFill>
              </a:rPr>
              <a:t> </a:t>
            </a:r>
            <a:r>
              <a:rPr b="1" i="1" lang="en">
                <a:solidFill>
                  <a:srgbClr val="FF0000"/>
                </a:solidFill>
              </a:rPr>
              <a:t>switch roles</a:t>
            </a:r>
            <a:r>
              <a:rPr lang="en"/>
              <a:t>, e.g. every </a:t>
            </a:r>
            <a:r>
              <a:rPr b="1" i="1" lang="en">
                <a:solidFill>
                  <a:srgbClr val="FF0000"/>
                </a:solidFill>
              </a:rPr>
              <a:t>10-20 minutes</a:t>
            </a:r>
            <a:r>
              <a:rPr lang="en"/>
              <a:t>.</a:t>
            </a:r>
            <a:endParaRPr/>
          </a:p>
          <a:p>
            <a:pPr indent="-298450" lvl="1" marL="914400" rtl="0" algn="l">
              <a:spcBef>
                <a:spcPts val="0"/>
              </a:spcBef>
              <a:spcAft>
                <a:spcPts val="0"/>
              </a:spcAft>
              <a:buSzPts val="1100"/>
              <a:buChar char="○"/>
            </a:pPr>
            <a:r>
              <a:rPr lang="en"/>
              <a:t>Set a timer!</a:t>
            </a:r>
            <a:endParaRPr/>
          </a:p>
          <a:p>
            <a:pPr indent="-298450" lvl="1" marL="914400" rtl="0" algn="l">
              <a:spcBef>
                <a:spcPts val="0"/>
              </a:spcBef>
              <a:spcAft>
                <a:spcPts val="0"/>
              </a:spcAft>
              <a:buSzPts val="1100"/>
              <a:buChar char="○"/>
            </a:pPr>
            <a:r>
              <a:rPr b="1" i="1" lang="en">
                <a:solidFill>
                  <a:srgbClr val="FF0000"/>
                </a:solidFill>
              </a:rPr>
              <a:t>Push your code!</a:t>
            </a:r>
            <a:endParaRPr b="1" i="1">
              <a:solidFill>
                <a:srgbClr val="FF0000"/>
              </a:solidFill>
            </a:endParaRPr>
          </a:p>
          <a:p>
            <a:pPr indent="-311150" lvl="0" marL="457200" rtl="0" algn="l">
              <a:spcBef>
                <a:spcPts val="0"/>
              </a:spcBef>
              <a:spcAft>
                <a:spcPts val="0"/>
              </a:spcAft>
              <a:buSzPts val="1300"/>
              <a:buChar char="●"/>
            </a:pPr>
            <a:r>
              <a:rPr lang="en"/>
              <a:t>For the rest of today's problem solving session, you and your team will practice pair programming with </a:t>
            </a:r>
            <a:r>
              <a:rPr b="1" i="1" lang="en">
                <a:solidFill>
                  <a:srgbClr val="FF0000"/>
                </a:solidFill>
              </a:rPr>
              <a:t>one</a:t>
            </a:r>
            <a:r>
              <a:rPr lang="en">
                <a:solidFill>
                  <a:srgbClr val="FF0000"/>
                </a:solidFill>
              </a:rPr>
              <a:t> </a:t>
            </a:r>
            <a:r>
              <a:rPr lang="en"/>
              <a:t>team member acting as the driver and the </a:t>
            </a:r>
            <a:r>
              <a:rPr b="1" i="1" lang="en">
                <a:solidFill>
                  <a:srgbClr val="FF0000"/>
                </a:solidFill>
              </a:rPr>
              <a:t>remaining</a:t>
            </a:r>
            <a:r>
              <a:rPr lang="en">
                <a:solidFill>
                  <a:srgbClr val="FF0000"/>
                </a:solidFill>
              </a:rPr>
              <a:t> </a:t>
            </a:r>
            <a:r>
              <a:rPr lang="en"/>
              <a:t>team members acting as the navigators.</a:t>
            </a:r>
            <a:endParaRPr/>
          </a:p>
        </p:txBody>
      </p:sp>
      <p:pic>
        <p:nvPicPr>
          <p:cNvPr id="108" name="Google Shape;108;p17"/>
          <p:cNvPicPr preferRelativeResize="0"/>
          <p:nvPr/>
        </p:nvPicPr>
        <p:blipFill>
          <a:blip r:embed="rId4">
            <a:alphaModFix/>
          </a:blip>
          <a:stretch>
            <a:fillRect/>
          </a:stretch>
        </p:blipFill>
        <p:spPr>
          <a:xfrm>
            <a:off x="5499700" y="1411346"/>
            <a:ext cx="3091550" cy="701800"/>
          </a:xfrm>
          <a:prstGeom prst="rect">
            <a:avLst/>
          </a:prstGeom>
          <a:noFill/>
          <a:ln>
            <a:noFill/>
          </a:ln>
        </p:spPr>
      </p:pic>
      <p:pic>
        <p:nvPicPr>
          <p:cNvPr id="109" name="Google Shape;109;p17"/>
          <p:cNvPicPr preferRelativeResize="0"/>
          <p:nvPr/>
        </p:nvPicPr>
        <p:blipFill rotWithShape="1">
          <a:blip r:embed="rId5">
            <a:alphaModFix/>
          </a:blip>
          <a:srcRect b="29902" l="0" r="0" t="28981"/>
          <a:stretch/>
        </p:blipFill>
        <p:spPr>
          <a:xfrm>
            <a:off x="5099263" y="2468797"/>
            <a:ext cx="3892425" cy="1066930"/>
          </a:xfrm>
          <a:prstGeom prst="rect">
            <a:avLst/>
          </a:prstGeom>
          <a:noFill/>
          <a:ln>
            <a:noFill/>
          </a:ln>
        </p:spPr>
      </p:pic>
      <p:sp>
        <p:nvSpPr>
          <p:cNvPr id="110" name="Google Shape;110;p17"/>
          <p:cNvSpPr txBox="1"/>
          <p:nvPr>
            <p:ph idx="3" type="body"/>
          </p:nvPr>
        </p:nvSpPr>
        <p:spPr>
          <a:xfrm>
            <a:off x="5192225" y="3608125"/>
            <a:ext cx="3706500" cy="738900"/>
          </a:xfrm>
          <a:prstGeom prst="rect">
            <a:avLst/>
          </a:prstGeom>
        </p:spPr>
        <p:txBody>
          <a:bodyPr anchorCtr="0" anchor="ctr" bIns="91425" lIns="91425" spcFirstLastPara="1" rIns="91425" wrap="square" tIns="91425">
            <a:spAutoFit/>
          </a:bodyPr>
          <a:lstStyle/>
          <a:p>
            <a:pPr indent="0" lvl="0" marL="0" rtl="0" algn="l">
              <a:lnSpc>
                <a:spcPct val="100000"/>
              </a:lnSpc>
              <a:spcBef>
                <a:spcPts val="0"/>
              </a:spcBef>
              <a:spcAft>
                <a:spcPts val="0"/>
              </a:spcAft>
              <a:buNone/>
            </a:pPr>
            <a:r>
              <a:rPr lang="en" sz="1200"/>
              <a:t>When you are the driver, you should be using Zoom or Discord to </a:t>
            </a:r>
            <a:r>
              <a:rPr b="1" i="1" lang="en" sz="1200">
                <a:solidFill>
                  <a:srgbClr val="FF0000"/>
                </a:solidFill>
              </a:rPr>
              <a:t>share your screen</a:t>
            </a:r>
            <a:r>
              <a:rPr lang="en" sz="1200"/>
              <a:t>. Be sure to </a:t>
            </a:r>
            <a:r>
              <a:rPr b="1" i="1" lang="en" sz="1200">
                <a:solidFill>
                  <a:srgbClr val="FF0000"/>
                </a:solidFill>
              </a:rPr>
              <a:t>push your code</a:t>
            </a:r>
            <a:r>
              <a:rPr lang="en" sz="1200"/>
              <a:t> and </a:t>
            </a:r>
            <a:r>
              <a:rPr b="1" i="1" lang="en" sz="1200">
                <a:solidFill>
                  <a:srgbClr val="FF0000"/>
                </a:solidFill>
              </a:rPr>
              <a:t>switch roles</a:t>
            </a:r>
            <a:r>
              <a:rPr lang="en" sz="1200"/>
              <a:t> every 10-20 minutes!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Pete's Pike Part 3</a:t>
            </a:r>
            <a:endParaRPr/>
          </a:p>
          <a:p>
            <a:pPr indent="0" lvl="0" marL="0" rtl="0" algn="l">
              <a:spcBef>
                <a:spcPts val="0"/>
              </a:spcBef>
              <a:spcAft>
                <a:spcPts val="0"/>
              </a:spcAft>
              <a:buNone/>
            </a:pPr>
            <a:r>
              <a:t/>
            </a:r>
            <a:endParaRPr/>
          </a:p>
        </p:txBody>
      </p:sp>
      <p:sp>
        <p:nvSpPr>
          <p:cNvPr id="116" name="Google Shape;116;p18"/>
          <p:cNvSpPr txBox="1"/>
          <p:nvPr>
            <p:ph idx="1" type="body"/>
          </p:nvPr>
        </p:nvSpPr>
        <p:spPr>
          <a:xfrm>
            <a:off x="229075" y="1497475"/>
            <a:ext cx="4493100" cy="3270000"/>
          </a:xfrm>
          <a:prstGeom prst="rect">
            <a:avLst/>
          </a:prstGeom>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a:t>This is the </a:t>
            </a:r>
            <a:r>
              <a:rPr b="1" i="1" lang="en">
                <a:solidFill>
                  <a:srgbClr val="FF0000"/>
                </a:solidFill>
              </a:rPr>
              <a:t>third </a:t>
            </a:r>
            <a:r>
              <a:rPr lang="en"/>
              <a:t>part of a </a:t>
            </a:r>
            <a:r>
              <a:rPr b="1" i="1" lang="en">
                <a:solidFill>
                  <a:srgbClr val="FF0000"/>
                </a:solidFill>
              </a:rPr>
              <a:t>three</a:t>
            </a:r>
            <a:r>
              <a:rPr lang="en">
                <a:solidFill>
                  <a:srgbClr val="FF0000"/>
                </a:solidFill>
              </a:rPr>
              <a:t> </a:t>
            </a:r>
            <a:r>
              <a:rPr lang="en"/>
              <a:t>part project.</a:t>
            </a:r>
            <a:endParaRPr/>
          </a:p>
          <a:p>
            <a:pPr indent="-298450" lvl="1" marL="914400" rtl="0" algn="l">
              <a:lnSpc>
                <a:spcPct val="115000"/>
              </a:lnSpc>
              <a:spcBef>
                <a:spcPts val="0"/>
              </a:spcBef>
              <a:spcAft>
                <a:spcPts val="0"/>
              </a:spcAft>
              <a:buSzPts val="1100"/>
              <a:buChar char="○"/>
            </a:pPr>
            <a:r>
              <a:rPr lang="en"/>
              <a:t>This part is due on</a:t>
            </a:r>
            <a:r>
              <a:rPr b="1" i="1" lang="en">
                <a:solidFill>
                  <a:srgbClr val="FF0000"/>
                </a:solidFill>
              </a:rPr>
              <a:t> TBD</a:t>
            </a:r>
            <a:r>
              <a:rPr lang="en"/>
              <a:t> at your </a:t>
            </a:r>
            <a:r>
              <a:rPr b="1" i="1" lang="en">
                <a:solidFill>
                  <a:srgbClr val="FF0000"/>
                </a:solidFill>
              </a:rPr>
              <a:t>class time</a:t>
            </a:r>
            <a:r>
              <a:rPr lang="en"/>
              <a:t>.</a:t>
            </a:r>
            <a:endParaRPr/>
          </a:p>
          <a:p>
            <a:pPr indent="-311150" lvl="0" marL="457200" rtl="0" algn="l">
              <a:lnSpc>
                <a:spcPct val="115000"/>
              </a:lnSpc>
              <a:spcBef>
                <a:spcPts val="0"/>
              </a:spcBef>
              <a:spcAft>
                <a:spcPts val="0"/>
              </a:spcAft>
              <a:buSzPts val="1300"/>
              <a:buChar char="●"/>
            </a:pPr>
            <a:r>
              <a:rPr lang="en"/>
              <a:t>In this part of the project, you will primarily be focused on creating a </a:t>
            </a:r>
            <a:r>
              <a:rPr b="1" i="1" lang="en">
                <a:solidFill>
                  <a:srgbClr val="FF0000"/>
                </a:solidFill>
              </a:rPr>
              <a:t>backtracking configuration</a:t>
            </a:r>
            <a:r>
              <a:rPr lang="en"/>
              <a:t> that will attempt to find a series of piece moves that will win a Pete's Pike game.</a:t>
            </a:r>
            <a:endParaRPr/>
          </a:p>
          <a:p>
            <a:pPr indent="-298450" lvl="1" marL="914400" rtl="0" algn="l">
              <a:lnSpc>
                <a:spcPct val="115000"/>
              </a:lnSpc>
              <a:spcBef>
                <a:spcPts val="0"/>
              </a:spcBef>
              <a:spcAft>
                <a:spcPts val="0"/>
              </a:spcAft>
              <a:buSzPts val="1100"/>
              <a:buChar char="○"/>
            </a:pPr>
            <a:r>
              <a:rPr b="1" i="1" lang="en">
                <a:solidFill>
                  <a:srgbClr val="FF0000"/>
                </a:solidFill>
              </a:rPr>
              <a:t>Zero or more</a:t>
            </a:r>
            <a:r>
              <a:rPr lang="en"/>
              <a:t> moves may have already been made.</a:t>
            </a:r>
            <a:endParaRPr/>
          </a:p>
          <a:p>
            <a:pPr indent="-298450" lvl="1" marL="914400" rtl="0" algn="l">
              <a:lnSpc>
                <a:spcPct val="115000"/>
              </a:lnSpc>
              <a:spcBef>
                <a:spcPts val="0"/>
              </a:spcBef>
              <a:spcAft>
                <a:spcPts val="0"/>
              </a:spcAft>
              <a:buSzPts val="1100"/>
              <a:buChar char="○"/>
            </a:pPr>
            <a:r>
              <a:rPr lang="en"/>
              <a:t>You will need to provide the</a:t>
            </a:r>
            <a:r>
              <a:rPr lang="en">
                <a:solidFill>
                  <a:srgbClr val="FF0000"/>
                </a:solidFill>
              </a:rPr>
              <a:t> </a:t>
            </a:r>
            <a:r>
              <a:rPr b="1" i="1" lang="en">
                <a:solidFill>
                  <a:srgbClr val="FF0000"/>
                </a:solidFill>
              </a:rPr>
              <a:t>list of winning moves</a:t>
            </a:r>
            <a:r>
              <a:rPr lang="en"/>
              <a:t>.</a:t>
            </a:r>
            <a:endParaRPr/>
          </a:p>
          <a:p>
            <a:pPr indent="-311150" lvl="0" marL="457200" rtl="0" algn="l">
              <a:lnSpc>
                <a:spcPct val="115000"/>
              </a:lnSpc>
              <a:spcBef>
                <a:spcPts val="0"/>
              </a:spcBef>
              <a:spcAft>
                <a:spcPts val="0"/>
              </a:spcAft>
              <a:buSzPts val="1300"/>
              <a:buChar char="●"/>
            </a:pPr>
            <a:r>
              <a:rPr lang="en"/>
              <a:t>Your configuration will be used to implement a solve feature for both your command line interface and graphical user interface.</a:t>
            </a:r>
            <a:endParaRPr/>
          </a:p>
          <a:p>
            <a:pPr indent="-311150" lvl="0" marL="457200" rtl="0" algn="l">
              <a:lnSpc>
                <a:spcPct val="115000"/>
              </a:lnSpc>
              <a:spcBef>
                <a:spcPts val="0"/>
              </a:spcBef>
              <a:spcAft>
                <a:spcPts val="0"/>
              </a:spcAft>
              <a:buSzPts val="1300"/>
              <a:buChar char="●"/>
            </a:pPr>
            <a:r>
              <a:rPr lang="en"/>
              <a:t>While you might be able to solve a game by using </a:t>
            </a:r>
            <a:r>
              <a:rPr lang="en">
                <a:latin typeface="Courier New"/>
                <a:ea typeface="Courier New"/>
                <a:cs typeface="Courier New"/>
                <a:sym typeface="Courier New"/>
              </a:rPr>
              <a:t>getPossibleMoves()</a:t>
            </a:r>
            <a:r>
              <a:rPr lang="en"/>
              <a:t>, your project must implement a backtracking configuration.</a:t>
            </a:r>
            <a:endParaRPr/>
          </a:p>
        </p:txBody>
      </p:sp>
      <p:sp>
        <p:nvSpPr>
          <p:cNvPr id="117" name="Google Shape;11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18"/>
          <p:cNvPicPr preferRelativeResize="0"/>
          <p:nvPr/>
        </p:nvPicPr>
        <p:blipFill>
          <a:blip r:embed="rId3">
            <a:alphaModFix/>
          </a:blip>
          <a:stretch>
            <a:fillRect/>
          </a:stretch>
        </p:blipFill>
        <p:spPr>
          <a:xfrm>
            <a:off x="5001800" y="1497475"/>
            <a:ext cx="3611342" cy="32337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Partial Design</a:t>
            </a:r>
            <a:endParaRPr/>
          </a:p>
        </p:txBody>
      </p:sp>
      <p:sp>
        <p:nvSpPr>
          <p:cNvPr id="124" name="Google Shape;12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5" name="Google Shape;125;p19"/>
          <p:cNvSpPr txBox="1"/>
          <p:nvPr>
            <p:ph idx="4294967295" type="body"/>
          </p:nvPr>
        </p:nvSpPr>
        <p:spPr>
          <a:xfrm>
            <a:off x="6716050" y="2280775"/>
            <a:ext cx="2305200" cy="923400"/>
          </a:xfrm>
          <a:prstGeom prst="rect">
            <a:avLst/>
          </a:prstGeom>
          <a:solidFill>
            <a:srgbClr val="FFF2CC"/>
          </a:solid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1600"/>
              </a:spcAft>
              <a:buNone/>
            </a:pPr>
            <a:r>
              <a:rPr lang="en" sz="1200">
                <a:solidFill>
                  <a:srgbClr val="000000"/>
                </a:solidFill>
                <a:latin typeface="Arial"/>
                <a:ea typeface="Arial"/>
                <a:cs typeface="Arial"/>
                <a:sym typeface="Arial"/>
              </a:rPr>
              <a:t>Refer to this full UML class diagram as needed while you and your team work through the rest of this assignment.</a:t>
            </a:r>
            <a:endParaRPr sz="1200">
              <a:solidFill>
                <a:srgbClr val="000000"/>
              </a:solidFill>
              <a:latin typeface="Arial"/>
              <a:ea typeface="Arial"/>
              <a:cs typeface="Arial"/>
              <a:sym typeface="Arial"/>
            </a:endParaRPr>
          </a:p>
        </p:txBody>
      </p:sp>
      <p:pic>
        <p:nvPicPr>
          <p:cNvPr id="126" name="Google Shape;126;p19"/>
          <p:cNvPicPr preferRelativeResize="0"/>
          <p:nvPr/>
        </p:nvPicPr>
        <p:blipFill>
          <a:blip r:embed="rId3">
            <a:alphaModFix/>
          </a:blip>
          <a:stretch>
            <a:fillRect/>
          </a:stretch>
        </p:blipFill>
        <p:spPr>
          <a:xfrm>
            <a:off x="83450" y="1291425"/>
            <a:ext cx="6536074" cy="3852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2" name="Google Shape;132;p20"/>
          <p:cNvSpPr txBox="1"/>
          <p:nvPr>
            <p:ph type="title"/>
          </p:nvPr>
        </p:nvSpPr>
        <p:spPr>
          <a:xfrm>
            <a:off x="311725" y="119925"/>
            <a:ext cx="37065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Copy Constructor</a:t>
            </a:r>
            <a:endParaRPr/>
          </a:p>
        </p:txBody>
      </p:sp>
      <p:sp>
        <p:nvSpPr>
          <p:cNvPr id="133" name="Google Shape;133;p20"/>
          <p:cNvSpPr txBox="1"/>
          <p:nvPr>
            <p:ph idx="1" type="body"/>
          </p:nvPr>
        </p:nvSpPr>
        <p:spPr>
          <a:xfrm>
            <a:off x="4492275" y="119925"/>
            <a:ext cx="4285800" cy="49917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Your </a:t>
            </a:r>
            <a:r>
              <a:rPr b="1" i="1" lang="en">
                <a:solidFill>
                  <a:srgbClr val="FF0000"/>
                </a:solidFill>
              </a:rPr>
              <a:t>backtracking configuration</a:t>
            </a:r>
            <a:r>
              <a:rPr lang="en"/>
              <a:t> will almost certainly need to create a </a:t>
            </a:r>
            <a:r>
              <a:rPr b="1" i="1" lang="en">
                <a:solidFill>
                  <a:srgbClr val="FF0000"/>
                </a:solidFill>
              </a:rPr>
              <a:t>deep copies</a:t>
            </a:r>
            <a:r>
              <a:rPr lang="en"/>
              <a:t> of your </a:t>
            </a:r>
            <a:r>
              <a:rPr lang="en">
                <a:latin typeface="Courier New"/>
                <a:ea typeface="Courier New"/>
                <a:cs typeface="Courier New"/>
                <a:sym typeface="Courier New"/>
              </a:rPr>
              <a:t>PetesPike</a:t>
            </a:r>
            <a:r>
              <a:rPr lang="en">
                <a:latin typeface="Arial"/>
                <a:ea typeface="Arial"/>
                <a:cs typeface="Arial"/>
                <a:sym typeface="Arial"/>
              </a:rPr>
              <a:t> </a:t>
            </a:r>
            <a:r>
              <a:rPr lang="en"/>
              <a:t>implementation </a:t>
            </a:r>
            <a:r>
              <a:rPr lang="en"/>
              <a:t>as it creates successors.</a:t>
            </a:r>
            <a:endParaRPr/>
          </a:p>
          <a:p>
            <a:pPr indent="-311150" lvl="0" marL="457200" rtl="0" algn="l">
              <a:spcBef>
                <a:spcPts val="0"/>
              </a:spcBef>
              <a:spcAft>
                <a:spcPts val="0"/>
              </a:spcAft>
              <a:buSzPts val="1300"/>
              <a:buChar char="●"/>
            </a:pPr>
            <a:r>
              <a:rPr lang="en"/>
              <a:t>To support the ability of a </a:t>
            </a:r>
            <a:r>
              <a:rPr lang="en">
                <a:latin typeface="Courier New"/>
                <a:ea typeface="Courier New"/>
                <a:cs typeface="Courier New"/>
                <a:sym typeface="Courier New"/>
              </a:rPr>
              <a:t>PetesPike</a:t>
            </a:r>
            <a:r>
              <a:rPr lang="en"/>
              <a:t> object to make a copy of itself, we will need to add another constructor to the class.</a:t>
            </a:r>
            <a:endParaRPr/>
          </a:p>
          <a:p>
            <a:pPr indent="-311150" lvl="0" marL="457200" rtl="0" algn="l">
              <a:spcBef>
                <a:spcPts val="0"/>
              </a:spcBef>
              <a:spcAft>
                <a:spcPts val="0"/>
              </a:spcAft>
              <a:buSzPts val="1300"/>
              <a:buChar char="●"/>
            </a:pPr>
            <a:r>
              <a:rPr lang="en"/>
              <a:t>Next, you and your team should begin working on implementing the </a:t>
            </a:r>
            <a:r>
              <a:rPr b="1" i="1" lang="en">
                <a:solidFill>
                  <a:srgbClr val="FF0000"/>
                </a:solidFill>
                <a:latin typeface="Arial"/>
                <a:ea typeface="Arial"/>
                <a:cs typeface="Arial"/>
                <a:sym typeface="Arial"/>
              </a:rPr>
              <a:t>copy constructor</a:t>
            </a:r>
            <a:r>
              <a:rPr lang="en"/>
              <a:t> method in your </a:t>
            </a:r>
            <a:r>
              <a:rPr lang="en">
                <a:latin typeface="Courier New"/>
                <a:ea typeface="Courier New"/>
                <a:cs typeface="Courier New"/>
                <a:sym typeface="Courier New"/>
              </a:rPr>
              <a:t>PetesPike</a:t>
            </a:r>
            <a:r>
              <a:rPr lang="en">
                <a:latin typeface="Arial"/>
                <a:ea typeface="Arial"/>
                <a:cs typeface="Arial"/>
                <a:sym typeface="Arial"/>
              </a:rPr>
              <a:t> </a:t>
            </a:r>
            <a:r>
              <a:rPr lang="en"/>
              <a:t>implementation.</a:t>
            </a:r>
            <a:endParaRPr/>
          </a:p>
          <a:p>
            <a:pPr indent="-298450" lvl="1" marL="914400" rtl="0" algn="l">
              <a:spcBef>
                <a:spcPts val="0"/>
              </a:spcBef>
              <a:spcAft>
                <a:spcPts val="0"/>
              </a:spcAft>
              <a:buSzPts val="1100"/>
              <a:buChar char="○"/>
            </a:pPr>
            <a:r>
              <a:rPr lang="en"/>
              <a:t>When called to create a new instance of the class, it should make a </a:t>
            </a:r>
            <a:r>
              <a:rPr b="1" i="1" lang="en">
                <a:solidFill>
                  <a:srgbClr val="FF0000"/>
                </a:solidFill>
              </a:rPr>
              <a:t>deep copy</a:t>
            </a:r>
            <a:r>
              <a:rPr lang="en">
                <a:solidFill>
                  <a:schemeClr val="dk1"/>
                </a:solidFill>
              </a:rPr>
              <a:t> </a:t>
            </a:r>
            <a:r>
              <a:rPr lang="en"/>
              <a:t>the </a:t>
            </a:r>
            <a:r>
              <a:rPr lang="en">
                <a:latin typeface="Courier New"/>
                <a:ea typeface="Courier New"/>
                <a:cs typeface="Courier New"/>
                <a:sym typeface="Courier New"/>
              </a:rPr>
              <a:t>PetesPike</a:t>
            </a:r>
            <a:r>
              <a:rPr lang="en"/>
              <a:t> </a:t>
            </a:r>
            <a:r>
              <a:rPr lang="en">
                <a:solidFill>
                  <a:schemeClr val="lt2"/>
                </a:solidFill>
              </a:rPr>
              <a:t>object that was passed in.</a:t>
            </a:r>
            <a:endParaRPr>
              <a:solidFill>
                <a:schemeClr val="lt2"/>
              </a:solidFill>
            </a:endParaRPr>
          </a:p>
          <a:p>
            <a:pPr indent="-298450" lvl="1" marL="914400" rtl="0" algn="l">
              <a:spcBef>
                <a:spcPts val="0"/>
              </a:spcBef>
              <a:spcAft>
                <a:spcPts val="0"/>
              </a:spcAft>
              <a:buSzPts val="1100"/>
              <a:buChar char="○"/>
            </a:pPr>
            <a:r>
              <a:rPr lang="en"/>
              <a:t>Don't forget that you will need to make deep copies of any </a:t>
            </a:r>
            <a:r>
              <a:rPr b="1" i="1" lang="en">
                <a:solidFill>
                  <a:srgbClr val="FF0000"/>
                </a:solidFill>
              </a:rPr>
              <a:t>mutable types</a:t>
            </a:r>
            <a:r>
              <a:rPr lang="en"/>
              <a:t> or </a:t>
            </a:r>
            <a:r>
              <a:rPr b="1" i="1" lang="en">
                <a:solidFill>
                  <a:srgbClr val="FF0000"/>
                </a:solidFill>
              </a:rPr>
              <a:t>data structures</a:t>
            </a:r>
            <a:r>
              <a:rPr lang="en"/>
              <a:t> like lists and arrays!</a:t>
            </a:r>
            <a:endParaRPr/>
          </a:p>
          <a:p>
            <a:pPr indent="-298450" lvl="1" marL="914400" rtl="0" algn="l">
              <a:spcBef>
                <a:spcPts val="0"/>
              </a:spcBef>
              <a:spcAft>
                <a:spcPts val="0"/>
              </a:spcAft>
              <a:buSzPts val="1100"/>
              <a:buChar char="○"/>
            </a:pPr>
            <a:r>
              <a:rPr lang="en"/>
              <a:t>Do not make a copy of the </a:t>
            </a:r>
            <a:r>
              <a:rPr lang="en">
                <a:latin typeface="Courier New"/>
                <a:ea typeface="Courier New"/>
                <a:cs typeface="Courier New"/>
                <a:sym typeface="Courier New"/>
              </a:rPr>
              <a:t>observer</a:t>
            </a:r>
            <a:r>
              <a:rPr lang="en">
                <a:latin typeface="Arial"/>
                <a:ea typeface="Arial"/>
                <a:cs typeface="Arial"/>
                <a:sym typeface="Arial"/>
              </a:rPr>
              <a:t>, but rather set it to </a:t>
            </a:r>
            <a:r>
              <a:rPr lang="en">
                <a:latin typeface="Consolas"/>
                <a:ea typeface="Consolas"/>
                <a:cs typeface="Consolas"/>
                <a:sym typeface="Consolas"/>
              </a:rPr>
              <a:t>null</a:t>
            </a:r>
            <a:r>
              <a:rPr lang="en">
                <a:latin typeface="Arial"/>
                <a:ea typeface="Arial"/>
                <a:cs typeface="Arial"/>
                <a:sym typeface="Arial"/>
              </a:rPr>
              <a:t>.</a:t>
            </a:r>
            <a:endParaRPr>
              <a:latin typeface="Arial"/>
              <a:ea typeface="Arial"/>
              <a:cs typeface="Arial"/>
              <a:sym typeface="Arial"/>
            </a:endParaRPr>
          </a:p>
          <a:p>
            <a:pPr indent="-298450" lvl="2" marL="1371600" rtl="0" algn="l">
              <a:spcBef>
                <a:spcPts val="0"/>
              </a:spcBef>
              <a:spcAft>
                <a:spcPts val="0"/>
              </a:spcAft>
              <a:buSzPts val="1100"/>
              <a:buFont typeface="Arial"/>
              <a:buChar char="■"/>
            </a:pPr>
            <a:r>
              <a:rPr lang="en">
                <a:latin typeface="Arial"/>
                <a:ea typeface="Arial"/>
                <a:cs typeface="Arial"/>
                <a:sym typeface="Arial"/>
              </a:rPr>
              <a:t>The </a:t>
            </a:r>
            <a:r>
              <a:rPr lang="en">
                <a:latin typeface="Courier New"/>
                <a:ea typeface="Courier New"/>
                <a:cs typeface="Courier New"/>
                <a:sym typeface="Courier New"/>
              </a:rPr>
              <a:t>observer </a:t>
            </a:r>
            <a:r>
              <a:rPr lang="en">
                <a:latin typeface="Arial"/>
                <a:ea typeface="Arial"/>
                <a:cs typeface="Arial"/>
                <a:sym typeface="Arial"/>
              </a:rPr>
              <a:t>was registered to be notified of the changes to </a:t>
            </a:r>
            <a:r>
              <a:rPr b="1" i="1" lang="en">
                <a:solidFill>
                  <a:srgbClr val="FF0000"/>
                </a:solidFill>
                <a:latin typeface="Arial"/>
                <a:ea typeface="Arial"/>
                <a:cs typeface="Arial"/>
                <a:sym typeface="Arial"/>
              </a:rPr>
              <a:t>original </a:t>
            </a:r>
            <a:r>
              <a:rPr lang="en">
                <a:latin typeface="Arial"/>
                <a:ea typeface="Arial"/>
                <a:cs typeface="Arial"/>
                <a:sym typeface="Arial"/>
              </a:rPr>
              <a:t>object.</a:t>
            </a:r>
            <a:endParaRPr>
              <a:latin typeface="Arial"/>
              <a:ea typeface="Arial"/>
              <a:cs typeface="Arial"/>
              <a:sym typeface="Arial"/>
            </a:endParaRPr>
          </a:p>
          <a:p>
            <a:pPr indent="-298450" lvl="2" marL="1371600" rtl="0" algn="l">
              <a:spcBef>
                <a:spcPts val="0"/>
              </a:spcBef>
              <a:spcAft>
                <a:spcPts val="0"/>
              </a:spcAft>
              <a:buSzPts val="1100"/>
              <a:buFont typeface="Arial"/>
              <a:buChar char="■"/>
            </a:pPr>
            <a:r>
              <a:rPr lang="en">
                <a:latin typeface="Arial"/>
                <a:ea typeface="Arial"/>
                <a:cs typeface="Arial"/>
                <a:sym typeface="Arial"/>
              </a:rPr>
              <a:t>If the </a:t>
            </a:r>
            <a:r>
              <a:rPr lang="en">
                <a:latin typeface="Courier New"/>
                <a:ea typeface="Courier New"/>
                <a:cs typeface="Courier New"/>
                <a:sym typeface="Courier New"/>
              </a:rPr>
              <a:t>observer </a:t>
            </a:r>
            <a:r>
              <a:rPr lang="en">
                <a:latin typeface="Arial"/>
                <a:ea typeface="Arial"/>
                <a:cs typeface="Arial"/>
                <a:sym typeface="Arial"/>
              </a:rPr>
              <a:t>is replicated in the </a:t>
            </a:r>
            <a:r>
              <a:rPr b="1" i="1" lang="en">
                <a:solidFill>
                  <a:srgbClr val="FF0000"/>
                </a:solidFill>
                <a:latin typeface="Arial"/>
                <a:ea typeface="Arial"/>
                <a:cs typeface="Arial"/>
                <a:sym typeface="Arial"/>
              </a:rPr>
              <a:t>copy constructor</a:t>
            </a:r>
            <a:r>
              <a:rPr lang="en">
                <a:latin typeface="Arial"/>
                <a:ea typeface="Arial"/>
                <a:cs typeface="Arial"/>
                <a:sym typeface="Arial"/>
              </a:rPr>
              <a:t>, your GUI will be notified for every successor!</a:t>
            </a:r>
            <a:endParaRPr>
              <a:latin typeface="Arial"/>
              <a:ea typeface="Arial"/>
              <a:cs typeface="Arial"/>
              <a:sym typeface="Arial"/>
            </a:endParaRPr>
          </a:p>
        </p:txBody>
      </p:sp>
      <p:sp>
        <p:nvSpPr>
          <p:cNvPr id="134" name="Google Shape;134;p20"/>
          <p:cNvSpPr txBox="1"/>
          <p:nvPr>
            <p:ph idx="3" type="body"/>
          </p:nvPr>
        </p:nvSpPr>
        <p:spPr>
          <a:xfrm>
            <a:off x="206725" y="4085700"/>
            <a:ext cx="3916500" cy="74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a:t>
            </a:r>
            <a:r>
              <a:rPr b="1" i="1" lang="en">
                <a:solidFill>
                  <a:srgbClr val="FF0000"/>
                </a:solidFill>
              </a:rPr>
              <a:t>copy constructor</a:t>
            </a:r>
            <a:r>
              <a:rPr lang="en"/>
              <a:t> creates a new object by making a </a:t>
            </a:r>
            <a:r>
              <a:rPr b="1" i="1" lang="en">
                <a:solidFill>
                  <a:srgbClr val="FF0000"/>
                </a:solidFill>
              </a:rPr>
              <a:t>deep copy</a:t>
            </a:r>
            <a:r>
              <a:rPr lang="en"/>
              <a:t> of an object of the same class.</a:t>
            </a:r>
            <a:endParaRPr/>
          </a:p>
        </p:txBody>
      </p:sp>
      <p:pic>
        <p:nvPicPr>
          <p:cNvPr id="135" name="Google Shape;135;p20"/>
          <p:cNvPicPr preferRelativeResize="0"/>
          <p:nvPr/>
        </p:nvPicPr>
        <p:blipFill>
          <a:blip r:embed="rId3">
            <a:alphaModFix/>
          </a:blip>
          <a:stretch>
            <a:fillRect/>
          </a:stretch>
        </p:blipFill>
        <p:spPr>
          <a:xfrm>
            <a:off x="732625" y="813900"/>
            <a:ext cx="2864699" cy="30228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5084775" y="119925"/>
            <a:ext cx="38103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Backtracking</a:t>
            </a:r>
            <a:endParaRPr sz="2700"/>
          </a:p>
        </p:txBody>
      </p:sp>
      <p:sp>
        <p:nvSpPr>
          <p:cNvPr id="141" name="Google Shape;141;p21"/>
          <p:cNvSpPr txBox="1"/>
          <p:nvPr>
            <p:ph idx="12" type="sldNum"/>
          </p:nvPr>
        </p:nvSpPr>
        <p:spPr>
          <a:xfrm>
            <a:off x="14258" y="47394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42" name="Google Shape;142;p21"/>
          <p:cNvSpPr txBox="1"/>
          <p:nvPr>
            <p:ph idx="2" type="body"/>
          </p:nvPr>
        </p:nvSpPr>
        <p:spPr>
          <a:xfrm>
            <a:off x="4843008" y="873925"/>
            <a:ext cx="3845100" cy="4390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In this part of the project you will be creating a </a:t>
            </a:r>
            <a:r>
              <a:rPr b="1" i="1" lang="en" sz="1200">
                <a:solidFill>
                  <a:srgbClr val="EA9999"/>
                </a:solidFill>
              </a:rPr>
              <a:t>backtracking configuration</a:t>
            </a:r>
            <a:r>
              <a:rPr lang="en" sz="1200"/>
              <a:t> that will attempt to solve a Pete's Pike Game. You will also need to </a:t>
            </a:r>
            <a:r>
              <a:rPr lang="en" sz="1200"/>
              <a:t>provide</a:t>
            </a:r>
            <a:r>
              <a:rPr lang="en" sz="1200"/>
              <a:t> the list of selections needed to win.</a:t>
            </a:r>
            <a:endParaRPr sz="1200"/>
          </a:p>
          <a:p>
            <a:pPr indent="0" lvl="0" marL="0" rtl="0" algn="l">
              <a:spcBef>
                <a:spcPts val="1600"/>
              </a:spcBef>
              <a:spcAft>
                <a:spcPts val="0"/>
              </a:spcAft>
              <a:buNone/>
            </a:pPr>
            <a:r>
              <a:rPr lang="en" sz="1200"/>
              <a:t>Examine your code and think about how you will implement your configuration and answer the questions to the left in a </a:t>
            </a:r>
            <a:r>
              <a:rPr b="1" i="1" lang="en" sz="1200">
                <a:solidFill>
                  <a:srgbClr val="EA9999"/>
                </a:solidFill>
              </a:rPr>
              <a:t>backtracking</a:t>
            </a:r>
            <a:r>
              <a:rPr b="1" i="1" lang="en" sz="1200">
                <a:solidFill>
                  <a:srgbClr val="EA9999"/>
                </a:solidFill>
              </a:rPr>
              <a:t>.txt</a:t>
            </a:r>
            <a:r>
              <a:rPr lang="en" sz="1200"/>
              <a:t> file.  Be as detailed as possible.  Push your file to the </a:t>
            </a:r>
            <a:r>
              <a:rPr b="1" i="1" lang="en" sz="1200">
                <a:solidFill>
                  <a:srgbClr val="EA9999"/>
                </a:solidFill>
              </a:rPr>
              <a:t>data directory</a:t>
            </a:r>
            <a:r>
              <a:rPr lang="en" sz="1200"/>
              <a:t> of your repository when complete.</a:t>
            </a:r>
            <a:endParaRPr sz="1200"/>
          </a:p>
          <a:p>
            <a:pPr indent="0" lvl="0" marL="0" rtl="0" algn="l">
              <a:spcBef>
                <a:spcPts val="1600"/>
              </a:spcBef>
              <a:spcAft>
                <a:spcPts val="0"/>
              </a:spcAft>
              <a:buNone/>
            </a:pPr>
            <a:r>
              <a:rPr lang="en" sz="1200"/>
              <a:t>Remember:</a:t>
            </a:r>
            <a:endParaRPr sz="1200"/>
          </a:p>
          <a:p>
            <a:pPr indent="-304800" lvl="0" marL="457200" rtl="0" algn="l">
              <a:spcBef>
                <a:spcPts val="0"/>
              </a:spcBef>
              <a:spcAft>
                <a:spcPts val="0"/>
              </a:spcAft>
              <a:buSzPts val="1200"/>
              <a:buChar char="●"/>
            </a:pPr>
            <a:r>
              <a:rPr lang="en" sz="1200"/>
              <a:t>A </a:t>
            </a:r>
            <a:r>
              <a:rPr b="1" i="1" lang="en" sz="1200">
                <a:solidFill>
                  <a:srgbClr val="EA9999"/>
                </a:solidFill>
              </a:rPr>
              <a:t>configuration</a:t>
            </a:r>
            <a:r>
              <a:rPr lang="en" sz="1200">
                <a:solidFill>
                  <a:srgbClr val="EA9999"/>
                </a:solidFill>
              </a:rPr>
              <a:t> </a:t>
            </a:r>
            <a:r>
              <a:rPr lang="en" sz="1200"/>
              <a:t>is at least a partial attempt at a solution.</a:t>
            </a:r>
            <a:endParaRPr sz="1200"/>
          </a:p>
          <a:p>
            <a:pPr indent="-304800" lvl="0" marL="457200" rtl="0" algn="l">
              <a:spcBef>
                <a:spcPts val="0"/>
              </a:spcBef>
              <a:spcAft>
                <a:spcPts val="0"/>
              </a:spcAft>
              <a:buSzPts val="1200"/>
              <a:buChar char="●"/>
            </a:pPr>
            <a:r>
              <a:rPr lang="en" sz="1200"/>
              <a:t>A </a:t>
            </a:r>
            <a:r>
              <a:rPr b="1" i="1" lang="en" sz="1200">
                <a:solidFill>
                  <a:srgbClr val="EA9999"/>
                </a:solidFill>
              </a:rPr>
              <a:t>successor</a:t>
            </a:r>
            <a:r>
              <a:rPr lang="en" sz="1200">
                <a:solidFill>
                  <a:srgbClr val="EA9999"/>
                </a:solidFill>
              </a:rPr>
              <a:t> </a:t>
            </a:r>
            <a:r>
              <a:rPr lang="en" sz="1200"/>
              <a:t>is a new configuration that includes one additional choice.</a:t>
            </a:r>
            <a:endParaRPr sz="1200"/>
          </a:p>
          <a:p>
            <a:pPr indent="-304800" lvl="0" marL="457200" rtl="0" algn="l">
              <a:spcBef>
                <a:spcPts val="0"/>
              </a:spcBef>
              <a:spcAft>
                <a:spcPts val="0"/>
              </a:spcAft>
              <a:buSzPts val="1200"/>
              <a:buChar char="●"/>
            </a:pPr>
            <a:r>
              <a:rPr lang="en" sz="1200"/>
              <a:t>A configuration is </a:t>
            </a:r>
            <a:r>
              <a:rPr b="1" i="1" lang="en" sz="1200">
                <a:solidFill>
                  <a:srgbClr val="EA9999"/>
                </a:solidFill>
              </a:rPr>
              <a:t>invalid</a:t>
            </a:r>
            <a:r>
              <a:rPr lang="en" sz="1200">
                <a:solidFill>
                  <a:srgbClr val="EA9999"/>
                </a:solidFill>
              </a:rPr>
              <a:t> </a:t>
            </a:r>
            <a:r>
              <a:rPr lang="en" sz="1200"/>
              <a:t>if it is impossible to find a solution from this point.</a:t>
            </a:r>
            <a:endParaRPr sz="1200"/>
          </a:p>
          <a:p>
            <a:pPr indent="-304800" lvl="0" marL="457200" rtl="0" algn="l">
              <a:spcBef>
                <a:spcPts val="0"/>
              </a:spcBef>
              <a:spcAft>
                <a:spcPts val="0"/>
              </a:spcAft>
              <a:buSzPts val="1200"/>
              <a:buChar char="●"/>
            </a:pPr>
            <a:r>
              <a:rPr lang="en" sz="1200"/>
              <a:t>A configuration is the </a:t>
            </a:r>
            <a:r>
              <a:rPr b="1" i="1" lang="en" sz="1200">
                <a:solidFill>
                  <a:srgbClr val="EA9999"/>
                </a:solidFill>
              </a:rPr>
              <a:t>goal</a:t>
            </a:r>
            <a:r>
              <a:rPr lang="en" sz="1200"/>
              <a:t> if it is a valid solution to the problem.</a:t>
            </a:r>
            <a:endParaRPr sz="1200"/>
          </a:p>
        </p:txBody>
      </p:sp>
      <p:graphicFrame>
        <p:nvGraphicFramePr>
          <p:cNvPr id="143" name="Google Shape;143;p21"/>
          <p:cNvGraphicFramePr/>
          <p:nvPr/>
        </p:nvGraphicFramePr>
        <p:xfrm>
          <a:off x="271275" y="196125"/>
          <a:ext cx="3000000" cy="3000000"/>
        </p:xfrm>
        <a:graphic>
          <a:graphicData uri="http://schemas.openxmlformats.org/drawingml/2006/table">
            <a:tbl>
              <a:tblPr>
                <a:noFill/>
                <a:tableStyleId>{A3804EFB-841C-4836-BD81-6707FC562163}</a:tableStyleId>
              </a:tblPr>
              <a:tblGrid>
                <a:gridCol w="4426300"/>
              </a:tblGrid>
              <a:tr h="936850">
                <a:tc>
                  <a:txBody>
                    <a:bodyPr/>
                    <a:lstStyle/>
                    <a:p>
                      <a:pPr indent="0" lvl="0" marL="0" rtl="0" algn="l">
                        <a:spcBef>
                          <a:spcPts val="0"/>
                        </a:spcBef>
                        <a:spcAft>
                          <a:spcPts val="0"/>
                        </a:spcAft>
                        <a:buNone/>
                      </a:pPr>
                      <a:r>
                        <a:rPr lang="en" sz="800"/>
                        <a:t>What state will your </a:t>
                      </a:r>
                      <a:r>
                        <a:rPr b="1" i="1" lang="en" sz="800">
                          <a:solidFill>
                            <a:srgbClr val="FF0000"/>
                          </a:solidFill>
                        </a:rPr>
                        <a:t>configuration</a:t>
                      </a:r>
                      <a:r>
                        <a:rPr lang="en" sz="800">
                          <a:solidFill>
                            <a:srgbClr val="FF0000"/>
                          </a:solidFill>
                        </a:rPr>
                        <a:t> </a:t>
                      </a:r>
                      <a:r>
                        <a:rPr lang="en" sz="800"/>
                        <a:t>need to keep track of as it attempts to find a solution?</a:t>
                      </a:r>
                      <a:endParaRPr sz="800"/>
                    </a:p>
                    <a:p>
                      <a:pPr indent="0" lvl="0" marL="0" rtl="0" algn="l">
                        <a:spcBef>
                          <a:spcPts val="0"/>
                        </a:spcBef>
                        <a:spcAft>
                          <a:spcPts val="0"/>
                        </a:spcAft>
                        <a:buNone/>
                      </a:pPr>
                      <a:r>
                        <a:rPr lang="en">
                          <a:solidFill>
                            <a:srgbClr val="4A86E8"/>
                          </a:solidFill>
                          <a:latin typeface="Consolas"/>
                          <a:ea typeface="Consolas"/>
                          <a:cs typeface="Consolas"/>
                          <a:sym typeface="Consolas"/>
                        </a:rPr>
                        <a:t> Position of the pieces and the top</a:t>
                      </a:r>
                      <a:endParaRPr>
                        <a:solidFill>
                          <a:srgbClr val="4A86E8"/>
                        </a:solidFill>
                        <a:latin typeface="Consolas"/>
                        <a:ea typeface="Consolas"/>
                        <a:cs typeface="Consolas"/>
                        <a:sym typeface="Consolas"/>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936850">
                <a:tc>
                  <a:txBody>
                    <a:bodyPr/>
                    <a:lstStyle/>
                    <a:p>
                      <a:pPr indent="0" lvl="0" marL="0" rtl="0" algn="l">
                        <a:spcBef>
                          <a:spcPts val="0"/>
                        </a:spcBef>
                        <a:spcAft>
                          <a:spcPts val="0"/>
                        </a:spcAft>
                        <a:buNone/>
                      </a:pPr>
                      <a:r>
                        <a:rPr lang="en" sz="800"/>
                        <a:t>How will you make </a:t>
                      </a:r>
                      <a:r>
                        <a:rPr b="1" i="1" lang="en" sz="800">
                          <a:solidFill>
                            <a:srgbClr val="FF0000"/>
                          </a:solidFill>
                        </a:rPr>
                        <a:t>successor</a:t>
                      </a:r>
                      <a:r>
                        <a:rPr lang="en" sz="800">
                          <a:solidFill>
                            <a:srgbClr val="FF0000"/>
                          </a:solidFill>
                        </a:rPr>
                        <a:t> </a:t>
                      </a:r>
                      <a:r>
                        <a:rPr lang="en" sz="800"/>
                        <a:t>configurations?</a:t>
                      </a:r>
                      <a:endParaRPr sz="800"/>
                    </a:p>
                    <a:p>
                      <a:pPr indent="0" lvl="0" marL="0" rtl="0" algn="l">
                        <a:spcBef>
                          <a:spcPts val="0"/>
                        </a:spcBef>
                        <a:spcAft>
                          <a:spcPts val="0"/>
                        </a:spcAft>
                        <a:buNone/>
                      </a:pPr>
                      <a:r>
                        <a:rPr lang="en"/>
                        <a:t> Make every valid move from the config</a:t>
                      </a:r>
                      <a:endParaRPr/>
                    </a:p>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936850">
                <a:tc>
                  <a:txBody>
                    <a:bodyPr/>
                    <a:lstStyle/>
                    <a:p>
                      <a:pPr indent="0" lvl="0" marL="0" rtl="0" algn="l">
                        <a:spcBef>
                          <a:spcPts val="0"/>
                        </a:spcBef>
                        <a:spcAft>
                          <a:spcPts val="0"/>
                        </a:spcAft>
                        <a:buNone/>
                      </a:pPr>
                      <a:r>
                        <a:rPr lang="en" sz="800"/>
                        <a:t>How will you determine if a configuration is </a:t>
                      </a:r>
                      <a:r>
                        <a:rPr b="1" i="1" lang="en" sz="800">
                          <a:solidFill>
                            <a:srgbClr val="FF0000"/>
                          </a:solidFill>
                        </a:rPr>
                        <a:t>invalid</a:t>
                      </a:r>
                      <a:r>
                        <a:rPr lang="en" sz="800"/>
                        <a:t>?</a:t>
                      </a:r>
                      <a:endParaRPr sz="800"/>
                    </a:p>
                    <a:p>
                      <a:pPr indent="0" lvl="0" marL="0" rtl="0" algn="l">
                        <a:spcBef>
                          <a:spcPts val="0"/>
                        </a:spcBef>
                        <a:spcAft>
                          <a:spcPts val="0"/>
                        </a:spcAft>
                        <a:buNone/>
                      </a:pPr>
                      <a:r>
                        <a:rPr lang="en">
                          <a:solidFill>
                            <a:srgbClr val="0000FF"/>
                          </a:solidFill>
                          <a:latin typeface="Consolas"/>
                          <a:ea typeface="Consolas"/>
                          <a:cs typeface="Consolas"/>
                          <a:sym typeface="Consolas"/>
                        </a:rPr>
                        <a:t>No valid moves and not at peak</a:t>
                      </a:r>
                      <a:endParaRPr>
                        <a:solidFill>
                          <a:srgbClr val="0000FF"/>
                        </a:solidFill>
                        <a:latin typeface="Consolas"/>
                        <a:ea typeface="Consolas"/>
                        <a:cs typeface="Consolas"/>
                        <a:sym typeface="Consolas"/>
                      </a:endParaRPr>
                    </a:p>
                    <a:p>
                      <a:pPr indent="0" lvl="0" marL="0" rtl="0" algn="l">
                        <a:spcBef>
                          <a:spcPts val="0"/>
                        </a:spcBef>
                        <a:spcAft>
                          <a:spcPts val="0"/>
                        </a:spcAft>
                        <a:buNone/>
                      </a:pPr>
                      <a:r>
                        <a:rPr lang="en"/>
                        <a:t>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936850">
                <a:tc>
                  <a:txBody>
                    <a:bodyPr/>
                    <a:lstStyle/>
                    <a:p>
                      <a:pPr indent="0" lvl="0" marL="0" rtl="0" algn="l">
                        <a:spcBef>
                          <a:spcPts val="0"/>
                        </a:spcBef>
                        <a:spcAft>
                          <a:spcPts val="0"/>
                        </a:spcAft>
                        <a:buNone/>
                      </a:pPr>
                      <a:r>
                        <a:rPr lang="en" sz="800"/>
                        <a:t>How will you determine if the configuration is </a:t>
                      </a:r>
                      <a:r>
                        <a:rPr b="1" i="1" lang="en" sz="800">
                          <a:solidFill>
                            <a:srgbClr val="FF0000"/>
                          </a:solidFill>
                        </a:rPr>
                        <a:t>the goal</a:t>
                      </a:r>
                      <a:r>
                        <a:rPr lang="en" sz="800"/>
                        <a:t>?</a:t>
                      </a:r>
                      <a:endParaRPr sz="800"/>
                    </a:p>
                    <a:p>
                      <a:pPr indent="0" lvl="0" marL="0" rtl="0" algn="l">
                        <a:spcBef>
                          <a:spcPts val="0"/>
                        </a:spcBef>
                        <a:spcAft>
                          <a:spcPts val="0"/>
                        </a:spcAft>
                        <a:buNone/>
                      </a:pPr>
                      <a:r>
                        <a:t/>
                      </a:r>
                      <a:endParaRPr/>
                    </a:p>
                    <a:p>
                      <a:pPr indent="0" lvl="0" marL="0" rtl="0" algn="l">
                        <a:spcBef>
                          <a:spcPts val="0"/>
                        </a:spcBef>
                        <a:spcAft>
                          <a:spcPts val="0"/>
                        </a:spcAft>
                        <a:buNone/>
                      </a:pPr>
                      <a:r>
                        <a:rPr lang="en"/>
                        <a:t>Position of pete = position of top</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936850">
                <a:tc>
                  <a:txBody>
                    <a:bodyPr/>
                    <a:lstStyle/>
                    <a:p>
                      <a:pPr indent="0" lvl="0" marL="0" rtl="0" algn="l">
                        <a:spcBef>
                          <a:spcPts val="0"/>
                        </a:spcBef>
                        <a:spcAft>
                          <a:spcPts val="0"/>
                        </a:spcAft>
                        <a:buNone/>
                      </a:pPr>
                      <a:r>
                        <a:rPr lang="en" sz="800"/>
                        <a:t>Do you need to be concerned with </a:t>
                      </a:r>
                      <a:r>
                        <a:rPr b="1" i="1" lang="en" sz="800">
                          <a:solidFill>
                            <a:srgbClr val="FF0000"/>
                          </a:solidFill>
                        </a:rPr>
                        <a:t>cycles</a:t>
                      </a:r>
                      <a:r>
                        <a:rPr lang="en" sz="800"/>
                        <a:t>?  If so, how will you avoid them?</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Don’t have them redo moves. Store past game positions</a:t>
                      </a:r>
                      <a:endParaRPr sz="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