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27FB40-44CE-43B5-BFA2-1FA3E9798134}">
  <a:tblStyle styleId="{0527FB40-44CE-43B5-BFA2-1FA3E979813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81C9787-B5B2-460A-8BD9-7425D98B611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aaf384f3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aaf384f3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9b20f25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9b20f25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2" name="Google Shape;12;p2"/>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 name="Google Shape;13;p2"/>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8" name="Shape 68"/>
        <p:cNvGrpSpPr/>
        <p:nvPr/>
      </p:nvGrpSpPr>
      <p:grpSpPr>
        <a:xfrm>
          <a:off x="0" y="0"/>
          <a:ext cx="0" cy="0"/>
          <a:chOff x="0" y="0"/>
          <a:chExt cx="0" cy="0"/>
        </a:xfrm>
      </p:grpSpPr>
      <p:sp>
        <p:nvSpPr>
          <p:cNvPr id="69" name="Google Shape;69;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1" name="Google Shape;71;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3" name="Shape 73"/>
        <p:cNvGrpSpPr/>
        <p:nvPr/>
      </p:nvGrpSpPr>
      <p:grpSpPr>
        <a:xfrm>
          <a:off x="0" y="0"/>
          <a:ext cx="0" cy="0"/>
          <a:chOff x="0" y="0"/>
          <a:chExt cx="0" cy="0"/>
        </a:xfrm>
      </p:grpSpPr>
      <p:sp>
        <p:nvSpPr>
          <p:cNvPr id="74" name="Google Shape;74;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5" name="Google Shape;75;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6" name="Google Shape;76;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6"/>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80" name="Google Shape;80;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6"/>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85" name="Google Shape;85;p16"/>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1pPr>
            <a:lvl2pPr indent="-304800" lvl="1" marL="9144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2pPr>
            <a:lvl3pPr indent="-304800" lvl="2" marL="13716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3pPr>
            <a:lvl4pPr indent="-304800" lvl="3" marL="18288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4pPr>
            <a:lvl5pPr indent="-304800" lvl="4" marL="22860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5pPr>
            <a:lvl6pPr indent="-304800" lvl="5" marL="27432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6pPr>
            <a:lvl7pPr indent="-304800" lvl="6" marL="32004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7pPr>
            <a:lvl8pPr indent="-304800" lvl="7" marL="36576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8pPr>
            <a:lvl9pPr indent="-304800" lvl="8" marL="41148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9" name="Google Shape;89;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19"/>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99" name="Google Shape;99;p19"/>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19"/>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 name="Google Shape;101;p19"/>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19"/>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103" name="Google Shape;103;p19"/>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1pPr>
            <a:lvl2pPr indent="-304800" lvl="1" marL="9144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2pPr>
            <a:lvl3pPr indent="-304800" lvl="2" marL="13716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3pPr>
            <a:lvl4pPr indent="-304800" lvl="3" marL="18288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4pPr>
            <a:lvl5pPr indent="-304800" lvl="4" marL="22860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5pPr>
            <a:lvl6pPr indent="-304800" lvl="5" marL="27432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6pPr>
            <a:lvl7pPr indent="-304800" lvl="6" marL="32004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7pPr>
            <a:lvl8pPr indent="-304800" lvl="7" marL="36576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8pPr>
            <a:lvl9pPr indent="-304800" lvl="8" marL="4114800" rtl="0">
              <a:lnSpc>
                <a:spcPct val="100000"/>
              </a:lnSpc>
              <a:spcBef>
                <a:spcPts val="0"/>
              </a:spcBef>
              <a:spcAft>
                <a:spcPts val="0"/>
              </a:spcAft>
              <a:buClr>
                <a:srgbClr val="000000"/>
              </a:buClr>
              <a:buSzPts val="1200"/>
              <a:buFont typeface="Arial"/>
              <a:buChar char="■"/>
              <a:defRPr sz="1200">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0" name="Google Shape;110;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11" name="Google Shape;111;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7" name="Google Shape;17;p3"/>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311725" y="500925"/>
            <a:ext cx="3706500" cy="6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3"/>
          <p:cNvSpPr txBox="1"/>
          <p:nvPr>
            <p:ph idx="1" type="body"/>
          </p:nvPr>
        </p:nvSpPr>
        <p:spPr>
          <a:xfrm>
            <a:off x="4644675" y="500925"/>
            <a:ext cx="4166400" cy="4432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3"/>
          <p:cNvSpPr txBox="1"/>
          <p:nvPr>
            <p:ph idx="2" type="body"/>
          </p:nvPr>
        </p:nvSpPr>
        <p:spPr>
          <a:xfrm>
            <a:off x="315425" y="1286175"/>
            <a:ext cx="3706500" cy="2697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rgbClr val="FFFFFF"/>
              </a:buClr>
              <a:buSzPts val="1300"/>
              <a:buChar char="●"/>
              <a:defRPr>
                <a:solidFill>
                  <a:srgbClr val="FFFFFF"/>
                </a:solidFill>
              </a:defRPr>
            </a:lvl1pPr>
            <a:lvl2pPr indent="-298450" lvl="1" marL="914400" algn="l">
              <a:lnSpc>
                <a:spcPct val="115000"/>
              </a:lnSpc>
              <a:spcBef>
                <a:spcPts val="1600"/>
              </a:spcBef>
              <a:spcAft>
                <a:spcPts val="0"/>
              </a:spcAft>
              <a:buClr>
                <a:srgbClr val="FFFFFF"/>
              </a:buClr>
              <a:buSzPts val="1100"/>
              <a:buChar char="○"/>
              <a:defRPr>
                <a:solidFill>
                  <a:srgbClr val="FFFFFF"/>
                </a:solidFill>
              </a:defRPr>
            </a:lvl2pPr>
            <a:lvl3pPr indent="-298450" lvl="2" marL="1371600" algn="l">
              <a:lnSpc>
                <a:spcPct val="115000"/>
              </a:lnSpc>
              <a:spcBef>
                <a:spcPts val="1600"/>
              </a:spcBef>
              <a:spcAft>
                <a:spcPts val="0"/>
              </a:spcAft>
              <a:buClr>
                <a:srgbClr val="FFFFFF"/>
              </a:buClr>
              <a:buSzPts val="1100"/>
              <a:buChar char="■"/>
              <a:defRPr>
                <a:solidFill>
                  <a:srgbClr val="FFFFFF"/>
                </a:solidFill>
              </a:defRPr>
            </a:lvl3pPr>
            <a:lvl4pPr indent="-298450" lvl="3" marL="1828800" algn="l">
              <a:lnSpc>
                <a:spcPct val="115000"/>
              </a:lnSpc>
              <a:spcBef>
                <a:spcPts val="1600"/>
              </a:spcBef>
              <a:spcAft>
                <a:spcPts val="0"/>
              </a:spcAft>
              <a:buClr>
                <a:srgbClr val="FFFFFF"/>
              </a:buClr>
              <a:buSzPts val="1100"/>
              <a:buChar char="●"/>
              <a:defRPr>
                <a:solidFill>
                  <a:srgbClr val="FFFFFF"/>
                </a:solidFill>
              </a:defRPr>
            </a:lvl4pPr>
            <a:lvl5pPr indent="-298450" lvl="4" marL="2286000" algn="l">
              <a:lnSpc>
                <a:spcPct val="115000"/>
              </a:lnSpc>
              <a:spcBef>
                <a:spcPts val="1600"/>
              </a:spcBef>
              <a:spcAft>
                <a:spcPts val="0"/>
              </a:spcAft>
              <a:buClr>
                <a:srgbClr val="FFFFFF"/>
              </a:buClr>
              <a:buSzPts val="1100"/>
              <a:buChar char="○"/>
              <a:defRPr>
                <a:solidFill>
                  <a:srgbClr val="FFFFFF"/>
                </a:solidFill>
              </a:defRPr>
            </a:lvl5pPr>
            <a:lvl6pPr indent="-298450" lvl="5" marL="2743200" algn="l">
              <a:lnSpc>
                <a:spcPct val="115000"/>
              </a:lnSpc>
              <a:spcBef>
                <a:spcPts val="1600"/>
              </a:spcBef>
              <a:spcAft>
                <a:spcPts val="0"/>
              </a:spcAft>
              <a:buClr>
                <a:srgbClr val="FFFFFF"/>
              </a:buClr>
              <a:buSzPts val="1100"/>
              <a:buChar char="■"/>
              <a:defRPr>
                <a:solidFill>
                  <a:srgbClr val="FFFFFF"/>
                </a:solidFill>
              </a:defRPr>
            </a:lvl6pPr>
            <a:lvl7pPr indent="-298450" lvl="6" marL="3200400" algn="l">
              <a:lnSpc>
                <a:spcPct val="115000"/>
              </a:lnSpc>
              <a:spcBef>
                <a:spcPts val="1600"/>
              </a:spcBef>
              <a:spcAft>
                <a:spcPts val="0"/>
              </a:spcAft>
              <a:buClr>
                <a:srgbClr val="FFFFFF"/>
              </a:buClr>
              <a:buSzPts val="1100"/>
              <a:buChar char="●"/>
              <a:defRPr>
                <a:solidFill>
                  <a:srgbClr val="FFFFFF"/>
                </a:solidFill>
              </a:defRPr>
            </a:lvl7pPr>
            <a:lvl8pPr indent="-298450" lvl="7" marL="3657600" algn="l">
              <a:lnSpc>
                <a:spcPct val="115000"/>
              </a:lnSpc>
              <a:spcBef>
                <a:spcPts val="1600"/>
              </a:spcBef>
              <a:spcAft>
                <a:spcPts val="0"/>
              </a:spcAft>
              <a:buClr>
                <a:srgbClr val="FFFFFF"/>
              </a:buClr>
              <a:buSzPts val="1100"/>
              <a:buChar char="○"/>
              <a:defRPr>
                <a:solidFill>
                  <a:srgbClr val="FFFFFF"/>
                </a:solidFill>
              </a:defRPr>
            </a:lvl8pPr>
            <a:lvl9pPr indent="-298450" lvl="8" marL="4114800" algn="l">
              <a:lnSpc>
                <a:spcPct val="115000"/>
              </a:lnSpc>
              <a:spcBef>
                <a:spcPts val="1600"/>
              </a:spcBef>
              <a:spcAft>
                <a:spcPts val="1600"/>
              </a:spcAft>
              <a:buClr>
                <a:srgbClr val="FFFFFF"/>
              </a:buClr>
              <a:buSzPts val="1100"/>
              <a:buChar char="■"/>
              <a:defRPr>
                <a:solidFill>
                  <a:srgbClr val="FFFFFF"/>
                </a:solidFill>
              </a:defRPr>
            </a:lvl9pPr>
          </a:lstStyle>
          <a:p/>
        </p:txBody>
      </p:sp>
      <p:sp>
        <p:nvSpPr>
          <p:cNvPr id="22" name="Google Shape;22;p3"/>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algn="l">
              <a:lnSpc>
                <a:spcPct val="115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16" name="Google Shape;11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7" name="Shape 117"/>
        <p:cNvGrpSpPr/>
        <p:nvPr/>
      </p:nvGrpSpPr>
      <p:grpSpPr>
        <a:xfrm>
          <a:off x="0" y="0"/>
          <a:ext cx="0" cy="0"/>
          <a:chOff x="0" y="0"/>
          <a:chExt cx="0" cy="0"/>
        </a:xfrm>
      </p:grpSpPr>
      <p:sp>
        <p:nvSpPr>
          <p:cNvPr id="118" name="Google Shape;118;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19" name="Google Shape;119;p23"/>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20" name="Google Shape;12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3" name="Shape 123"/>
        <p:cNvGrpSpPr/>
        <p:nvPr/>
      </p:nvGrpSpPr>
      <p:grpSpPr>
        <a:xfrm>
          <a:off x="0" y="0"/>
          <a:ext cx="0" cy="0"/>
          <a:chOff x="0" y="0"/>
          <a:chExt cx="0" cy="0"/>
        </a:xfrm>
      </p:grpSpPr>
      <p:sp>
        <p:nvSpPr>
          <p:cNvPr id="124" name="Google Shape;124;p2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txBox="1"/>
          <p:nvPr>
            <p:ph type="title"/>
          </p:nvPr>
        </p:nvSpPr>
        <p:spPr>
          <a:xfrm>
            <a:off x="311700" y="315925"/>
            <a:ext cx="8520600" cy="83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FFFFFF"/>
        </a:solidFill>
      </p:bgPr>
    </p:bg>
    <p:spTree>
      <p:nvGrpSpPr>
        <p:cNvPr id="132" name="Shape 132"/>
        <p:cNvGrpSpPr/>
        <p:nvPr/>
      </p:nvGrpSpPr>
      <p:grpSpPr>
        <a:xfrm>
          <a:off x="0" y="0"/>
          <a:ext cx="0" cy="0"/>
          <a:chOff x="0" y="0"/>
          <a:chExt cx="0" cy="0"/>
        </a:xfrm>
      </p:grpSpPr>
      <p:sp>
        <p:nvSpPr>
          <p:cNvPr id="133" name="Google Shape;133;p27"/>
          <p:cNvSpPr txBox="1"/>
          <p:nvPr>
            <p:ph type="title"/>
          </p:nvPr>
        </p:nvSpPr>
        <p:spPr>
          <a:xfrm>
            <a:off x="340660" y="30698"/>
            <a:ext cx="8449200" cy="6360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2"/>
              </a:buClr>
              <a:buSzPts val="3300"/>
              <a:buFont typeface="Calibri"/>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27"/>
          <p:cNvSpPr txBox="1"/>
          <p:nvPr>
            <p:ph idx="1" type="body"/>
          </p:nvPr>
        </p:nvSpPr>
        <p:spPr>
          <a:xfrm>
            <a:off x="340660" y="884286"/>
            <a:ext cx="8449200" cy="4156800"/>
          </a:xfrm>
          <a:prstGeom prst="rect">
            <a:avLst/>
          </a:prstGeom>
          <a:noFill/>
          <a:ln>
            <a:noFill/>
          </a:ln>
        </p:spPr>
        <p:txBody>
          <a:bodyPr anchorCtr="0" anchor="t" bIns="34275" lIns="68575" spcFirstLastPara="1" rIns="68575" wrap="square" tIns="34275">
            <a:normAutofit/>
          </a:bodyPr>
          <a:lstStyle>
            <a:lvl1pPr indent="-349250" lvl="0" marL="457200" rtl="0" algn="l">
              <a:lnSpc>
                <a:spcPct val="90000"/>
              </a:lnSpc>
              <a:spcBef>
                <a:spcPts val="800"/>
              </a:spcBef>
              <a:spcAft>
                <a:spcPts val="0"/>
              </a:spcAft>
              <a:buClr>
                <a:schemeClr val="dk1"/>
              </a:buClr>
              <a:buSzPts val="1900"/>
              <a:buFont typeface="Calibri"/>
              <a:buChar char="●"/>
              <a:defRPr sz="2100"/>
            </a:lvl1pPr>
            <a:lvl2pPr indent="-330200" lvl="1" marL="914400" rtl="0" algn="l">
              <a:lnSpc>
                <a:spcPct val="90000"/>
              </a:lnSpc>
              <a:spcBef>
                <a:spcPts val="1600"/>
              </a:spcBef>
              <a:spcAft>
                <a:spcPts val="0"/>
              </a:spcAft>
              <a:buClr>
                <a:schemeClr val="dk1"/>
              </a:buClr>
              <a:buSzPts val="1600"/>
              <a:buFont typeface="Courier New"/>
              <a:buChar char="o"/>
              <a:defRPr sz="1800"/>
            </a:lvl2pPr>
            <a:lvl3pPr indent="-323850" lvl="2" marL="1371600" rtl="0" algn="l">
              <a:lnSpc>
                <a:spcPct val="90000"/>
              </a:lnSpc>
              <a:spcBef>
                <a:spcPts val="1600"/>
              </a:spcBef>
              <a:spcAft>
                <a:spcPts val="0"/>
              </a:spcAft>
              <a:buClr>
                <a:schemeClr val="dk1"/>
              </a:buClr>
              <a:buSzPts val="1500"/>
              <a:buFont typeface="Noto Sans Symbols"/>
              <a:buChar char="▪"/>
              <a:defRPr sz="1500"/>
            </a:lvl3pPr>
            <a:lvl4pPr indent="-317500" lvl="3" marL="1828800" rtl="0" algn="l">
              <a:lnSpc>
                <a:spcPct val="90000"/>
              </a:lnSpc>
              <a:spcBef>
                <a:spcPts val="1600"/>
              </a:spcBef>
              <a:spcAft>
                <a:spcPts val="0"/>
              </a:spcAft>
              <a:buClr>
                <a:schemeClr val="dk1"/>
              </a:buClr>
              <a:buSzPts val="1400"/>
              <a:buFont typeface="Calibri"/>
              <a:buChar char="▫"/>
              <a:defRPr sz="1400"/>
            </a:lvl4pPr>
            <a:lvl5pPr indent="-298450" lvl="4" marL="2286000" rtl="0" algn="l">
              <a:lnSpc>
                <a:spcPct val="90000"/>
              </a:lnSpc>
              <a:spcBef>
                <a:spcPts val="1600"/>
              </a:spcBef>
              <a:spcAft>
                <a:spcPts val="0"/>
              </a:spcAft>
              <a:buClr>
                <a:schemeClr val="dk1"/>
              </a:buClr>
              <a:buSzPts val="1100"/>
              <a:buChar char="○"/>
              <a:defRPr sz="1100"/>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cxnSp>
        <p:nvCxnSpPr>
          <p:cNvPr id="135" name="Google Shape;135;p27"/>
          <p:cNvCxnSpPr/>
          <p:nvPr/>
        </p:nvCxnSpPr>
        <p:spPr>
          <a:xfrm>
            <a:off x="340660" y="690167"/>
            <a:ext cx="8449200" cy="0"/>
          </a:xfrm>
          <a:prstGeom prst="straightConnector1">
            <a:avLst/>
          </a:prstGeom>
          <a:noFill/>
          <a:ln cap="flat" cmpd="thickThin" w="63500">
            <a:solidFill>
              <a:schemeClr val="lt2"/>
            </a:solidFill>
            <a:prstDash val="solid"/>
            <a:miter lim="800000"/>
            <a:headEnd len="sm" w="sm" type="none"/>
            <a:tailEnd len="sm" w="sm" type="none"/>
          </a:ln>
        </p:spPr>
      </p:cxnSp>
      <p:sp>
        <p:nvSpPr>
          <p:cNvPr id="136" name="Google Shape;136;p27"/>
          <p:cNvSpPr txBox="1"/>
          <p:nvPr>
            <p:ph idx="2" type="body"/>
          </p:nvPr>
        </p:nvSpPr>
        <p:spPr>
          <a:xfrm>
            <a:off x="9155430" y="150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7" name="Google Shape;137;p27"/>
          <p:cNvSpPr txBox="1"/>
          <p:nvPr>
            <p:ph idx="3" type="body"/>
          </p:nvPr>
        </p:nvSpPr>
        <p:spPr>
          <a:xfrm>
            <a:off x="9155430" y="21898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8" name="Google Shape;138;p27"/>
          <p:cNvSpPr txBox="1"/>
          <p:nvPr>
            <p:ph idx="4" type="body"/>
          </p:nvPr>
        </p:nvSpPr>
        <p:spPr>
          <a:xfrm>
            <a:off x="9155430" y="443452"/>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9" name="Google Shape;139;p27"/>
          <p:cNvSpPr txBox="1"/>
          <p:nvPr>
            <p:ph idx="5" type="body"/>
          </p:nvPr>
        </p:nvSpPr>
        <p:spPr>
          <a:xfrm>
            <a:off x="9155430" y="66680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0" name="Google Shape;140;p27"/>
          <p:cNvSpPr txBox="1"/>
          <p:nvPr>
            <p:ph idx="6" type="body"/>
          </p:nvPr>
        </p:nvSpPr>
        <p:spPr>
          <a:xfrm>
            <a:off x="9155430" y="88428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1" name="Google Shape;141;p27"/>
          <p:cNvSpPr txBox="1"/>
          <p:nvPr>
            <p:ph idx="7" type="body"/>
          </p:nvPr>
        </p:nvSpPr>
        <p:spPr>
          <a:xfrm>
            <a:off x="9155430" y="112836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2" name="Google Shape;142;p27"/>
          <p:cNvSpPr txBox="1"/>
          <p:nvPr>
            <p:ph idx="8" type="body"/>
          </p:nvPr>
        </p:nvSpPr>
        <p:spPr>
          <a:xfrm>
            <a:off x="9155430" y="136614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3" name="Google Shape;143;p27"/>
          <p:cNvSpPr txBox="1"/>
          <p:nvPr>
            <p:ph idx="9" type="body"/>
          </p:nvPr>
        </p:nvSpPr>
        <p:spPr>
          <a:xfrm>
            <a:off x="9155430" y="160379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4" name="Google Shape;144;p27"/>
          <p:cNvSpPr txBox="1"/>
          <p:nvPr>
            <p:ph idx="13" type="body"/>
          </p:nvPr>
        </p:nvSpPr>
        <p:spPr>
          <a:xfrm>
            <a:off x="9155430" y="184157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5" name="Google Shape;145;p27"/>
          <p:cNvSpPr txBox="1"/>
          <p:nvPr>
            <p:ph idx="14" type="body"/>
          </p:nvPr>
        </p:nvSpPr>
        <p:spPr>
          <a:xfrm>
            <a:off x="9155430" y="207252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6" name="Google Shape;146;p27"/>
          <p:cNvSpPr txBox="1"/>
          <p:nvPr>
            <p:ph idx="15" type="body"/>
          </p:nvPr>
        </p:nvSpPr>
        <p:spPr>
          <a:xfrm>
            <a:off x="9155430" y="230876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7" name="Google Shape;147;p27"/>
          <p:cNvSpPr txBox="1"/>
          <p:nvPr>
            <p:ph idx="16" type="body"/>
          </p:nvPr>
        </p:nvSpPr>
        <p:spPr>
          <a:xfrm>
            <a:off x="9155430" y="253444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8" name="Google Shape;148;p27"/>
          <p:cNvSpPr txBox="1"/>
          <p:nvPr>
            <p:ph idx="17" type="body"/>
          </p:nvPr>
        </p:nvSpPr>
        <p:spPr>
          <a:xfrm>
            <a:off x="9155430" y="275877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49" name="Google Shape;149;p27"/>
          <p:cNvSpPr txBox="1"/>
          <p:nvPr>
            <p:ph idx="18" type="body"/>
          </p:nvPr>
        </p:nvSpPr>
        <p:spPr>
          <a:xfrm>
            <a:off x="9155430" y="298179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0" name="Google Shape;150;p27"/>
          <p:cNvSpPr txBox="1"/>
          <p:nvPr>
            <p:ph idx="19" type="body"/>
          </p:nvPr>
        </p:nvSpPr>
        <p:spPr>
          <a:xfrm>
            <a:off x="9155430" y="321240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1" name="Google Shape;151;p27"/>
          <p:cNvSpPr txBox="1"/>
          <p:nvPr>
            <p:ph idx="20" type="body"/>
          </p:nvPr>
        </p:nvSpPr>
        <p:spPr>
          <a:xfrm>
            <a:off x="9155430" y="343674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2" name="Google Shape;152;p27"/>
          <p:cNvSpPr txBox="1"/>
          <p:nvPr>
            <p:ph idx="21" type="body"/>
          </p:nvPr>
        </p:nvSpPr>
        <p:spPr>
          <a:xfrm>
            <a:off x="9155430" y="366795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3" name="Google Shape;153;p27"/>
          <p:cNvSpPr txBox="1"/>
          <p:nvPr>
            <p:ph idx="22" type="body"/>
          </p:nvPr>
        </p:nvSpPr>
        <p:spPr>
          <a:xfrm>
            <a:off x="9155430" y="391172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4" name="Google Shape;154;p27"/>
          <p:cNvSpPr txBox="1"/>
          <p:nvPr>
            <p:ph idx="23" type="body"/>
          </p:nvPr>
        </p:nvSpPr>
        <p:spPr>
          <a:xfrm>
            <a:off x="9155430" y="414859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5" name="Google Shape;155;p27"/>
          <p:cNvSpPr txBox="1"/>
          <p:nvPr>
            <p:ph idx="24" type="body"/>
          </p:nvPr>
        </p:nvSpPr>
        <p:spPr>
          <a:xfrm>
            <a:off x="9155430" y="437292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6" name="Google Shape;156;p27"/>
          <p:cNvSpPr txBox="1"/>
          <p:nvPr>
            <p:ph idx="25" type="body"/>
          </p:nvPr>
        </p:nvSpPr>
        <p:spPr>
          <a:xfrm>
            <a:off x="9155430" y="459178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2"/>
              </a:buClr>
              <a:buSzPts val="2300"/>
              <a:buNone/>
              <a:defRPr b="1" sz="2300">
                <a:solidFill>
                  <a:schemeClr val="dk2"/>
                </a:solidFill>
                <a:latin typeface="Arial"/>
                <a:ea typeface="Arial"/>
                <a:cs typeface="Arial"/>
                <a:sym typeface="Arial"/>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7" name="Google Shape;157;p27"/>
          <p:cNvSpPr txBox="1"/>
          <p:nvPr>
            <p:ph idx="26" type="body"/>
          </p:nvPr>
        </p:nvSpPr>
        <p:spPr>
          <a:xfrm>
            <a:off x="-2811780" y="150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8" name="Google Shape;158;p27"/>
          <p:cNvSpPr txBox="1"/>
          <p:nvPr>
            <p:ph idx="27" type="body"/>
          </p:nvPr>
        </p:nvSpPr>
        <p:spPr>
          <a:xfrm>
            <a:off x="-2811780" y="21898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59" name="Google Shape;159;p27"/>
          <p:cNvSpPr txBox="1"/>
          <p:nvPr>
            <p:ph idx="28" type="body"/>
          </p:nvPr>
        </p:nvSpPr>
        <p:spPr>
          <a:xfrm>
            <a:off x="-2811780" y="443452"/>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0" name="Google Shape;160;p27"/>
          <p:cNvSpPr txBox="1"/>
          <p:nvPr>
            <p:ph idx="29" type="body"/>
          </p:nvPr>
        </p:nvSpPr>
        <p:spPr>
          <a:xfrm>
            <a:off x="-2811780" y="66680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1" name="Google Shape;161;p27"/>
          <p:cNvSpPr txBox="1"/>
          <p:nvPr>
            <p:ph idx="30" type="body"/>
          </p:nvPr>
        </p:nvSpPr>
        <p:spPr>
          <a:xfrm>
            <a:off x="-2811780" y="88428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2" name="Google Shape;162;p27"/>
          <p:cNvSpPr txBox="1"/>
          <p:nvPr>
            <p:ph idx="31" type="body"/>
          </p:nvPr>
        </p:nvSpPr>
        <p:spPr>
          <a:xfrm>
            <a:off x="-2811780" y="112836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3" name="Google Shape;163;p27"/>
          <p:cNvSpPr txBox="1"/>
          <p:nvPr>
            <p:ph idx="32" type="body"/>
          </p:nvPr>
        </p:nvSpPr>
        <p:spPr>
          <a:xfrm>
            <a:off x="-2811780" y="136614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4" name="Google Shape;164;p27"/>
          <p:cNvSpPr txBox="1"/>
          <p:nvPr>
            <p:ph idx="33" type="body"/>
          </p:nvPr>
        </p:nvSpPr>
        <p:spPr>
          <a:xfrm>
            <a:off x="-2811780" y="160379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5" name="Google Shape;165;p27"/>
          <p:cNvSpPr txBox="1"/>
          <p:nvPr>
            <p:ph idx="34" type="body"/>
          </p:nvPr>
        </p:nvSpPr>
        <p:spPr>
          <a:xfrm>
            <a:off x="-2811780" y="184157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6" name="Google Shape;166;p27"/>
          <p:cNvSpPr txBox="1"/>
          <p:nvPr>
            <p:ph idx="35" type="body"/>
          </p:nvPr>
        </p:nvSpPr>
        <p:spPr>
          <a:xfrm>
            <a:off x="-2811780" y="2072525"/>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7" name="Google Shape;167;p27"/>
          <p:cNvSpPr txBox="1"/>
          <p:nvPr>
            <p:ph idx="36" type="body"/>
          </p:nvPr>
        </p:nvSpPr>
        <p:spPr>
          <a:xfrm>
            <a:off x="-2811780" y="230876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8" name="Google Shape;168;p27"/>
          <p:cNvSpPr txBox="1"/>
          <p:nvPr>
            <p:ph idx="37" type="body"/>
          </p:nvPr>
        </p:nvSpPr>
        <p:spPr>
          <a:xfrm>
            <a:off x="-2811780" y="253444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69" name="Google Shape;169;p27"/>
          <p:cNvSpPr txBox="1"/>
          <p:nvPr>
            <p:ph idx="38" type="body"/>
          </p:nvPr>
        </p:nvSpPr>
        <p:spPr>
          <a:xfrm>
            <a:off x="-2811780" y="275877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0" name="Google Shape;170;p27"/>
          <p:cNvSpPr txBox="1"/>
          <p:nvPr>
            <p:ph idx="39" type="body"/>
          </p:nvPr>
        </p:nvSpPr>
        <p:spPr>
          <a:xfrm>
            <a:off x="-2811780" y="298179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1" name="Google Shape;171;p27"/>
          <p:cNvSpPr txBox="1"/>
          <p:nvPr>
            <p:ph idx="40" type="body"/>
          </p:nvPr>
        </p:nvSpPr>
        <p:spPr>
          <a:xfrm>
            <a:off x="-2811780" y="321240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2" name="Google Shape;172;p27"/>
          <p:cNvSpPr txBox="1"/>
          <p:nvPr>
            <p:ph idx="41" type="body"/>
          </p:nvPr>
        </p:nvSpPr>
        <p:spPr>
          <a:xfrm>
            <a:off x="-2811780" y="343674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3" name="Google Shape;173;p27"/>
          <p:cNvSpPr txBox="1"/>
          <p:nvPr>
            <p:ph idx="42" type="body"/>
          </p:nvPr>
        </p:nvSpPr>
        <p:spPr>
          <a:xfrm>
            <a:off x="-2811780" y="366795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4" name="Google Shape;174;p27"/>
          <p:cNvSpPr txBox="1"/>
          <p:nvPr>
            <p:ph idx="43" type="body"/>
          </p:nvPr>
        </p:nvSpPr>
        <p:spPr>
          <a:xfrm>
            <a:off x="-2811780" y="391172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5" name="Google Shape;175;p27"/>
          <p:cNvSpPr txBox="1"/>
          <p:nvPr>
            <p:ph idx="44" type="body"/>
          </p:nvPr>
        </p:nvSpPr>
        <p:spPr>
          <a:xfrm>
            <a:off x="-2811780" y="414859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6" name="Google Shape;176;p27"/>
          <p:cNvSpPr txBox="1"/>
          <p:nvPr>
            <p:ph idx="45" type="body"/>
          </p:nvPr>
        </p:nvSpPr>
        <p:spPr>
          <a:xfrm>
            <a:off x="-2811780" y="437292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77" name="Google Shape;177;p27"/>
          <p:cNvSpPr txBox="1"/>
          <p:nvPr>
            <p:ph idx="46" type="body"/>
          </p:nvPr>
        </p:nvSpPr>
        <p:spPr>
          <a:xfrm>
            <a:off x="-2811780" y="4591789"/>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p:cSld name="Activity">
    <p:spTree>
      <p:nvGrpSpPr>
        <p:cNvPr id="178" name="Shape 178"/>
        <p:cNvGrpSpPr/>
        <p:nvPr/>
      </p:nvGrpSpPr>
      <p:grpSpPr>
        <a:xfrm>
          <a:off x="0" y="0"/>
          <a:ext cx="0" cy="0"/>
          <a:chOff x="0" y="0"/>
          <a:chExt cx="0" cy="0"/>
        </a:xfrm>
      </p:grpSpPr>
      <p:sp>
        <p:nvSpPr>
          <p:cNvPr id="179" name="Google Shape;179;p28"/>
          <p:cNvSpPr txBox="1"/>
          <p:nvPr>
            <p:ph type="title"/>
          </p:nvPr>
        </p:nvSpPr>
        <p:spPr>
          <a:xfrm>
            <a:off x="1039579" y="119975"/>
            <a:ext cx="7795200" cy="5772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dk2"/>
              </a:buClr>
              <a:buSzPts val="3300"/>
              <a:buFont typeface="Calibri"/>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 name="Google Shape;180;p28"/>
          <p:cNvSpPr txBox="1"/>
          <p:nvPr>
            <p:ph idx="1" type="body"/>
          </p:nvPr>
        </p:nvSpPr>
        <p:spPr>
          <a:xfrm>
            <a:off x="300382" y="768629"/>
            <a:ext cx="3399300" cy="3864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sz="1800"/>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cxnSp>
        <p:nvCxnSpPr>
          <p:cNvPr id="181" name="Google Shape;181;p28"/>
          <p:cNvCxnSpPr/>
          <p:nvPr/>
        </p:nvCxnSpPr>
        <p:spPr>
          <a:xfrm>
            <a:off x="300382" y="736560"/>
            <a:ext cx="8534400" cy="0"/>
          </a:xfrm>
          <a:prstGeom prst="straightConnector1">
            <a:avLst/>
          </a:prstGeom>
          <a:noFill/>
          <a:ln cap="flat" cmpd="thickThin" w="63500">
            <a:solidFill>
              <a:schemeClr val="lt2"/>
            </a:solidFill>
            <a:prstDash val="solid"/>
            <a:miter lim="800000"/>
            <a:headEnd len="sm" w="sm" type="none"/>
            <a:tailEnd len="sm" w="sm" type="none"/>
          </a:ln>
        </p:spPr>
      </p:cxnSp>
      <p:sp>
        <p:nvSpPr>
          <p:cNvPr id="182" name="Google Shape;182;p28"/>
          <p:cNvSpPr txBox="1"/>
          <p:nvPr>
            <p:ph idx="2" type="body"/>
          </p:nvPr>
        </p:nvSpPr>
        <p:spPr>
          <a:xfrm>
            <a:off x="3699710" y="784668"/>
            <a:ext cx="5135100" cy="4258500"/>
          </a:xfrm>
          <a:prstGeom prst="rect">
            <a:avLst/>
          </a:prstGeom>
          <a:noFill/>
          <a:ln cap="flat" cmpd="sng" w="38100">
            <a:solidFill>
              <a:schemeClr val="dk1"/>
            </a:solidFill>
            <a:prstDash val="solid"/>
            <a:round/>
            <a:headEnd len="sm" w="sm" type="none"/>
            <a:tailEnd len="sm" w="sm" type="none"/>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3" name="Google Shape;183;p28"/>
          <p:cNvSpPr txBox="1"/>
          <p:nvPr>
            <p:ph idx="3" type="body"/>
          </p:nvPr>
        </p:nvSpPr>
        <p:spPr>
          <a:xfrm>
            <a:off x="-2811780" y="230948"/>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4" name="Google Shape;184;p28"/>
          <p:cNvSpPr txBox="1"/>
          <p:nvPr>
            <p:ph idx="4" type="body"/>
          </p:nvPr>
        </p:nvSpPr>
        <p:spPr>
          <a:xfrm>
            <a:off x="-2811780" y="46719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5" name="Google Shape;185;p28"/>
          <p:cNvSpPr txBox="1"/>
          <p:nvPr>
            <p:ph idx="5" type="body"/>
          </p:nvPr>
        </p:nvSpPr>
        <p:spPr>
          <a:xfrm>
            <a:off x="-2811780" y="69286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6" name="Google Shape;186;p28"/>
          <p:cNvSpPr txBox="1"/>
          <p:nvPr>
            <p:ph idx="6" type="body"/>
          </p:nvPr>
        </p:nvSpPr>
        <p:spPr>
          <a:xfrm>
            <a:off x="-2811780" y="91720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7" name="Google Shape;187;p28"/>
          <p:cNvSpPr txBox="1"/>
          <p:nvPr>
            <p:ph idx="7" type="body"/>
          </p:nvPr>
        </p:nvSpPr>
        <p:spPr>
          <a:xfrm>
            <a:off x="-2811780" y="114021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8" name="Google Shape;188;p28"/>
          <p:cNvSpPr txBox="1"/>
          <p:nvPr>
            <p:ph idx="8" type="body"/>
          </p:nvPr>
        </p:nvSpPr>
        <p:spPr>
          <a:xfrm>
            <a:off x="-2811780" y="137082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89" name="Google Shape;189;p28"/>
          <p:cNvSpPr txBox="1"/>
          <p:nvPr>
            <p:ph idx="9" type="body"/>
          </p:nvPr>
        </p:nvSpPr>
        <p:spPr>
          <a:xfrm>
            <a:off x="-2811780" y="1595164"/>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0" name="Google Shape;190;p28"/>
          <p:cNvSpPr txBox="1"/>
          <p:nvPr>
            <p:ph idx="13" type="body"/>
          </p:nvPr>
        </p:nvSpPr>
        <p:spPr>
          <a:xfrm>
            <a:off x="-2811780" y="182638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1" name="Google Shape;191;p28"/>
          <p:cNvSpPr txBox="1"/>
          <p:nvPr>
            <p:ph idx="14" type="body"/>
          </p:nvPr>
        </p:nvSpPr>
        <p:spPr>
          <a:xfrm>
            <a:off x="-2811780" y="2070151"/>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2" name="Google Shape;192;p28"/>
          <p:cNvSpPr txBox="1"/>
          <p:nvPr>
            <p:ph idx="15" type="body"/>
          </p:nvPr>
        </p:nvSpPr>
        <p:spPr>
          <a:xfrm>
            <a:off x="-2811780" y="230701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3" name="Google Shape;193;p28"/>
          <p:cNvSpPr txBox="1"/>
          <p:nvPr>
            <p:ph idx="16" type="body"/>
          </p:nvPr>
        </p:nvSpPr>
        <p:spPr>
          <a:xfrm>
            <a:off x="-2811780" y="253135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4" name="Google Shape;194;p28"/>
          <p:cNvSpPr txBox="1"/>
          <p:nvPr>
            <p:ph idx="17" type="body"/>
          </p:nvPr>
        </p:nvSpPr>
        <p:spPr>
          <a:xfrm>
            <a:off x="-2811780" y="2750212"/>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5" name="Google Shape;195;p28"/>
          <p:cNvSpPr/>
          <p:nvPr/>
        </p:nvSpPr>
        <p:spPr>
          <a:xfrm>
            <a:off x="277239" y="109654"/>
            <a:ext cx="633000" cy="578700"/>
          </a:xfrm>
          <a:prstGeom prst="roundRect">
            <a:avLst>
              <a:gd fmla="val 16667" name="adj"/>
            </a:avLst>
          </a:prstGeom>
          <a:gradFill>
            <a:gsLst>
              <a:gs pos="0">
                <a:srgbClr val="FFFFFF"/>
              </a:gs>
              <a:gs pos="66000">
                <a:srgbClr val="FFFFFF"/>
              </a:gs>
              <a:gs pos="100000">
                <a:schemeClr val="dk2"/>
              </a:gs>
            </a:gsLst>
            <a:path path="circle">
              <a:fillToRect b="50%" l="50%" r="50%" t="50%"/>
            </a:path>
            <a:tileRect/>
          </a:gradFill>
          <a:ln cap="flat" cmpd="sng" w="12700">
            <a:solidFill>
              <a:srgbClr val="A24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28"/>
          <p:cNvSpPr/>
          <p:nvPr/>
        </p:nvSpPr>
        <p:spPr>
          <a:xfrm>
            <a:off x="412441" y="97590"/>
            <a:ext cx="3948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cap="none">
                <a:solidFill>
                  <a:schemeClr val="dk2"/>
                </a:solidFill>
                <a:latin typeface="Calibri"/>
                <a:ea typeface="Calibri"/>
                <a:cs typeface="Calibri"/>
                <a:sym typeface="Calibri"/>
              </a:rPr>
              <a:t>A</a:t>
            </a:r>
            <a:endParaRPr sz="1100"/>
          </a:p>
        </p:txBody>
      </p:sp>
      <p:sp>
        <p:nvSpPr>
          <p:cNvPr id="197" name="Google Shape;197;p28"/>
          <p:cNvSpPr txBox="1"/>
          <p:nvPr>
            <p:ph idx="18" type="body"/>
          </p:nvPr>
        </p:nvSpPr>
        <p:spPr>
          <a:xfrm>
            <a:off x="-2811780" y="303670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8" name="Google Shape;198;p28"/>
          <p:cNvSpPr txBox="1"/>
          <p:nvPr>
            <p:ph idx="19" type="body"/>
          </p:nvPr>
        </p:nvSpPr>
        <p:spPr>
          <a:xfrm>
            <a:off x="-2811780" y="3267647"/>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99" name="Google Shape;199;p28"/>
          <p:cNvSpPr txBox="1"/>
          <p:nvPr>
            <p:ph idx="20" type="body"/>
          </p:nvPr>
        </p:nvSpPr>
        <p:spPr>
          <a:xfrm>
            <a:off x="-2811780" y="350389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00" name="Google Shape;200;p28"/>
          <p:cNvSpPr txBox="1"/>
          <p:nvPr>
            <p:ph idx="21" type="body"/>
          </p:nvPr>
        </p:nvSpPr>
        <p:spPr>
          <a:xfrm>
            <a:off x="-2811780" y="372956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01" name="Google Shape;201;p28"/>
          <p:cNvSpPr txBox="1"/>
          <p:nvPr>
            <p:ph idx="22" type="body"/>
          </p:nvPr>
        </p:nvSpPr>
        <p:spPr>
          <a:xfrm>
            <a:off x="-2811780" y="3953900"/>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02" name="Google Shape;202;p28"/>
          <p:cNvSpPr txBox="1"/>
          <p:nvPr>
            <p:ph idx="23" type="body"/>
          </p:nvPr>
        </p:nvSpPr>
        <p:spPr>
          <a:xfrm>
            <a:off x="-2811780" y="417691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03" name="Google Shape;203;p28"/>
          <p:cNvSpPr txBox="1"/>
          <p:nvPr>
            <p:ph idx="24" type="body"/>
          </p:nvPr>
        </p:nvSpPr>
        <p:spPr>
          <a:xfrm>
            <a:off x="-2811780" y="4407526"/>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204" name="Google Shape;204;p28"/>
          <p:cNvSpPr txBox="1"/>
          <p:nvPr>
            <p:ph idx="25" type="body"/>
          </p:nvPr>
        </p:nvSpPr>
        <p:spPr>
          <a:xfrm>
            <a:off x="-2811780" y="4631863"/>
            <a:ext cx="2811900" cy="4116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Consolas"/>
                <a:ea typeface="Consolas"/>
                <a:cs typeface="Consolas"/>
                <a:sym typeface="Consolas"/>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6" name="Google Shape;26;p4"/>
          <p:cNvSpPr txBox="1"/>
          <p:nvPr>
            <p:ph idx="12" type="sldNum"/>
          </p:nvPr>
        </p:nvSpPr>
        <p:spPr>
          <a:xfrm>
            <a:off x="90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txBox="1"/>
          <p:nvPr>
            <p:ph type="title"/>
          </p:nvPr>
        </p:nvSpPr>
        <p:spPr>
          <a:xfrm>
            <a:off x="5264725" y="500925"/>
            <a:ext cx="3706500" cy="6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8" name="Google Shape;28;p4"/>
          <p:cNvSpPr txBox="1"/>
          <p:nvPr>
            <p:ph idx="1" type="body"/>
          </p:nvPr>
        </p:nvSpPr>
        <p:spPr>
          <a:xfrm>
            <a:off x="301275" y="500925"/>
            <a:ext cx="4166400" cy="4432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4"/>
          <p:cNvSpPr txBox="1"/>
          <p:nvPr>
            <p:ph idx="2" type="body"/>
          </p:nvPr>
        </p:nvSpPr>
        <p:spPr>
          <a:xfrm>
            <a:off x="5192225" y="1286175"/>
            <a:ext cx="3706500" cy="2697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rgbClr val="FFFFFF"/>
              </a:buClr>
              <a:buSzPts val="1300"/>
              <a:buChar char="●"/>
              <a:defRPr>
                <a:solidFill>
                  <a:srgbClr val="FFFFFF"/>
                </a:solidFill>
              </a:defRPr>
            </a:lvl1pPr>
            <a:lvl2pPr indent="-298450" lvl="1" marL="914400" algn="l">
              <a:lnSpc>
                <a:spcPct val="115000"/>
              </a:lnSpc>
              <a:spcBef>
                <a:spcPts val="1600"/>
              </a:spcBef>
              <a:spcAft>
                <a:spcPts val="0"/>
              </a:spcAft>
              <a:buClr>
                <a:srgbClr val="FFFFFF"/>
              </a:buClr>
              <a:buSzPts val="1100"/>
              <a:buChar char="○"/>
              <a:defRPr>
                <a:solidFill>
                  <a:srgbClr val="FFFFFF"/>
                </a:solidFill>
              </a:defRPr>
            </a:lvl2pPr>
            <a:lvl3pPr indent="-298450" lvl="2" marL="1371600" algn="l">
              <a:lnSpc>
                <a:spcPct val="115000"/>
              </a:lnSpc>
              <a:spcBef>
                <a:spcPts val="1600"/>
              </a:spcBef>
              <a:spcAft>
                <a:spcPts val="0"/>
              </a:spcAft>
              <a:buClr>
                <a:srgbClr val="FFFFFF"/>
              </a:buClr>
              <a:buSzPts val="1100"/>
              <a:buChar char="■"/>
              <a:defRPr>
                <a:solidFill>
                  <a:srgbClr val="FFFFFF"/>
                </a:solidFill>
              </a:defRPr>
            </a:lvl3pPr>
            <a:lvl4pPr indent="-298450" lvl="3" marL="1828800" algn="l">
              <a:lnSpc>
                <a:spcPct val="115000"/>
              </a:lnSpc>
              <a:spcBef>
                <a:spcPts val="1600"/>
              </a:spcBef>
              <a:spcAft>
                <a:spcPts val="0"/>
              </a:spcAft>
              <a:buClr>
                <a:srgbClr val="FFFFFF"/>
              </a:buClr>
              <a:buSzPts val="1100"/>
              <a:buChar char="●"/>
              <a:defRPr>
                <a:solidFill>
                  <a:srgbClr val="FFFFFF"/>
                </a:solidFill>
              </a:defRPr>
            </a:lvl4pPr>
            <a:lvl5pPr indent="-298450" lvl="4" marL="2286000" algn="l">
              <a:lnSpc>
                <a:spcPct val="115000"/>
              </a:lnSpc>
              <a:spcBef>
                <a:spcPts val="1600"/>
              </a:spcBef>
              <a:spcAft>
                <a:spcPts val="0"/>
              </a:spcAft>
              <a:buClr>
                <a:srgbClr val="FFFFFF"/>
              </a:buClr>
              <a:buSzPts val="1100"/>
              <a:buChar char="○"/>
              <a:defRPr>
                <a:solidFill>
                  <a:srgbClr val="FFFFFF"/>
                </a:solidFill>
              </a:defRPr>
            </a:lvl5pPr>
            <a:lvl6pPr indent="-298450" lvl="5" marL="2743200" algn="l">
              <a:lnSpc>
                <a:spcPct val="115000"/>
              </a:lnSpc>
              <a:spcBef>
                <a:spcPts val="1600"/>
              </a:spcBef>
              <a:spcAft>
                <a:spcPts val="0"/>
              </a:spcAft>
              <a:buClr>
                <a:srgbClr val="FFFFFF"/>
              </a:buClr>
              <a:buSzPts val="1100"/>
              <a:buChar char="■"/>
              <a:defRPr>
                <a:solidFill>
                  <a:srgbClr val="FFFFFF"/>
                </a:solidFill>
              </a:defRPr>
            </a:lvl6pPr>
            <a:lvl7pPr indent="-298450" lvl="6" marL="3200400" algn="l">
              <a:lnSpc>
                <a:spcPct val="115000"/>
              </a:lnSpc>
              <a:spcBef>
                <a:spcPts val="1600"/>
              </a:spcBef>
              <a:spcAft>
                <a:spcPts val="0"/>
              </a:spcAft>
              <a:buClr>
                <a:srgbClr val="FFFFFF"/>
              </a:buClr>
              <a:buSzPts val="1100"/>
              <a:buChar char="●"/>
              <a:defRPr>
                <a:solidFill>
                  <a:srgbClr val="FFFFFF"/>
                </a:solidFill>
              </a:defRPr>
            </a:lvl7pPr>
            <a:lvl8pPr indent="-298450" lvl="7" marL="3657600" algn="l">
              <a:lnSpc>
                <a:spcPct val="115000"/>
              </a:lnSpc>
              <a:spcBef>
                <a:spcPts val="1600"/>
              </a:spcBef>
              <a:spcAft>
                <a:spcPts val="0"/>
              </a:spcAft>
              <a:buClr>
                <a:srgbClr val="FFFFFF"/>
              </a:buClr>
              <a:buSzPts val="1100"/>
              <a:buChar char="○"/>
              <a:defRPr>
                <a:solidFill>
                  <a:srgbClr val="FFFFFF"/>
                </a:solidFill>
              </a:defRPr>
            </a:lvl8pPr>
            <a:lvl9pPr indent="-298450" lvl="8" marL="4114800" algn="l">
              <a:lnSpc>
                <a:spcPct val="115000"/>
              </a:lnSpc>
              <a:spcBef>
                <a:spcPts val="1600"/>
              </a:spcBef>
              <a:spcAft>
                <a:spcPts val="1600"/>
              </a:spcAft>
              <a:buClr>
                <a:srgbClr val="FFFFFF"/>
              </a:buClr>
              <a:buSzPts val="1100"/>
              <a:buChar char="■"/>
              <a:defRPr>
                <a:solidFill>
                  <a:srgbClr val="FFFFFF"/>
                </a:solidFill>
              </a:defRPr>
            </a:lvl9pPr>
          </a:lstStyle>
          <a:p/>
        </p:txBody>
      </p:sp>
      <p:sp>
        <p:nvSpPr>
          <p:cNvPr id="30" name="Google Shape;30;p4"/>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algn="l">
              <a:lnSpc>
                <a:spcPct val="115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algn="l">
              <a:lnSpc>
                <a:spcPct val="115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5" name="Shape 35"/>
        <p:cNvGrpSpPr/>
        <p:nvPr/>
      </p:nvGrpSpPr>
      <p:grpSpPr>
        <a:xfrm>
          <a:off x="0" y="0"/>
          <a:ext cx="0" cy="0"/>
          <a:chOff x="0" y="0"/>
          <a:chExt cx="0" cy="0"/>
        </a:xfrm>
      </p:grpSpPr>
      <p:sp>
        <p:nvSpPr>
          <p:cNvPr id="36" name="Google Shape;36;p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7" name="Google Shape;37;p6"/>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8" name="Google Shape;38;p6"/>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0" name="Shape 40"/>
        <p:cNvGrpSpPr/>
        <p:nvPr/>
      </p:nvGrpSpPr>
      <p:grpSpPr>
        <a:xfrm>
          <a:off x="0" y="0"/>
          <a:ext cx="0" cy="0"/>
          <a:chOff x="0" y="0"/>
          <a:chExt cx="0" cy="0"/>
        </a:xfrm>
      </p:grpSpPr>
      <p:sp>
        <p:nvSpPr>
          <p:cNvPr id="41" name="Google Shape;41;p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42" name="Google Shape;42;p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43" name="Google Shape;43;p7"/>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4" name="Google Shape;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66" name="Google Shape;6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67" name="Google Shape;6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thinkfu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ET3Q6zNK3Io" TargetMode="External"/><Relationship Id="rId4" Type="http://schemas.openxmlformats.org/officeDocument/2006/relationships/hyperlink" Target="https://www.youtube.com/watch?v=ET3Q6zNK3Io" TargetMode="External"/><Relationship Id="rId5" Type="http://schemas.openxmlformats.org/officeDocument/2006/relationships/image" Target="../media/image3.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Solving Session</a:t>
            </a:r>
            <a:endParaRPr/>
          </a:p>
        </p:txBody>
      </p:sp>
      <p:sp>
        <p:nvSpPr>
          <p:cNvPr id="210" name="Google Shape;21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1" name="Google Shape;211;p29"/>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212" name="Google Shape;212;p29"/>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213" name="Google Shape;213;p29"/>
          <p:cNvPicPr preferRelativeResize="0"/>
          <p:nvPr/>
        </p:nvPicPr>
        <p:blipFill rotWithShape="1">
          <a:blip r:embed="rId3">
            <a:alphaModFix/>
          </a:blip>
          <a:srcRect b="0" l="0" r="0" t="0"/>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214" name="Google Shape;214;p29"/>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666666"/>
              </a:buClr>
              <a:buSzPts val="1300"/>
              <a:buFont typeface="Roboto"/>
              <a:buChar char="●"/>
            </a:pPr>
            <a:r>
              <a:rPr b="0" i="0" lang="en" sz="1300" u="none" cap="none" strike="noStrike">
                <a:solidFill>
                  <a:srgbClr val="666666"/>
                </a:solidFill>
                <a:latin typeface="Roboto"/>
                <a:ea typeface="Roboto"/>
                <a:cs typeface="Roboto"/>
                <a:sym typeface="Roboto"/>
              </a:rPr>
              <a:t>The remainder of today’s class will comprise the </a:t>
            </a:r>
            <a:r>
              <a:rPr b="1" i="1" lang="en" sz="1300" u="none" cap="none" strike="noStrike">
                <a:solidFill>
                  <a:srgbClr val="FF0000"/>
                </a:solidFill>
                <a:latin typeface="Roboto"/>
                <a:ea typeface="Roboto"/>
                <a:cs typeface="Roboto"/>
                <a:sym typeface="Roboto"/>
              </a:rPr>
              <a:t>problem solving session</a:t>
            </a:r>
            <a:r>
              <a:rPr b="0" i="0" lang="en" sz="1300" u="none" cap="none" strike="noStrike">
                <a:solidFill>
                  <a:srgbClr val="666666"/>
                </a:solidFill>
                <a:latin typeface="Roboto"/>
                <a:ea typeface="Roboto"/>
                <a:cs typeface="Roboto"/>
                <a:sym typeface="Roboto"/>
              </a:rPr>
              <a:t> (</a:t>
            </a:r>
            <a:r>
              <a:rPr b="1" i="1" lang="en" sz="1300" u="none" cap="none" strike="noStrike">
                <a:solidFill>
                  <a:srgbClr val="FF0000"/>
                </a:solidFill>
                <a:latin typeface="Roboto"/>
                <a:ea typeface="Roboto"/>
                <a:cs typeface="Roboto"/>
                <a:sym typeface="Roboto"/>
              </a:rPr>
              <a:t>PSS</a:t>
            </a:r>
            <a:r>
              <a:rPr b="0" i="0" lang="en" sz="1300" u="none" cap="none" strike="noStrike">
                <a:solidFill>
                  <a:srgbClr val="666666"/>
                </a:solidFill>
                <a:latin typeface="Roboto"/>
                <a:ea typeface="Roboto"/>
                <a:cs typeface="Roboto"/>
                <a:sym typeface="Roboto"/>
              </a:rPr>
              <a:t>).</a:t>
            </a:r>
            <a:endParaRPr b="0" i="0" sz="1300" u="none" cap="none" strike="noStrike">
              <a:solidFill>
                <a:srgbClr val="666666"/>
              </a:solidFill>
              <a:latin typeface="Roboto"/>
              <a:ea typeface="Roboto"/>
              <a:cs typeface="Roboto"/>
              <a:sym typeface="Roboto"/>
            </a:endParaRPr>
          </a:p>
          <a:p>
            <a:pPr indent="-311150" lvl="0" marL="457200" marR="0" rtl="0" algn="l">
              <a:lnSpc>
                <a:spcPct val="115000"/>
              </a:lnSpc>
              <a:spcBef>
                <a:spcPts val="0"/>
              </a:spcBef>
              <a:spcAft>
                <a:spcPts val="0"/>
              </a:spcAft>
              <a:buClr>
                <a:srgbClr val="666666"/>
              </a:buClr>
              <a:buSzPts val="1300"/>
              <a:buFont typeface="Roboto"/>
              <a:buChar char="●"/>
            </a:pPr>
            <a:r>
              <a:rPr b="0" i="0" lang="en" sz="1300" u="none" cap="none" strike="noStrike">
                <a:solidFill>
                  <a:srgbClr val="666666"/>
                </a:solidFill>
                <a:latin typeface="Roboto"/>
                <a:ea typeface="Roboto"/>
                <a:cs typeface="Roboto"/>
                <a:sym typeface="Roboto"/>
              </a:rPr>
              <a:t>Your instructor will divide you into </a:t>
            </a:r>
            <a:r>
              <a:rPr b="1" i="1" lang="en" sz="1300" u="none" cap="none" strike="noStrike">
                <a:solidFill>
                  <a:srgbClr val="FF0000"/>
                </a:solidFill>
                <a:latin typeface="Roboto"/>
                <a:ea typeface="Roboto"/>
                <a:cs typeface="Roboto"/>
                <a:sym typeface="Roboto"/>
              </a:rPr>
              <a:t>teams of 3 or 4 students</a:t>
            </a:r>
            <a:r>
              <a:rPr b="0" i="0" lang="en" sz="1300" u="none" cap="none" strike="noStrike">
                <a:solidFill>
                  <a:srgbClr val="666666"/>
                </a:solidFill>
                <a:latin typeface="Roboto"/>
                <a:ea typeface="Roboto"/>
                <a:cs typeface="Roboto"/>
                <a:sym typeface="Roboto"/>
              </a:rPr>
              <a:t>.</a:t>
            </a:r>
            <a:endParaRPr b="0" i="0" sz="1300" u="none" cap="none" strike="noStrike">
              <a:solidFill>
                <a:srgbClr val="666666"/>
              </a:solidFill>
              <a:latin typeface="Roboto"/>
              <a:ea typeface="Roboto"/>
              <a:cs typeface="Roboto"/>
              <a:sym typeface="Roboto"/>
            </a:endParaRPr>
          </a:p>
          <a:p>
            <a:pPr indent="-311150" lvl="0" marL="457200" marR="0" rtl="0" algn="l">
              <a:lnSpc>
                <a:spcPct val="115000"/>
              </a:lnSpc>
              <a:spcBef>
                <a:spcPts val="0"/>
              </a:spcBef>
              <a:spcAft>
                <a:spcPts val="0"/>
              </a:spcAft>
              <a:buClr>
                <a:srgbClr val="666666"/>
              </a:buClr>
              <a:buSzPts val="1300"/>
              <a:buFont typeface="Roboto"/>
              <a:buChar char="●"/>
            </a:pPr>
            <a:r>
              <a:rPr b="0" i="0" lang="en" sz="1300" u="none" cap="none" strike="noStrike">
                <a:solidFill>
                  <a:srgbClr val="666666"/>
                </a:solidFill>
                <a:latin typeface="Roboto"/>
                <a:ea typeface="Roboto"/>
                <a:cs typeface="Roboto"/>
                <a:sym typeface="Roboto"/>
              </a:rPr>
              <a:t>Each team will </a:t>
            </a:r>
            <a:r>
              <a:rPr b="1" i="1" lang="en" sz="1300" u="none" cap="none" strike="noStrike">
                <a:solidFill>
                  <a:srgbClr val="FF0000"/>
                </a:solidFill>
                <a:latin typeface="Roboto"/>
                <a:ea typeface="Roboto"/>
                <a:cs typeface="Roboto"/>
                <a:sym typeface="Roboto"/>
              </a:rPr>
              <a:t>work together</a:t>
            </a:r>
            <a:r>
              <a:rPr b="0" i="0" lang="en" sz="1300" u="none" cap="none" strike="noStrike">
                <a:solidFill>
                  <a:srgbClr val="666666"/>
                </a:solidFill>
                <a:latin typeface="Roboto"/>
                <a:ea typeface="Roboto"/>
                <a:cs typeface="Roboto"/>
                <a:sym typeface="Roboto"/>
              </a:rPr>
              <a:t> to solve the following problems over the course of </a:t>
            </a:r>
            <a:r>
              <a:rPr b="1" i="1" lang="en" sz="1300" u="none" cap="none" strike="noStrike">
                <a:solidFill>
                  <a:srgbClr val="FF0000"/>
                </a:solidFill>
                <a:latin typeface="Roboto"/>
                <a:ea typeface="Roboto"/>
                <a:cs typeface="Roboto"/>
                <a:sym typeface="Roboto"/>
              </a:rPr>
              <a:t>20-30 minutes</a:t>
            </a:r>
            <a:r>
              <a:rPr b="0" i="0" lang="en" sz="1300" u="none" cap="none" strike="noStrike">
                <a:solidFill>
                  <a:srgbClr val="666666"/>
                </a:solidFill>
                <a:latin typeface="Roboto"/>
                <a:ea typeface="Roboto"/>
                <a:cs typeface="Roboto"/>
                <a:sym typeface="Roboto"/>
              </a:rPr>
              <a:t>.</a:t>
            </a:r>
            <a:endParaRPr b="0" i="0" sz="1300" u="none" cap="none" strike="noStrike">
              <a:solidFill>
                <a:srgbClr val="666666"/>
              </a:solidFill>
              <a:latin typeface="Roboto"/>
              <a:ea typeface="Roboto"/>
              <a:cs typeface="Roboto"/>
              <a:sym typeface="Roboto"/>
            </a:endParaRPr>
          </a:p>
          <a:p>
            <a:pPr indent="-298450" lvl="1" marL="914400" marR="0" rtl="0" algn="l">
              <a:lnSpc>
                <a:spcPct val="115000"/>
              </a:lnSpc>
              <a:spcBef>
                <a:spcPts val="0"/>
              </a:spcBef>
              <a:spcAft>
                <a:spcPts val="0"/>
              </a:spcAft>
              <a:buClr>
                <a:srgbClr val="666666"/>
              </a:buClr>
              <a:buSzPts val="1100"/>
              <a:buFont typeface="Roboto"/>
              <a:buChar char="○"/>
            </a:pPr>
            <a:r>
              <a:rPr b="0" i="0" lang="en" sz="1100" u="none" cap="none" strike="noStrike">
                <a:solidFill>
                  <a:srgbClr val="666666"/>
                </a:solidFill>
                <a:latin typeface="Roboto"/>
                <a:ea typeface="Roboto"/>
                <a:cs typeface="Roboto"/>
                <a:sym typeface="Roboto"/>
              </a:rPr>
              <a:t>You may work on paper, a white board, or digitally as determined by your instructor.</a:t>
            </a:r>
            <a:endParaRPr b="0" i="0" sz="1100" u="none" cap="none" strike="noStrike">
              <a:solidFill>
                <a:srgbClr val="666666"/>
              </a:solidFill>
              <a:latin typeface="Roboto"/>
              <a:ea typeface="Roboto"/>
              <a:cs typeface="Roboto"/>
              <a:sym typeface="Roboto"/>
            </a:endParaRPr>
          </a:p>
          <a:p>
            <a:pPr indent="-298450" lvl="1" marL="914400" marR="0" rtl="0" algn="l">
              <a:lnSpc>
                <a:spcPct val="115000"/>
              </a:lnSpc>
              <a:spcBef>
                <a:spcPts val="0"/>
              </a:spcBef>
              <a:spcAft>
                <a:spcPts val="0"/>
              </a:spcAft>
              <a:buClr>
                <a:srgbClr val="666666"/>
              </a:buClr>
              <a:buSzPts val="1100"/>
              <a:buFont typeface="Roboto"/>
              <a:buChar char="○"/>
            </a:pPr>
            <a:r>
              <a:rPr b="0" i="0" lang="en" sz="1100" u="none" cap="none" strike="noStrike">
                <a:solidFill>
                  <a:srgbClr val="666666"/>
                </a:solidFill>
                <a:latin typeface="Roboto"/>
                <a:ea typeface="Roboto"/>
                <a:cs typeface="Roboto"/>
                <a:sym typeface="Roboto"/>
              </a:rPr>
              <a:t>You will submit your solution by pushing it to GitHub before the end of class.</a:t>
            </a:r>
            <a:endParaRPr b="0" i="0" sz="1100" u="none" cap="none" strike="noStrike">
              <a:solidFill>
                <a:srgbClr val="666666"/>
              </a:solidFill>
              <a:latin typeface="Roboto"/>
              <a:ea typeface="Roboto"/>
              <a:cs typeface="Roboto"/>
              <a:sym typeface="Roboto"/>
            </a:endParaRPr>
          </a:p>
          <a:p>
            <a:pPr indent="-311150" lvl="0" marL="457200" marR="0" rtl="0" algn="l">
              <a:lnSpc>
                <a:spcPct val="115000"/>
              </a:lnSpc>
              <a:spcBef>
                <a:spcPts val="0"/>
              </a:spcBef>
              <a:spcAft>
                <a:spcPts val="0"/>
              </a:spcAft>
              <a:buClr>
                <a:srgbClr val="666666"/>
              </a:buClr>
              <a:buSzPts val="1300"/>
              <a:buFont typeface="Roboto"/>
              <a:buChar char="●"/>
            </a:pPr>
            <a:r>
              <a:rPr b="0" i="0" lang="en" sz="1300" u="none" cap="none" strike="noStrike">
                <a:solidFill>
                  <a:srgbClr val="666666"/>
                </a:solidFill>
                <a:latin typeface="Roboto"/>
                <a:ea typeface="Roboto"/>
                <a:cs typeface="Roboto"/>
                <a:sym typeface="Roboto"/>
              </a:rPr>
              <a:t>Your instructor will go over the solution before the end of class.</a:t>
            </a:r>
            <a:endParaRPr b="0" i="0" sz="1300" u="none" cap="none" strike="noStrike">
              <a:solidFill>
                <a:srgbClr val="666666"/>
              </a:solidFill>
              <a:latin typeface="Roboto"/>
              <a:ea typeface="Roboto"/>
              <a:cs typeface="Roboto"/>
              <a:sym typeface="Roboto"/>
            </a:endParaRPr>
          </a:p>
          <a:p>
            <a:pPr indent="-311150" lvl="0" marL="457200" marR="0" rtl="0" algn="l">
              <a:lnSpc>
                <a:spcPct val="115000"/>
              </a:lnSpc>
              <a:spcBef>
                <a:spcPts val="0"/>
              </a:spcBef>
              <a:spcAft>
                <a:spcPts val="0"/>
              </a:spcAft>
              <a:buClr>
                <a:srgbClr val="666666"/>
              </a:buClr>
              <a:buSzPts val="1300"/>
              <a:buFont typeface="Roboto"/>
              <a:buChar char="●"/>
            </a:pPr>
            <a:r>
              <a:rPr b="0" i="0" lang="en" sz="1300" u="none" cap="none" strike="noStrike">
                <a:solidFill>
                  <a:srgbClr val="666666"/>
                </a:solidFill>
                <a:latin typeface="Roboto"/>
                <a:ea typeface="Roboto"/>
                <a:cs typeface="Roboto"/>
                <a:sym typeface="Roboto"/>
              </a:rPr>
              <a:t>If there is any time remaining, you will begin work on your homework assignment.</a:t>
            </a:r>
            <a:endParaRPr b="0" i="0" sz="1300" u="none" cap="none" strike="noStrike">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4" name="Google Shape;294;p38"/>
          <p:cNvSpPr txBox="1"/>
          <p:nvPr>
            <p:ph type="title"/>
          </p:nvPr>
        </p:nvSpPr>
        <p:spPr>
          <a:xfrm>
            <a:off x="311725" y="348525"/>
            <a:ext cx="3706500" cy="6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Meeting Times</a:t>
            </a:r>
            <a:endParaRPr/>
          </a:p>
        </p:txBody>
      </p:sp>
      <p:sp>
        <p:nvSpPr>
          <p:cNvPr id="295" name="Google Shape;295;p38"/>
          <p:cNvSpPr txBox="1"/>
          <p:nvPr>
            <p:ph idx="2" type="body"/>
          </p:nvPr>
        </p:nvSpPr>
        <p:spPr>
          <a:xfrm>
            <a:off x="315425" y="981375"/>
            <a:ext cx="3706500" cy="353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300"/>
              <a:buNone/>
            </a:pPr>
            <a:r>
              <a:rPr lang="en"/>
              <a:t>This part of the project is due </a:t>
            </a:r>
            <a:r>
              <a:rPr lang="en">
                <a:solidFill>
                  <a:srgbClr val="EA9999"/>
                </a:solidFill>
              </a:rPr>
              <a:t>Friday </a:t>
            </a:r>
            <a:r>
              <a:rPr lang="en">
                <a:solidFill>
                  <a:srgbClr val="EA9999"/>
                </a:solidFill>
              </a:rPr>
              <a:t>April 12th, 2024</a:t>
            </a:r>
            <a:r>
              <a:rPr lang="en"/>
              <a:t> at the start of class. </a:t>
            </a:r>
            <a:endParaRPr/>
          </a:p>
          <a:p>
            <a:pPr indent="0" lvl="0" marL="0" rtl="0" algn="l">
              <a:lnSpc>
                <a:spcPct val="115000"/>
              </a:lnSpc>
              <a:spcBef>
                <a:spcPts val="1600"/>
              </a:spcBef>
              <a:spcAft>
                <a:spcPts val="0"/>
              </a:spcAft>
              <a:buSzPts val="1300"/>
              <a:buNone/>
            </a:pPr>
            <a:r>
              <a:rPr lang="en"/>
              <a:t>You should plan to</a:t>
            </a:r>
            <a:r>
              <a:rPr lang="en">
                <a:solidFill>
                  <a:srgbClr val="EA9999"/>
                </a:solidFill>
              </a:rPr>
              <a:t> </a:t>
            </a:r>
            <a:r>
              <a:rPr b="1" i="1" lang="en">
                <a:solidFill>
                  <a:srgbClr val="EA9999"/>
                </a:solidFill>
              </a:rPr>
              <a:t>work together</a:t>
            </a:r>
            <a:r>
              <a:rPr lang="en">
                <a:solidFill>
                  <a:srgbClr val="EA9999"/>
                </a:solidFill>
              </a:rPr>
              <a:t> </a:t>
            </a:r>
            <a:r>
              <a:rPr lang="en"/>
              <a:t>as much as you can, even if that means setting up a remote meeting using Zoom or Discord.</a:t>
            </a:r>
            <a:endParaRPr/>
          </a:p>
          <a:p>
            <a:pPr indent="0" lvl="0" marL="0" rtl="0" algn="l">
              <a:lnSpc>
                <a:spcPct val="115000"/>
              </a:lnSpc>
              <a:spcBef>
                <a:spcPts val="1600"/>
              </a:spcBef>
              <a:spcAft>
                <a:spcPts val="0"/>
              </a:spcAft>
              <a:buSzPts val="1300"/>
              <a:buNone/>
            </a:pPr>
            <a:r>
              <a:rPr lang="en"/>
              <a:t>Plan </a:t>
            </a:r>
            <a:r>
              <a:rPr b="1" i="1" lang="en">
                <a:solidFill>
                  <a:srgbClr val="EA9999"/>
                </a:solidFill>
              </a:rPr>
              <a:t>at least 2 meetings</a:t>
            </a:r>
            <a:r>
              <a:rPr lang="en">
                <a:solidFill>
                  <a:srgbClr val="EA9999"/>
                </a:solidFill>
              </a:rPr>
              <a:t> </a:t>
            </a:r>
            <a:r>
              <a:rPr lang="en"/>
              <a:t>over the course of this part of the project. Each meeting should be at least </a:t>
            </a:r>
            <a:r>
              <a:rPr b="1" i="1" lang="en">
                <a:solidFill>
                  <a:srgbClr val="EA9999"/>
                </a:solidFill>
              </a:rPr>
              <a:t>1 hour</a:t>
            </a:r>
            <a:r>
              <a:rPr lang="en"/>
              <a:t>.  Following the example on the right, put the information for all scheduled meetings in a </a:t>
            </a:r>
            <a:r>
              <a:rPr i="1" lang="en">
                <a:solidFill>
                  <a:srgbClr val="EA9999"/>
                </a:solidFill>
              </a:rPr>
              <a:t>meetings.txt</a:t>
            </a:r>
            <a:r>
              <a:rPr lang="en"/>
              <a:t> file and </a:t>
            </a:r>
            <a:r>
              <a:rPr i="1" lang="en">
                <a:solidFill>
                  <a:srgbClr val="EA9999"/>
                </a:solidFill>
              </a:rPr>
              <a:t>push to your repository.</a:t>
            </a:r>
            <a:endParaRPr i="1">
              <a:solidFill>
                <a:srgbClr val="EA9999"/>
              </a:solidFill>
            </a:endParaRPr>
          </a:p>
          <a:p>
            <a:pPr indent="0" lvl="0" marL="0" rtl="0" algn="l">
              <a:lnSpc>
                <a:spcPct val="115000"/>
              </a:lnSpc>
              <a:spcBef>
                <a:spcPts val="1600"/>
              </a:spcBef>
              <a:spcAft>
                <a:spcPts val="1600"/>
              </a:spcAft>
              <a:buSzPts val="1300"/>
              <a:buNone/>
            </a:pPr>
            <a:r>
              <a:t/>
            </a:r>
            <a:endParaRPr/>
          </a:p>
        </p:txBody>
      </p:sp>
      <p:graphicFrame>
        <p:nvGraphicFramePr>
          <p:cNvPr id="296" name="Google Shape;296;p38"/>
          <p:cNvGraphicFramePr/>
          <p:nvPr/>
        </p:nvGraphicFramePr>
        <p:xfrm>
          <a:off x="4571975" y="348525"/>
          <a:ext cx="3000000" cy="3000000"/>
        </p:xfrm>
        <a:graphic>
          <a:graphicData uri="http://schemas.openxmlformats.org/drawingml/2006/table">
            <a:tbl>
              <a:tblPr>
                <a:noFill/>
                <a:tableStyleId>{0527FB40-44CE-43B5-BFA2-1FA3E9798134}</a:tableStyleId>
              </a:tblPr>
              <a:tblGrid>
                <a:gridCol w="1470450"/>
                <a:gridCol w="1470450"/>
                <a:gridCol w="1470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Date/Time</a:t>
                      </a:r>
                      <a:endParaRPr sz="1400" u="none" cap="none" strike="noStrike">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Location</a:t>
                      </a:r>
                      <a:endParaRPr sz="1400" u="none" cap="none" strike="noStrike">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Area of Focus</a:t>
                      </a:r>
                      <a:endParaRPr sz="1400" u="none" cap="none" strike="noStrike">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98342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0000"/>
                          </a:solidFill>
                          <a:latin typeface="Consolas"/>
                          <a:ea typeface="Consolas"/>
                          <a:cs typeface="Consolas"/>
                          <a:sym typeface="Consolas"/>
                        </a:rPr>
                        <a:t>4</a:t>
                      </a:r>
                      <a:r>
                        <a:rPr lang="en" sz="1400" u="none" cap="none" strike="noStrike">
                          <a:solidFill>
                            <a:srgbClr val="FF0000"/>
                          </a:solidFill>
                          <a:latin typeface="Consolas"/>
                          <a:ea typeface="Consolas"/>
                          <a:cs typeface="Consolas"/>
                          <a:sym typeface="Consolas"/>
                        </a:rPr>
                        <a:t>/</a:t>
                      </a:r>
                      <a:r>
                        <a:rPr lang="en">
                          <a:solidFill>
                            <a:srgbClr val="FF0000"/>
                          </a:solidFill>
                          <a:latin typeface="Consolas"/>
                          <a:ea typeface="Consolas"/>
                          <a:cs typeface="Consolas"/>
                          <a:sym typeface="Consolas"/>
                        </a:rPr>
                        <a:t>9 </a:t>
                      </a:r>
                      <a:r>
                        <a:rPr lang="en" sz="1400" u="none" cap="none" strike="noStrike">
                          <a:solidFill>
                            <a:srgbClr val="FF0000"/>
                          </a:solidFill>
                          <a:latin typeface="Consolas"/>
                          <a:ea typeface="Consolas"/>
                          <a:cs typeface="Consolas"/>
                          <a:sym typeface="Consolas"/>
                        </a:rPr>
                        <a:t>@ 1:00PM</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0000"/>
                          </a:solidFill>
                          <a:latin typeface="Consolas"/>
                          <a:ea typeface="Consolas"/>
                          <a:cs typeface="Consolas"/>
                          <a:sym typeface="Consolas"/>
                        </a:rPr>
                        <a:t>Discord</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0000"/>
                          </a:solidFill>
                          <a:latin typeface="Consolas"/>
                          <a:ea typeface="Consolas"/>
                          <a:cs typeface="Consolas"/>
                          <a:sym typeface="Consolas"/>
                        </a:rPr>
                        <a:t>Observer</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0000"/>
                          </a:solidFill>
                          <a:latin typeface="Consolas"/>
                          <a:ea typeface="Consolas"/>
                          <a:cs typeface="Consolas"/>
                          <a:sym typeface="Consolas"/>
                        </a:rPr>
                        <a:t>4/10 @6:00PM</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0000"/>
                          </a:solidFill>
                          <a:latin typeface="Consolas"/>
                          <a:ea typeface="Consolas"/>
                          <a:cs typeface="Consolas"/>
                          <a:sym typeface="Consolas"/>
                        </a:rPr>
                        <a:t>Discord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a:solidFill>
                            <a:srgbClr val="FF0000"/>
                          </a:solidFill>
                          <a:latin typeface="Consolas"/>
                          <a:ea typeface="Consolas"/>
                          <a:cs typeface="Consolas"/>
                          <a:sym typeface="Consolas"/>
                        </a:rPr>
                        <a:t>Overall GUI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2" name="Google Shape;302;p3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If You Made it This Far...</a:t>
            </a:r>
            <a:endParaRPr/>
          </a:p>
        </p:txBody>
      </p:sp>
      <p:pic>
        <p:nvPicPr>
          <p:cNvPr id="303" name="Google Shape;303;p39"/>
          <p:cNvPicPr preferRelativeResize="0"/>
          <p:nvPr/>
        </p:nvPicPr>
        <p:blipFill rotWithShape="1">
          <a:blip r:embed="rId3">
            <a:alphaModFix/>
          </a:blip>
          <a:srcRect b="0" l="0" r="0" t="0"/>
          <a:stretch/>
        </p:blipFill>
        <p:spPr>
          <a:xfrm flipH="1">
            <a:off x="5137550" y="1507875"/>
            <a:ext cx="3421251" cy="3421251"/>
          </a:xfrm>
          <a:prstGeom prst="rect">
            <a:avLst/>
          </a:prstGeom>
          <a:noFill/>
          <a:ln cap="flat" cmpd="sng" w="19050">
            <a:solidFill>
              <a:schemeClr val="dk2"/>
            </a:solidFill>
            <a:prstDash val="solid"/>
            <a:round/>
            <a:headEnd len="sm" w="sm" type="none"/>
            <a:tailEnd len="sm" w="sm" type="none"/>
          </a:ln>
        </p:spPr>
      </p:pic>
      <p:sp>
        <p:nvSpPr>
          <p:cNvPr id="304" name="Google Shape;304;p39"/>
          <p:cNvSpPr txBox="1"/>
          <p:nvPr>
            <p:ph idx="4294967295" type="body"/>
          </p:nvPr>
        </p:nvSpPr>
        <p:spPr>
          <a:xfrm>
            <a:off x="193751" y="1507421"/>
            <a:ext cx="47757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SzPts val="1300"/>
              <a:buNone/>
            </a:pPr>
            <a:r>
              <a:rPr lang="en" sz="1200">
                <a:solidFill>
                  <a:srgbClr val="000000"/>
                </a:solidFill>
                <a:latin typeface="Arial"/>
                <a:ea typeface="Arial"/>
                <a:cs typeface="Arial"/>
                <a:sym typeface="Arial"/>
              </a:rPr>
              <a:t>Your team is off to a good start, but you are </a:t>
            </a:r>
            <a:r>
              <a:rPr b="1" i="1" lang="en" sz="1200">
                <a:solidFill>
                  <a:srgbClr val="FF0000"/>
                </a:solidFill>
                <a:latin typeface="Arial"/>
                <a:ea typeface="Arial"/>
                <a:cs typeface="Arial"/>
                <a:sym typeface="Arial"/>
              </a:rPr>
              <a:t>not quite</a:t>
            </a:r>
            <a:r>
              <a:rPr lang="en" sz="1200">
                <a:solidFill>
                  <a:srgbClr val="000000"/>
                </a:solidFill>
                <a:latin typeface="Arial"/>
                <a:ea typeface="Arial"/>
                <a:cs typeface="Arial"/>
                <a:sym typeface="Arial"/>
              </a:rPr>
              <a:t> finished with </a:t>
            </a:r>
            <a:r>
              <a:rPr b="1" i="1" lang="en" sz="1200">
                <a:solidFill>
                  <a:srgbClr val="FF0000"/>
                </a:solidFill>
                <a:latin typeface="Arial"/>
                <a:ea typeface="Arial"/>
                <a:cs typeface="Arial"/>
                <a:sym typeface="Arial"/>
              </a:rPr>
              <a:t>Part 2</a:t>
            </a:r>
            <a:r>
              <a:rPr lang="en" sz="1200">
                <a:solidFill>
                  <a:srgbClr val="FF0000"/>
                </a:solidFill>
                <a:latin typeface="Arial"/>
                <a:ea typeface="Arial"/>
                <a:cs typeface="Arial"/>
                <a:sym typeface="Arial"/>
              </a:rPr>
              <a:t> </a:t>
            </a:r>
            <a:r>
              <a:rPr lang="en" sz="1200">
                <a:solidFill>
                  <a:srgbClr val="000000"/>
                </a:solidFill>
                <a:latin typeface="Arial"/>
                <a:ea typeface="Arial"/>
                <a:cs typeface="Arial"/>
                <a:sym typeface="Arial"/>
              </a:rPr>
              <a:t>of the Project yet.</a:t>
            </a:r>
            <a:endParaRPr sz="1200">
              <a:solidFill>
                <a:srgbClr val="000000"/>
              </a:solidFill>
              <a:latin typeface="Arial"/>
              <a:ea typeface="Arial"/>
              <a:cs typeface="Arial"/>
              <a:sym typeface="Arial"/>
            </a:endParaRPr>
          </a:p>
        </p:txBody>
      </p:sp>
      <p:sp>
        <p:nvSpPr>
          <p:cNvPr id="305" name="Google Shape;305;p39"/>
          <p:cNvSpPr txBox="1"/>
          <p:nvPr>
            <p:ph idx="4294967295" type="body"/>
          </p:nvPr>
        </p:nvSpPr>
        <p:spPr>
          <a:xfrm>
            <a:off x="193751" y="2300561"/>
            <a:ext cx="4775700" cy="7389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SzPts val="1300"/>
              <a:buNone/>
            </a:pPr>
            <a:r>
              <a:rPr lang="en" sz="1200">
                <a:solidFill>
                  <a:srgbClr val="000000"/>
                </a:solidFill>
                <a:latin typeface="Arial"/>
                <a:ea typeface="Arial"/>
                <a:cs typeface="Arial"/>
                <a:sym typeface="Arial"/>
              </a:rPr>
              <a:t>You still need to create a </a:t>
            </a:r>
            <a:r>
              <a:rPr b="1" i="1" lang="en" sz="1200">
                <a:solidFill>
                  <a:srgbClr val="FF0000"/>
                </a:solidFill>
                <a:latin typeface="Arial"/>
                <a:ea typeface="Arial"/>
                <a:cs typeface="Arial"/>
                <a:sym typeface="Arial"/>
              </a:rPr>
              <a:t>working implementation </a:t>
            </a:r>
            <a:r>
              <a:rPr lang="en" sz="1200">
                <a:solidFill>
                  <a:srgbClr val="000000"/>
                </a:solidFill>
                <a:latin typeface="Arial"/>
                <a:ea typeface="Arial"/>
                <a:cs typeface="Arial"/>
                <a:sym typeface="Arial"/>
              </a:rPr>
              <a:t>of Pete's Pike that can be played by a single human user via a </a:t>
            </a:r>
            <a:r>
              <a:rPr b="1" i="1" lang="en" sz="1200">
                <a:solidFill>
                  <a:srgbClr val="FF0000"/>
                </a:solidFill>
                <a:latin typeface="Arial"/>
                <a:ea typeface="Arial"/>
                <a:cs typeface="Arial"/>
                <a:sym typeface="Arial"/>
              </a:rPr>
              <a:t>graphical user</a:t>
            </a:r>
            <a:r>
              <a:rPr b="1" i="1" lang="en" sz="1200">
                <a:solidFill>
                  <a:srgbClr val="FF0000"/>
                </a:solidFill>
                <a:latin typeface="Arial"/>
                <a:ea typeface="Arial"/>
                <a:cs typeface="Arial"/>
                <a:sym typeface="Arial"/>
              </a:rPr>
              <a:t> interface</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306" name="Google Shape;306;p39"/>
          <p:cNvSpPr txBox="1"/>
          <p:nvPr>
            <p:ph idx="4294967295" type="body"/>
          </p:nvPr>
        </p:nvSpPr>
        <p:spPr>
          <a:xfrm>
            <a:off x="193751" y="3278468"/>
            <a:ext cx="47757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SzPts val="1300"/>
              <a:buNone/>
            </a:pPr>
            <a:r>
              <a:rPr lang="en" sz="1200">
                <a:solidFill>
                  <a:srgbClr val="000000"/>
                </a:solidFill>
                <a:latin typeface="Arial"/>
                <a:ea typeface="Arial"/>
                <a:cs typeface="Arial"/>
                <a:sym typeface="Arial"/>
              </a:rPr>
              <a:t>If you have time remaining in class, you should begin reading the </a:t>
            </a:r>
            <a:r>
              <a:rPr b="1" i="1" lang="en" sz="1200">
                <a:solidFill>
                  <a:srgbClr val="FF0000"/>
                </a:solidFill>
                <a:latin typeface="Arial"/>
                <a:ea typeface="Arial"/>
                <a:cs typeface="Arial"/>
                <a:sym typeface="Arial"/>
              </a:rPr>
              <a:t>full project description</a:t>
            </a:r>
            <a:r>
              <a:rPr lang="en" sz="1200">
                <a:solidFill>
                  <a:srgbClr val="000000"/>
                </a:solidFill>
                <a:latin typeface="Arial"/>
                <a:ea typeface="Arial"/>
                <a:cs typeface="Arial"/>
                <a:sym typeface="Arial"/>
              </a:rPr>
              <a:t>, which you will find on MyCourses.</a:t>
            </a:r>
            <a:endParaRPr sz="1200">
              <a:solidFill>
                <a:srgbClr val="000000"/>
              </a:solidFill>
              <a:latin typeface="Arial"/>
              <a:ea typeface="Arial"/>
              <a:cs typeface="Arial"/>
              <a:sym typeface="Arial"/>
            </a:endParaRPr>
          </a:p>
        </p:txBody>
      </p:sp>
      <p:sp>
        <p:nvSpPr>
          <p:cNvPr id="307" name="Google Shape;307;p39"/>
          <p:cNvSpPr/>
          <p:nvPr/>
        </p:nvSpPr>
        <p:spPr>
          <a:xfrm>
            <a:off x="5494700" y="1632175"/>
            <a:ext cx="1996800" cy="785100"/>
          </a:xfrm>
          <a:prstGeom prst="wedgeRoundRectCallout">
            <a:avLst>
              <a:gd fmla="val -63103" name="adj1"/>
              <a:gd fmla="val 2621" name="adj2"/>
              <a:gd fmla="val 0" name="adj3"/>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Not quite...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Solving Team Members</a:t>
            </a:r>
            <a:endParaRPr/>
          </a:p>
        </p:txBody>
      </p:sp>
      <p:sp>
        <p:nvSpPr>
          <p:cNvPr id="220" name="Google Shape;220;p30"/>
          <p:cNvSpPr txBox="1"/>
          <p:nvPr>
            <p:ph idx="1" type="body"/>
          </p:nvPr>
        </p:nvSpPr>
        <p:spPr>
          <a:xfrm>
            <a:off x="311700" y="3182100"/>
            <a:ext cx="3999900" cy="17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Record the name of each of your problem solving team members here.</a:t>
            </a:r>
            <a:endParaRPr/>
          </a:p>
          <a:p>
            <a:pPr indent="0" lvl="0" marL="0" rtl="0" algn="l">
              <a:lnSpc>
                <a:spcPct val="115000"/>
              </a:lnSpc>
              <a:spcBef>
                <a:spcPts val="1600"/>
              </a:spcBef>
              <a:spcAft>
                <a:spcPts val="1600"/>
              </a:spcAft>
              <a:buSzPts val="1300"/>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221" name="Google Shape;22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22" name="Google Shape;222;p30"/>
          <p:cNvGraphicFramePr/>
          <p:nvPr/>
        </p:nvGraphicFramePr>
        <p:xfrm>
          <a:off x="4665300" y="1445175"/>
          <a:ext cx="3000000" cy="3000000"/>
        </p:xfrm>
        <a:graphic>
          <a:graphicData uri="http://schemas.openxmlformats.org/drawingml/2006/table">
            <a:tbl>
              <a:tblPr>
                <a:noFill/>
                <a:tableStyleId>{0527FB40-44CE-43B5-BFA2-1FA3E9798134}</a:tableStyleId>
              </a:tblPr>
              <a:tblGrid>
                <a:gridCol w="3999900"/>
              </a:tblGrid>
              <a:tr h="570250">
                <a:tc>
                  <a:txBody>
                    <a:bodyPr/>
                    <a:lstStyle/>
                    <a:p>
                      <a:pPr indent="0" lvl="0" marL="0" marR="0" rtl="0" algn="l">
                        <a:lnSpc>
                          <a:spcPct val="100000"/>
                        </a:lnSpc>
                        <a:spcBef>
                          <a:spcPts val="0"/>
                        </a:spcBef>
                        <a:spcAft>
                          <a:spcPts val="0"/>
                        </a:spcAft>
                        <a:buClr>
                          <a:srgbClr val="000000"/>
                        </a:buClr>
                        <a:buSzPts val="1400"/>
                        <a:buFont typeface="Arial"/>
                        <a:buNone/>
                      </a:pPr>
                      <a:r>
                        <a:rPr lang="en"/>
                        <a:t>Ben Eggers</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marR="0" rtl="0" algn="l">
                        <a:lnSpc>
                          <a:spcPct val="100000"/>
                        </a:lnSpc>
                        <a:spcBef>
                          <a:spcPts val="0"/>
                        </a:spcBef>
                        <a:spcAft>
                          <a:spcPts val="0"/>
                        </a:spcAft>
                        <a:buClr>
                          <a:srgbClr val="000000"/>
                        </a:buClr>
                        <a:buSzPts val="1400"/>
                        <a:buFont typeface="Arial"/>
                        <a:buNone/>
                      </a:pPr>
                      <a:r>
                        <a:rPr lang="en"/>
                        <a:t>Xander Toamszewski</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marR="0" rtl="0" algn="l">
                        <a:lnSpc>
                          <a:spcPct val="100000"/>
                        </a:lnSpc>
                        <a:spcBef>
                          <a:spcPts val="0"/>
                        </a:spcBef>
                        <a:spcAft>
                          <a:spcPts val="0"/>
                        </a:spcAft>
                        <a:buClr>
                          <a:srgbClr val="000000"/>
                        </a:buClr>
                        <a:buSzPts val="1400"/>
                        <a:buFont typeface="Arial"/>
                        <a:buNone/>
                      </a:pPr>
                      <a:r>
                        <a:rPr lang="en"/>
                        <a:t>Logan Costa</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marR="0" rtl="0" algn="l">
                        <a:lnSpc>
                          <a:spcPct val="100000"/>
                        </a:lnSpc>
                        <a:spcBef>
                          <a:spcPts val="0"/>
                        </a:spcBef>
                        <a:spcAft>
                          <a:spcPts val="0"/>
                        </a:spcAft>
                        <a:buClr>
                          <a:srgbClr val="000000"/>
                        </a:buClr>
                        <a:buSzPts val="1400"/>
                        <a:buFont typeface="Arial"/>
                        <a:buNone/>
                      </a:pPr>
                      <a:r>
                        <a:rPr lang="en"/>
                        <a:t>Lukas May</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223" name="Google Shape;223;p30"/>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Up</a:t>
            </a:r>
            <a:endParaRPr/>
          </a:p>
        </p:txBody>
      </p:sp>
      <p:sp>
        <p:nvSpPr>
          <p:cNvPr id="229" name="Google Shape;2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0" name="Google Shape;230;p31"/>
          <p:cNvGraphicFramePr/>
          <p:nvPr/>
        </p:nvGraphicFramePr>
        <p:xfrm>
          <a:off x="226325" y="1270100"/>
          <a:ext cx="3000000" cy="3000000"/>
        </p:xfrm>
        <a:graphic>
          <a:graphicData uri="http://schemas.openxmlformats.org/drawingml/2006/table">
            <a:tbl>
              <a:tblPr>
                <a:noFill/>
                <a:tableStyleId>{681C9787-B5B2-460A-8BD9-7425D98B611C}</a:tableStyleId>
              </a:tblPr>
              <a:tblGrid>
                <a:gridCol w="659225"/>
                <a:gridCol w="2083200"/>
                <a:gridCol w="558425"/>
                <a:gridCol w="2155150"/>
                <a:gridCol w="584575"/>
                <a:gridCol w="2099150"/>
                <a:gridCol w="551625"/>
              </a:tblGrid>
              <a:tr h="370450">
                <a:tc>
                  <a:txBody>
                    <a:bodyPr/>
                    <a:lstStyle/>
                    <a:p>
                      <a:pPr indent="0" lvl="0" marL="0" rtl="0" algn="ctr">
                        <a:spcBef>
                          <a:spcPts val="0"/>
                        </a:spcBef>
                        <a:spcAft>
                          <a:spcPts val="0"/>
                        </a:spcAft>
                        <a:buNone/>
                      </a:pPr>
                      <a:r>
                        <a:rPr lang="en">
                          <a:solidFill>
                            <a:srgbClr val="FFFFFF"/>
                          </a:solidFill>
                        </a:rPr>
                        <a:t>SUN</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MON (4/1)</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TUE</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WED (4/3)</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THU</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FRI (4/5)</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SAT</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374050">
                <a:tc>
                  <a:txBody>
                    <a:bodyPr/>
                    <a:lstStyle/>
                    <a:p>
                      <a:pPr indent="0" lvl="0" marL="0" rtl="0" algn="ctr">
                        <a:spcBef>
                          <a:spcPts val="0"/>
                        </a:spcBef>
                        <a:spcAft>
                          <a:spcPts val="0"/>
                        </a:spcAft>
                        <a:buNone/>
                      </a:pPr>
                      <a:r>
                        <a:t/>
                      </a:r>
                      <a:endParaRPr sz="13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
                        <a:t>Unit 10: Concurrent Programming</a:t>
                      </a:r>
                      <a:endParaRPr sz="13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Midterm Exam III</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2725">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rPr>
                        <a:t>Unit 9 Mini-Practicum</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Project Part 1 Due</a:t>
                      </a:r>
                      <a:endParaRPr>
                        <a:solidFill>
                          <a:srgbClr val="FF0000"/>
                        </a:solidFill>
                      </a:endParaRPr>
                    </a:p>
                    <a:p>
                      <a:pPr indent="0" lvl="0" marL="0" rtl="0" algn="l">
                        <a:spcBef>
                          <a:spcPts val="0"/>
                        </a:spcBef>
                        <a:spcAft>
                          <a:spcPts val="0"/>
                        </a:spcAft>
                        <a:buNone/>
                      </a:pPr>
                      <a:r>
                        <a:rPr lang="en">
                          <a:solidFill>
                            <a:srgbClr val="FF0000"/>
                          </a:solidFill>
                        </a:rPr>
                        <a:t>(start of class)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rPr>
                        <a:t>Units 7-9</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Written 30%</a:t>
                      </a:r>
                      <a:endParaRPr>
                        <a:solidFill>
                          <a:srgbClr val="FF0000"/>
                        </a:solidFill>
                      </a:endParaRPr>
                    </a:p>
                    <a:p>
                      <a:pPr indent="0" lvl="0" marL="0" rtl="0" algn="l">
                        <a:spcBef>
                          <a:spcPts val="0"/>
                        </a:spcBef>
                        <a:spcAft>
                          <a:spcPts val="0"/>
                        </a:spcAft>
                        <a:buNone/>
                      </a:pPr>
                      <a:r>
                        <a:rPr lang="en">
                          <a:solidFill>
                            <a:srgbClr val="FF0000"/>
                          </a:solidFill>
                        </a:rPr>
                        <a:t>Practicum 70%</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231" name="Google Shape;231;p31"/>
          <p:cNvGraphicFramePr/>
          <p:nvPr/>
        </p:nvGraphicFramePr>
        <p:xfrm>
          <a:off x="226350" y="3079750"/>
          <a:ext cx="3000000" cy="3000000"/>
        </p:xfrm>
        <a:graphic>
          <a:graphicData uri="http://schemas.openxmlformats.org/drawingml/2006/table">
            <a:tbl>
              <a:tblPr>
                <a:noFill/>
                <a:tableStyleId>{681C9787-B5B2-460A-8BD9-7425D98B611C}</a:tableStyleId>
              </a:tblPr>
              <a:tblGrid>
                <a:gridCol w="659225"/>
                <a:gridCol w="2083200"/>
                <a:gridCol w="558425"/>
                <a:gridCol w="2155150"/>
                <a:gridCol w="584575"/>
                <a:gridCol w="2099150"/>
                <a:gridCol w="551625"/>
              </a:tblGrid>
              <a:tr h="375400">
                <a:tc>
                  <a:txBody>
                    <a:bodyPr/>
                    <a:lstStyle/>
                    <a:p>
                      <a:pPr indent="0" lvl="0" marL="0" rtl="0" algn="ctr">
                        <a:spcBef>
                          <a:spcPts val="0"/>
                        </a:spcBef>
                        <a:spcAft>
                          <a:spcPts val="0"/>
                        </a:spcAft>
                        <a:buNone/>
                      </a:pPr>
                      <a:r>
                        <a:rPr lang="en">
                          <a:solidFill>
                            <a:srgbClr val="FFFFFF"/>
                          </a:solidFill>
                        </a:rPr>
                        <a:t>SUN</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MON (4/8)</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TUE</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WED (4/10)</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THU</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FRI (4/12)</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SAT</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3790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Project Time</a:t>
                      </a:r>
                      <a:endParaRPr>
                        <a:solidFill>
                          <a:srgbClr val="FF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
                        <a:t>Unit 11: Thread Cooperation</a:t>
                      </a:r>
                      <a:endParaRPr>
                        <a:solidFill>
                          <a:srgbClr val="FF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201375">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rPr>
                        <a:t>Project Part 2</a:t>
                      </a:r>
                      <a:endParaRPr>
                        <a:solidFill>
                          <a:srgbClr val="FF0000"/>
                        </a:solidFill>
                      </a:endParaRPr>
                    </a:p>
                    <a:p>
                      <a:pPr indent="0" lvl="0" marL="0" rtl="0" algn="l">
                        <a:spcBef>
                          <a:spcPts val="0"/>
                        </a:spcBef>
                        <a:spcAft>
                          <a:spcPts val="0"/>
                        </a:spcAft>
                        <a:buNone/>
                      </a:pPr>
                      <a:r>
                        <a:rPr lang="en">
                          <a:solidFill>
                            <a:srgbClr val="FF0000"/>
                          </a:solidFill>
                        </a:rPr>
                        <a:t>Team Problem-Solving</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t>Assignment 10.1 Due</a:t>
                      </a:r>
                      <a:endParaRPr/>
                    </a:p>
                    <a:p>
                      <a:pPr indent="0" lvl="0" marL="0" rtl="0" algn="l">
                        <a:spcBef>
                          <a:spcPts val="0"/>
                        </a:spcBef>
                        <a:spcAft>
                          <a:spcPts val="0"/>
                        </a:spcAft>
                        <a:buNone/>
                      </a:pPr>
                      <a:r>
                        <a:rPr lang="en"/>
                        <a:t>(start of class)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Unit 10 Mini-Practicum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Part 2 Due</a:t>
                      </a:r>
                      <a:endParaRPr/>
                    </a:p>
                    <a:p>
                      <a:pPr indent="0" lvl="0" marL="0" rtl="0" algn="l">
                        <a:spcBef>
                          <a:spcPts val="0"/>
                        </a:spcBef>
                        <a:spcAft>
                          <a:spcPts val="0"/>
                        </a:spcAft>
                        <a:buNone/>
                      </a:pPr>
                      <a:r>
                        <a:rPr lang="en"/>
                        <a:t>(start of class)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32" name="Google Shape;232;p31"/>
          <p:cNvSpPr/>
          <p:nvPr/>
        </p:nvSpPr>
        <p:spPr>
          <a:xfrm rot="-2462038">
            <a:off x="-31281" y="4176036"/>
            <a:ext cx="1223750" cy="765515"/>
          </a:xfrm>
          <a:prstGeom prst="rightArrow">
            <a:avLst>
              <a:gd fmla="val 50000" name="adj1"/>
              <a:gd fmla="val 50000" name="adj2"/>
            </a:avLst>
          </a:prstGeom>
          <a:solidFill>
            <a:srgbClr val="FF0000"/>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You Are Here</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Pete's Pike</a:t>
            </a:r>
            <a:endParaRPr/>
          </a:p>
          <a:p>
            <a:pPr indent="0" lvl="0" marL="0" rtl="0" algn="l">
              <a:lnSpc>
                <a:spcPct val="100000"/>
              </a:lnSpc>
              <a:spcBef>
                <a:spcPts val="0"/>
              </a:spcBef>
              <a:spcAft>
                <a:spcPts val="0"/>
              </a:spcAft>
              <a:buSzPts val="2800"/>
              <a:buNone/>
            </a:pPr>
            <a:r>
              <a:t/>
            </a:r>
            <a:endParaRPr/>
          </a:p>
        </p:txBody>
      </p:sp>
      <p:sp>
        <p:nvSpPr>
          <p:cNvPr id="238" name="Google Shape;238;p32"/>
          <p:cNvSpPr txBox="1"/>
          <p:nvPr>
            <p:ph idx="12" type="sldNum"/>
          </p:nvPr>
        </p:nvSpPr>
        <p:spPr>
          <a:xfrm>
            <a:off x="8169908" y="468756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9" name="Google Shape;239;p32"/>
          <p:cNvSpPr txBox="1"/>
          <p:nvPr/>
        </p:nvSpPr>
        <p:spPr>
          <a:xfrm>
            <a:off x="297900" y="1505700"/>
            <a:ext cx="499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300">
                <a:solidFill>
                  <a:srgbClr val="FF0000"/>
                </a:solidFill>
                <a:latin typeface="Roboto"/>
                <a:ea typeface="Roboto"/>
                <a:cs typeface="Roboto"/>
                <a:sym typeface="Roboto"/>
              </a:rPr>
              <a:t>Pete's Pike </a:t>
            </a:r>
            <a:r>
              <a:rPr lang="en" sz="1300">
                <a:solidFill>
                  <a:srgbClr val="666666"/>
                </a:solidFill>
                <a:latin typeface="Roboto"/>
                <a:ea typeface="Roboto"/>
                <a:cs typeface="Roboto"/>
                <a:sym typeface="Roboto"/>
              </a:rPr>
              <a:t>is a logic game where the goal is to get Pete the mountain climber safely to the top of the mountain. Pete is accompanied by his trusty goats who will assist him in his journey.</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Pete and his goats, collectively known as pieces, can move either horizontally or vertically.  However, if there is no other piece in the direction they are moving, they will slide off the mountain to certain doom. If there is a piece in the direction of the move, the moving piece will stop at the space directly before the stationary piece.</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The game ends when either Pete is on the space designated as the mountaintop or there are no valid moves remaining.</a:t>
            </a:r>
            <a:endParaRPr sz="1300">
              <a:solidFill>
                <a:srgbClr val="666666"/>
              </a:solidFill>
              <a:latin typeface="Roboto"/>
              <a:ea typeface="Roboto"/>
              <a:cs typeface="Roboto"/>
              <a:sym typeface="Roboto"/>
            </a:endParaRPr>
          </a:p>
        </p:txBody>
      </p:sp>
      <p:pic>
        <p:nvPicPr>
          <p:cNvPr id="240" name="Google Shape;240;p32"/>
          <p:cNvPicPr preferRelativeResize="0"/>
          <p:nvPr/>
        </p:nvPicPr>
        <p:blipFill>
          <a:blip r:embed="rId3">
            <a:alphaModFix/>
          </a:blip>
          <a:stretch>
            <a:fillRect/>
          </a:stretch>
        </p:blipFill>
        <p:spPr>
          <a:xfrm>
            <a:off x="5663400" y="1315175"/>
            <a:ext cx="3372427" cy="3372400"/>
          </a:xfrm>
          <a:prstGeom prst="rect">
            <a:avLst/>
          </a:prstGeom>
          <a:noFill/>
          <a:ln>
            <a:noFill/>
          </a:ln>
        </p:spPr>
      </p:pic>
      <p:sp>
        <p:nvSpPr>
          <p:cNvPr id="241" name="Google Shape;241;p32"/>
          <p:cNvSpPr txBox="1"/>
          <p:nvPr/>
        </p:nvSpPr>
        <p:spPr>
          <a:xfrm>
            <a:off x="5836250" y="4286850"/>
            <a:ext cx="3026700" cy="5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666666"/>
                </a:solidFill>
                <a:latin typeface="Roboto"/>
                <a:ea typeface="Roboto"/>
                <a:cs typeface="Roboto"/>
                <a:sym typeface="Roboto"/>
              </a:rPr>
              <a:t>Pete's Pike board game was released by </a:t>
            </a:r>
            <a:r>
              <a:rPr lang="en" sz="1300" u="sng">
                <a:solidFill>
                  <a:srgbClr val="009384"/>
                </a:solidFill>
                <a:latin typeface="Roboto"/>
                <a:ea typeface="Roboto"/>
                <a:cs typeface="Roboto"/>
                <a:sym typeface="Roboto"/>
                <a:hlinkClick r:id="rId4">
                  <a:extLst>
                    <a:ext uri="{A12FA001-AC4F-418D-AE19-62706E023703}">
                      <ahyp:hlinkClr val="tx"/>
                    </a:ext>
                  </a:extLst>
                </a:hlinkClick>
              </a:rPr>
              <a:t>Thinkfun</a:t>
            </a:r>
            <a:r>
              <a:rPr lang="en" sz="1300">
                <a:solidFill>
                  <a:srgbClr val="666666"/>
                </a:solidFill>
                <a:latin typeface="Roboto"/>
                <a:ea typeface="Roboto"/>
                <a:cs typeface="Roboto"/>
                <a:sym typeface="Roboto"/>
              </a:rPr>
              <a:t> in 2007.</a:t>
            </a:r>
            <a:endParaRPr sz="13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5192225" y="272325"/>
            <a:ext cx="3706500" cy="6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Pair Programming</a:t>
            </a:r>
            <a:endParaRPr/>
          </a:p>
        </p:txBody>
      </p:sp>
      <p:sp>
        <p:nvSpPr>
          <p:cNvPr id="247" name="Google Shape;247;p33"/>
          <p:cNvSpPr txBox="1"/>
          <p:nvPr>
            <p:ph idx="12" type="sldNum"/>
          </p:nvPr>
        </p:nvSpPr>
        <p:spPr>
          <a:xfrm>
            <a:off x="90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8" name="Google Shape;248;p33"/>
          <p:cNvSpPr txBox="1"/>
          <p:nvPr>
            <p:ph idx="1" type="body"/>
          </p:nvPr>
        </p:nvSpPr>
        <p:spPr>
          <a:xfrm>
            <a:off x="301275" y="119925"/>
            <a:ext cx="4443000" cy="466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i="1" lang="en" u="sng">
                <a:solidFill>
                  <a:srgbClr val="4A86E8"/>
                </a:solidFill>
                <a:hlinkClick r:id="rId3">
                  <a:extLst>
                    <a:ext uri="{A12FA001-AC4F-418D-AE19-62706E023703}">
                      <ahyp:hlinkClr val="tx"/>
                    </a:ext>
                  </a:extLst>
                </a:hlinkClick>
              </a:rPr>
              <a:t>Pair programming</a:t>
            </a:r>
            <a:r>
              <a:rPr lang="en"/>
              <a:t> is a technique during which two developers collaborate to solve a software problem by writing code together.</a:t>
            </a:r>
            <a:endParaRPr/>
          </a:p>
          <a:p>
            <a:pPr indent="-311150" lvl="0" marL="457200" rtl="0" algn="l">
              <a:lnSpc>
                <a:spcPct val="115000"/>
              </a:lnSpc>
              <a:spcBef>
                <a:spcPts val="0"/>
              </a:spcBef>
              <a:spcAft>
                <a:spcPts val="0"/>
              </a:spcAft>
              <a:buSzPts val="1300"/>
              <a:buChar char="●"/>
            </a:pPr>
            <a:r>
              <a:rPr lang="en"/>
              <a:t>One developer takes on the role of </a:t>
            </a:r>
            <a:r>
              <a:rPr b="1" i="1" lang="en">
                <a:solidFill>
                  <a:srgbClr val="FF0000"/>
                </a:solidFill>
              </a:rPr>
              <a:t>the driver</a:t>
            </a:r>
            <a:r>
              <a:rPr lang="en"/>
              <a:t>.</a:t>
            </a:r>
            <a:endParaRPr/>
          </a:p>
          <a:p>
            <a:pPr indent="-298450" lvl="1" marL="914400" rtl="0" algn="l">
              <a:lnSpc>
                <a:spcPct val="115000"/>
              </a:lnSpc>
              <a:spcBef>
                <a:spcPts val="0"/>
              </a:spcBef>
              <a:spcAft>
                <a:spcPts val="0"/>
              </a:spcAft>
              <a:buSzPts val="1100"/>
              <a:buChar char="○"/>
            </a:pPr>
            <a:r>
              <a:rPr lang="en"/>
              <a:t>Shares their screen.</a:t>
            </a:r>
            <a:endParaRPr/>
          </a:p>
          <a:p>
            <a:pPr indent="-298450" lvl="1" marL="914400" rtl="0" algn="l">
              <a:lnSpc>
                <a:spcPct val="115000"/>
              </a:lnSpc>
              <a:spcBef>
                <a:spcPts val="0"/>
              </a:spcBef>
              <a:spcAft>
                <a:spcPts val="0"/>
              </a:spcAft>
              <a:buSzPts val="1100"/>
              <a:buChar char="○"/>
            </a:pPr>
            <a:r>
              <a:rPr lang="en"/>
              <a:t>Is actively writing code.</a:t>
            </a:r>
            <a:endParaRPr/>
          </a:p>
          <a:p>
            <a:pPr indent="-311150" lvl="0" marL="457200" rtl="0" algn="l">
              <a:lnSpc>
                <a:spcPct val="115000"/>
              </a:lnSpc>
              <a:spcBef>
                <a:spcPts val="0"/>
              </a:spcBef>
              <a:spcAft>
                <a:spcPts val="0"/>
              </a:spcAft>
              <a:buSzPts val="1300"/>
              <a:buChar char="●"/>
            </a:pPr>
            <a:r>
              <a:rPr lang="en"/>
              <a:t>The other developer(s) takes on the role of </a:t>
            </a:r>
            <a:r>
              <a:rPr b="1" i="1" lang="en">
                <a:solidFill>
                  <a:srgbClr val="FF0000"/>
                </a:solidFill>
              </a:rPr>
              <a:t>the navigator</a:t>
            </a:r>
            <a:r>
              <a:rPr lang="en"/>
              <a:t>.</a:t>
            </a:r>
            <a:endParaRPr/>
          </a:p>
          <a:p>
            <a:pPr indent="-298450" lvl="1" marL="914400" rtl="0" algn="l">
              <a:lnSpc>
                <a:spcPct val="115000"/>
              </a:lnSpc>
              <a:spcBef>
                <a:spcPts val="0"/>
              </a:spcBef>
              <a:spcAft>
                <a:spcPts val="0"/>
              </a:spcAft>
              <a:buSzPts val="1100"/>
              <a:buChar char="○"/>
            </a:pPr>
            <a:r>
              <a:rPr lang="en"/>
              <a:t>Watches while the driver codes.</a:t>
            </a:r>
            <a:endParaRPr/>
          </a:p>
          <a:p>
            <a:pPr indent="-298450" lvl="1" marL="914400" rtl="0" algn="l">
              <a:lnSpc>
                <a:spcPct val="115000"/>
              </a:lnSpc>
              <a:spcBef>
                <a:spcPts val="0"/>
              </a:spcBef>
              <a:spcAft>
                <a:spcPts val="0"/>
              </a:spcAft>
              <a:buSzPts val="1100"/>
              <a:buChar char="○"/>
            </a:pPr>
            <a:r>
              <a:rPr lang="en"/>
              <a:t>Takes notes.</a:t>
            </a:r>
            <a:endParaRPr/>
          </a:p>
          <a:p>
            <a:pPr indent="-298450" lvl="1" marL="914400" rtl="0" algn="l">
              <a:lnSpc>
                <a:spcPct val="115000"/>
              </a:lnSpc>
              <a:spcBef>
                <a:spcPts val="0"/>
              </a:spcBef>
              <a:spcAft>
                <a:spcPts val="0"/>
              </a:spcAft>
              <a:buSzPts val="1100"/>
              <a:buChar char="○"/>
            </a:pPr>
            <a:r>
              <a:rPr lang="en"/>
              <a:t>Asks questions.</a:t>
            </a:r>
            <a:endParaRPr/>
          </a:p>
          <a:p>
            <a:pPr indent="-298450" lvl="1" marL="914400" rtl="0" algn="l">
              <a:lnSpc>
                <a:spcPct val="115000"/>
              </a:lnSpc>
              <a:spcBef>
                <a:spcPts val="0"/>
              </a:spcBef>
              <a:spcAft>
                <a:spcPts val="0"/>
              </a:spcAft>
              <a:buSzPts val="1100"/>
              <a:buChar char="○"/>
            </a:pPr>
            <a:r>
              <a:rPr lang="en"/>
              <a:t>Points out potential errors.</a:t>
            </a:r>
            <a:endParaRPr/>
          </a:p>
          <a:p>
            <a:pPr indent="-298450" lvl="1" marL="914400" rtl="0" algn="l">
              <a:lnSpc>
                <a:spcPct val="115000"/>
              </a:lnSpc>
              <a:spcBef>
                <a:spcPts val="0"/>
              </a:spcBef>
              <a:spcAft>
                <a:spcPts val="0"/>
              </a:spcAft>
              <a:buSzPts val="1100"/>
              <a:buChar char="○"/>
            </a:pPr>
            <a:r>
              <a:rPr lang="en"/>
              <a:t>Makes suggestions for improvements.</a:t>
            </a:r>
            <a:endParaRPr/>
          </a:p>
          <a:p>
            <a:pPr indent="-311150" lvl="0" marL="457200" rtl="0" algn="l">
              <a:lnSpc>
                <a:spcPct val="115000"/>
              </a:lnSpc>
              <a:spcBef>
                <a:spcPts val="0"/>
              </a:spcBef>
              <a:spcAft>
                <a:spcPts val="0"/>
              </a:spcAft>
              <a:buSzPts val="1300"/>
              <a:buChar char="●"/>
            </a:pPr>
            <a:r>
              <a:rPr lang="en"/>
              <a:t>The driver and navigator regularly</a:t>
            </a:r>
            <a:r>
              <a:rPr lang="en">
                <a:solidFill>
                  <a:srgbClr val="FF0000"/>
                </a:solidFill>
              </a:rPr>
              <a:t> </a:t>
            </a:r>
            <a:r>
              <a:rPr b="1" i="1" lang="en">
                <a:solidFill>
                  <a:srgbClr val="FF0000"/>
                </a:solidFill>
              </a:rPr>
              <a:t>switch roles</a:t>
            </a:r>
            <a:r>
              <a:rPr lang="en"/>
              <a:t>, e.g. every </a:t>
            </a:r>
            <a:r>
              <a:rPr b="1" i="1" lang="en">
                <a:solidFill>
                  <a:srgbClr val="FF0000"/>
                </a:solidFill>
              </a:rPr>
              <a:t>10-20 minutes</a:t>
            </a:r>
            <a:r>
              <a:rPr lang="en"/>
              <a:t>.</a:t>
            </a:r>
            <a:endParaRPr/>
          </a:p>
          <a:p>
            <a:pPr indent="-298450" lvl="1" marL="914400" rtl="0" algn="l">
              <a:lnSpc>
                <a:spcPct val="115000"/>
              </a:lnSpc>
              <a:spcBef>
                <a:spcPts val="0"/>
              </a:spcBef>
              <a:spcAft>
                <a:spcPts val="0"/>
              </a:spcAft>
              <a:buSzPts val="1100"/>
              <a:buChar char="○"/>
            </a:pPr>
            <a:r>
              <a:rPr lang="en"/>
              <a:t>Set a timer!</a:t>
            </a:r>
            <a:endParaRPr/>
          </a:p>
          <a:p>
            <a:pPr indent="-298450" lvl="1" marL="914400" rtl="0" algn="l">
              <a:lnSpc>
                <a:spcPct val="115000"/>
              </a:lnSpc>
              <a:spcBef>
                <a:spcPts val="0"/>
              </a:spcBef>
              <a:spcAft>
                <a:spcPts val="0"/>
              </a:spcAft>
              <a:buSzPts val="1100"/>
              <a:buChar char="○"/>
            </a:pPr>
            <a:r>
              <a:rPr b="1" i="1" lang="en">
                <a:solidFill>
                  <a:srgbClr val="FF0000"/>
                </a:solidFill>
              </a:rPr>
              <a:t>Push your code!</a:t>
            </a:r>
            <a:endParaRPr b="1" i="1">
              <a:solidFill>
                <a:srgbClr val="FF0000"/>
              </a:solidFill>
            </a:endParaRPr>
          </a:p>
          <a:p>
            <a:pPr indent="-311150" lvl="0" marL="457200" rtl="0" algn="l">
              <a:lnSpc>
                <a:spcPct val="115000"/>
              </a:lnSpc>
              <a:spcBef>
                <a:spcPts val="0"/>
              </a:spcBef>
              <a:spcAft>
                <a:spcPts val="0"/>
              </a:spcAft>
              <a:buSzPts val="1300"/>
              <a:buChar char="●"/>
            </a:pPr>
            <a:r>
              <a:rPr lang="en"/>
              <a:t>For the rest of today's problem solving session, you and your team will practice pair programming with </a:t>
            </a:r>
            <a:r>
              <a:rPr b="1" i="1" lang="en">
                <a:solidFill>
                  <a:srgbClr val="FF0000"/>
                </a:solidFill>
              </a:rPr>
              <a:t>one</a:t>
            </a:r>
            <a:r>
              <a:rPr lang="en">
                <a:solidFill>
                  <a:srgbClr val="FF0000"/>
                </a:solidFill>
              </a:rPr>
              <a:t> </a:t>
            </a:r>
            <a:r>
              <a:rPr lang="en"/>
              <a:t>team member acting as the driver and the </a:t>
            </a:r>
            <a:r>
              <a:rPr b="1" i="1" lang="en">
                <a:solidFill>
                  <a:srgbClr val="FF0000"/>
                </a:solidFill>
              </a:rPr>
              <a:t>remaining</a:t>
            </a:r>
            <a:r>
              <a:rPr lang="en">
                <a:solidFill>
                  <a:srgbClr val="FF0000"/>
                </a:solidFill>
              </a:rPr>
              <a:t> </a:t>
            </a:r>
            <a:r>
              <a:rPr lang="en"/>
              <a:t>team members acting as the navigators.</a:t>
            </a:r>
            <a:endParaRPr/>
          </a:p>
        </p:txBody>
      </p:sp>
      <p:sp>
        <p:nvSpPr>
          <p:cNvPr id="249" name="Google Shape;249;p33"/>
          <p:cNvSpPr txBox="1"/>
          <p:nvPr>
            <p:ph idx="3" type="body"/>
          </p:nvPr>
        </p:nvSpPr>
        <p:spPr>
          <a:xfrm>
            <a:off x="5192225" y="1017325"/>
            <a:ext cx="37065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1300"/>
              <a:buNone/>
            </a:pPr>
            <a:r>
              <a:rPr lang="en" sz="1200"/>
              <a:t>Everyone on the team should take a moment to watch </a:t>
            </a:r>
            <a:r>
              <a:rPr lang="en" sz="1200" u="sng">
                <a:solidFill>
                  <a:srgbClr val="4A86E8"/>
                </a:solidFill>
                <a:hlinkClick r:id="rId4">
                  <a:extLst>
                    <a:ext uri="{A12FA001-AC4F-418D-AE19-62706E023703}">
                      <ahyp:hlinkClr val="tx"/>
                    </a:ext>
                  </a:extLst>
                </a:hlinkClick>
              </a:rPr>
              <a:t>this short video on pair programming</a:t>
            </a:r>
            <a:r>
              <a:rPr lang="en" sz="1200"/>
              <a:t>.</a:t>
            </a:r>
            <a:endParaRPr sz="1200"/>
          </a:p>
        </p:txBody>
      </p:sp>
      <p:pic>
        <p:nvPicPr>
          <p:cNvPr id="250" name="Google Shape;250;p33"/>
          <p:cNvPicPr preferRelativeResize="0"/>
          <p:nvPr/>
        </p:nvPicPr>
        <p:blipFill rotWithShape="1">
          <a:blip r:embed="rId5">
            <a:alphaModFix/>
          </a:blip>
          <a:srcRect b="0" l="0" r="0" t="0"/>
          <a:stretch/>
        </p:blipFill>
        <p:spPr>
          <a:xfrm>
            <a:off x="5499700" y="1792346"/>
            <a:ext cx="3091550" cy="701800"/>
          </a:xfrm>
          <a:prstGeom prst="rect">
            <a:avLst/>
          </a:prstGeom>
          <a:noFill/>
          <a:ln>
            <a:noFill/>
          </a:ln>
        </p:spPr>
      </p:pic>
      <p:pic>
        <p:nvPicPr>
          <p:cNvPr id="251" name="Google Shape;251;p33"/>
          <p:cNvPicPr preferRelativeResize="0"/>
          <p:nvPr/>
        </p:nvPicPr>
        <p:blipFill rotWithShape="1">
          <a:blip r:embed="rId6">
            <a:alphaModFix/>
          </a:blip>
          <a:srcRect b="29901" l="0" r="0" t="28981"/>
          <a:stretch/>
        </p:blipFill>
        <p:spPr>
          <a:xfrm>
            <a:off x="5099263" y="2849797"/>
            <a:ext cx="3892425" cy="1066930"/>
          </a:xfrm>
          <a:prstGeom prst="rect">
            <a:avLst/>
          </a:prstGeom>
          <a:noFill/>
          <a:ln>
            <a:noFill/>
          </a:ln>
        </p:spPr>
      </p:pic>
      <p:sp>
        <p:nvSpPr>
          <p:cNvPr id="252" name="Google Shape;252;p33"/>
          <p:cNvSpPr txBox="1"/>
          <p:nvPr>
            <p:ph idx="3" type="body"/>
          </p:nvPr>
        </p:nvSpPr>
        <p:spPr>
          <a:xfrm>
            <a:off x="5192225" y="3989125"/>
            <a:ext cx="3706500" cy="7389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1300"/>
              <a:buNone/>
            </a:pPr>
            <a:r>
              <a:rPr lang="en" sz="1200"/>
              <a:t>When you are the driver, you should be using Zoom or Discord to </a:t>
            </a:r>
            <a:r>
              <a:rPr b="1" i="1" lang="en" sz="1200">
                <a:solidFill>
                  <a:srgbClr val="FF0000"/>
                </a:solidFill>
              </a:rPr>
              <a:t>share your screen</a:t>
            </a:r>
            <a:r>
              <a:rPr lang="en" sz="1200"/>
              <a:t>. Be sure to </a:t>
            </a:r>
            <a:r>
              <a:rPr b="1" i="1" lang="en" sz="1200">
                <a:solidFill>
                  <a:srgbClr val="FF0000"/>
                </a:solidFill>
              </a:rPr>
              <a:t>push your code</a:t>
            </a:r>
            <a:r>
              <a:rPr lang="en" sz="1200"/>
              <a:t> and </a:t>
            </a:r>
            <a:r>
              <a:rPr b="1" i="1" lang="en" sz="1200">
                <a:solidFill>
                  <a:srgbClr val="FF0000"/>
                </a:solidFill>
              </a:rPr>
              <a:t>switch roles</a:t>
            </a:r>
            <a:r>
              <a:rPr lang="en" sz="1200"/>
              <a:t> every 10-20 minutes!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25" y="206250"/>
            <a:ext cx="3706500" cy="6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GUI Design</a:t>
            </a:r>
            <a:endParaRPr/>
          </a:p>
        </p:txBody>
      </p:sp>
      <p:sp>
        <p:nvSpPr>
          <p:cNvPr id="258" name="Google Shape;258;p34"/>
          <p:cNvSpPr txBox="1"/>
          <p:nvPr>
            <p:ph idx="1" type="body"/>
          </p:nvPr>
        </p:nvSpPr>
        <p:spPr>
          <a:xfrm>
            <a:off x="4247425" y="69600"/>
            <a:ext cx="4776000" cy="500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You have freedom in the look-and-feel of your GUI, but your application must</a:t>
            </a:r>
            <a:endParaRPr/>
          </a:p>
          <a:p>
            <a:pPr indent="-298450" lvl="1" marL="914400" rtl="0" algn="l">
              <a:spcBef>
                <a:spcPts val="0"/>
              </a:spcBef>
              <a:spcAft>
                <a:spcPts val="0"/>
              </a:spcAft>
              <a:buClr>
                <a:srgbClr val="000000"/>
              </a:buClr>
              <a:buSzPts val="1100"/>
              <a:buChar char="○"/>
            </a:pPr>
            <a:r>
              <a:rPr lang="en">
                <a:solidFill>
                  <a:srgbClr val="000000"/>
                </a:solidFill>
              </a:rPr>
              <a:t>Display the a current  </a:t>
            </a:r>
            <a:r>
              <a:rPr b="1" i="1" lang="en">
                <a:solidFill>
                  <a:srgbClr val="FF0000"/>
                </a:solidFill>
              </a:rPr>
              <a:t>status </a:t>
            </a:r>
            <a:r>
              <a:rPr lang="en">
                <a:solidFill>
                  <a:srgbClr val="000000"/>
                </a:solidFill>
              </a:rPr>
              <a:t> of the game, including</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A new game has been started.</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Whether or not a move was valid, and if invalid, the reason why.</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When the game has been won.</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A hint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Display and update the </a:t>
            </a:r>
            <a:r>
              <a:rPr b="1" i="1" lang="en">
                <a:solidFill>
                  <a:srgbClr val="FF0000"/>
                </a:solidFill>
              </a:rPr>
              <a:t>number of moves</a:t>
            </a:r>
            <a:r>
              <a:rPr lang="en">
                <a:solidFill>
                  <a:srgbClr val="000000"/>
                </a:solidFill>
              </a:rPr>
              <a:t> as the game progresses.</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Display up to a 9x9  </a:t>
            </a:r>
            <a:r>
              <a:rPr b="1" i="1" lang="en">
                <a:solidFill>
                  <a:srgbClr val="FF0000"/>
                </a:solidFill>
              </a:rPr>
              <a:t>board</a:t>
            </a:r>
            <a:r>
              <a:rPr lang="en">
                <a:solidFill>
                  <a:srgbClr val="000000"/>
                </a:solidFill>
              </a:rPr>
              <a:t> with a </a:t>
            </a:r>
            <a:r>
              <a:rPr b="1" i="1" lang="en">
                <a:solidFill>
                  <a:srgbClr val="FF0000"/>
                </a:solidFill>
              </a:rPr>
              <a:t>mountaintop</a:t>
            </a:r>
            <a:r>
              <a:rPr lang="en">
                <a:solidFill>
                  <a:srgbClr val="000000"/>
                </a:solidFill>
              </a:rPr>
              <a:t> space.</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Display all </a:t>
            </a:r>
            <a:r>
              <a:rPr b="1" i="1" lang="en">
                <a:solidFill>
                  <a:srgbClr val="FF0000"/>
                </a:solidFill>
              </a:rPr>
              <a:t>pieces</a:t>
            </a:r>
            <a:r>
              <a:rPr lang="en">
                <a:solidFill>
                  <a:srgbClr val="000000"/>
                </a:solidFill>
              </a:rPr>
              <a:t> at their current positions on the board.</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There must be a means to move each piece </a:t>
            </a:r>
            <a:r>
              <a:rPr lang="en">
                <a:solidFill>
                  <a:srgbClr val="000000"/>
                </a:solidFill>
              </a:rPr>
              <a:t>horizontally or vertically.</a:t>
            </a:r>
            <a:endParaRPr>
              <a:solidFill>
                <a:srgbClr val="000000"/>
              </a:solidFill>
            </a:endParaRPr>
          </a:p>
          <a:p>
            <a:pPr indent="-298450" lvl="1" marL="914400" rtl="0" algn="l">
              <a:spcBef>
                <a:spcPts val="0"/>
              </a:spcBef>
              <a:spcAft>
                <a:spcPts val="0"/>
              </a:spcAft>
              <a:buClr>
                <a:srgbClr val="000000"/>
              </a:buClr>
              <a:buSzPts val="1100"/>
              <a:buFont typeface="Arial"/>
              <a:buChar char="○"/>
            </a:pPr>
            <a:r>
              <a:rPr lang="en">
                <a:solidFill>
                  <a:srgbClr val="000000"/>
                </a:solidFill>
              </a:rPr>
              <a:t>Provide a means for the user to request a </a:t>
            </a:r>
            <a:r>
              <a:rPr b="1" i="1" lang="en">
                <a:solidFill>
                  <a:srgbClr val="FF0000"/>
                </a:solidFill>
              </a:rPr>
              <a:t>hint</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How the hint is displayed to the user is up to you as long as it is clearly visible.</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The hint should be cleared after the next move.</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Provide a means for the user to</a:t>
            </a:r>
            <a:endParaRPr>
              <a:solidFill>
                <a:srgbClr val="000000"/>
              </a:solidFill>
            </a:endParaRPr>
          </a:p>
          <a:p>
            <a:pPr indent="-298450" lvl="2" marL="1371600" rtl="0" algn="l">
              <a:spcBef>
                <a:spcPts val="0"/>
              </a:spcBef>
              <a:spcAft>
                <a:spcPts val="0"/>
              </a:spcAft>
              <a:buClr>
                <a:srgbClr val="000000"/>
              </a:buClr>
              <a:buSzPts val="1100"/>
              <a:buChar char="■"/>
            </a:pPr>
            <a:r>
              <a:rPr b="1" i="1" lang="en">
                <a:solidFill>
                  <a:srgbClr val="FF0000"/>
                </a:solidFill>
              </a:rPr>
              <a:t>Reset </a:t>
            </a:r>
            <a:r>
              <a:rPr lang="en">
                <a:solidFill>
                  <a:srgbClr val="000000"/>
                </a:solidFill>
              </a:rPr>
              <a:t>the game.</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Start a </a:t>
            </a:r>
            <a:r>
              <a:rPr b="1" i="1" lang="en">
                <a:solidFill>
                  <a:srgbClr val="FF0000"/>
                </a:solidFill>
              </a:rPr>
              <a:t>new puzzle</a:t>
            </a:r>
            <a:r>
              <a:rPr lang="en">
                <a:solidFill>
                  <a:srgbClr val="000000"/>
                </a:solidFill>
              </a:rPr>
              <a: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Be creative!</a:t>
            </a:r>
            <a:endParaRPr>
              <a:solidFill>
                <a:srgbClr val="000000"/>
              </a:solidFill>
            </a:endParaRPr>
          </a:p>
          <a:p>
            <a:pPr indent="-298450" lvl="2" marL="1371600" rtl="0" algn="l">
              <a:spcBef>
                <a:spcPts val="0"/>
              </a:spcBef>
              <a:spcAft>
                <a:spcPts val="0"/>
              </a:spcAft>
              <a:buClr>
                <a:srgbClr val="000000"/>
              </a:buClr>
              <a:buSzPts val="1100"/>
              <a:buChar char="■"/>
            </a:pPr>
            <a:r>
              <a:rPr lang="en">
                <a:solidFill>
                  <a:srgbClr val="000000"/>
                </a:solidFill>
              </a:rPr>
              <a:t>It's permissible  to use an AI image tool such as DALL-E to generate images for your game.</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59" name="Google Shape;25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0" name="Google Shape;260;p34"/>
          <p:cNvPicPr preferRelativeResize="0"/>
          <p:nvPr/>
        </p:nvPicPr>
        <p:blipFill>
          <a:blip r:embed="rId3">
            <a:alphaModFix/>
          </a:blip>
          <a:stretch>
            <a:fillRect/>
          </a:stretch>
        </p:blipFill>
        <p:spPr>
          <a:xfrm>
            <a:off x="862075" y="840809"/>
            <a:ext cx="2605801" cy="2651926"/>
          </a:xfrm>
          <a:prstGeom prst="rect">
            <a:avLst/>
          </a:prstGeom>
          <a:noFill/>
          <a:ln>
            <a:noFill/>
          </a:ln>
        </p:spPr>
      </p:pic>
      <p:sp>
        <p:nvSpPr>
          <p:cNvPr id="261" name="Google Shape;261;p34"/>
          <p:cNvSpPr txBox="1"/>
          <p:nvPr>
            <p:ph idx="3" type="body"/>
          </p:nvPr>
        </p:nvSpPr>
        <p:spPr>
          <a:xfrm>
            <a:off x="82525" y="3560300"/>
            <a:ext cx="4164900" cy="15354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Using paper, whiteboard, or a drawing application, sketch out your </a:t>
            </a:r>
            <a:r>
              <a:rPr b="1" i="1" lang="en">
                <a:solidFill>
                  <a:srgbClr val="FF0000"/>
                </a:solidFill>
                <a:latin typeface="Roboto"/>
                <a:ea typeface="Roboto"/>
                <a:cs typeface="Roboto"/>
                <a:sym typeface="Roboto"/>
              </a:rPr>
              <a:t>GUI design</a:t>
            </a:r>
            <a:r>
              <a:rPr lang="en">
                <a:latin typeface="Roboto"/>
                <a:ea typeface="Roboto"/>
                <a:cs typeface="Roboto"/>
                <a:sym typeface="Roboto"/>
              </a:rPr>
              <a:t>.</a:t>
            </a:r>
            <a:endParaRPr>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lang="en">
                <a:latin typeface="Roboto"/>
                <a:ea typeface="Roboto"/>
                <a:cs typeface="Roboto"/>
                <a:sym typeface="Roboto"/>
              </a:rPr>
              <a:t>Indicate which </a:t>
            </a:r>
            <a:r>
              <a:rPr b="1" i="1" lang="en">
                <a:solidFill>
                  <a:srgbClr val="FF0000"/>
                </a:solidFill>
                <a:latin typeface="Roboto"/>
                <a:ea typeface="Roboto"/>
                <a:cs typeface="Roboto"/>
                <a:sym typeface="Roboto"/>
              </a:rPr>
              <a:t>JavaFX controls</a:t>
            </a:r>
            <a:r>
              <a:rPr lang="en">
                <a:latin typeface="Roboto"/>
                <a:ea typeface="Roboto"/>
                <a:cs typeface="Roboto"/>
                <a:sym typeface="Roboto"/>
              </a:rPr>
              <a:t> you will use for each aspect of the GUI.</a:t>
            </a:r>
            <a:endParaRPr>
              <a:latin typeface="Roboto"/>
              <a:ea typeface="Roboto"/>
              <a:cs typeface="Roboto"/>
              <a:sym typeface="Roboto"/>
            </a:endParaRPr>
          </a:p>
          <a:p>
            <a:pPr indent="-311150" lvl="0" marL="457200" rtl="0" algn="l">
              <a:spcBef>
                <a:spcPts val="0"/>
              </a:spcBef>
              <a:spcAft>
                <a:spcPts val="0"/>
              </a:spcAft>
              <a:buClr>
                <a:srgbClr val="000000"/>
              </a:buClr>
              <a:buSzPts val="1300"/>
              <a:buFont typeface="Roboto"/>
              <a:buChar char="●"/>
            </a:pPr>
            <a:r>
              <a:rPr b="1" i="1" lang="en">
                <a:solidFill>
                  <a:srgbClr val="FF0000"/>
                </a:solidFill>
                <a:latin typeface="Roboto"/>
                <a:ea typeface="Roboto"/>
                <a:cs typeface="Roboto"/>
                <a:sym typeface="Roboto"/>
              </a:rPr>
              <a:t>Upload </a:t>
            </a:r>
            <a:r>
              <a:rPr lang="en">
                <a:latin typeface="Roboto"/>
                <a:ea typeface="Roboto"/>
                <a:cs typeface="Roboto"/>
                <a:sym typeface="Roboto"/>
              </a:rPr>
              <a:t>an image of your GUI design to your data directory of your  repo.</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An Enhanced Partial Design</a:t>
            </a:r>
            <a:endParaRPr/>
          </a:p>
        </p:txBody>
      </p:sp>
      <p:sp>
        <p:nvSpPr>
          <p:cNvPr id="267" name="Google Shape;26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8" name="Google Shape;268;p35"/>
          <p:cNvSpPr txBox="1"/>
          <p:nvPr>
            <p:ph idx="4294967295" type="body"/>
          </p:nvPr>
        </p:nvSpPr>
        <p:spPr>
          <a:xfrm>
            <a:off x="7060800" y="2571750"/>
            <a:ext cx="1771800" cy="12930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SzPts val="1300"/>
              <a:buNone/>
            </a:pPr>
            <a:r>
              <a:rPr lang="en" sz="1200">
                <a:solidFill>
                  <a:srgbClr val="000000"/>
                </a:solidFill>
                <a:latin typeface="Arial"/>
                <a:ea typeface="Arial"/>
                <a:cs typeface="Arial"/>
                <a:sym typeface="Arial"/>
              </a:rPr>
              <a:t>Refer to this full UML class diagram as needed while you and your team work through the rest of this assignment.</a:t>
            </a:r>
            <a:endParaRPr sz="1200">
              <a:solidFill>
                <a:srgbClr val="000000"/>
              </a:solidFill>
              <a:latin typeface="Arial"/>
              <a:ea typeface="Arial"/>
              <a:cs typeface="Arial"/>
              <a:sym typeface="Arial"/>
            </a:endParaRPr>
          </a:p>
        </p:txBody>
      </p:sp>
      <p:pic>
        <p:nvPicPr>
          <p:cNvPr id="269" name="Google Shape;269;p35"/>
          <p:cNvPicPr preferRelativeResize="0"/>
          <p:nvPr/>
        </p:nvPicPr>
        <p:blipFill>
          <a:blip r:embed="rId3">
            <a:alphaModFix/>
          </a:blip>
          <a:stretch>
            <a:fillRect/>
          </a:stretch>
        </p:blipFill>
        <p:spPr>
          <a:xfrm>
            <a:off x="193750" y="1285013"/>
            <a:ext cx="6676664" cy="386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6"/>
          <p:cNvSpPr txBox="1"/>
          <p:nvPr>
            <p:ph type="title"/>
          </p:nvPr>
        </p:nvSpPr>
        <p:spPr>
          <a:xfrm>
            <a:off x="175775" y="50725"/>
            <a:ext cx="3973200" cy="10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The Observer Design Pattern</a:t>
            </a:r>
            <a:endParaRPr/>
          </a:p>
        </p:txBody>
      </p:sp>
      <p:sp>
        <p:nvSpPr>
          <p:cNvPr id="276" name="Google Shape;276;p36"/>
          <p:cNvSpPr txBox="1"/>
          <p:nvPr>
            <p:ph idx="1" type="body"/>
          </p:nvPr>
        </p:nvSpPr>
        <p:spPr>
          <a:xfrm>
            <a:off x="4215000" y="-13395"/>
            <a:ext cx="4929000" cy="502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i="1" lang="en">
                <a:solidFill>
                  <a:srgbClr val="FF0000"/>
                </a:solidFill>
              </a:rPr>
              <a:t>The</a:t>
            </a:r>
            <a:r>
              <a:rPr lang="en">
                <a:solidFill>
                  <a:srgbClr val="FF0000"/>
                </a:solidFill>
              </a:rPr>
              <a:t> </a:t>
            </a:r>
            <a:r>
              <a:rPr b="1" i="1" lang="en">
                <a:solidFill>
                  <a:srgbClr val="FF0000"/>
                </a:solidFill>
              </a:rPr>
              <a:t>Observer Design Pattern</a:t>
            </a:r>
            <a:r>
              <a:rPr lang="en">
                <a:solidFill>
                  <a:srgbClr val="FF0000"/>
                </a:solidFill>
              </a:rPr>
              <a:t> </a:t>
            </a:r>
            <a:r>
              <a:rPr lang="en"/>
              <a:t>is a software design pattern in which there is some </a:t>
            </a:r>
            <a:r>
              <a:rPr b="1" i="1" lang="en">
                <a:solidFill>
                  <a:srgbClr val="FF0000"/>
                </a:solidFill>
              </a:rPr>
              <a:t>subject</a:t>
            </a:r>
            <a:r>
              <a:rPr lang="en">
                <a:solidFill>
                  <a:srgbClr val="FF0000"/>
                </a:solidFill>
              </a:rPr>
              <a:t> </a:t>
            </a:r>
            <a:r>
              <a:rPr lang="en"/>
              <a:t>of interest.</a:t>
            </a:r>
            <a:endParaRPr/>
          </a:p>
          <a:p>
            <a:pPr indent="-298450" lvl="1" marL="914400" rtl="0" algn="l">
              <a:spcBef>
                <a:spcPts val="0"/>
              </a:spcBef>
              <a:spcAft>
                <a:spcPts val="0"/>
              </a:spcAft>
              <a:buSzPts val="1100"/>
              <a:buChar char="○"/>
            </a:pPr>
            <a:r>
              <a:rPr lang="en"/>
              <a:t>We'd like to know when something interesting happens to the </a:t>
            </a:r>
            <a:r>
              <a:rPr b="1" i="1" lang="en">
                <a:solidFill>
                  <a:srgbClr val="FF0000"/>
                </a:solidFill>
              </a:rPr>
              <a:t>subject</a:t>
            </a:r>
            <a:r>
              <a:rPr lang="en"/>
              <a:t>.</a:t>
            </a:r>
            <a:endParaRPr/>
          </a:p>
          <a:p>
            <a:pPr indent="-311150" lvl="0" marL="457200" rtl="0" algn="l">
              <a:spcBef>
                <a:spcPts val="0"/>
              </a:spcBef>
              <a:spcAft>
                <a:spcPts val="0"/>
              </a:spcAft>
              <a:buSzPts val="1300"/>
              <a:buChar char="●"/>
            </a:pPr>
            <a:r>
              <a:rPr lang="en"/>
              <a:t>The subject maintains a list of interested </a:t>
            </a:r>
            <a:r>
              <a:rPr b="1" i="1" lang="en">
                <a:solidFill>
                  <a:srgbClr val="FF0000"/>
                </a:solidFill>
              </a:rPr>
              <a:t>observers</a:t>
            </a:r>
            <a:r>
              <a:rPr lang="en"/>
              <a:t>.</a:t>
            </a:r>
            <a:endParaRPr/>
          </a:p>
          <a:p>
            <a:pPr indent="-298450" lvl="1" marL="914400" rtl="0" algn="l">
              <a:spcBef>
                <a:spcPts val="0"/>
              </a:spcBef>
              <a:spcAft>
                <a:spcPts val="0"/>
              </a:spcAft>
              <a:buSzPts val="1100"/>
              <a:buChar char="○"/>
            </a:pPr>
            <a:r>
              <a:rPr lang="en"/>
              <a:t>Each </a:t>
            </a:r>
            <a:r>
              <a:rPr b="1" i="1" lang="en">
                <a:solidFill>
                  <a:srgbClr val="FF0000"/>
                </a:solidFill>
              </a:rPr>
              <a:t>concrete observer</a:t>
            </a:r>
            <a:r>
              <a:rPr lang="en">
                <a:solidFill>
                  <a:srgbClr val="FF0000"/>
                </a:solidFill>
              </a:rPr>
              <a:t> </a:t>
            </a:r>
            <a:r>
              <a:rPr lang="en"/>
              <a:t>implements the same interface.</a:t>
            </a:r>
            <a:endParaRPr/>
          </a:p>
          <a:p>
            <a:pPr indent="-298450" lvl="1" marL="914400" rtl="0" algn="l">
              <a:spcBef>
                <a:spcPts val="0"/>
              </a:spcBef>
              <a:spcAft>
                <a:spcPts val="0"/>
              </a:spcAft>
              <a:buSzPts val="1100"/>
              <a:buChar char="○"/>
            </a:pPr>
            <a:r>
              <a:rPr lang="en"/>
              <a:t>The interface defines a method that can be used to </a:t>
            </a:r>
            <a:r>
              <a:rPr b="1" i="1" lang="en">
                <a:solidFill>
                  <a:srgbClr val="FF0000"/>
                </a:solidFill>
              </a:rPr>
              <a:t>notify</a:t>
            </a:r>
            <a:r>
              <a:rPr lang="en">
                <a:solidFill>
                  <a:srgbClr val="FF0000"/>
                </a:solidFill>
              </a:rPr>
              <a:t> </a:t>
            </a:r>
            <a:r>
              <a:rPr lang="en"/>
              <a:t>the observer when something interesting happens.</a:t>
            </a:r>
            <a:endParaRPr/>
          </a:p>
          <a:p>
            <a:pPr indent="-311150" lvl="0" marL="457200" rtl="0" algn="l">
              <a:spcBef>
                <a:spcPts val="0"/>
              </a:spcBef>
              <a:spcAft>
                <a:spcPts val="0"/>
              </a:spcAft>
              <a:buSzPts val="1300"/>
              <a:buChar char="●"/>
            </a:pPr>
            <a:r>
              <a:rPr lang="en"/>
              <a:t>This semester, we have implemented the Observer Design Pattern when writing </a:t>
            </a:r>
            <a:r>
              <a:rPr b="1" i="1" lang="en">
                <a:solidFill>
                  <a:srgbClr val="FF0000"/>
                </a:solidFill>
              </a:rPr>
              <a:t>graphical user interface (GUI) </a:t>
            </a:r>
            <a:r>
              <a:rPr lang="en"/>
              <a:t>applications.</a:t>
            </a:r>
            <a:endParaRPr/>
          </a:p>
          <a:p>
            <a:pPr indent="-298450" lvl="1" marL="914400" rtl="0" algn="l">
              <a:spcBef>
                <a:spcPts val="0"/>
              </a:spcBef>
              <a:spcAft>
                <a:spcPts val="0"/>
              </a:spcAft>
              <a:buSzPts val="1100"/>
              <a:buChar char="○"/>
            </a:pPr>
            <a:r>
              <a:rPr lang="en"/>
              <a:t>To handle a user initiated event in the GUI, such as clicking on a button.</a:t>
            </a:r>
            <a:endParaRPr/>
          </a:p>
          <a:p>
            <a:pPr indent="-298450" lvl="2" marL="1371600" rtl="0" algn="l">
              <a:spcBef>
                <a:spcPts val="0"/>
              </a:spcBef>
              <a:spcAft>
                <a:spcPts val="0"/>
              </a:spcAft>
              <a:buSzPts val="1100"/>
              <a:buChar char="■"/>
            </a:pPr>
            <a:r>
              <a:rPr lang="en"/>
              <a:t>A small class or lambda expression  that </a:t>
            </a:r>
            <a:r>
              <a:rPr lang="en"/>
              <a:t>implements the </a:t>
            </a:r>
            <a:r>
              <a:rPr b="1" i="1" lang="en">
                <a:solidFill>
                  <a:srgbClr val="FF0000"/>
                </a:solidFill>
              </a:rPr>
              <a:t>EventHandler&lt;ActionEvent&gt;</a:t>
            </a:r>
            <a:r>
              <a:rPr lang="en"/>
              <a:t> interface is registered with the control.</a:t>
            </a:r>
            <a:endParaRPr/>
          </a:p>
          <a:p>
            <a:pPr indent="-298450" lvl="2" marL="1371600" rtl="0" algn="l">
              <a:spcBef>
                <a:spcPts val="0"/>
              </a:spcBef>
              <a:spcAft>
                <a:spcPts val="0"/>
              </a:spcAft>
              <a:buSzPts val="1100"/>
              <a:buChar char="■"/>
            </a:pPr>
            <a:r>
              <a:rPr lang="en"/>
              <a:t>When the </a:t>
            </a:r>
            <a:r>
              <a:rPr b="1" i="1" lang="en">
                <a:solidFill>
                  <a:srgbClr val="FF0000"/>
                </a:solidFill>
              </a:rPr>
              <a:t>event </a:t>
            </a:r>
            <a:r>
              <a:rPr lang="en"/>
              <a:t>occurs, the implementing code typically calls a method in a model class to effect a state change.</a:t>
            </a:r>
            <a:endParaRPr/>
          </a:p>
          <a:p>
            <a:pPr indent="-298450" lvl="1" marL="914400" rtl="0" algn="l">
              <a:spcBef>
                <a:spcPts val="0"/>
              </a:spcBef>
              <a:spcAft>
                <a:spcPts val="0"/>
              </a:spcAft>
              <a:buSzPts val="1100"/>
              <a:buChar char="○"/>
            </a:pPr>
            <a:r>
              <a:rPr lang="en"/>
              <a:t>To update the GUI when a model state change has occurred.</a:t>
            </a:r>
            <a:endParaRPr/>
          </a:p>
          <a:p>
            <a:pPr indent="-298450" lvl="2" marL="1371600" rtl="0" algn="l">
              <a:spcBef>
                <a:spcPts val="0"/>
              </a:spcBef>
              <a:spcAft>
                <a:spcPts val="0"/>
              </a:spcAft>
              <a:buSzPts val="1100"/>
              <a:buChar char="■"/>
            </a:pPr>
            <a:r>
              <a:rPr lang="en"/>
              <a:t>A small class or the GUI application itself implements the observer interface defined by the model</a:t>
            </a:r>
            <a:endParaRPr/>
          </a:p>
          <a:p>
            <a:pPr indent="-298450" lvl="2" marL="1371600" rtl="0" algn="l">
              <a:spcBef>
                <a:spcPts val="0"/>
              </a:spcBef>
              <a:spcAft>
                <a:spcPts val="0"/>
              </a:spcAft>
              <a:buSzPts val="1100"/>
              <a:buChar char="■"/>
            </a:pPr>
            <a:r>
              <a:rPr lang="en"/>
              <a:t>The model notifies the observers of the state change by calling an observer interface method and the GUI is updated to reflect the change.</a:t>
            </a:r>
            <a:endParaRPr/>
          </a:p>
        </p:txBody>
      </p:sp>
      <p:sp>
        <p:nvSpPr>
          <p:cNvPr id="277" name="Google Shape;277;p36"/>
          <p:cNvSpPr txBox="1"/>
          <p:nvPr>
            <p:ph idx="3" type="body"/>
          </p:nvPr>
        </p:nvSpPr>
        <p:spPr>
          <a:xfrm>
            <a:off x="243875" y="3578420"/>
            <a:ext cx="3842700" cy="73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a:t>
            </a:r>
            <a:r>
              <a:rPr b="1" i="1" lang="en">
                <a:solidFill>
                  <a:srgbClr val="FF0000"/>
                </a:solidFill>
              </a:rPr>
              <a:t>Observer Pattern</a:t>
            </a:r>
            <a:r>
              <a:rPr lang="en"/>
              <a:t>, the </a:t>
            </a:r>
            <a:r>
              <a:rPr b="1" i="1" lang="en">
                <a:solidFill>
                  <a:srgbClr val="FF0000"/>
                </a:solidFill>
              </a:rPr>
              <a:t>Subject</a:t>
            </a:r>
            <a:r>
              <a:rPr lang="en">
                <a:solidFill>
                  <a:srgbClr val="FF0000"/>
                </a:solidFill>
              </a:rPr>
              <a:t> </a:t>
            </a:r>
            <a:r>
              <a:rPr lang="en"/>
              <a:t>maintains a list of </a:t>
            </a:r>
            <a:r>
              <a:rPr b="1" i="1" lang="en">
                <a:solidFill>
                  <a:srgbClr val="FF0000"/>
                </a:solidFill>
              </a:rPr>
              <a:t>Observers</a:t>
            </a:r>
            <a:r>
              <a:rPr lang="en">
                <a:solidFill>
                  <a:srgbClr val="FF0000"/>
                </a:solidFill>
              </a:rPr>
              <a:t> </a:t>
            </a:r>
            <a:r>
              <a:rPr lang="en"/>
              <a:t>that should be </a:t>
            </a:r>
            <a:r>
              <a:rPr b="1" i="1" lang="en">
                <a:solidFill>
                  <a:srgbClr val="FF0000"/>
                </a:solidFill>
              </a:rPr>
              <a:t>notified</a:t>
            </a:r>
            <a:r>
              <a:rPr lang="en">
                <a:solidFill>
                  <a:srgbClr val="FF0000"/>
                </a:solidFill>
              </a:rPr>
              <a:t> </a:t>
            </a:r>
            <a:r>
              <a:rPr lang="en"/>
              <a:t>whenever something interesting happens.</a:t>
            </a:r>
            <a:endParaRPr/>
          </a:p>
        </p:txBody>
      </p:sp>
      <p:pic>
        <p:nvPicPr>
          <p:cNvPr id="278" name="Google Shape;278;p36"/>
          <p:cNvPicPr preferRelativeResize="0"/>
          <p:nvPr/>
        </p:nvPicPr>
        <p:blipFill>
          <a:blip r:embed="rId3">
            <a:alphaModFix/>
          </a:blip>
          <a:stretch>
            <a:fillRect/>
          </a:stretch>
        </p:blipFill>
        <p:spPr>
          <a:xfrm>
            <a:off x="178905" y="1166626"/>
            <a:ext cx="3973251" cy="2342599"/>
          </a:xfrm>
          <a:prstGeom prst="rect">
            <a:avLst/>
          </a:prstGeom>
          <a:noFill/>
          <a:ln>
            <a:noFill/>
          </a:ln>
        </p:spPr>
      </p:pic>
      <p:sp>
        <p:nvSpPr>
          <p:cNvPr id="279" name="Google Shape;279;p36"/>
          <p:cNvSpPr txBox="1"/>
          <p:nvPr>
            <p:ph idx="3" type="body"/>
          </p:nvPr>
        </p:nvSpPr>
        <p:spPr>
          <a:xfrm>
            <a:off x="243875" y="4470650"/>
            <a:ext cx="3842700" cy="5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Classes that </a:t>
            </a:r>
            <a:r>
              <a:rPr b="1" i="1" lang="en">
                <a:solidFill>
                  <a:srgbClr val="FF0000"/>
                </a:solidFill>
              </a:rPr>
              <a:t>implement</a:t>
            </a:r>
            <a:r>
              <a:rPr lang="en">
                <a:solidFill>
                  <a:srgbClr val="FF0000"/>
                </a:solidFill>
              </a:rPr>
              <a:t> </a:t>
            </a:r>
            <a:r>
              <a:rPr lang="en"/>
              <a:t>the </a:t>
            </a:r>
            <a:r>
              <a:rPr b="1" i="1" lang="en">
                <a:solidFill>
                  <a:srgbClr val="FF0000"/>
                </a:solidFill>
              </a:rPr>
              <a:t>Observer</a:t>
            </a:r>
            <a:r>
              <a:rPr lang="en">
                <a:solidFill>
                  <a:srgbClr val="FF0000"/>
                </a:solidFill>
              </a:rPr>
              <a:t> </a:t>
            </a:r>
            <a:r>
              <a:rPr lang="en"/>
              <a:t>interface can </a:t>
            </a:r>
            <a:r>
              <a:rPr b="1" i="1" lang="en">
                <a:solidFill>
                  <a:srgbClr val="FF0000"/>
                </a:solidFill>
              </a:rPr>
              <a:t>register</a:t>
            </a:r>
            <a:r>
              <a:rPr lang="en">
                <a:solidFill>
                  <a:srgbClr val="FF0000"/>
                </a:solidFill>
              </a:rPr>
              <a:t> </a:t>
            </a:r>
            <a:r>
              <a:rPr lang="en"/>
              <a:t>to be notified.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5" name="Google Shape;285;p37"/>
          <p:cNvSpPr txBox="1"/>
          <p:nvPr>
            <p:ph type="title"/>
          </p:nvPr>
        </p:nvSpPr>
        <p:spPr>
          <a:xfrm>
            <a:off x="311725" y="348525"/>
            <a:ext cx="3706500" cy="63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Observing Change</a:t>
            </a:r>
            <a:endParaRPr/>
          </a:p>
        </p:txBody>
      </p:sp>
      <p:sp>
        <p:nvSpPr>
          <p:cNvPr id="286" name="Google Shape;286;p37"/>
          <p:cNvSpPr txBox="1"/>
          <p:nvPr>
            <p:ph idx="1" type="body"/>
          </p:nvPr>
        </p:nvSpPr>
        <p:spPr>
          <a:xfrm>
            <a:off x="4572000" y="199075"/>
            <a:ext cx="4241700" cy="417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a:t>To support your GUI, you will need to make some changes to your </a:t>
            </a:r>
            <a:r>
              <a:rPr b="1" i="1" lang="en">
                <a:solidFill>
                  <a:srgbClr val="FF0000"/>
                </a:solidFill>
                <a:latin typeface="Courier New"/>
                <a:ea typeface="Courier New"/>
                <a:cs typeface="Courier New"/>
                <a:sym typeface="Courier New"/>
              </a:rPr>
              <a:t>model</a:t>
            </a:r>
            <a:r>
              <a:rPr b="1" i="1" lang="en">
                <a:solidFill>
                  <a:srgbClr val="FF0000"/>
                </a:solidFill>
              </a:rPr>
              <a:t> </a:t>
            </a:r>
            <a:r>
              <a:rPr lang="en"/>
              <a:t>package.</a:t>
            </a:r>
            <a:endParaRPr/>
          </a:p>
          <a:p>
            <a:pPr indent="-298450" lvl="1" marL="914400" rtl="0" algn="l">
              <a:lnSpc>
                <a:spcPct val="115000"/>
              </a:lnSpc>
              <a:spcBef>
                <a:spcPts val="0"/>
              </a:spcBef>
              <a:spcAft>
                <a:spcPts val="0"/>
              </a:spcAft>
              <a:buSzPts val="1100"/>
              <a:buChar char="○"/>
            </a:pPr>
            <a:r>
              <a:rPr lang="en"/>
              <a:t>Use the UML to the left to guide your implementation of the highlighted items</a:t>
            </a:r>
            <a:endParaRPr b="1" i="1">
              <a:solidFill>
                <a:srgbClr val="FF0000"/>
              </a:solidFill>
              <a:latin typeface="Courier New"/>
              <a:ea typeface="Courier New"/>
              <a:cs typeface="Courier New"/>
              <a:sym typeface="Courier New"/>
            </a:endParaRPr>
          </a:p>
          <a:p>
            <a:pPr indent="-311150" lvl="0" marL="457200" rtl="0" algn="l">
              <a:lnSpc>
                <a:spcPct val="115000"/>
              </a:lnSpc>
              <a:spcBef>
                <a:spcPts val="0"/>
              </a:spcBef>
              <a:spcAft>
                <a:spcPts val="0"/>
              </a:spcAft>
              <a:buClr>
                <a:srgbClr val="000000"/>
              </a:buClr>
              <a:buSzPts val="1300"/>
              <a:buFont typeface="Arial"/>
              <a:buChar char="●"/>
            </a:pPr>
            <a:r>
              <a:rPr b="1" i="1" lang="en">
                <a:solidFill>
                  <a:srgbClr val="FF0000"/>
                </a:solidFill>
                <a:latin typeface="Courier New"/>
                <a:ea typeface="Courier New"/>
                <a:cs typeface="Courier New"/>
                <a:sym typeface="Courier New"/>
              </a:rPr>
              <a:t>PetesPikeObserver</a:t>
            </a:r>
            <a:r>
              <a:rPr lang="en">
                <a:solidFill>
                  <a:srgbClr val="000000"/>
                </a:solidFill>
              </a:rPr>
              <a:t> - an interface that receives notifications when a piece has successfully moved.</a:t>
            </a:r>
            <a:endParaRPr>
              <a:solidFill>
                <a:schemeClr val="dk1"/>
              </a:solidFill>
            </a:endParaRPr>
          </a:p>
          <a:p>
            <a:pPr indent="-311150" lvl="0" marL="457200" rtl="0" algn="l">
              <a:lnSpc>
                <a:spcPct val="115000"/>
              </a:lnSpc>
              <a:spcBef>
                <a:spcPts val="0"/>
              </a:spcBef>
              <a:spcAft>
                <a:spcPts val="0"/>
              </a:spcAft>
              <a:buClr>
                <a:srgbClr val="000000"/>
              </a:buClr>
              <a:buSzPts val="1300"/>
              <a:buFont typeface="Arial"/>
              <a:buChar char="●"/>
            </a:pPr>
            <a:r>
              <a:rPr b="1" i="1" lang="en">
                <a:solidFill>
                  <a:srgbClr val="FF0000"/>
                </a:solidFill>
                <a:latin typeface="Courier New"/>
                <a:ea typeface="Courier New"/>
                <a:cs typeface="Courier New"/>
                <a:sym typeface="Courier New"/>
              </a:rPr>
              <a:t>PetesPike</a:t>
            </a:r>
            <a:r>
              <a:rPr b="1" i="1" lang="en">
                <a:solidFill>
                  <a:srgbClr val="FF0000"/>
                </a:solidFill>
              </a:rPr>
              <a:t> </a:t>
            </a:r>
            <a:r>
              <a:rPr lang="en">
                <a:solidFill>
                  <a:srgbClr val="000000"/>
                </a:solidFill>
              </a:rPr>
              <a:t>-  the main class containing the game logic and maintains the game state.</a:t>
            </a:r>
            <a:endParaRPr>
              <a:solidFill>
                <a:srgbClr val="000000"/>
              </a:solidFill>
            </a:endParaRPr>
          </a:p>
          <a:p>
            <a:pPr indent="-298450" lvl="1" marL="914400" rtl="0" algn="l">
              <a:spcBef>
                <a:spcPts val="0"/>
              </a:spcBef>
              <a:spcAft>
                <a:spcPts val="0"/>
              </a:spcAft>
              <a:buClr>
                <a:srgbClr val="000000"/>
              </a:buClr>
              <a:buSzPts val="1100"/>
              <a:buFont typeface="Arial"/>
              <a:buChar char="○"/>
            </a:pPr>
            <a:r>
              <a:rPr b="1" i="1" lang="en">
                <a:solidFill>
                  <a:srgbClr val="FF0000"/>
                </a:solidFill>
                <a:latin typeface="Courier New"/>
                <a:ea typeface="Courier New"/>
                <a:cs typeface="Courier New"/>
                <a:sym typeface="Courier New"/>
              </a:rPr>
              <a:t>registerObserver</a:t>
            </a:r>
            <a:r>
              <a:rPr lang="en">
                <a:solidFill>
                  <a:srgbClr val="000000"/>
                </a:solidFill>
              </a:rPr>
              <a:t> - registers an observer that wishes to be notified when a piece has moved.</a:t>
            </a:r>
            <a:endParaRPr>
              <a:solidFill>
                <a:srgbClr val="000000"/>
              </a:solidFill>
            </a:endParaRPr>
          </a:p>
          <a:p>
            <a:pPr indent="-298450" lvl="1" marL="914400" rtl="0" algn="l">
              <a:spcBef>
                <a:spcPts val="0"/>
              </a:spcBef>
              <a:spcAft>
                <a:spcPts val="0"/>
              </a:spcAft>
              <a:buClr>
                <a:srgbClr val="000000"/>
              </a:buClr>
              <a:buSzPts val="1100"/>
              <a:buFont typeface="Arial"/>
              <a:buChar char="○"/>
            </a:pPr>
            <a:r>
              <a:rPr b="1" i="1" lang="en">
                <a:solidFill>
                  <a:srgbClr val="FF0000"/>
                </a:solidFill>
                <a:latin typeface="Courier New"/>
                <a:ea typeface="Courier New"/>
                <a:cs typeface="Courier New"/>
                <a:sym typeface="Courier New"/>
              </a:rPr>
              <a:t>notifyObserver</a:t>
            </a:r>
            <a:r>
              <a:rPr lang="en">
                <a:solidFill>
                  <a:srgbClr val="000000"/>
                </a:solidFill>
              </a:rPr>
              <a:t> - notifies an observer that a piece has moved by providing the original Position of the piece and the Position where the piece stopped.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Next, you and your team should begin implementing these changes.</a:t>
            </a:r>
            <a:endParaRPr>
              <a:solidFill>
                <a:srgbClr val="000000"/>
              </a:solidFill>
            </a:endParaRPr>
          </a:p>
          <a:p>
            <a:pPr indent="-298450" lvl="1" marL="914400" rtl="0" algn="l">
              <a:spcBef>
                <a:spcPts val="0"/>
              </a:spcBef>
              <a:spcAft>
                <a:spcPts val="0"/>
              </a:spcAft>
              <a:buClr>
                <a:srgbClr val="000000"/>
              </a:buClr>
              <a:buSzPts val="1100"/>
              <a:buFont typeface="Arial"/>
              <a:buChar char="○"/>
            </a:pPr>
            <a:r>
              <a:rPr lang="en">
                <a:solidFill>
                  <a:srgbClr val="000000"/>
                </a:solidFill>
              </a:rPr>
              <a:t>You will need to update other </a:t>
            </a:r>
            <a:r>
              <a:rPr b="1" i="1" lang="en">
                <a:solidFill>
                  <a:srgbClr val="FF0000"/>
                </a:solidFill>
              </a:rPr>
              <a:t>PetesPike </a:t>
            </a:r>
            <a:r>
              <a:rPr lang="en">
                <a:solidFill>
                  <a:srgbClr val="000000"/>
                </a:solidFill>
              </a:rPr>
              <a:t>methods to make calls to </a:t>
            </a:r>
            <a:r>
              <a:rPr b="1" i="1" lang="en">
                <a:solidFill>
                  <a:srgbClr val="FF0000"/>
                </a:solidFill>
              </a:rPr>
              <a:t>notifyObserver</a:t>
            </a:r>
            <a:r>
              <a:rPr lang="en">
                <a:solidFill>
                  <a:srgbClr val="000000"/>
                </a:solidFill>
              </a:rPr>
              <a:t>.</a:t>
            </a:r>
            <a:endParaRPr>
              <a:solidFill>
                <a:srgbClr val="000000"/>
              </a:solidFill>
            </a:endParaRPr>
          </a:p>
        </p:txBody>
      </p:sp>
      <p:sp>
        <p:nvSpPr>
          <p:cNvPr id="287" name="Google Shape;287;p37"/>
          <p:cNvSpPr txBox="1"/>
          <p:nvPr>
            <p:ph idx="3" type="body"/>
          </p:nvPr>
        </p:nvSpPr>
        <p:spPr>
          <a:xfrm>
            <a:off x="169825" y="4363975"/>
            <a:ext cx="39903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1300"/>
              <a:buNone/>
            </a:pPr>
            <a:r>
              <a:rPr lang="en" sz="1200"/>
              <a:t>Remember to practice </a:t>
            </a:r>
            <a:r>
              <a:rPr b="1" i="1" lang="en" sz="1200">
                <a:solidFill>
                  <a:srgbClr val="FF0000"/>
                </a:solidFill>
              </a:rPr>
              <a:t>pair programming</a:t>
            </a:r>
            <a:r>
              <a:rPr lang="en" sz="1200"/>
              <a:t> during your implementation.</a:t>
            </a:r>
            <a:endParaRPr sz="1200"/>
          </a:p>
        </p:txBody>
      </p:sp>
      <p:pic>
        <p:nvPicPr>
          <p:cNvPr id="288" name="Google Shape;288;p37"/>
          <p:cNvPicPr preferRelativeResize="0"/>
          <p:nvPr/>
        </p:nvPicPr>
        <p:blipFill>
          <a:blip r:embed="rId3">
            <a:alphaModFix/>
          </a:blip>
          <a:stretch>
            <a:fillRect/>
          </a:stretch>
        </p:blipFill>
        <p:spPr>
          <a:xfrm>
            <a:off x="36947" y="1318450"/>
            <a:ext cx="4241700" cy="23611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