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72" r:id="rId8"/>
    <p:sldId id="261" r:id="rId9"/>
    <p:sldId id="277" r:id="rId10"/>
    <p:sldId id="262" r:id="rId11"/>
    <p:sldId id="270" r:id="rId12"/>
    <p:sldId id="271" r:id="rId13"/>
    <p:sldId id="278" r:id="rId14"/>
    <p:sldId id="275" r:id="rId15"/>
    <p:sldId id="263" r:id="rId16"/>
    <p:sldId id="264" r:id="rId17"/>
    <p:sldId id="276" r:id="rId18"/>
    <p:sldId id="265" r:id="rId19"/>
    <p:sldId id="266" r:id="rId20"/>
    <p:sldId id="268" r:id="rId21"/>
    <p:sldId id="267" r:id="rId22"/>
    <p:sldId id="274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9EE95-062D-4868-B770-F88844E3F766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C4DFDF-F95F-404B-BE33-2F0B8B8443BD}">
      <dgm:prSet/>
      <dgm:spPr/>
      <dgm:t>
        <a:bodyPr/>
        <a:lstStyle/>
        <a:p>
          <a:r>
            <a:rPr lang="en-US"/>
            <a:t>The project includes these modules:</a:t>
          </a:r>
        </a:p>
      </dgm:t>
    </dgm:pt>
    <dgm:pt modelId="{2F04EA1E-BCBA-497E-8F22-76C59E8AA241}" type="parTrans" cxnId="{F226172E-B16D-4C70-95FD-DA4BA628891F}">
      <dgm:prSet/>
      <dgm:spPr/>
      <dgm:t>
        <a:bodyPr/>
        <a:lstStyle/>
        <a:p>
          <a:endParaRPr lang="en-US"/>
        </a:p>
      </dgm:t>
    </dgm:pt>
    <dgm:pt modelId="{3A30EDC5-F4B9-49FF-8B87-4FD1ED9BD7AE}" type="sibTrans" cxnId="{F226172E-B16D-4C70-95FD-DA4BA628891F}">
      <dgm:prSet/>
      <dgm:spPr/>
      <dgm:t>
        <a:bodyPr/>
        <a:lstStyle/>
        <a:p>
          <a:endParaRPr lang="en-US"/>
        </a:p>
      </dgm:t>
    </dgm:pt>
    <dgm:pt modelId="{1544CFDD-232E-4618-907A-6BEB26E1C8A4}">
      <dgm:prSet/>
      <dgm:spPr/>
      <dgm:t>
        <a:bodyPr/>
        <a:lstStyle/>
        <a:p>
          <a:r>
            <a:rPr lang="en-US"/>
            <a:t>Hadoop Common: The common utilities that support the other Hadoop modules.</a:t>
          </a:r>
        </a:p>
      </dgm:t>
    </dgm:pt>
    <dgm:pt modelId="{C6DFF34F-0B20-4F64-BA13-E502248594E1}" type="parTrans" cxnId="{6973F404-3464-4670-9754-F26146813FFF}">
      <dgm:prSet/>
      <dgm:spPr/>
      <dgm:t>
        <a:bodyPr/>
        <a:lstStyle/>
        <a:p>
          <a:endParaRPr lang="en-US"/>
        </a:p>
      </dgm:t>
    </dgm:pt>
    <dgm:pt modelId="{C1F37F64-E62A-4EB5-99D9-0C61CE54B200}" type="sibTrans" cxnId="{6973F404-3464-4670-9754-F26146813FFF}">
      <dgm:prSet/>
      <dgm:spPr/>
      <dgm:t>
        <a:bodyPr/>
        <a:lstStyle/>
        <a:p>
          <a:endParaRPr lang="en-US"/>
        </a:p>
      </dgm:t>
    </dgm:pt>
    <dgm:pt modelId="{E6E8A1C9-DB27-4C92-B53B-EE433712D966}">
      <dgm:prSet/>
      <dgm:spPr/>
      <dgm:t>
        <a:bodyPr/>
        <a:lstStyle/>
        <a:p>
          <a:r>
            <a:rPr lang="en-US"/>
            <a:t>Hadoop Distributed File System (HDFS™): A distributed file system that provides high-throughput access to application data.</a:t>
          </a:r>
        </a:p>
      </dgm:t>
    </dgm:pt>
    <dgm:pt modelId="{629757C5-A751-45A1-A021-EC6B0CF48516}" type="parTrans" cxnId="{9A70BDDD-7EA6-4EC3-9CCC-87B337443057}">
      <dgm:prSet/>
      <dgm:spPr/>
      <dgm:t>
        <a:bodyPr/>
        <a:lstStyle/>
        <a:p>
          <a:endParaRPr lang="en-US"/>
        </a:p>
      </dgm:t>
    </dgm:pt>
    <dgm:pt modelId="{56D98272-9226-46D6-82A0-1FCF6033DA0E}" type="sibTrans" cxnId="{9A70BDDD-7EA6-4EC3-9CCC-87B337443057}">
      <dgm:prSet/>
      <dgm:spPr/>
      <dgm:t>
        <a:bodyPr/>
        <a:lstStyle/>
        <a:p>
          <a:endParaRPr lang="en-US"/>
        </a:p>
      </dgm:t>
    </dgm:pt>
    <dgm:pt modelId="{F95A3751-E140-4DFC-BFA2-12E2DF2382DE}">
      <dgm:prSet/>
      <dgm:spPr/>
      <dgm:t>
        <a:bodyPr/>
        <a:lstStyle/>
        <a:p>
          <a:r>
            <a:rPr lang="en-US"/>
            <a:t>Hadoop YARN: A framework for job scheduling and cluster resource management.</a:t>
          </a:r>
        </a:p>
      </dgm:t>
    </dgm:pt>
    <dgm:pt modelId="{232CA9E1-9D78-4AD5-8426-2CE620EE7BE4}" type="parTrans" cxnId="{413D31F6-34B0-48CD-84A7-87FDDA9BE948}">
      <dgm:prSet/>
      <dgm:spPr/>
      <dgm:t>
        <a:bodyPr/>
        <a:lstStyle/>
        <a:p>
          <a:endParaRPr lang="en-US"/>
        </a:p>
      </dgm:t>
    </dgm:pt>
    <dgm:pt modelId="{C1032852-FC84-4E50-B7A0-13447C0D9B08}" type="sibTrans" cxnId="{413D31F6-34B0-48CD-84A7-87FDDA9BE948}">
      <dgm:prSet/>
      <dgm:spPr/>
      <dgm:t>
        <a:bodyPr/>
        <a:lstStyle/>
        <a:p>
          <a:endParaRPr lang="en-US"/>
        </a:p>
      </dgm:t>
    </dgm:pt>
    <dgm:pt modelId="{B6E2504D-4B08-4F9E-A7AB-4DC7D06D2194}">
      <dgm:prSet/>
      <dgm:spPr/>
      <dgm:t>
        <a:bodyPr/>
        <a:lstStyle/>
        <a:p>
          <a:r>
            <a:rPr lang="en-US"/>
            <a:t>Hadoop MapReduce: A YARN-based system for parallel processing of large data sets.</a:t>
          </a:r>
        </a:p>
      </dgm:t>
    </dgm:pt>
    <dgm:pt modelId="{816E4530-C948-42E2-910E-8B41F9E0F7D5}" type="parTrans" cxnId="{DCC32312-8296-41C7-BCCD-DF4B4DE98752}">
      <dgm:prSet/>
      <dgm:spPr/>
      <dgm:t>
        <a:bodyPr/>
        <a:lstStyle/>
        <a:p>
          <a:endParaRPr lang="en-US"/>
        </a:p>
      </dgm:t>
    </dgm:pt>
    <dgm:pt modelId="{C3FA60F5-0F4F-4787-B129-6FFA57627E11}" type="sibTrans" cxnId="{DCC32312-8296-41C7-BCCD-DF4B4DE98752}">
      <dgm:prSet/>
      <dgm:spPr/>
      <dgm:t>
        <a:bodyPr/>
        <a:lstStyle/>
        <a:p>
          <a:endParaRPr lang="en-US"/>
        </a:p>
      </dgm:t>
    </dgm:pt>
    <dgm:pt modelId="{7111C905-DD38-47F0-A016-B2CB51CBB157}" type="pres">
      <dgm:prSet presAssocID="{B879EE95-062D-4868-B770-F88844E3F766}" presName="diagram" presStyleCnt="0">
        <dgm:presLayoutVars>
          <dgm:dir/>
          <dgm:resizeHandles val="exact"/>
        </dgm:presLayoutVars>
      </dgm:prSet>
      <dgm:spPr/>
    </dgm:pt>
    <dgm:pt modelId="{FF32AC52-B900-4C08-9E98-99357E4B3538}" type="pres">
      <dgm:prSet presAssocID="{2CC4DFDF-F95F-404B-BE33-2F0B8B8443BD}" presName="node" presStyleLbl="node1" presStyleIdx="0" presStyleCnt="5">
        <dgm:presLayoutVars>
          <dgm:bulletEnabled val="1"/>
        </dgm:presLayoutVars>
      </dgm:prSet>
      <dgm:spPr/>
    </dgm:pt>
    <dgm:pt modelId="{8C92C4DD-9972-42CD-B807-03E392D6DA93}" type="pres">
      <dgm:prSet presAssocID="{3A30EDC5-F4B9-49FF-8B87-4FD1ED9BD7AE}" presName="sibTrans" presStyleCnt="0"/>
      <dgm:spPr/>
    </dgm:pt>
    <dgm:pt modelId="{7F37CC37-3EC2-421C-94D7-6B139644FF6F}" type="pres">
      <dgm:prSet presAssocID="{1544CFDD-232E-4618-907A-6BEB26E1C8A4}" presName="node" presStyleLbl="node1" presStyleIdx="1" presStyleCnt="5">
        <dgm:presLayoutVars>
          <dgm:bulletEnabled val="1"/>
        </dgm:presLayoutVars>
      </dgm:prSet>
      <dgm:spPr/>
    </dgm:pt>
    <dgm:pt modelId="{3A4A2348-A984-48C5-8807-A182A5781A3F}" type="pres">
      <dgm:prSet presAssocID="{C1F37F64-E62A-4EB5-99D9-0C61CE54B200}" presName="sibTrans" presStyleCnt="0"/>
      <dgm:spPr/>
    </dgm:pt>
    <dgm:pt modelId="{41553E43-73E6-42C9-BC8C-E9FA1955D363}" type="pres">
      <dgm:prSet presAssocID="{E6E8A1C9-DB27-4C92-B53B-EE433712D966}" presName="node" presStyleLbl="node1" presStyleIdx="2" presStyleCnt="5">
        <dgm:presLayoutVars>
          <dgm:bulletEnabled val="1"/>
        </dgm:presLayoutVars>
      </dgm:prSet>
      <dgm:spPr/>
    </dgm:pt>
    <dgm:pt modelId="{BEA69B5E-168C-477E-8E47-1A06F42F753D}" type="pres">
      <dgm:prSet presAssocID="{56D98272-9226-46D6-82A0-1FCF6033DA0E}" presName="sibTrans" presStyleCnt="0"/>
      <dgm:spPr/>
    </dgm:pt>
    <dgm:pt modelId="{56BCFBBB-6ED6-4831-A75D-2E3675D8350D}" type="pres">
      <dgm:prSet presAssocID="{F95A3751-E140-4DFC-BFA2-12E2DF2382DE}" presName="node" presStyleLbl="node1" presStyleIdx="3" presStyleCnt="5">
        <dgm:presLayoutVars>
          <dgm:bulletEnabled val="1"/>
        </dgm:presLayoutVars>
      </dgm:prSet>
      <dgm:spPr/>
    </dgm:pt>
    <dgm:pt modelId="{7F853A80-8313-45D9-8090-46CBA11E7048}" type="pres">
      <dgm:prSet presAssocID="{C1032852-FC84-4E50-B7A0-13447C0D9B08}" presName="sibTrans" presStyleCnt="0"/>
      <dgm:spPr/>
    </dgm:pt>
    <dgm:pt modelId="{7D82517A-CCF0-4FA0-A506-9B5EE0C6B2D5}" type="pres">
      <dgm:prSet presAssocID="{B6E2504D-4B08-4F9E-A7AB-4DC7D06D2194}" presName="node" presStyleLbl="node1" presStyleIdx="4" presStyleCnt="5">
        <dgm:presLayoutVars>
          <dgm:bulletEnabled val="1"/>
        </dgm:presLayoutVars>
      </dgm:prSet>
      <dgm:spPr/>
    </dgm:pt>
  </dgm:ptLst>
  <dgm:cxnLst>
    <dgm:cxn modelId="{6973F404-3464-4670-9754-F26146813FFF}" srcId="{B879EE95-062D-4868-B770-F88844E3F766}" destId="{1544CFDD-232E-4618-907A-6BEB26E1C8A4}" srcOrd="1" destOrd="0" parTransId="{C6DFF34F-0B20-4F64-BA13-E502248594E1}" sibTransId="{C1F37F64-E62A-4EB5-99D9-0C61CE54B200}"/>
    <dgm:cxn modelId="{DCC32312-8296-41C7-BCCD-DF4B4DE98752}" srcId="{B879EE95-062D-4868-B770-F88844E3F766}" destId="{B6E2504D-4B08-4F9E-A7AB-4DC7D06D2194}" srcOrd="4" destOrd="0" parTransId="{816E4530-C948-42E2-910E-8B41F9E0F7D5}" sibTransId="{C3FA60F5-0F4F-4787-B129-6FFA57627E11}"/>
    <dgm:cxn modelId="{F226172E-B16D-4C70-95FD-DA4BA628891F}" srcId="{B879EE95-062D-4868-B770-F88844E3F766}" destId="{2CC4DFDF-F95F-404B-BE33-2F0B8B8443BD}" srcOrd="0" destOrd="0" parTransId="{2F04EA1E-BCBA-497E-8F22-76C59E8AA241}" sibTransId="{3A30EDC5-F4B9-49FF-8B87-4FD1ED9BD7AE}"/>
    <dgm:cxn modelId="{6FCC2E40-10E3-4307-BF40-EEEBBE700CCD}" type="presOf" srcId="{E6E8A1C9-DB27-4C92-B53B-EE433712D966}" destId="{41553E43-73E6-42C9-BC8C-E9FA1955D363}" srcOrd="0" destOrd="0" presId="urn:microsoft.com/office/officeart/2005/8/layout/default"/>
    <dgm:cxn modelId="{888A394D-2976-4ED8-9DDD-87AE4A2AB7BB}" type="presOf" srcId="{B879EE95-062D-4868-B770-F88844E3F766}" destId="{7111C905-DD38-47F0-A016-B2CB51CBB157}" srcOrd="0" destOrd="0" presId="urn:microsoft.com/office/officeart/2005/8/layout/default"/>
    <dgm:cxn modelId="{65F0F37A-E9BC-465C-93F3-A0EBE3662B69}" type="presOf" srcId="{2CC4DFDF-F95F-404B-BE33-2F0B8B8443BD}" destId="{FF32AC52-B900-4C08-9E98-99357E4B3538}" srcOrd="0" destOrd="0" presId="urn:microsoft.com/office/officeart/2005/8/layout/default"/>
    <dgm:cxn modelId="{DEC7387D-9C78-4BEF-AB3E-D70ABEE1B374}" type="presOf" srcId="{F95A3751-E140-4DFC-BFA2-12E2DF2382DE}" destId="{56BCFBBB-6ED6-4831-A75D-2E3675D8350D}" srcOrd="0" destOrd="0" presId="urn:microsoft.com/office/officeart/2005/8/layout/default"/>
    <dgm:cxn modelId="{967AE6D1-7D52-4B51-B4C8-E83B04FB4A5B}" type="presOf" srcId="{1544CFDD-232E-4618-907A-6BEB26E1C8A4}" destId="{7F37CC37-3EC2-421C-94D7-6B139644FF6F}" srcOrd="0" destOrd="0" presId="urn:microsoft.com/office/officeart/2005/8/layout/default"/>
    <dgm:cxn modelId="{34F23FD3-C9E0-4544-A86B-2D1D6B2E7ADC}" type="presOf" srcId="{B6E2504D-4B08-4F9E-A7AB-4DC7D06D2194}" destId="{7D82517A-CCF0-4FA0-A506-9B5EE0C6B2D5}" srcOrd="0" destOrd="0" presId="urn:microsoft.com/office/officeart/2005/8/layout/default"/>
    <dgm:cxn modelId="{9A70BDDD-7EA6-4EC3-9CCC-87B337443057}" srcId="{B879EE95-062D-4868-B770-F88844E3F766}" destId="{E6E8A1C9-DB27-4C92-B53B-EE433712D966}" srcOrd="2" destOrd="0" parTransId="{629757C5-A751-45A1-A021-EC6B0CF48516}" sibTransId="{56D98272-9226-46D6-82A0-1FCF6033DA0E}"/>
    <dgm:cxn modelId="{413D31F6-34B0-48CD-84A7-87FDDA9BE948}" srcId="{B879EE95-062D-4868-B770-F88844E3F766}" destId="{F95A3751-E140-4DFC-BFA2-12E2DF2382DE}" srcOrd="3" destOrd="0" parTransId="{232CA9E1-9D78-4AD5-8426-2CE620EE7BE4}" sibTransId="{C1032852-FC84-4E50-B7A0-13447C0D9B08}"/>
    <dgm:cxn modelId="{C95A4F9C-E558-4EF0-A1CB-85AEA1E92CE7}" type="presParOf" srcId="{7111C905-DD38-47F0-A016-B2CB51CBB157}" destId="{FF32AC52-B900-4C08-9E98-99357E4B3538}" srcOrd="0" destOrd="0" presId="urn:microsoft.com/office/officeart/2005/8/layout/default"/>
    <dgm:cxn modelId="{B60E3BBD-4AAA-4B3E-9EFA-6978B191DCAC}" type="presParOf" srcId="{7111C905-DD38-47F0-A016-B2CB51CBB157}" destId="{8C92C4DD-9972-42CD-B807-03E392D6DA93}" srcOrd="1" destOrd="0" presId="urn:microsoft.com/office/officeart/2005/8/layout/default"/>
    <dgm:cxn modelId="{FB2A09B0-115E-4B39-AD49-68B6729842C6}" type="presParOf" srcId="{7111C905-DD38-47F0-A016-B2CB51CBB157}" destId="{7F37CC37-3EC2-421C-94D7-6B139644FF6F}" srcOrd="2" destOrd="0" presId="urn:microsoft.com/office/officeart/2005/8/layout/default"/>
    <dgm:cxn modelId="{F92BC44D-C4E3-43D8-80F7-AFBAD511B30C}" type="presParOf" srcId="{7111C905-DD38-47F0-A016-B2CB51CBB157}" destId="{3A4A2348-A984-48C5-8807-A182A5781A3F}" srcOrd="3" destOrd="0" presId="urn:microsoft.com/office/officeart/2005/8/layout/default"/>
    <dgm:cxn modelId="{1D386142-2D64-4B36-B00D-47191BA5AABE}" type="presParOf" srcId="{7111C905-DD38-47F0-A016-B2CB51CBB157}" destId="{41553E43-73E6-42C9-BC8C-E9FA1955D363}" srcOrd="4" destOrd="0" presId="urn:microsoft.com/office/officeart/2005/8/layout/default"/>
    <dgm:cxn modelId="{5E9C3958-F8CD-4561-AE41-CFE6BC7C2E42}" type="presParOf" srcId="{7111C905-DD38-47F0-A016-B2CB51CBB157}" destId="{BEA69B5E-168C-477E-8E47-1A06F42F753D}" srcOrd="5" destOrd="0" presId="urn:microsoft.com/office/officeart/2005/8/layout/default"/>
    <dgm:cxn modelId="{6FA0EF91-AFA8-4E13-B7B1-0017C1009812}" type="presParOf" srcId="{7111C905-DD38-47F0-A016-B2CB51CBB157}" destId="{56BCFBBB-6ED6-4831-A75D-2E3675D8350D}" srcOrd="6" destOrd="0" presId="urn:microsoft.com/office/officeart/2005/8/layout/default"/>
    <dgm:cxn modelId="{1132FB98-883B-4418-8AAC-0E9330503A91}" type="presParOf" srcId="{7111C905-DD38-47F0-A016-B2CB51CBB157}" destId="{7F853A80-8313-45D9-8090-46CBA11E7048}" srcOrd="7" destOrd="0" presId="urn:microsoft.com/office/officeart/2005/8/layout/default"/>
    <dgm:cxn modelId="{62747CB4-01D4-4FAE-8457-109FEC28BCC0}" type="presParOf" srcId="{7111C905-DD38-47F0-A016-B2CB51CBB157}" destId="{7D82517A-CCF0-4FA0-A506-9B5EE0C6B2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2AC52-B900-4C08-9E98-99357E4B3538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project includes these modules:</a:t>
          </a:r>
        </a:p>
      </dsp:txBody>
      <dsp:txXfrm>
        <a:off x="0" y="36934"/>
        <a:ext cx="3037581" cy="1822549"/>
      </dsp:txXfrm>
    </dsp:sp>
    <dsp:sp modelId="{7F37CC37-3EC2-421C-94D7-6B139644FF6F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Hadoop Common: The common utilities that support the other Hadoop modules.</a:t>
          </a:r>
        </a:p>
      </dsp:txBody>
      <dsp:txXfrm>
        <a:off x="3341340" y="36934"/>
        <a:ext cx="3037581" cy="1822549"/>
      </dsp:txXfrm>
    </dsp:sp>
    <dsp:sp modelId="{41553E43-73E6-42C9-BC8C-E9FA1955D363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Hadoop Distributed File System (HDFS™): A distributed file system that provides high-throughput access to application data.</a:t>
          </a:r>
        </a:p>
      </dsp:txBody>
      <dsp:txXfrm>
        <a:off x="6682680" y="36934"/>
        <a:ext cx="3037581" cy="1822549"/>
      </dsp:txXfrm>
    </dsp:sp>
    <dsp:sp modelId="{56BCFBBB-6ED6-4831-A75D-2E3675D8350D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Hadoop YARN: A framework for job scheduling and cluster resource management.</a:t>
          </a:r>
        </a:p>
      </dsp:txBody>
      <dsp:txXfrm>
        <a:off x="1670670" y="2163241"/>
        <a:ext cx="3037581" cy="1822549"/>
      </dsp:txXfrm>
    </dsp:sp>
    <dsp:sp modelId="{7D82517A-CCF0-4FA0-A506-9B5EE0C6B2D5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Hadoop MapReduce: A YARN-based system for parallel processing of large data sets.</a:t>
          </a:r>
        </a:p>
      </dsp:txBody>
      <dsp:txXfrm>
        <a:off x="5012010" y="2163241"/>
        <a:ext cx="3037581" cy="1822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guelynn.com/words/explain-like-im-5-kerbero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67449-A012-41E0-AECB-D6500476B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SECURING BIG DATA IN HADOOP</a:t>
            </a:r>
            <a:br>
              <a:rPr lang="es-MX" dirty="0"/>
            </a:br>
            <a:r>
              <a:rPr lang="es-MX" sz="4800" i="1" dirty="0"/>
              <a:t>WORKSHOP</a:t>
            </a:r>
            <a:br>
              <a:rPr lang="es-MX" sz="4800" i="1" dirty="0"/>
            </a:br>
            <a:r>
              <a:rPr lang="es-MX" sz="3100" b="1" i="1" dirty="0"/>
              <a:t>https://github.com/chicolinux/dc26</a:t>
            </a:r>
            <a:endParaRPr lang="es-MX" b="1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55177-4E49-47DB-8860-315E13EA5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BY MIKE GUIRAO</a:t>
            </a:r>
          </a:p>
          <a:p>
            <a:r>
              <a:rPr lang="es-MX" dirty="0"/>
              <a:t>@</a:t>
            </a:r>
            <a:r>
              <a:rPr lang="es-MX" dirty="0" err="1"/>
              <a:t>miguelguirao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49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EEDFE6-A3FB-429C-9317-1AB5ED4C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Knox delivers three groups of user facing services:</a:t>
            </a:r>
            <a:endParaRPr lang="es-MX" dirty="0"/>
          </a:p>
        </p:txBody>
      </p:sp>
      <p:pic>
        <p:nvPicPr>
          <p:cNvPr id="4098" name="Picture 2" descr="http://knox.apache.org/images/knox-services.png">
            <a:extLst>
              <a:ext uri="{FF2B5EF4-FFF2-40B4-BE49-F238E27FC236}">
                <a16:creationId xmlns:a16="http://schemas.microsoft.com/office/drawing/2014/main" id="{CBB0B862-3B66-4419-B788-04A79DD3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92" y="1847091"/>
            <a:ext cx="5018216" cy="48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9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463F43-8CC5-47A0-8D11-99F3FDC9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Supported</a:t>
            </a:r>
            <a:r>
              <a:rPr lang="es-MX" dirty="0"/>
              <a:t> Apache Hadoop </a:t>
            </a:r>
            <a:r>
              <a:rPr lang="es-MX" dirty="0" err="1"/>
              <a:t>Services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9DF9D-8A57-4B60-80AC-FED8F5A6D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MX" dirty="0" err="1"/>
              <a:t>Ambari</a:t>
            </a:r>
            <a:endParaRPr lang="es-MX" dirty="0"/>
          </a:p>
          <a:p>
            <a:pPr marL="457200" indent="-457200">
              <a:buFont typeface="+mj-lt"/>
              <a:buAutoNum type="arabicParenR"/>
            </a:pPr>
            <a:r>
              <a:rPr lang="es-MX" dirty="0" err="1"/>
              <a:t>WebHDFS</a:t>
            </a:r>
            <a:r>
              <a:rPr lang="es-MX" dirty="0"/>
              <a:t> (HDFS)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 err="1"/>
              <a:t>Yarn</a:t>
            </a:r>
            <a:r>
              <a:rPr lang="es-MX" dirty="0"/>
              <a:t> RM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 err="1"/>
              <a:t>Stargate</a:t>
            </a:r>
            <a:r>
              <a:rPr lang="es-MX" dirty="0"/>
              <a:t> (Apache </a:t>
            </a:r>
            <a:r>
              <a:rPr lang="es-MX" dirty="0" err="1"/>
              <a:t>HBase</a:t>
            </a:r>
            <a:r>
              <a:rPr lang="es-MX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Oozie</a:t>
            </a:r>
            <a:endParaRPr lang="es-MX" dirty="0"/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Hive</a:t>
            </a:r>
            <a:r>
              <a:rPr lang="es-MX" dirty="0"/>
              <a:t>/JDBC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Hive</a:t>
            </a:r>
            <a:r>
              <a:rPr lang="es-MX" dirty="0"/>
              <a:t> </a:t>
            </a:r>
            <a:r>
              <a:rPr lang="es-MX" dirty="0" err="1"/>
              <a:t>WebHCat</a:t>
            </a:r>
            <a:r>
              <a:rPr lang="es-MX" dirty="0"/>
              <a:t> (</a:t>
            </a:r>
            <a:r>
              <a:rPr lang="es-MX" dirty="0" err="1"/>
              <a:t>Templeton</a:t>
            </a:r>
            <a:r>
              <a:rPr lang="es-MX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Storm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C79006-F59B-46E7-A267-98A3502EE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Tinkerpop</a:t>
            </a:r>
            <a:r>
              <a:rPr lang="es-MX" dirty="0"/>
              <a:t> - </a:t>
            </a:r>
            <a:r>
              <a:rPr lang="es-MX" dirty="0" err="1"/>
              <a:t>Gremlin</a:t>
            </a:r>
            <a:endParaRPr lang="es-MX" dirty="0"/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Avatica</a:t>
            </a:r>
            <a:r>
              <a:rPr lang="es-MX" dirty="0"/>
              <a:t>/Phoenix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SOLR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Livy</a:t>
            </a:r>
            <a:r>
              <a:rPr lang="es-MX" dirty="0"/>
              <a:t> (</a:t>
            </a:r>
            <a:r>
              <a:rPr lang="es-MX" dirty="0" err="1"/>
              <a:t>Spark</a:t>
            </a:r>
            <a:r>
              <a:rPr lang="es-MX" dirty="0"/>
              <a:t> REST </a:t>
            </a:r>
            <a:r>
              <a:rPr lang="es-MX" dirty="0" err="1"/>
              <a:t>Service</a:t>
            </a:r>
            <a:r>
              <a:rPr lang="es-MX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Kafka REST Proxy</a:t>
            </a:r>
          </a:p>
        </p:txBody>
      </p:sp>
    </p:spTree>
    <p:extLst>
      <p:ext uri="{BB962C8B-B14F-4D97-AF65-F5344CB8AC3E}">
        <p14:creationId xmlns:p14="http://schemas.microsoft.com/office/powerpoint/2010/main" val="90744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3C1B-7FEC-48DC-B307-34193336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Apache Hadoop ecosystem UIs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C9B23-91A5-4AC0-8672-4322146B6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Node</a:t>
            </a:r>
            <a:r>
              <a:rPr lang="es-MX" dirty="0"/>
              <a:t> UI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Job </a:t>
            </a:r>
            <a:r>
              <a:rPr lang="es-MX" dirty="0" err="1"/>
              <a:t>History</a:t>
            </a:r>
            <a:r>
              <a:rPr lang="es-MX" dirty="0"/>
              <a:t> UI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 err="1"/>
              <a:t>Yarn</a:t>
            </a:r>
            <a:r>
              <a:rPr lang="es-MX" dirty="0"/>
              <a:t> UI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Oozie</a:t>
            </a:r>
            <a:r>
              <a:rPr lang="es-MX" dirty="0"/>
              <a:t> UI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HBase</a:t>
            </a:r>
            <a:r>
              <a:rPr lang="es-MX" dirty="0"/>
              <a:t> UI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3CA77-E243-481C-BB32-D4F052B3C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Spark</a:t>
            </a:r>
            <a:r>
              <a:rPr lang="es-MX" dirty="0"/>
              <a:t> UI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Ambari</a:t>
            </a:r>
            <a:r>
              <a:rPr lang="es-MX" dirty="0"/>
              <a:t> UI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Ranger </a:t>
            </a:r>
            <a:r>
              <a:rPr lang="es-MX" dirty="0" err="1"/>
              <a:t>Admin</a:t>
            </a:r>
            <a:r>
              <a:rPr lang="es-MX" dirty="0"/>
              <a:t> </a:t>
            </a:r>
            <a:r>
              <a:rPr lang="es-MX" dirty="0" err="1"/>
              <a:t>Console</a:t>
            </a:r>
            <a:endParaRPr lang="es-MX" dirty="0"/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Zeppelin</a:t>
            </a:r>
          </a:p>
          <a:p>
            <a:pPr marL="457200" indent="-457200">
              <a:buFont typeface="+mj-lt"/>
              <a:buAutoNum type="arabicParenR"/>
            </a:pPr>
            <a:r>
              <a:rPr lang="es-MX" dirty="0"/>
              <a:t>Apache </a:t>
            </a:r>
            <a:r>
              <a:rPr lang="es-MX" dirty="0" err="1"/>
              <a:t>NiFi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351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B85A3D-D26C-4ABD-94F0-ED736F6A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gateway: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086DD7-51C0-49F6-88D3-C5BA26F5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perimeter security for Hadoop REST APIs to make Hadoop security easier to setup and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authentication and token verification at the perimeter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Enable authentication integration with enterprise and cloud identity management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service level authorization at the perimeter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Expose a single URL hierarchy that aggregates REST APIs of a Hadoop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Limit the network endpoints (and therefore firewall holes) required to access a Hadoop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Hide the internal Hadoop cluster topology from potential attackers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061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E9B656-AFF5-4500-BD5C-D0B2B6C9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KNOX LAB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25DEE39-046C-456F-AEB1-0496E7767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60 MIN</a:t>
            </a:r>
          </a:p>
        </p:txBody>
      </p:sp>
    </p:spTree>
    <p:extLst>
      <p:ext uri="{BB962C8B-B14F-4D97-AF65-F5344CB8AC3E}">
        <p14:creationId xmlns:p14="http://schemas.microsoft.com/office/powerpoint/2010/main" val="15734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9A2314-E9BD-4389-9CD8-44BAFDDB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ranger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0E9B4C-7A86-487D-B8B9-AEE5AABD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Ranger™ is a framework to enable, monitor and manage comprehensive data security across the Hadoop platform.</a:t>
            </a:r>
          </a:p>
          <a:p>
            <a:endParaRPr lang="en-US" dirty="0"/>
          </a:p>
          <a:p>
            <a:r>
              <a:rPr lang="en-US" dirty="0"/>
              <a:t>The vision with Ranger is to provide comprehensive security across the Apache Hadoop ecosystem.</a:t>
            </a:r>
            <a:endParaRPr lang="es-MX" dirty="0"/>
          </a:p>
        </p:txBody>
      </p:sp>
      <p:pic>
        <p:nvPicPr>
          <p:cNvPr id="6146" name="Picture 2" descr="https://ranger.apache.org/ranger.jpg">
            <a:extLst>
              <a:ext uri="{FF2B5EF4-FFF2-40B4-BE49-F238E27FC236}">
                <a16:creationId xmlns:a16="http://schemas.microsoft.com/office/drawing/2014/main" id="{2E47ACA8-9234-4917-B007-4EC117DB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8066"/>
            <a:ext cx="685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8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2C97E-A4F7-428A-ABEF-AB10193F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ranger</a:t>
            </a:r>
            <a:r>
              <a:rPr lang="es-MX" dirty="0"/>
              <a:t> </a:t>
            </a:r>
            <a:r>
              <a:rPr lang="es-MX" dirty="0" err="1"/>
              <a:t>goals</a:t>
            </a:r>
            <a:r>
              <a:rPr lang="es-MX" dirty="0"/>
              <a:t> </a:t>
            </a:r>
            <a:r>
              <a:rPr lang="es-MX" dirty="0" err="1"/>
              <a:t>overview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D54F1-D4AE-4574-912E-25CF5F93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Centralized security administration to manage all security related tasks in a central UI or using REST APIs.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Fine grained authorization to do a specific action and/or operation with Hadoop component/tool and managed through a central administration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Standardize authorization method across all Hadoop 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Enhanced support for different authorization methods - Role based access control, attribute based access control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Centralize auditing of user access and administrative actions (security related) within all the components of Hadoop.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938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047D6E-D940-4A89-9A90-DB32A2B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RANGER LAB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22EC85-E4D1-4C0F-BCA6-F50496B4E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60 MIN</a:t>
            </a:r>
          </a:p>
        </p:txBody>
      </p:sp>
    </p:spTree>
    <p:extLst>
      <p:ext uri="{BB962C8B-B14F-4D97-AF65-F5344CB8AC3E}">
        <p14:creationId xmlns:p14="http://schemas.microsoft.com/office/powerpoint/2010/main" val="61736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01ECF-C62B-4E0E-AF49-30EE0551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kerberos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241A1-049A-4382-9536-395330B0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Kerberos is a network authentication protocol. It is designed to provide strong authentication for client/server applications by using secret-key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Kerberos protocol uses strong cryptography so that a client can prove its identity to a server (and vice versa) across an insecure network connection.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a client and server has used Kerberos to prove their identity, they can also encrypt all of their communications to assure privacy and data integrity as they go about their business.</a:t>
            </a:r>
            <a:endParaRPr lang="es-MX" dirty="0"/>
          </a:p>
        </p:txBody>
      </p:sp>
      <p:pic>
        <p:nvPicPr>
          <p:cNvPr id="7170" name="Picture 2" descr="JPEG of Kerberos">
            <a:extLst>
              <a:ext uri="{FF2B5EF4-FFF2-40B4-BE49-F238E27FC236}">
                <a16:creationId xmlns:a16="http://schemas.microsoft.com/office/drawing/2014/main" id="{E5C6ACB2-AB8C-457F-B47A-95C15D01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75" y="384048"/>
            <a:ext cx="16192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9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0DC61C-E3D9-4019-8508-ED16085F4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2407DA-3131-450F-AA85-F951EE176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9351236-727B-4A79-8A24-1BD56943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/>
              <a:t>How does it work?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C0551B4-4166-4BDB-91C0-2586828B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2.imm.dtu.dk/courses/02345/Lab4/Fig1.gif">
            <a:extLst>
              <a:ext uri="{FF2B5EF4-FFF2-40B4-BE49-F238E27FC236}">
                <a16:creationId xmlns:a16="http://schemas.microsoft.com/office/drawing/2014/main" id="{F3A6D601-7B37-4AD4-AE70-24088301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27" y="118831"/>
            <a:ext cx="8043142" cy="49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8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24255.pcdn.co/wp-content/uploads/2015/06/hadoop1.png">
            <a:extLst>
              <a:ext uri="{FF2B5EF4-FFF2-40B4-BE49-F238E27FC236}">
                <a16:creationId xmlns:a16="http://schemas.microsoft.com/office/drawing/2014/main" id="{F3E89366-940B-466F-83CF-C5F367666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r="236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09B1EE-FB1D-4EF3-8B21-A682481B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SO… WHAT IS APACHE HADOOP?</a:t>
            </a:r>
          </a:p>
        </p:txBody>
      </p:sp>
      <p:cxnSp>
        <p:nvCxnSpPr>
          <p:cNvPr id="2054" name="Straight Connector 72">
            <a:extLst>
              <a:ext uri="{FF2B5EF4-FFF2-40B4-BE49-F238E27FC236}">
                <a16:creationId xmlns:a16="http://schemas.microsoft.com/office/drawing/2014/main" id="{F23180C5-5C6F-4180-8EB4-12C304678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4E2BB-F22D-4468-B21D-3E044755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Apache Hadoop software library is a framework that allows for the distributed processing of large data sets across clusters of computers using simple programming models.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9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0BEC1-3498-444F-8865-F88330E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Kerberos </a:t>
            </a:r>
            <a:r>
              <a:rPr lang="es-MX" dirty="0" err="1"/>
              <a:t>related</a:t>
            </a:r>
            <a:r>
              <a:rPr lang="es-MX" dirty="0"/>
              <a:t> </a:t>
            </a:r>
            <a:r>
              <a:rPr lang="es-MX" dirty="0" err="1"/>
              <a:t>terms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E7445-D26F-45E5-8B0D-D8CB4C38A2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PRINCIPAL. A server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which</a:t>
            </a:r>
            <a:r>
              <a:rPr lang="es-MX" dirty="0"/>
              <a:t> Kerberos can </a:t>
            </a:r>
            <a:r>
              <a:rPr lang="es-MX" dirty="0" err="1"/>
              <a:t>assign</a:t>
            </a:r>
            <a:r>
              <a:rPr lang="es-MX" dirty="0"/>
              <a:t> tickets.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AUTHENTICATION SERVER (AS). A server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gives</a:t>
            </a:r>
            <a:r>
              <a:rPr lang="es-MX" dirty="0"/>
              <a:t> </a:t>
            </a:r>
            <a:r>
              <a:rPr lang="es-MX" dirty="0" err="1"/>
              <a:t>authorizes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principal and </a:t>
            </a:r>
            <a:r>
              <a:rPr lang="es-MX" dirty="0" err="1"/>
              <a:t>connects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Ticket </a:t>
            </a:r>
            <a:r>
              <a:rPr lang="es-MX" dirty="0" err="1"/>
              <a:t>Granting</a:t>
            </a:r>
            <a:r>
              <a:rPr lang="es-MX" dirty="0"/>
              <a:t> Server (TGS).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TICKET GRANTING SERVER (TGS). A server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tickets.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KEY DISTRIBUTION CENTER (KDC). A server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initial</a:t>
            </a:r>
            <a:r>
              <a:rPr lang="es-MX" dirty="0"/>
              <a:t> ticket and </a:t>
            </a:r>
            <a:r>
              <a:rPr lang="es-MX" dirty="0" err="1"/>
              <a:t>handles</a:t>
            </a:r>
            <a:r>
              <a:rPr lang="es-MX" dirty="0"/>
              <a:t> TGS </a:t>
            </a:r>
            <a:r>
              <a:rPr lang="es-MX" dirty="0" err="1"/>
              <a:t>requests</a:t>
            </a:r>
            <a:r>
              <a:rPr lang="es-MX" dirty="0"/>
              <a:t>; </a:t>
            </a:r>
            <a:r>
              <a:rPr lang="es-MX" dirty="0" err="1"/>
              <a:t>often</a:t>
            </a:r>
            <a:r>
              <a:rPr lang="es-MX" dirty="0"/>
              <a:t> </a:t>
            </a:r>
            <a:r>
              <a:rPr lang="es-MX" dirty="0" err="1"/>
              <a:t>runs</a:t>
            </a:r>
            <a:r>
              <a:rPr lang="es-MX" dirty="0"/>
              <a:t> </a:t>
            </a:r>
            <a:r>
              <a:rPr lang="es-MX" dirty="0" err="1"/>
              <a:t>both</a:t>
            </a:r>
            <a:r>
              <a:rPr lang="es-MX" dirty="0"/>
              <a:t> AS and TGS </a:t>
            </a:r>
            <a:r>
              <a:rPr lang="es-MX" dirty="0" err="1"/>
              <a:t>services</a:t>
            </a:r>
            <a:r>
              <a:rPr lang="es-MX" dirty="0"/>
              <a:t>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7481D1-1B69-4EA4-A38B-A0ABD4202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TICKET GRANTING TICKET (TGT). </a:t>
            </a:r>
            <a:r>
              <a:rPr lang="es-MX" dirty="0" err="1"/>
              <a:t>The</a:t>
            </a:r>
            <a:r>
              <a:rPr lang="es-MX" dirty="0"/>
              <a:t> ticket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granted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authentication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TICKET. Used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authenticate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server; </a:t>
            </a:r>
            <a:r>
              <a:rPr lang="es-MX" dirty="0" err="1"/>
              <a:t>contains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 </a:t>
            </a:r>
            <a:r>
              <a:rPr lang="es-MX" dirty="0" err="1"/>
              <a:t>identity</a:t>
            </a:r>
            <a:r>
              <a:rPr lang="es-MX" dirty="0"/>
              <a:t>, sesión </a:t>
            </a:r>
            <a:r>
              <a:rPr lang="es-MX" dirty="0" err="1"/>
              <a:t>key</a:t>
            </a:r>
            <a:r>
              <a:rPr lang="es-MX" dirty="0"/>
              <a:t>, </a:t>
            </a:r>
            <a:r>
              <a:rPr lang="es-MX" dirty="0" err="1"/>
              <a:t>timestamp</a:t>
            </a:r>
            <a:r>
              <a:rPr lang="es-MX" dirty="0"/>
              <a:t>, and </a:t>
            </a:r>
            <a:r>
              <a:rPr lang="es-MX" dirty="0" err="1"/>
              <a:t>checksum</a:t>
            </a:r>
            <a:r>
              <a:rPr lang="es-MX" dirty="0"/>
              <a:t> and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encripted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server’s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SESSION KEY. </a:t>
            </a:r>
            <a:r>
              <a:rPr lang="es-MX" dirty="0" err="1"/>
              <a:t>Temporary</a:t>
            </a:r>
            <a:r>
              <a:rPr lang="es-MX" dirty="0"/>
              <a:t> </a:t>
            </a:r>
            <a:r>
              <a:rPr lang="es-MX" dirty="0" err="1"/>
              <a:t>encryption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13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C4BB5-3BB7-4948-8A9F-BFA6CFD7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Kerberos </a:t>
            </a:r>
            <a:r>
              <a:rPr lang="es-MX" dirty="0" err="1"/>
              <a:t>components</a:t>
            </a:r>
            <a:endParaRPr lang="es-MX" dirty="0"/>
          </a:p>
        </p:txBody>
      </p:sp>
      <p:pic>
        <p:nvPicPr>
          <p:cNvPr id="8194" name="Picture 2" descr="https://docops.ca.com/ca-single-sign-on/12-7/en/files/373940881/378014623/1/1422915675317/Kerberos+Environment.png">
            <a:extLst>
              <a:ext uri="{FF2B5EF4-FFF2-40B4-BE49-F238E27FC236}">
                <a16:creationId xmlns:a16="http://schemas.microsoft.com/office/drawing/2014/main" id="{EF4A8A80-245C-43F3-9C7F-476FE5C9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7" y="2529459"/>
            <a:ext cx="51911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1jnx9ba8s6j9r.cloudfront.net/blog/wp-content/uploads/2014/09/kerberos2.png">
            <a:extLst>
              <a:ext uri="{FF2B5EF4-FFF2-40B4-BE49-F238E27FC236}">
                <a16:creationId xmlns:a16="http://schemas.microsoft.com/office/drawing/2014/main" id="{E362DE6F-18BC-46CD-9C3E-62505A25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1259"/>
            <a:ext cx="56864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1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93072B2-7EC6-4DC2-A352-FBF47134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KERBEROS LAB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9C08BE-7740-4C71-BE03-B7BF6BF09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60 MIN</a:t>
            </a:r>
          </a:p>
        </p:txBody>
      </p:sp>
    </p:spTree>
    <p:extLst>
      <p:ext uri="{BB962C8B-B14F-4D97-AF65-F5344CB8AC3E}">
        <p14:creationId xmlns:p14="http://schemas.microsoft.com/office/powerpoint/2010/main" val="315046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852C2B-8BC7-4F01-B860-362408FC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6D1B69-9D02-4EAE-A6C8-0BBB5D73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hlinkClick r:id="rId2"/>
              </a:rPr>
              <a:t>http://www.roguelynn.com/words/explain-like-im-5-kerberos/</a:t>
            </a:r>
            <a:r>
              <a:rPr lang="es-MX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769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DC58D-D15A-4052-95EC-2538C22F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MX" dirty="0"/>
              <a:t>Apache Hadoop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CEC0D2-3640-4E83-828B-0BD2D3149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7547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97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5FDD3B-0BD4-47BF-9673-E3D97AA0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Hadoop </a:t>
            </a:r>
            <a:r>
              <a:rPr lang="es-MX" dirty="0" err="1"/>
              <a:t>ecosystem</a:t>
            </a:r>
            <a:endParaRPr lang="es-MX" dirty="0"/>
          </a:p>
        </p:txBody>
      </p:sp>
      <p:pic>
        <p:nvPicPr>
          <p:cNvPr id="1026" name="Picture 2" descr="Image result for hadoop framework components">
            <a:extLst>
              <a:ext uri="{FF2B5EF4-FFF2-40B4-BE49-F238E27FC236}">
                <a16:creationId xmlns:a16="http://schemas.microsoft.com/office/drawing/2014/main" id="{9B6FDD64-30E5-4FDE-8439-B9F7C7FA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18" y="2211388"/>
            <a:ext cx="7497364" cy="45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98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A787BC-1277-4A6E-8C64-8C44BF84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ARE YOU ALL SETUP </a:t>
            </a:r>
            <a:br>
              <a:rPr lang="es-MX" dirty="0"/>
            </a:br>
            <a:r>
              <a:rPr lang="es-MX" dirty="0"/>
              <a:t>AND READY TO GO?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4FC3BF-549D-491A-B172-DB7A75353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7731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AFB67EF-FA97-459B-86DE-C2F72853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Ambari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A81146-A5E2-4612-9136-E2D49F96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Apache </a:t>
            </a:r>
            <a:r>
              <a:rPr lang="es-MX" dirty="0" err="1"/>
              <a:t>Ambari</a:t>
            </a:r>
            <a:r>
              <a:rPr lang="es-MX" dirty="0"/>
              <a:t> </a:t>
            </a:r>
            <a:r>
              <a:rPr lang="es-MX" dirty="0" err="1"/>
              <a:t>project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aimed</a:t>
            </a:r>
            <a:r>
              <a:rPr lang="es-MX" dirty="0"/>
              <a:t> at </a:t>
            </a:r>
            <a:r>
              <a:rPr lang="es-MX" dirty="0" err="1"/>
              <a:t>making</a:t>
            </a:r>
            <a:r>
              <a:rPr lang="es-MX" dirty="0"/>
              <a:t> Hadoop </a:t>
            </a:r>
            <a:r>
              <a:rPr lang="es-MX" dirty="0" err="1"/>
              <a:t>management</a:t>
            </a:r>
            <a:r>
              <a:rPr lang="es-MX" dirty="0"/>
              <a:t> </a:t>
            </a:r>
            <a:r>
              <a:rPr lang="es-MX" dirty="0" err="1"/>
              <a:t>simpler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developing</a:t>
            </a:r>
            <a:r>
              <a:rPr lang="es-MX" dirty="0"/>
              <a:t> software </a:t>
            </a:r>
            <a:r>
              <a:rPr lang="es-MX" dirty="0" err="1"/>
              <a:t>for</a:t>
            </a:r>
            <a:r>
              <a:rPr lang="es-MX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</a:t>
            </a:r>
            <a:r>
              <a:rPr lang="es-MX" dirty="0" err="1"/>
              <a:t>provisioning</a:t>
            </a:r>
            <a:r>
              <a:rPr lang="es-MX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</a:t>
            </a:r>
            <a:r>
              <a:rPr lang="es-MX" dirty="0" err="1"/>
              <a:t>managing</a:t>
            </a:r>
            <a:r>
              <a:rPr lang="es-MX" dirty="0"/>
              <a:t>,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</a:t>
            </a:r>
            <a:r>
              <a:rPr lang="es-MX" dirty="0" err="1"/>
              <a:t>monitoring</a:t>
            </a:r>
            <a:r>
              <a:rPr lang="es-MX" dirty="0"/>
              <a:t> Apache Hadoop </a:t>
            </a:r>
            <a:r>
              <a:rPr lang="es-MX" dirty="0" err="1"/>
              <a:t>clusters</a:t>
            </a:r>
            <a:r>
              <a:rPr lang="es-MX" dirty="0"/>
              <a:t>. </a:t>
            </a:r>
          </a:p>
          <a:p>
            <a:r>
              <a:rPr lang="es-MX" dirty="0" err="1"/>
              <a:t>Ambari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intuitive</a:t>
            </a:r>
            <a:r>
              <a:rPr lang="es-MX" dirty="0"/>
              <a:t>, </a:t>
            </a:r>
            <a:r>
              <a:rPr lang="es-MX" dirty="0" err="1"/>
              <a:t>easy</a:t>
            </a:r>
            <a:r>
              <a:rPr lang="es-MX" dirty="0"/>
              <a:t>-</a:t>
            </a:r>
            <a:r>
              <a:rPr lang="es-MX" dirty="0" err="1"/>
              <a:t>to</a:t>
            </a:r>
            <a:r>
              <a:rPr lang="es-MX" dirty="0"/>
              <a:t>-use Hadoop </a:t>
            </a:r>
            <a:r>
              <a:rPr lang="es-MX" dirty="0" err="1"/>
              <a:t>management</a:t>
            </a:r>
            <a:r>
              <a:rPr lang="es-MX" dirty="0"/>
              <a:t> web UI </a:t>
            </a:r>
            <a:r>
              <a:rPr lang="es-MX" dirty="0" err="1"/>
              <a:t>backed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RESTful</a:t>
            </a:r>
            <a:r>
              <a:rPr lang="es-MX" dirty="0"/>
              <a:t> </a:t>
            </a:r>
            <a:r>
              <a:rPr lang="es-MX" dirty="0" err="1"/>
              <a:t>APIs</a:t>
            </a:r>
            <a:r>
              <a:rPr lang="es-MX" dirty="0"/>
              <a:t>.</a:t>
            </a:r>
          </a:p>
        </p:txBody>
      </p:sp>
      <p:pic>
        <p:nvPicPr>
          <p:cNvPr id="3074" name="Picture 2" descr="Image result for apache ambari logo">
            <a:extLst>
              <a:ext uri="{FF2B5EF4-FFF2-40B4-BE49-F238E27FC236}">
                <a16:creationId xmlns:a16="http://schemas.microsoft.com/office/drawing/2014/main" id="{FBCE9BE8-04D7-45CA-946D-957915AE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31" y="2954655"/>
            <a:ext cx="2857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3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7D675C-C258-45B0-9E8F-B26D42D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AMBARI LAB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3F4463-2331-48EA-A08F-4FCD20D56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39852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A77392-F2D9-4716-B970-79B0CC51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DC5AED-3F44-45B6-8D9D-E32D1E34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APACHE KNOX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5DD78-B206-4FD7-9BFF-4C4FF3E4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The Apache Knox™ Gateway is an Application Gateway for interacting with the REST APIs and UIs of Apache Hadoop deployments.</a:t>
            </a:r>
          </a:p>
          <a:p>
            <a:endParaRPr lang="en-US" dirty="0"/>
          </a:p>
          <a:p>
            <a:r>
              <a:rPr lang="en-US" dirty="0"/>
              <a:t>The Knox Gateway provides a single access point for all REST and HTTP interactions with Apache Hadoop clusters.</a:t>
            </a:r>
            <a:endParaRPr lang="es-MX" dirty="0"/>
          </a:p>
        </p:txBody>
      </p:sp>
      <p:pic>
        <p:nvPicPr>
          <p:cNvPr id="5122" name="Picture 2" descr="https://knox.apache.org/images/knox-logo.gif">
            <a:extLst>
              <a:ext uri="{FF2B5EF4-FFF2-40B4-BE49-F238E27FC236}">
                <a16:creationId xmlns:a16="http://schemas.microsoft.com/office/drawing/2014/main" id="{EDEF6C54-DCB4-4B16-BAC3-2B97F92C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25" y="4553084"/>
            <a:ext cx="3602335" cy="16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3C99CA4-593E-4A57-B52C-4EC01D5A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776</Words>
  <Application>Microsoft Office PowerPoint</Application>
  <PresentationFormat>Panorámica</PresentationFormat>
  <Paragraphs>92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Tw Cen MT</vt:lpstr>
      <vt:lpstr>Tw Cen MT Condensed</vt:lpstr>
      <vt:lpstr>Wingdings</vt:lpstr>
      <vt:lpstr>Wingdings 3</vt:lpstr>
      <vt:lpstr>Integral</vt:lpstr>
      <vt:lpstr>SECURING BIG DATA IN HADOOP WORKSHOP https://github.com/chicolinux/dc26</vt:lpstr>
      <vt:lpstr>SO… WHAT IS APACHE HADOOP?</vt:lpstr>
      <vt:lpstr>Apache Hadoop</vt:lpstr>
      <vt:lpstr>Apache Hadoop ecosystem</vt:lpstr>
      <vt:lpstr>ARE YOU ALL SETUP  AND READY TO GO?</vt:lpstr>
      <vt:lpstr>Apache Ambari</vt:lpstr>
      <vt:lpstr>AMBARI LAB</vt:lpstr>
      <vt:lpstr>APACHE KNOX</vt:lpstr>
      <vt:lpstr>Presentación de PowerPoint</vt:lpstr>
      <vt:lpstr>Knox delivers three groups of user facing services:</vt:lpstr>
      <vt:lpstr>Supported Apache Hadoop Services</vt:lpstr>
      <vt:lpstr>Supported Apache Hadoop ecosystem UIs</vt:lpstr>
      <vt:lpstr>goals of the gateway:</vt:lpstr>
      <vt:lpstr>APACHE KNOX LAB</vt:lpstr>
      <vt:lpstr>Apache ranger</vt:lpstr>
      <vt:lpstr>Apache ranger goals overview</vt:lpstr>
      <vt:lpstr>APACHE RANGER LAB</vt:lpstr>
      <vt:lpstr>What is kerberos?</vt:lpstr>
      <vt:lpstr>How does it work?</vt:lpstr>
      <vt:lpstr>Kerberos related terms</vt:lpstr>
      <vt:lpstr>Kerberos components</vt:lpstr>
      <vt:lpstr>KERBEROS LAB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BIG DATA IN HADOOP WORKSHOP</dc:title>
  <dc:creator>Miguel Guirao</dc:creator>
  <cp:lastModifiedBy>Miguel Guirao</cp:lastModifiedBy>
  <cp:revision>3</cp:revision>
  <dcterms:created xsi:type="dcterms:W3CDTF">2018-07-20T04:38:43Z</dcterms:created>
  <dcterms:modified xsi:type="dcterms:W3CDTF">2018-07-20T04:56:58Z</dcterms:modified>
</cp:coreProperties>
</file>