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8" r:id="rId25"/>
    <p:sldId id="27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8B0D-5F87-4150-BA86-6AFA82C6218D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ECA2-E31B-4F40-BFC1-047E4D3FC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59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8B0D-5F87-4150-BA86-6AFA82C6218D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ECA2-E31B-4F40-BFC1-047E4D3FC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82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8B0D-5F87-4150-BA86-6AFA82C6218D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ECA2-E31B-4F40-BFC1-047E4D3FCB8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658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8B0D-5F87-4150-BA86-6AFA82C6218D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ECA2-E31B-4F40-BFC1-047E4D3FC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061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8B0D-5F87-4150-BA86-6AFA82C6218D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ECA2-E31B-4F40-BFC1-047E4D3FCB8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3361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8B0D-5F87-4150-BA86-6AFA82C6218D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ECA2-E31B-4F40-BFC1-047E4D3FC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90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8B0D-5F87-4150-BA86-6AFA82C6218D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ECA2-E31B-4F40-BFC1-047E4D3FC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27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8B0D-5F87-4150-BA86-6AFA82C6218D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ECA2-E31B-4F40-BFC1-047E4D3FC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3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8B0D-5F87-4150-BA86-6AFA82C6218D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ECA2-E31B-4F40-BFC1-047E4D3FC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00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8B0D-5F87-4150-BA86-6AFA82C6218D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ECA2-E31B-4F40-BFC1-047E4D3FC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64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8B0D-5F87-4150-BA86-6AFA82C6218D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ECA2-E31B-4F40-BFC1-047E4D3FC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81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8B0D-5F87-4150-BA86-6AFA82C6218D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ECA2-E31B-4F40-BFC1-047E4D3FC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46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8B0D-5F87-4150-BA86-6AFA82C6218D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ECA2-E31B-4F40-BFC1-047E4D3FC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15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8B0D-5F87-4150-BA86-6AFA82C6218D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ECA2-E31B-4F40-BFC1-047E4D3FC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33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8B0D-5F87-4150-BA86-6AFA82C6218D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ECA2-E31B-4F40-BFC1-047E4D3FC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39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ECA2-E31B-4F40-BFC1-047E4D3FCB8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8B0D-5F87-4150-BA86-6AFA82C6218D}" type="datetimeFigureOut">
              <a:rPr lang="zh-CN" altLang="en-US" smtClean="0"/>
              <a:t>2019/4/7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8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F8B0D-5F87-4150-BA86-6AFA82C6218D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A3ECA2-E31B-4F40-BFC1-047E4D3FC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希望 解题报告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9894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出题人：清华大学 计算机</a:t>
            </a:r>
            <a:r>
              <a:rPr lang="zh-CN" altLang="en-US" dirty="0"/>
              <a:t>系</a:t>
            </a:r>
            <a:r>
              <a:rPr lang="zh-CN" altLang="en-US" dirty="0" smtClean="0"/>
              <a:t>   杨天祺</a:t>
            </a:r>
            <a:endParaRPr lang="en-US" altLang="zh-CN" dirty="0" smtClean="0"/>
          </a:p>
          <a:p>
            <a:r>
              <a:rPr lang="zh-CN" altLang="en-US" dirty="0"/>
              <a:t>验题</a:t>
            </a:r>
            <a:r>
              <a:rPr lang="zh-CN" altLang="en-US" dirty="0" smtClean="0"/>
              <a:t>人：清华大学 计算机系   李嘉图</a:t>
            </a:r>
            <a:endParaRPr lang="en-US" altLang="zh-CN" dirty="0" smtClean="0"/>
          </a:p>
          <a:p>
            <a:r>
              <a:rPr lang="zh-CN" altLang="en-US" dirty="0"/>
              <a:t>清华大学 计算机</a:t>
            </a:r>
            <a:r>
              <a:rPr lang="zh-CN" altLang="en-US"/>
              <a:t>系   </a:t>
            </a:r>
            <a:r>
              <a:rPr lang="zh-CN" altLang="en-US"/>
              <a:t>刘承奥</a:t>
            </a:r>
            <a:endParaRPr lang="en-US" altLang="zh-CN" dirty="0"/>
          </a:p>
          <a:p>
            <a:r>
              <a:rPr lang="zh-CN" altLang="en-US" dirty="0"/>
              <a:t>清华大学 计算机系   王之栋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6537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我们考虑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 的点。这个时候一个点可以控制所有包含它的联通块。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 smtClean="0"/>
                  <a:t> 的限制没有意义了。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那么我们就是要数有多少个联通块包含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。还是考虑树形</a:t>
                </a:r>
                <a:r>
                  <a:rPr lang="en-US" altLang="zh-CN" dirty="0" smtClean="0"/>
                  <a:t>DP</a:t>
                </a:r>
                <a:r>
                  <a:rPr lang="zh-CN" altLang="en-US" dirty="0" smtClean="0"/>
                  <a:t>。我们设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 表示以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 smtClean="0"/>
                  <a:t>根的子树中包含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 的联通块数，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表示包含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 且不包含以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 为根的子树内其它点的联通块数，则可以直接转移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期望得分：</a:t>
                </a:r>
                <a:r>
                  <a:rPr lang="en-US" altLang="zh-CN" dirty="0" smtClean="0"/>
                  <a:t>20</a:t>
                </a:r>
                <a:r>
                  <a:rPr lang="zh-CN" altLang="en-US" dirty="0" smtClean="0"/>
                  <a:t>分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结合算法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可得</a:t>
                </a:r>
                <a:r>
                  <a:rPr lang="en-US" altLang="zh-CN" dirty="0" smtClean="0"/>
                  <a:t>36</a:t>
                </a:r>
                <a:r>
                  <a:rPr lang="zh-CN" altLang="en-US" dirty="0" smtClean="0"/>
                  <a:t>分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 r="-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55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8596668" cy="461986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当然我们可以直接把算法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的做法直接推广到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 smtClean="0"/>
                  <a:t> 小的时候。我们修改一下</a:t>
                </a:r>
                <a:r>
                  <a:rPr lang="en-US" altLang="zh-CN" dirty="0" smtClean="0"/>
                  <a:t>DP</a:t>
                </a:r>
                <a:r>
                  <a:rPr lang="zh-CN" altLang="en-US" dirty="0" smtClean="0"/>
                  <a:t>的定义：</a:t>
                </a:r>
                <a:endParaRPr lang="en-US" altLang="zh-CN" dirty="0" smtClean="0"/>
              </a:p>
              <a:p>
                <a:r>
                  <a:rPr lang="zh-CN" altLang="en-US" dirty="0"/>
                  <a:t>我们设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表示以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根的子树中包含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且深度不超过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 的</a:t>
                </a:r>
                <a:r>
                  <a:rPr lang="zh-CN" altLang="en-US" dirty="0"/>
                  <a:t>联通块数，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表示包含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且不包含以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为根的子树内其它点</a:t>
                </a:r>
                <a:r>
                  <a:rPr lang="zh-CN" altLang="en-US" dirty="0" smtClean="0"/>
                  <a:t>的深度不超过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 的联通</a:t>
                </a:r>
                <a:r>
                  <a:rPr lang="zh-CN" altLang="en-US" dirty="0"/>
                  <a:t>块</a:t>
                </a:r>
                <a:r>
                  <a:rPr lang="zh-CN" altLang="en-US" dirty="0" smtClean="0"/>
                  <a:t>数，转移：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𝑐h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nary>
                        <m:naryPr>
                          <m:chr m:val="∏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𝑐h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DFS </a:t>
                </a:r>
                <a:r>
                  <a:rPr lang="zh-CN" altLang="en-US" dirty="0" smtClean="0"/>
                  <a:t>两遍，第一遍算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 smtClean="0"/>
                  <a:t>，第二遍算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𝑢𝑝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/>
                  <a:t>即</a:t>
                </a:r>
                <a:r>
                  <a:rPr lang="zh-CN" altLang="en-US" dirty="0" smtClean="0"/>
                  <a:t>可。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𝑛𝐿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期望得分：</a:t>
                </a:r>
                <a:r>
                  <a:rPr lang="en-US" altLang="zh-CN" dirty="0" smtClean="0"/>
                  <a:t>36</a:t>
                </a:r>
                <a:r>
                  <a:rPr lang="zh-CN" altLang="en-US" dirty="0" smtClean="0"/>
                  <a:t>分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结合算法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可得</a:t>
                </a:r>
                <a:r>
                  <a:rPr lang="en-US" altLang="zh-CN" dirty="0" smtClean="0"/>
                  <a:t>48</a:t>
                </a:r>
                <a:r>
                  <a:rPr lang="zh-CN" altLang="en-US" dirty="0" smtClean="0"/>
                  <a:t>分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8596668" cy="4619868"/>
              </a:xfrm>
              <a:blipFill>
                <a:blip r:embed="rId2"/>
                <a:stretch>
                  <a:fillRect l="-142" t="-1715" r="-3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76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一条链的时候我们可以直接手算出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dirty="0" smtClean="0"/>
                  <a:t> 和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期望得分：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分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集合算法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可得</a:t>
                </a:r>
                <a:r>
                  <a:rPr lang="en-US" altLang="zh-CN" dirty="0" smtClean="0"/>
                  <a:t>52</a:t>
                </a:r>
                <a:r>
                  <a:rPr lang="zh-CN" altLang="en-US" dirty="0" smtClean="0"/>
                  <a:t>分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8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算法</a:t>
                </a:r>
                <a:r>
                  <a:rPr lang="en-US" altLang="zh-CN" dirty="0" smtClean="0"/>
                  <a:t>7 -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8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我们考虑算法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的瓶颈在于</a:t>
                </a:r>
                <a:r>
                  <a:rPr lang="en-US" altLang="zh-CN" dirty="0" smtClean="0"/>
                  <a:t>DP</a:t>
                </a:r>
                <a:r>
                  <a:rPr lang="zh-CN" altLang="en-US" dirty="0" smtClean="0"/>
                  <a:t>的维数是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𝑛𝐿</m:t>
                        </m:r>
                      </m:e>
                    </m:d>
                  </m:oMath>
                </a14:m>
                <a:r>
                  <a:rPr lang="zh-CN" altLang="en-US" dirty="0" smtClean="0"/>
                  <a:t> 的，但是我们发现转移类似一个点积，因此我们可以考虑使用长链剖分优化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对于第一部分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 smtClean="0"/>
                  <a:t> 的计算，我们只把轻边向重链合并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但是这里有一个问题，我们维护的是不超过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的个数，因此我们假设当且考虑</a:t>
                </a:r>
                <a:r>
                  <a:rPr lang="en-US" altLang="zh-CN" dirty="0" smtClean="0"/>
                  <a:t>DFS</a:t>
                </a:r>
                <a:r>
                  <a:rPr lang="zh-CN" altLang="en-US" dirty="0" smtClean="0"/>
                  <a:t>到点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 smtClean="0"/>
                  <a:t> 对应的子树，在轻儿子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 向重链合并的时候，需要将比轻子树深度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大的深度的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值全部乘上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，因为对于比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大的深度，轻儿子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对答案的贡献一定都是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因为我们需要一个可以区间加、区间乘的数据结构，可以用可持久化线段树维护。这里区间加是因为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值最后有个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/>
                  <a:t>，可持久化的原因是在第二遍</a:t>
                </a:r>
                <a:r>
                  <a:rPr lang="en-US" altLang="zh-CN" dirty="0" smtClean="0"/>
                  <a:t> DFS</a:t>
                </a:r>
                <a:r>
                  <a:rPr lang="zh-CN" altLang="en-US" dirty="0" smtClean="0"/>
                  <a:t>算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𝑢𝑝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的时候还需要用到每个时刻的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值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1099" r="-24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4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算法</a:t>
                </a:r>
                <a:r>
                  <a:rPr lang="en-US" altLang="zh-CN" dirty="0" smtClean="0"/>
                  <a:t>7 -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𝑢𝑝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8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关键问题是算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𝑢𝑝</m:t>
                    </m:r>
                  </m:oMath>
                </a14:m>
                <a:r>
                  <a:rPr lang="zh-CN" altLang="en-US" dirty="0" smtClean="0"/>
                  <a:t> 的时候如何优化复杂度。我们考虑长剖均摊的关键是转移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的时候复杂度要是轻儿子深度和的。我们分转移重链和转移轻边考虑</a:t>
                </a:r>
                <a:endParaRPr lang="en-US" altLang="zh-CN" dirty="0" smtClean="0"/>
              </a:p>
              <a:p>
                <a:r>
                  <a:rPr lang="en-US" altLang="zh-CN" dirty="0" smtClean="0"/>
                  <a:t>1. </a:t>
                </a:r>
                <a:r>
                  <a:rPr lang="zh-CN" altLang="en-US" dirty="0" smtClean="0"/>
                  <a:t>重链：这个时候把所有轻儿子的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值合并到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𝑢𝑝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上就行了，复杂度是所有轻儿子深度和的，但一个点只会有一个轻儿子，因此这部分只会做一次</a:t>
                </a:r>
                <a:endParaRPr lang="en-US" altLang="zh-CN" dirty="0" smtClean="0"/>
              </a:p>
              <a:p>
                <a:r>
                  <a:rPr lang="en-US" altLang="zh-CN" dirty="0" smtClean="0"/>
                  <a:t>2. </a:t>
                </a:r>
                <a:r>
                  <a:rPr lang="zh-CN" altLang="en-US" dirty="0"/>
                  <a:t>轻</a:t>
                </a:r>
                <a:r>
                  <a:rPr lang="zh-CN" altLang="en-US" dirty="0" smtClean="0"/>
                  <a:t>边：</a:t>
                </a:r>
                <a:r>
                  <a:rPr lang="zh-CN" altLang="en-US" dirty="0"/>
                  <a:t>我们考虑如果一个轻子树的深度是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，则对于这个子树的里面的所有点，他们需要用到的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的范围只会是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因为注意到计算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我们只需要用到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的值。这部分的复杂度是当前轻子树深度的，因此所有轻边加起来复杂度就是所有轻儿子深度和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因此两部分这样在点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转移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𝑢𝑝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的时候复杂度就是所有轻儿子深度和的了。这样这部分复杂度就可以类似长剖地证明了。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96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7 – </a:t>
            </a:r>
            <a:r>
              <a:rPr lang="zh-CN" altLang="en-US" dirty="0" smtClean="0"/>
              <a:t>逆元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如何转移轻边？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方案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：先将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𝑢𝑝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和所有儿子的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乘起来，求的时候再把对应轻儿子的值除掉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真的一定存在逆元吗？正好是模数的倍数怎么办？</a:t>
                </a:r>
                <a:endParaRPr lang="en-US" altLang="zh-CN" dirty="0"/>
              </a:p>
              <a:p>
                <a:r>
                  <a:rPr lang="zh-CN" altLang="en-US" dirty="0" smtClean="0"/>
                  <a:t>取决于算法会被卡</a:t>
                </a:r>
                <a:r>
                  <a:rPr lang="en-US" altLang="zh-CN" dirty="0" smtClean="0"/>
                  <a:t>12-20</a:t>
                </a:r>
                <a:r>
                  <a:rPr lang="zh-CN" altLang="en-US" dirty="0" smtClean="0"/>
                  <a:t>分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方案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：求出前缀和和后缀和，然后把对应的前缀和和后缀和乘一下就行了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56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结合之前所述，即可将复杂度优化到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 是来自可持久化线段树维护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 smtClean="0"/>
                  <a:t> 和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𝑢𝑝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期望得分：</a:t>
                </a:r>
                <a:r>
                  <a:rPr lang="en-US" altLang="zh-CN" dirty="0" smtClean="0"/>
                  <a:t>80</a:t>
                </a:r>
                <a:r>
                  <a:rPr lang="zh-CN" altLang="en-US" dirty="0" smtClean="0"/>
                  <a:t>分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结合算法</a:t>
                </a:r>
                <a:r>
                  <a:rPr lang="en-US" altLang="zh-CN" dirty="0" smtClean="0"/>
                  <a:t>6</a:t>
                </a:r>
                <a:r>
                  <a:rPr lang="zh-CN" altLang="en-US" dirty="0" smtClean="0"/>
                  <a:t>即可得到</a:t>
                </a:r>
                <a:r>
                  <a:rPr lang="en-US" altLang="zh-CN" dirty="0" smtClean="0"/>
                  <a:t>84</a:t>
                </a:r>
                <a:r>
                  <a:rPr lang="zh-CN" altLang="en-US" dirty="0" smtClean="0"/>
                  <a:t>分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69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8 – </a:t>
            </a:r>
            <a:r>
              <a:rPr lang="zh-CN" altLang="en-US" dirty="0" smtClean="0"/>
              <a:t>可回退化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我们考虑如何把复杂度优化到线性。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算法</a:t>
                </a:r>
                <a:r>
                  <a:rPr lang="en-US" altLang="zh-CN" dirty="0" smtClean="0"/>
                  <a:t>7</a:t>
                </a:r>
                <a:r>
                  <a:rPr lang="zh-CN" altLang="en-US" dirty="0" smtClean="0"/>
                  <a:t>复杂度的瓶颈是可持久化线段树，我们考虑如何去掉这个。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首先我们发现这里不需要可持久化，只需要可回退化就行了，因为我们可以按第一次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DFS </a:t>
                </a:r>
                <a:r>
                  <a:rPr lang="zh-CN" altLang="en-US" dirty="0" smtClean="0"/>
                  <a:t>的倒序进行第二次</a:t>
                </a:r>
                <a:r>
                  <a:rPr lang="en-US" altLang="zh-CN" dirty="0" smtClean="0"/>
                  <a:t> DFS</a:t>
                </a:r>
                <a:r>
                  <a:rPr lang="zh-CN" altLang="en-US" dirty="0" smtClean="0"/>
                  <a:t>，每次把一个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zh-CN" altLang="en-US" dirty="0" smtClean="0"/>
                  <a:t> 的版本（第一次</a:t>
                </a:r>
                <a:r>
                  <a:rPr lang="en-US" altLang="zh-CN" dirty="0" smtClean="0"/>
                  <a:t>DFS</a:t>
                </a:r>
                <a:r>
                  <a:rPr lang="zh-CN" altLang="en-US" dirty="0" smtClean="0"/>
                  <a:t>的顺序）往回退一个就行了。而在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𝑢𝑝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的时候我们本身就是在一个</a:t>
                </a:r>
                <a:r>
                  <a:rPr lang="en-US" altLang="zh-CN" dirty="0" smtClean="0"/>
                  <a:t>DFS</a:t>
                </a:r>
                <a:r>
                  <a:rPr lang="zh-CN" altLang="en-US" dirty="0" smtClean="0"/>
                  <a:t>的过程上维护的，因此只需要版本栈和</a:t>
                </a:r>
                <a:r>
                  <a:rPr lang="en-US" altLang="zh-CN" dirty="0" smtClean="0"/>
                  <a:t>DFS</a:t>
                </a:r>
                <a:r>
                  <a:rPr lang="zh-CN" altLang="en-US" dirty="0" smtClean="0"/>
                  <a:t>的栈保持一致就可以了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这样我们就可以用可回退化线段树代替可持久化线段树，但这并不能优化复杂度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61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8 - </a:t>
            </a:r>
            <a:r>
              <a:rPr lang="zh-CN" altLang="en-US" dirty="0" smtClean="0"/>
              <a:t>线段树？数组！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我们考虑为什么要用线段树维护，因为我们要支持区间加和区间乘。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但我们仔细考虑一下这个区间加和区间乘的过程，我们发现实际上是一个加只会整体加，乘只会后缀乘，因此我们考虑如何借助这部分优化复杂度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我们考虑给全局维护一个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 的标记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 和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，然后在后缀乘的时候把前面部分除回去。因为需要除的部分是转移的时候的子树的深度，因此复杂度也是对的。但是这里也需要处理后缀乘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/>
                  <a:t> 的问题。我们再维护一个后缀赋值标记，对于要把后缀乘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/>
                  <a:t> 的时候，我们先把标记向后推的乘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/>
                  <a:t> 的位置，然后打上一个后缀赋值为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zh-CN" altLang="en-US" dirty="0" smtClean="0"/>
                  <a:t>的标记即可。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将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𝑢𝑝</m:t>
                    </m:r>
                  </m:oMath>
                </a14:m>
                <a:r>
                  <a:rPr lang="zh-CN" altLang="en-US" dirty="0" smtClean="0"/>
                  <a:t>、前缀和和后缀和都用这么个结构维护即可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这个结构上修改、查询都是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 smtClean="0"/>
                  <a:t> 的，因此复杂度就变成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 smtClean="0"/>
                  <a:t> 了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 r="-24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24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8 – </a:t>
            </a:r>
            <a:r>
              <a:rPr lang="zh-CN" altLang="en-US" dirty="0" smtClean="0"/>
              <a:t>逆元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还有最后一个问题：在后缀乘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 的时候需要把前面部分除以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这里需要求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 的逆元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这里我们仔细分析一下乘的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 会是啥，我们发现它一定是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𝑑𝑒𝑝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 dirty="0" smtClean="0"/>
                  <a:t> 或者一些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𝑑𝑒𝑝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 dirty="0" smtClean="0"/>
                  <a:t> 的乘积。而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𝑑𝑒𝑝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 dirty="0" smtClean="0"/>
                  <a:t> 就是我们在算法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中算的不考虑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 smtClean="0"/>
                  <a:t> 的限制的联通块个数。因此我们可以先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 smtClean="0"/>
                  <a:t> 扫一遍算出所有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𝑑𝑒𝑝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 dirty="0" smtClean="0"/>
                  <a:t>，然后用预处理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 的前缀和的方法预处理所有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𝑑𝑒𝑝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 dirty="0" smtClean="0"/>
                  <a:t>的逆元，复杂度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然后每次维护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 的标记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 和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 的同时维护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，即可将这部分做成线性。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 r="-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67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题目大意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给一棵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 个点的树，求有多少方案选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 个联通块，使得存在一个中心点，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个联通块中所有点到这个中心点的距离都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65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8 - </a:t>
            </a:r>
            <a:r>
              <a:rPr lang="zh-CN" altLang="en-US" dirty="0" smtClean="0"/>
              <a:t>线性预处理逆元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我们考虑如何线性预处理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 的逆元。我们记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则有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。所以只需要算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，即可线性推出其它的。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最后再用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 smtClean="0"/>
                  <a:t>计算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 即可。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07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/>
              <a:t>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综合以上所述，就可以得到一个线性的做法。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期望得分：</a:t>
                </a:r>
                <a:r>
                  <a:rPr lang="en-US" altLang="zh-CN" dirty="0" smtClean="0"/>
                  <a:t>100</a:t>
                </a:r>
                <a:r>
                  <a:rPr lang="zh-CN" altLang="en-US" dirty="0" smtClean="0"/>
                  <a:t>分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68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关于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/>
                  <a:t> 的情况，有一个特殊的做法。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我们假设以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 为根，考虑在每个联通块深度最低的位置统计答案。设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 表示以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 为根的子树，深度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 且不存在超过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 的直径的联通块个数，然后类似前面的用长链剖分优化，用数据结构维护转移即可。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期望得分：</a:t>
                </a:r>
                <a:r>
                  <a:rPr lang="en-US" altLang="zh-CN" dirty="0" smtClean="0"/>
                  <a:t>40</a:t>
                </a:r>
                <a:r>
                  <a:rPr lang="zh-CN" altLang="en-US" dirty="0" smtClean="0"/>
                  <a:t>分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47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花絮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034" y="1384398"/>
            <a:ext cx="2047619" cy="155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96" y="4536101"/>
            <a:ext cx="2466975" cy="685800"/>
          </a:xfrm>
          <a:prstGeom prst="rect">
            <a:avLst/>
          </a:prstGeom>
        </p:spPr>
      </p:pic>
      <p:pic>
        <p:nvPicPr>
          <p:cNvPr id="6" name="内容占位符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96" y="2936779"/>
            <a:ext cx="1857375" cy="1304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144" y="4072792"/>
            <a:ext cx="1819048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1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题目背景杂谈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000" dirty="0"/>
              <a:t>背景中的两句话来自鲁迅的</a:t>
            </a:r>
            <a:r>
              <a:rPr lang="en-US" altLang="zh-CN" sz="2000" dirty="0"/>
              <a:t>《</a:t>
            </a:r>
            <a:r>
              <a:rPr lang="zh-CN" altLang="en-US" sz="2000" dirty="0"/>
              <a:t>记谈话</a:t>
            </a:r>
            <a:r>
              <a:rPr lang="en-US" altLang="zh-CN" sz="2000" dirty="0"/>
              <a:t>》</a:t>
            </a:r>
          </a:p>
          <a:p>
            <a:pPr lvl="1"/>
            <a:r>
              <a:rPr lang="zh-CN" altLang="en-US" b="1" dirty="0"/>
              <a:t>我们所可以自慰的，想来想去，也还是所谓对于将来的希望。</a:t>
            </a:r>
            <a:endParaRPr lang="en-US" altLang="zh-CN" b="1" dirty="0"/>
          </a:p>
          <a:p>
            <a:pPr lvl="1"/>
            <a:r>
              <a:rPr lang="zh-CN" altLang="en-US" b="1" dirty="0"/>
              <a:t>希望是附丽于存在的，有存在，便有希望，有希望，便是光明。</a:t>
            </a:r>
            <a:endParaRPr lang="en-US" altLang="zh-CN" b="1" dirty="0"/>
          </a:p>
          <a:p>
            <a:endParaRPr lang="en-US" altLang="zh-CN" sz="2000" dirty="0"/>
          </a:p>
          <a:p>
            <a:r>
              <a:rPr lang="zh-CN" altLang="en-US" sz="2000" dirty="0"/>
              <a:t>后面的一段话是这样的：</a:t>
            </a:r>
            <a:endParaRPr lang="en-US" altLang="zh-CN" sz="2000" dirty="0"/>
          </a:p>
          <a:p>
            <a:pPr lvl="1"/>
            <a:r>
              <a:rPr lang="zh-CN" altLang="en-US" dirty="0"/>
              <a:t>黑暗只能附丽于渐就灭亡的事物，一灭亡，黑暗也就一同灭亡了，它不永久。</a:t>
            </a:r>
            <a:endParaRPr lang="en-US" altLang="zh-CN" dirty="0"/>
          </a:p>
          <a:p>
            <a:pPr lvl="1"/>
            <a:r>
              <a:rPr lang="zh-CN" altLang="en-US" dirty="0"/>
              <a:t>然而将来是永远要有的，并且总要光明起来；</a:t>
            </a:r>
            <a:endParaRPr lang="en-US" altLang="zh-CN" dirty="0"/>
          </a:p>
          <a:p>
            <a:pPr lvl="1"/>
            <a:r>
              <a:rPr lang="zh-CN" altLang="en-US" dirty="0"/>
              <a:t>只要不做黑暗的附着物，为光明而灭亡，则我们一定有悠久的将来，而且一定是光明的将来。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sz="2000" dirty="0"/>
              <a:t>无论省选对于你意味着什么，都希望你能拥有光明的将来。</a:t>
            </a:r>
            <a:endParaRPr lang="en-US" altLang="zh-CN" sz="2000" dirty="0"/>
          </a:p>
          <a:p>
            <a:r>
              <a:rPr lang="zh-CN" altLang="en-US" sz="2000" dirty="0"/>
              <a:t>也祝愿</a:t>
            </a:r>
            <a:r>
              <a:rPr lang="en-US" altLang="zh-CN" sz="2000" dirty="0"/>
              <a:t>OI</a:t>
            </a:r>
            <a:r>
              <a:rPr lang="zh-CN" altLang="en-US" sz="2000" dirty="0"/>
              <a:t>能有光明的将来。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022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8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吐</a:t>
            </a:r>
            <a:r>
              <a:rPr lang="zh-CN" altLang="en-US" dirty="0" smtClean="0"/>
              <a:t>槽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27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p>
                    </m:sSup>
                  </m:oMath>
                </a14:m>
                <a:r>
                  <a:rPr lang="zh-CN" altLang="en-US" dirty="0" smtClean="0"/>
                  <a:t>枚举一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 个联通块判断是否可行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𝑝𝑜𝑙𝑦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期望得分：</a:t>
                </a:r>
                <a:r>
                  <a:rPr lang="en-US" altLang="zh-CN" dirty="0" smtClean="0"/>
                  <a:t>8</a:t>
                </a:r>
                <a:r>
                  <a:rPr lang="zh-CN" altLang="en-US" dirty="0" smtClean="0"/>
                  <a:t>分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9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引理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一个重要的发现：</a:t>
                </a:r>
                <a:endParaRPr lang="en-US" altLang="zh-CN" dirty="0" smtClean="0"/>
              </a:p>
              <a:p>
                <a:r>
                  <a:rPr lang="zh-CN" altLang="en-US" b="1" dirty="0" smtClean="0"/>
                  <a:t>引理</a:t>
                </a:r>
                <a:r>
                  <a:rPr lang="en-US" altLang="zh-CN" b="1" dirty="0" smtClean="0"/>
                  <a:t>1. </a:t>
                </a:r>
                <a:r>
                  <a:rPr lang="zh-CN" altLang="en-US" dirty="0" smtClean="0"/>
                  <a:t>对于一个联通块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，我们设满足在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 中且到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 中任意点距离都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 smtClean="0"/>
                  <a:t> 的点集为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/>
                  <a:t>，则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/>
                  <a:t> 也是一个联通块</a:t>
                </a:r>
                <a:endParaRPr lang="en-US" altLang="zh-CN" dirty="0" smtClean="0"/>
              </a:p>
              <a:p>
                <a:r>
                  <a:rPr lang="zh-CN" altLang="en-US" b="1" dirty="0" smtClean="0"/>
                  <a:t>证明</a:t>
                </a:r>
                <a:r>
                  <a:rPr lang="en-US" altLang="zh-CN" b="1" dirty="0" smtClean="0"/>
                  <a:t>.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对于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中的任意两点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，一定有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路径上的任意点也在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中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489" y="4100975"/>
            <a:ext cx="5485714" cy="1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3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推论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我们还可以把结论推广到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 个点的情形：</a:t>
                </a:r>
                <a:endParaRPr lang="en-US" altLang="zh-CN" dirty="0"/>
              </a:p>
              <a:p>
                <a:r>
                  <a:rPr lang="zh-CN" altLang="en-US" b="1" dirty="0" smtClean="0"/>
                  <a:t>推论</a:t>
                </a:r>
                <a:r>
                  <a:rPr lang="en-US" altLang="zh-CN" b="1" dirty="0" smtClean="0"/>
                  <a:t>2.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对于</a:t>
                </a:r>
                <a:r>
                  <a:rPr lang="zh-CN" altLang="en-US" dirty="0"/>
                  <a:t>一</a:t>
                </a:r>
                <a:r>
                  <a:rPr lang="zh-CN" altLang="en-US" dirty="0" smtClean="0"/>
                  <a:t>个选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 个联通块方案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，我们假设其满足条件的中心点集合为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/>
                  <a:t>，则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/>
                  <a:t> 也是树上的一个联通块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40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枚举推论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中的中心点联通块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/>
                  <a:t>，检查其它每个集合是否能够满足这个联通块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/>
                  <a:t>复杂</a:t>
                </a:r>
                <a:r>
                  <a:rPr lang="zh-CN" altLang="en-US" dirty="0" smtClean="0"/>
                  <a:t>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或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期望得分：</a:t>
                </a:r>
                <a:r>
                  <a:rPr lang="en-US" altLang="zh-CN" dirty="0" smtClean="0"/>
                  <a:t>16</a:t>
                </a:r>
                <a:r>
                  <a:rPr lang="zh-CN" altLang="en-US" dirty="0" smtClean="0"/>
                  <a:t>分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2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引理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注意到对于一个树上的联通块，我们设它的点集为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，我们设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 的导出子图的边集为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/>
                  <a:t>，则有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我们定义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可以控制联通块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b="0" dirty="0" smtClean="0"/>
                  <a:t>，当且仅当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可以是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的中心点</a:t>
                </a:r>
                <a:endParaRPr lang="en-US" altLang="zh-CN" b="0" dirty="0" smtClean="0"/>
              </a:p>
              <a:p>
                <a:r>
                  <a:rPr lang="zh-CN" altLang="en-US" b="1" dirty="0" smtClean="0"/>
                  <a:t>引理</a:t>
                </a:r>
                <a:r>
                  <a:rPr lang="en-US" altLang="zh-CN" b="1" dirty="0" smtClean="0"/>
                  <a:t>3. </a:t>
                </a:r>
                <a:r>
                  <a:rPr lang="zh-CN" altLang="en-US" dirty="0" smtClean="0"/>
                  <a:t>若我们假设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表示点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 控制的联通块数，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表示边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 smtClean="0"/>
                  <a:t> 的两个端点都控制的联通块数，则答案就为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因为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 个联通块同时被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 控制的方案数是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09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6577"/>
                <a:ext cx="8596668" cy="471267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有了引理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，我们就可以考虑多项式做法了。一个点控制一个联通块当且仅当联通块中每个点到它距离都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且</m:t>
                    </m:r>
                  </m:oMath>
                </a14:m>
                <a:r>
                  <a:rPr lang="zh-CN" altLang="en-US" dirty="0" smtClean="0"/>
                  <a:t>这个点在这个联通块内。因此若我们假设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表示所有到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距离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 smtClean="0"/>
                  <a:t> 的所有点构成的联通子树，则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控制的联通块数等于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包含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的联通块数。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我们考虑以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 为根做树形</a:t>
                </a:r>
                <a:r>
                  <a:rPr lang="en-US" altLang="zh-CN" dirty="0" smtClean="0"/>
                  <a:t>DP</a:t>
                </a:r>
                <a:r>
                  <a:rPr lang="zh-CN" altLang="en-US" dirty="0" smtClean="0"/>
                  <a:t>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表示以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 为根的子树中，包含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 的联通块数，则转移可以写成：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𝑐h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dirty="0" smtClean="0"/>
                  <a:t>就等于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因为这个时候我们假定了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是根，那么以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为根的子树就是整棵树。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zh-CN" altLang="en-US" dirty="0" smtClean="0"/>
                  <a:t>也可以类似的求。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zh-CN" altLang="en-US" dirty="0" smtClean="0"/>
                  <a:t>的要求是两端点对应的子树深度都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期望得分：</a:t>
                </a:r>
                <a:r>
                  <a:rPr lang="en-US" altLang="zh-CN" dirty="0" smtClean="0"/>
                  <a:t>24</a:t>
                </a:r>
                <a:r>
                  <a:rPr lang="zh-CN" altLang="en-US" dirty="0" smtClean="0"/>
                  <a:t>分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6577"/>
                <a:ext cx="8596668" cy="4712677"/>
              </a:xfrm>
              <a:blipFill>
                <a:blip r:embed="rId2"/>
                <a:stretch>
                  <a:fillRect l="-142" t="-1035" r="-4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774" y="4878367"/>
            <a:ext cx="4657143" cy="1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8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339</TotalTime>
  <Words>1183</Words>
  <Application>Microsoft Office PowerPoint</Application>
  <PresentationFormat>宽屏</PresentationFormat>
  <Paragraphs>128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方正姚体</vt:lpstr>
      <vt:lpstr>华文新魏</vt:lpstr>
      <vt:lpstr>Arial</vt:lpstr>
      <vt:lpstr>Cambria Math</vt:lpstr>
      <vt:lpstr>Trebuchet MS</vt:lpstr>
      <vt:lpstr>Wingdings 3</vt:lpstr>
      <vt:lpstr>平面</vt:lpstr>
      <vt:lpstr>希望 解题报告</vt:lpstr>
      <vt:lpstr>题目大意</vt:lpstr>
      <vt:lpstr>吐槽&amp;讨论</vt:lpstr>
      <vt:lpstr>算法1</vt:lpstr>
      <vt:lpstr>引理1</vt:lpstr>
      <vt:lpstr>推论2</vt:lpstr>
      <vt:lpstr>算法2</vt:lpstr>
      <vt:lpstr>引理3</vt:lpstr>
      <vt:lpstr>算法3</vt:lpstr>
      <vt:lpstr>算法4</vt:lpstr>
      <vt:lpstr>算法5</vt:lpstr>
      <vt:lpstr>算法6</vt:lpstr>
      <vt:lpstr>算法7 - dp</vt:lpstr>
      <vt:lpstr>算法7 - up</vt:lpstr>
      <vt:lpstr>算法7 – 逆元</vt:lpstr>
      <vt:lpstr>算法7</vt:lpstr>
      <vt:lpstr>算法8 – 可回退化</vt:lpstr>
      <vt:lpstr>算法8 - 线段树？数组！</vt:lpstr>
      <vt:lpstr>算法8 – 逆元</vt:lpstr>
      <vt:lpstr>算法8 - 线性预处理逆元</vt:lpstr>
      <vt:lpstr>算法8</vt:lpstr>
      <vt:lpstr>算法9</vt:lpstr>
      <vt:lpstr>花絮</vt:lpstr>
      <vt:lpstr>题目背景杂谈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希望 解题报告</dc:title>
  <dc:creator>Yang Tianqi</dc:creator>
  <cp:lastModifiedBy>Yang Tianqi</cp:lastModifiedBy>
  <cp:revision>91</cp:revision>
  <dcterms:created xsi:type="dcterms:W3CDTF">2019-04-07T00:05:06Z</dcterms:created>
  <dcterms:modified xsi:type="dcterms:W3CDTF">2019-04-07T05:50:06Z</dcterms:modified>
</cp:coreProperties>
</file>