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E3BA-80C1-4241-B07D-6CF1B770FDBE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7C3F-F19D-4A25-AEE7-0A8817EE4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9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E3BA-80C1-4241-B07D-6CF1B770FDBE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7C3F-F19D-4A25-AEE7-0A8817EE4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3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E3BA-80C1-4241-B07D-6CF1B770FDBE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7C3F-F19D-4A25-AEE7-0A8817EE4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E3BA-80C1-4241-B07D-6CF1B770FDBE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7C3F-F19D-4A25-AEE7-0A8817EE4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1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E3BA-80C1-4241-B07D-6CF1B770FDBE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7C3F-F19D-4A25-AEE7-0A8817EE4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6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E3BA-80C1-4241-B07D-6CF1B770FDBE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7C3F-F19D-4A25-AEE7-0A8817EE4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1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E3BA-80C1-4241-B07D-6CF1B770FDBE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7C3F-F19D-4A25-AEE7-0A8817EE4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0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E3BA-80C1-4241-B07D-6CF1B770FDBE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7C3F-F19D-4A25-AEE7-0A8817EE4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3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E3BA-80C1-4241-B07D-6CF1B770FDBE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7C3F-F19D-4A25-AEE7-0A8817EE4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6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E3BA-80C1-4241-B07D-6CF1B770FDBE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7C3F-F19D-4A25-AEE7-0A8817EE4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1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E3BA-80C1-4241-B07D-6CF1B770FDBE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7C3F-F19D-4A25-AEE7-0A8817EE4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4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522E3BA-80C1-4241-B07D-6CF1B770FDBE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B8D7C3F-F19D-4A25-AEE7-0A8817EE4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9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8596C-1FA3-49DB-B37B-AA98C03B3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皮配 解题报告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A32973-AF90-4E83-B1F3-C5A5AA570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清华大学 计算机科学与技术系 王聿中</a:t>
            </a:r>
            <a:endParaRPr lang="en-US" altLang="zh-CN" dirty="0"/>
          </a:p>
          <a:p>
            <a:r>
              <a:rPr lang="zh-CN" altLang="en-US" dirty="0"/>
              <a:t>清华大学 计算机科学与技术系 茹逸中</a:t>
            </a:r>
          </a:p>
        </p:txBody>
      </p:sp>
    </p:spTree>
    <p:extLst>
      <p:ext uri="{BB962C8B-B14F-4D97-AF65-F5344CB8AC3E}">
        <p14:creationId xmlns:p14="http://schemas.microsoft.com/office/powerpoint/2010/main" val="381377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FA51C-C763-4DA0-A74A-1CD23430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80E3BE-832B-41F5-B3E6-1EEDCD01F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我们再注意到，对于不存在额外限制物品的集合，它们的染色仍与所有集合染色、所有其他物品编号互不相干。</a:t>
                </a:r>
                <a:endParaRPr lang="en-US" altLang="zh-CN" dirty="0"/>
              </a:p>
              <a:p>
                <a:r>
                  <a:rPr lang="zh-CN" altLang="en-US" dirty="0"/>
                  <a:t>因此，对于这些集合的染色，我们单独用背包进行计算。其余部分的方案数计算方法与算法六一致。</a:t>
                </a:r>
                <a:endParaRPr lang="en-US" altLang="zh-CN" dirty="0"/>
              </a:p>
              <a:p>
                <a:r>
                  <a:rPr lang="zh-CN" altLang="en-US" dirty="0"/>
                  <a:t>注意做高维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时，由于有限制的物品数少、物品最大重量小，背包最大容量将远小于限制，针对此做优化可以获得更优的时间效率。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期望得分：</a:t>
                </a:r>
                <a:r>
                  <a:rPr lang="en-US" altLang="zh-CN" dirty="0"/>
                  <a:t>90 </a:t>
                </a:r>
                <a:r>
                  <a:rPr lang="zh-CN" altLang="en-US" dirty="0"/>
                  <a:t>或 </a:t>
                </a:r>
                <a:r>
                  <a:rPr lang="en-US" altLang="zh-CN" dirty="0"/>
                  <a:t>100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80E3BE-832B-41F5-B3E6-1EEDCD01F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94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4177F-D579-4C61-9D56-862F155E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QA</a:t>
            </a:r>
            <a:br>
              <a:rPr lang="en-US" altLang="zh-CN" dirty="0"/>
            </a:br>
            <a:r>
              <a:rPr lang="en-US" altLang="zh-CN" dirty="0"/>
              <a:t>&amp;</a:t>
            </a:r>
            <a:br>
              <a:rPr lang="en-US" altLang="zh-CN" dirty="0"/>
            </a:br>
            <a:r>
              <a:rPr lang="en-US" altLang="zh-CN" dirty="0"/>
              <a:t>Talks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3FE97-5931-4CAB-A154-D4C3FF36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84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98ECC-AC76-4073-B46A-384D6792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花絮 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zh-CN" altLang="en-US" dirty="0"/>
              <a:t>题目来历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B09C7-B0DF-49C0-BAF8-6872BDAB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31852" cy="5120640"/>
          </a:xfrm>
        </p:spPr>
        <p:txBody>
          <a:bodyPr/>
          <a:lstStyle/>
          <a:p>
            <a:r>
              <a:rPr lang="zh-CN" altLang="en-US" dirty="0"/>
              <a:t>去年九省省选时：</a:t>
            </a:r>
            <a:r>
              <a:rPr lang="en-US" altLang="zh-CN" dirty="0"/>
              <a:t>Yazid </a:t>
            </a:r>
            <a:r>
              <a:rPr lang="zh-CN" altLang="en-US" dirty="0"/>
              <a:t>在给选手排座位时想到了此题（原型）</a:t>
            </a:r>
            <a:endParaRPr lang="en-US" altLang="zh-CN" dirty="0"/>
          </a:p>
          <a:p>
            <a:pPr lvl="1"/>
            <a:r>
              <a:rPr lang="zh-CN" altLang="en-US" dirty="0"/>
              <a:t>每个背包都有单独的容量限制</a:t>
            </a:r>
            <a:endParaRPr lang="en-US" altLang="zh-CN" dirty="0"/>
          </a:p>
          <a:p>
            <a:pPr lvl="1"/>
            <a:r>
              <a:rPr lang="zh-CN" altLang="en-US" dirty="0"/>
              <a:t>没有额外限制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 月的某一天：</a:t>
            </a:r>
            <a:r>
              <a:rPr lang="en-US" altLang="zh-CN" dirty="0"/>
              <a:t>Yazid </a:t>
            </a:r>
            <a:r>
              <a:rPr lang="zh-CN" altLang="en-US" dirty="0"/>
              <a:t>投题</a:t>
            </a:r>
            <a:endParaRPr lang="en-US" altLang="zh-CN" dirty="0"/>
          </a:p>
          <a:p>
            <a:r>
              <a:rPr lang="en-US" altLang="zh-CN" dirty="0"/>
              <a:t>3.22</a:t>
            </a:r>
            <a:r>
              <a:rPr lang="zh-CN" altLang="en-US" dirty="0"/>
              <a:t>：</a:t>
            </a:r>
            <a:r>
              <a:rPr lang="en-US" altLang="zh-CN" dirty="0"/>
              <a:t>Yazid </a:t>
            </a:r>
            <a:r>
              <a:rPr lang="zh-CN" altLang="en-US" dirty="0"/>
              <a:t>突然发现自己只会暴力高维 </a:t>
            </a:r>
            <a:r>
              <a:rPr lang="en-US" altLang="zh-CN" dirty="0"/>
              <a:t>DP</a:t>
            </a:r>
          </a:p>
          <a:p>
            <a:r>
              <a:rPr lang="en-US" altLang="zh-CN" dirty="0"/>
              <a:t>3.24</a:t>
            </a:r>
            <a:r>
              <a:rPr lang="zh-CN" altLang="en-US" dirty="0"/>
              <a:t>：小 </a:t>
            </a:r>
            <a:r>
              <a:rPr lang="en-US" altLang="zh-CN" dirty="0"/>
              <a:t>R </a:t>
            </a:r>
            <a:r>
              <a:rPr lang="zh-CN" altLang="en-US" dirty="0"/>
              <a:t>声称会更优的做法，并与 </a:t>
            </a:r>
            <a:r>
              <a:rPr lang="en-US" altLang="zh-CN" dirty="0"/>
              <a:t>Yazid </a:t>
            </a:r>
            <a:r>
              <a:rPr lang="zh-CN" altLang="en-US" dirty="0"/>
              <a:t>一起设计了标程</a:t>
            </a:r>
            <a:endParaRPr lang="en-US" altLang="zh-CN" dirty="0"/>
          </a:p>
          <a:p>
            <a:r>
              <a:rPr lang="en-US" altLang="zh-CN" dirty="0"/>
              <a:t>3.30</a:t>
            </a:r>
            <a:r>
              <a:rPr lang="zh-CN" altLang="en-US" dirty="0"/>
              <a:t>：小 </a:t>
            </a:r>
            <a:r>
              <a:rPr lang="en-US" altLang="zh-CN" dirty="0"/>
              <a:t>R </a:t>
            </a:r>
            <a:r>
              <a:rPr lang="zh-CN" altLang="en-US" dirty="0"/>
              <a:t>造完了数据，并和 </a:t>
            </a:r>
            <a:r>
              <a:rPr lang="en-US" altLang="zh-CN" dirty="0"/>
              <a:t>Yazid </a:t>
            </a:r>
            <a:r>
              <a:rPr lang="zh-CN" altLang="en-US" dirty="0"/>
              <a:t>的标程拍上</a:t>
            </a:r>
            <a:endParaRPr lang="en-US" altLang="zh-CN" dirty="0"/>
          </a:p>
          <a:p>
            <a:r>
              <a:rPr lang="en-US" altLang="zh-CN" dirty="0"/>
              <a:t>3.31 </a:t>
            </a:r>
            <a:r>
              <a:rPr lang="zh-CN" altLang="en-US" dirty="0"/>
              <a:t>凌晨：</a:t>
            </a:r>
            <a:r>
              <a:rPr lang="en-US" altLang="zh-CN" dirty="0"/>
              <a:t>Yazid </a:t>
            </a:r>
            <a:r>
              <a:rPr lang="zh-CN" altLang="en-US" dirty="0"/>
              <a:t>的暴力无法通过，研究发现标算是假的</a:t>
            </a:r>
            <a:endParaRPr lang="en-US" altLang="zh-CN" dirty="0"/>
          </a:p>
          <a:p>
            <a:r>
              <a:rPr lang="en-US" altLang="zh-CN" dirty="0"/>
              <a:t>3.31 </a:t>
            </a:r>
            <a:r>
              <a:rPr lang="zh-CN" altLang="en-US" dirty="0"/>
              <a:t>白天：小 </a:t>
            </a:r>
            <a:r>
              <a:rPr lang="en-US" altLang="zh-CN" dirty="0"/>
              <a:t>R </a:t>
            </a:r>
            <a:r>
              <a:rPr lang="zh-CN" altLang="en-US" dirty="0"/>
              <a:t>提出新的背包容量限制方案</a:t>
            </a:r>
            <a:endParaRPr lang="en-US" altLang="zh-CN" dirty="0"/>
          </a:p>
          <a:p>
            <a:r>
              <a:rPr lang="en-US" altLang="zh-CN" dirty="0"/>
              <a:t>3.31 </a:t>
            </a:r>
            <a:r>
              <a:rPr lang="zh-CN" altLang="en-US" dirty="0"/>
              <a:t>晚上：小 </a:t>
            </a:r>
            <a:r>
              <a:rPr lang="en-US" altLang="zh-CN" dirty="0"/>
              <a:t>R </a:t>
            </a:r>
            <a:r>
              <a:rPr lang="zh-CN" altLang="en-US" dirty="0"/>
              <a:t>提出额外限制，并设计出算法五</a:t>
            </a:r>
            <a:endParaRPr lang="en-US" altLang="zh-CN" dirty="0"/>
          </a:p>
          <a:p>
            <a:r>
              <a:rPr lang="en-US" altLang="zh-CN" dirty="0"/>
              <a:t>3.31 </a:t>
            </a:r>
            <a:r>
              <a:rPr lang="zh-CN" altLang="en-US" dirty="0"/>
              <a:t>更晚：</a:t>
            </a:r>
            <a:r>
              <a:rPr lang="en-US" altLang="zh-CN" dirty="0"/>
              <a:t>Yazid </a:t>
            </a:r>
            <a:r>
              <a:rPr lang="zh-CN" altLang="en-US" dirty="0"/>
              <a:t>设计出算法六</a:t>
            </a:r>
            <a:endParaRPr lang="en-US" altLang="zh-CN" dirty="0"/>
          </a:p>
          <a:p>
            <a:r>
              <a:rPr lang="en-US" altLang="zh-CN" dirty="0"/>
              <a:t>4.2</a:t>
            </a:r>
            <a:r>
              <a:rPr lang="zh-CN" altLang="en-US" dirty="0"/>
              <a:t>：</a:t>
            </a:r>
            <a:r>
              <a:rPr lang="en-US" altLang="zh-CN" dirty="0"/>
              <a:t>Yazid </a:t>
            </a:r>
            <a:r>
              <a:rPr lang="zh-CN" altLang="en-US" dirty="0"/>
              <a:t>在写标程时设计出算法七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83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BD5F7-C77A-4146-8C24-88208813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花絮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FC5894-0D4A-476A-8757-B136316B2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9" y="0"/>
            <a:ext cx="3323852" cy="3054870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AF9FA3C2-44B9-4D65-BF31-E8EF2BF9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在这样一场毒瘤的省选中</a:t>
            </a:r>
            <a:endParaRPr lang="en-US" altLang="zh-CN" dirty="0"/>
          </a:p>
          <a:p>
            <a:r>
              <a:rPr lang="zh-CN" altLang="en-US" dirty="0"/>
              <a:t>这道题目无疑是命题人无私的馈赠</a:t>
            </a:r>
            <a:endParaRPr lang="en-US" altLang="zh-CN" dirty="0"/>
          </a:p>
          <a:p>
            <a:r>
              <a:rPr lang="zh-CN" altLang="en-US" dirty="0"/>
              <a:t>大量精心构造的部分分，涵盖了题目中所有涉及的算法</a:t>
            </a:r>
            <a:endParaRPr lang="en-US" altLang="zh-CN" dirty="0"/>
          </a:p>
          <a:p>
            <a:r>
              <a:rPr lang="zh-CN" altLang="en-US" dirty="0"/>
              <a:t>你可以利用这道题目，对你是否能够进入省队进行初步检查</a:t>
            </a:r>
            <a:endParaRPr lang="en-US" altLang="zh-CN" dirty="0"/>
          </a:p>
          <a:p>
            <a:r>
              <a:rPr lang="zh-CN" altLang="en-US" dirty="0"/>
              <a:t>经典的模型、较低的难度和不大的代码量，能帮助你把分数收入囊中</a:t>
            </a:r>
            <a:endParaRPr lang="en-US" altLang="zh-CN" dirty="0"/>
          </a:p>
          <a:p>
            <a:r>
              <a:rPr lang="zh-CN" altLang="en-US" dirty="0"/>
              <a:t>出题人相信，这个美妙的题目，可以给拼搏于省队的逐梦之路上的你，提供一个有力的援助。</a:t>
            </a:r>
            <a:endParaRPr lang="en-US" altLang="zh-CN" dirty="0"/>
          </a:p>
        </p:txBody>
      </p:sp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AA188C5D-A422-44A3-9D45-458B49D42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0" y="46877"/>
            <a:ext cx="4385734" cy="15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9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18249E7-46FC-4C91-A483-F877552D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983B2C-E49F-4BF2-893D-0247908E4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Questions are welcome.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78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30618-CFAE-4891-ADA0-466E818E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EA0A15-AD2E-47D4-ACDB-28F2440C99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:r>
                  <a:rPr lang="en-US" altLang="zh-CN" dirty="0"/>
                  <a:t> 4 </a:t>
                </a:r>
                <a:r>
                  <a:rPr lang="zh-CN" altLang="en-US" dirty="0"/>
                  <a:t>个背包，分别为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红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蓝</a:t>
                </a:r>
                <a:r>
                  <a:rPr lang="en-US" altLang="zh-CN" dirty="0"/>
                  <a:t>)(0/1)</a:t>
                </a:r>
                <a:r>
                  <a:rPr lang="zh-CN" altLang="en-US" dirty="0"/>
                  <a:t>，给定如下两个限制：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颜色相同的背包有容量总和限制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编号相同的背包有容量综合限制</a:t>
                </a:r>
                <a:endParaRPr lang="en-US" altLang="zh-CN" dirty="0"/>
              </a:p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个物品和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个集合，每个物品属于恰好一个集合。</a:t>
                </a:r>
                <a:endParaRPr lang="en-US" altLang="zh-CN" dirty="0"/>
              </a:p>
              <a:p>
                <a:r>
                  <a:rPr lang="zh-CN" altLang="en-US" dirty="0"/>
                  <a:t>每个物品必须被放进一个背包，属于相同集合的物品必须被放入相同颜色的背包。</a:t>
                </a:r>
                <a:endParaRPr lang="en-US" altLang="zh-CN" dirty="0"/>
              </a:p>
              <a:p>
                <a:r>
                  <a:rPr lang="zh-CN" altLang="en-US" dirty="0"/>
                  <a:t>有额外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个限制，每个限制规定了一个物品不能被放入某一个背包。</a:t>
                </a:r>
                <a:endParaRPr lang="en-US" altLang="zh-CN" dirty="0"/>
              </a:p>
              <a:p>
                <a:r>
                  <a:rPr lang="zh-CN" altLang="en-US" dirty="0"/>
                  <a:t>求方案数对大质数取模。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dirty="0"/>
                  <a:t>000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≤2500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物品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重量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EA0A15-AD2E-47D4-ACDB-28F2440C9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47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64C31-0953-4F45-ABF5-A1F6ED3D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5D19BD-9379-4BAC-BAE9-99D660A26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期望得分：</a:t>
                </a:r>
                <a:r>
                  <a:rPr lang="en-US" altLang="zh-CN" dirty="0"/>
                  <a:t>10</a:t>
                </a:r>
              </a:p>
              <a:p>
                <a:r>
                  <a:rPr lang="zh-CN" altLang="en-US" dirty="0"/>
                  <a:t>（想一想，为什么？）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5D19BD-9379-4BAC-BAE9-99D660A26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64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DEB3F-1676-4A99-8CCA-B7AE5608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394EFA-41A6-411A-948A-FFDC6C8F2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暴力枚举每个物品所属背包并判断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期望得分：</a:t>
                </a:r>
                <a:r>
                  <a:rPr lang="en-US" altLang="zh-CN" dirty="0"/>
                  <a:t>20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394EFA-41A6-411A-948A-FFDC6C8F2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02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33C40-0CE2-48F8-8DAB-426B38E7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B30347-4ECB-4813-AFEC-AD36DCC2F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考虑动态规划</a:t>
                </a:r>
                <a:endParaRPr lang="en-US" altLang="zh-CN" dirty="0"/>
              </a:p>
              <a:p>
                <a:r>
                  <a:rPr lang="zh-CN" altLang="en-US" dirty="0"/>
                  <a:t>先将所有物品按所属集合排序，接着同集合内的物品一起 </a:t>
                </a:r>
                <a:r>
                  <a:rPr lang="en-US" altLang="zh-CN" dirty="0"/>
                  <a:t>DP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1]</m:t>
                    </m:r>
                  </m:oMath>
                </a14:m>
                <a:r>
                  <a:rPr lang="zh-CN" altLang="en-US" dirty="0"/>
                  <a:t> 表示：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考虑前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个物品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蓝背包已用容量为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（则红背包已用容量可以计算得到）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0 </a:t>
                </a:r>
                <a:r>
                  <a:rPr lang="zh-CN" altLang="en-US" dirty="0"/>
                  <a:t>背包已用容量为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（则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背包已用容量可以计算得到）</a:t>
                </a:r>
                <a:endParaRPr lang="en-US" altLang="zh-CN" dirty="0"/>
              </a:p>
              <a:p>
                <a:r>
                  <a:rPr lang="zh-CN" altLang="en-US" dirty="0"/>
                  <a:t>可以轻易地设计出转移。</a:t>
                </a:r>
                <a:endParaRPr lang="en-US" altLang="zh-CN" dirty="0"/>
              </a:p>
              <a:p>
                <a:r>
                  <a:rPr lang="zh-CN" altLang="en-US" dirty="0"/>
                  <a:t>可以使用滚动数组优化空间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期望得分：</a:t>
                </a:r>
                <a:r>
                  <a:rPr lang="en-US" altLang="zh-CN" dirty="0"/>
                  <a:t>50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B30347-4ECB-4813-AFEC-AD36DCC2F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34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82610DE-1685-4CF4-92F1-74520B9037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br>
                  <a:rPr lang="en-US" altLang="zh-CN" dirty="0"/>
                </a:br>
                <a:r>
                  <a:rPr lang="zh-CN" altLang="en-US" dirty="0"/>
                  <a:t>时的性质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82610DE-1685-4CF4-92F1-74520B903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7A45A7-07CA-44C7-A27D-1B637DB24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我们考虑把物品放入背包的过程，事实上我们可以认为它分为两个步骤：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为集合选择颜色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为物品选择编号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的测试点，我们可以注意到，这两个步骤互不相干（即相互独立）。</a:t>
                </a:r>
                <a:endParaRPr lang="en-US" altLang="zh-CN" dirty="0"/>
              </a:p>
              <a:p>
                <a:r>
                  <a:rPr lang="zh-CN" altLang="en-US" dirty="0"/>
                  <a:t>则我们不妨分开考虑，并使用乘法原理将这两个子问题的答案相乘，即是我们要求的答案。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7A45A7-07CA-44C7-A27D-1B637DB24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0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4F0A5C7-C94C-4708-9441-792C675687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dirty="0"/>
                  <a:t>算法四</a:t>
                </a:r>
                <a:br>
                  <a:rPr lang="en-US" altLang="zh-CN" dirty="0"/>
                </a:br>
                <a:r>
                  <a:rPr lang="zh-CN" altLang="en-US" dirty="0"/>
                  <a:t>（针对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4F0A5C7-C94C-4708-9441-792C67568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5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783CE2-E197-412D-A139-C8873DFC7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暴力枚举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个集合的颜色可能，得到染色方案数。</a:t>
                </a:r>
                <a:endParaRPr lang="en-US" altLang="zh-CN" dirty="0"/>
              </a:p>
              <a:p>
                <a:r>
                  <a:rPr lang="zh-CN" altLang="en-US" dirty="0"/>
                  <a:t>暴力枚举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个集合的编号可能，得到编号方案数。</a:t>
                </a:r>
                <a:endParaRPr lang="en-US" altLang="zh-CN" dirty="0"/>
              </a:p>
              <a:p>
                <a:r>
                  <a:rPr lang="zh-CN" altLang="en-US" dirty="0"/>
                  <a:t>相乘即得到答案。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期望得分：</a:t>
                </a:r>
                <a:r>
                  <a:rPr lang="en-US" altLang="zh-CN" dirty="0"/>
                  <a:t>10</a:t>
                </a:r>
              </a:p>
              <a:p>
                <a:r>
                  <a:rPr lang="zh-CN" altLang="en-US" dirty="0"/>
                  <a:t>结合算法一或算法二可以获得更高的分数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783CE2-E197-412D-A139-C8873DFC7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3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5A40553-1919-4543-8134-DAB61CE1AA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dirty="0"/>
                  <a:t>算法五</a:t>
                </a:r>
                <a:br>
                  <a:rPr lang="en-US" altLang="zh-CN" dirty="0"/>
                </a:br>
                <a:r>
                  <a:rPr lang="zh-CN" altLang="en-US" dirty="0"/>
                  <a:t>（针对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5A40553-1919-4543-8134-DAB61CE1A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5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92B101-48FB-4EE2-A81C-6CB7FECE7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注意到给集合染色、给物品编号这两个问题均是经典的背包问题。</a:t>
                </a:r>
                <a:endParaRPr lang="en-US" altLang="zh-CN" dirty="0"/>
              </a:p>
              <a:p>
                <a:r>
                  <a:rPr lang="zh-CN" altLang="en-US" dirty="0"/>
                  <a:t>因此分开背包即可得到它们的答案。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期望得分：</a:t>
                </a:r>
                <a:r>
                  <a:rPr lang="en-US" altLang="zh-CN" dirty="0"/>
                  <a:t>40</a:t>
                </a:r>
              </a:p>
              <a:p>
                <a:r>
                  <a:rPr lang="zh-CN" altLang="en-US" dirty="0"/>
                  <a:t>结合算法三的期望得分：</a:t>
                </a:r>
                <a:r>
                  <a:rPr lang="en-US" altLang="zh-CN" dirty="0"/>
                  <a:t>70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92B101-48FB-4EE2-A81C-6CB7FECE7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20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5817E-FA8E-446E-AAE9-11AE35E7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32396D-82B0-4A50-8C2A-9273744F9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的情况，我们注意到，对于没有额外限制的物品，它们的编号仍与所有集合染色、所有其他物品编号互不相干。</a:t>
                </a:r>
              </a:p>
              <a:p>
                <a:r>
                  <a:rPr lang="zh-CN" altLang="en-US" dirty="0"/>
                  <a:t>因此，对于这些物品的编号，我们单独用背包进行计算。其余部分的方案数使用类似算法三的方法计算即可。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期望得分：</a:t>
                </a:r>
                <a:r>
                  <a:rPr lang="en-US" altLang="zh-CN" dirty="0"/>
                  <a:t>70</a:t>
                </a:r>
              </a:p>
              <a:p>
                <a:r>
                  <a:rPr lang="zh-CN" altLang="en-US" dirty="0"/>
                  <a:t>结合算法五的期望得分：</a:t>
                </a:r>
                <a:r>
                  <a:rPr lang="en-US" altLang="zh-CN" dirty="0"/>
                  <a:t>80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32396D-82B0-4A50-8C2A-9273744F9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4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78422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2">
      <a:majorFont>
        <a:latin typeface="Consolas"/>
        <a:ea typeface="幼圆"/>
        <a:cs typeface=""/>
      </a:majorFont>
      <a:minorFont>
        <a:latin typeface="Consolas"/>
        <a:ea typeface="幼圆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67</TotalTime>
  <Words>926</Words>
  <Application>Microsoft Office PowerPoint</Application>
  <PresentationFormat>宽屏</PresentationFormat>
  <Paragraphs>92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Cambria Math</vt:lpstr>
      <vt:lpstr>Consolas</vt:lpstr>
      <vt:lpstr>Wingdings 2</vt:lpstr>
      <vt:lpstr>框架</vt:lpstr>
      <vt:lpstr>皮配 解题报告</vt:lpstr>
      <vt:lpstr>题目大意</vt:lpstr>
      <vt:lpstr>算法一</vt:lpstr>
      <vt:lpstr>算法二</vt:lpstr>
      <vt:lpstr>算法三</vt:lpstr>
      <vt:lpstr>k=0  时的性质</vt:lpstr>
      <vt:lpstr>算法四 （针对k=0）</vt:lpstr>
      <vt:lpstr>算法五 （针对k=0）</vt:lpstr>
      <vt:lpstr>算法六</vt:lpstr>
      <vt:lpstr>算法七</vt:lpstr>
      <vt:lpstr>QA &amp; Talks</vt:lpstr>
      <vt:lpstr>花絮 1 题目来历</vt:lpstr>
      <vt:lpstr>花絮 2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皮配 解题报告</dc:title>
  <dc:creator>王 聿中</dc:creator>
  <cp:lastModifiedBy> </cp:lastModifiedBy>
  <cp:revision>32</cp:revision>
  <dcterms:created xsi:type="dcterms:W3CDTF">2019-04-04T12:36:36Z</dcterms:created>
  <dcterms:modified xsi:type="dcterms:W3CDTF">2019-04-06T16:19:09Z</dcterms:modified>
</cp:coreProperties>
</file>