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56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9D6F8-B644-423A-B2D5-698013414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春节十二响（</a:t>
            </a:r>
            <a:r>
              <a:rPr lang="en-US" altLang="zh-CN" dirty="0"/>
              <a:t>Spring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C3AC2C-518C-449D-BD48-C8B61F80E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ljt12138/</a:t>
            </a:r>
            <a:r>
              <a:rPr lang="zh-CN" altLang="en-US" dirty="0"/>
              <a:t>清华大学计算机系 李嘉图</a:t>
            </a:r>
            <a:endParaRPr lang="en-US" altLang="zh-CN" dirty="0"/>
          </a:p>
          <a:p>
            <a:r>
              <a:rPr lang="en-US" altLang="zh-CN" dirty="0" err="1"/>
              <a:t>CommonAnts</a:t>
            </a:r>
            <a:r>
              <a:rPr lang="en-US" altLang="zh-CN" dirty="0"/>
              <a:t>/</a:t>
            </a:r>
            <a:r>
              <a:rPr lang="zh-CN" altLang="en-US" dirty="0"/>
              <a:t>清华大学计算机系 刘承奥</a:t>
            </a:r>
            <a:endParaRPr lang="en-US" altLang="zh-CN" dirty="0"/>
          </a:p>
          <a:p>
            <a:r>
              <a:rPr lang="en-US" altLang="zh-CN" dirty="0"/>
              <a:t>WerKeyTom_FTD/</a:t>
            </a:r>
            <a:r>
              <a:rPr lang="zh-CN" altLang="en-US" dirty="0"/>
              <a:t>清华大学计算机系 王之栋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603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370A-02B7-4FFE-9823-26C90256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E5F14D-72A0-43CF-96A8-023256078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对序列长度施归纳法，当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时是平凡的。</a:t>
                </a:r>
                <a:endParaRPr lang="en-US" altLang="zh-CN" dirty="0"/>
              </a:p>
              <a:p>
                <a:r>
                  <a:rPr lang="zh-CN" altLang="en-US" dirty="0"/>
                  <a:t>不失一般性假设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匹配，剩下的根据归纳假设有：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又有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。因此有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E5F14D-72A0-43CF-96A8-023256078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95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721D3-BF38-41E0-A7D5-95EAC99B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Lemma2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755ED4-29C0-442B-B520-A5A2B8800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对于多条链的情景，结论也正确，即：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为若干条链。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sub>
                    </m:sSub>
                  </m:oMath>
                </a14:m>
                <a:r>
                  <a:rPr lang="zh-CN" altLang="en-US" dirty="0"/>
                  <a:t>按照从大到小排序。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755ED4-29C0-442B-B520-A5A2B8800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1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86184EB-6B5B-4E75-B384-ECEA563A70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Subtask5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86184EB-6B5B-4E75-B384-ECEA563A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9D974-DF4B-4C71-B806-3D5E1B4E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前面的引理说明，当我们按照从大到小逐位对齐，不仅是最优的，而且逐位优于任何一个方案。</a:t>
            </a:r>
            <a:endParaRPr lang="en-US" altLang="zh-CN" dirty="0"/>
          </a:p>
          <a:p>
            <a:r>
              <a:rPr lang="zh-CN" altLang="en-US" dirty="0"/>
              <a:t>那么我们考虑在树上合并，合并两个子树的答案，只需将所有划分按权值从大到小排序，然后逐位对应即可。</a:t>
            </a:r>
            <a:endParaRPr lang="en-US" altLang="zh-CN" dirty="0"/>
          </a:p>
          <a:p>
            <a:r>
              <a:rPr lang="en-US" altLang="zh-CN" dirty="0"/>
              <a:t>Proof</a:t>
            </a:r>
            <a:r>
              <a:rPr lang="zh-CN" altLang="en-US" dirty="0"/>
              <a:t>？方案逐位优于任何一个方案，合并之后也有这个性质。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28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5542-78B6-42C8-A4D9-1E7E9EDD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64CF3E-1090-46F3-B796-B5E02CDC4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树上合并算法是正确的。</a:t>
                </a:r>
                <a:endParaRPr lang="en-US" altLang="zh-CN" dirty="0"/>
              </a:p>
              <a:p>
                <a:r>
                  <a:rPr lang="zh-CN" altLang="en-US" dirty="0"/>
                  <a:t>考虑证明加强结论，说明树上合并算法得到的方案逐位优于任何方案。</a:t>
                </a:r>
                <a:endParaRPr lang="en-US" altLang="zh-CN" dirty="0"/>
              </a:p>
              <a:p>
                <a:r>
                  <a:rPr lang="zh-CN" altLang="en-US" dirty="0"/>
                  <a:t>对树的高度做归纳，当树高为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时是平凡的。</a:t>
                </a:r>
                <a:endParaRPr lang="en-US" altLang="zh-CN" dirty="0"/>
              </a:p>
              <a:p>
                <a:r>
                  <a:rPr lang="zh-CN" altLang="en-US" dirty="0"/>
                  <a:t>当树高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时，根据前面的引理和归纳假设，我们将子树两两合并起来的结果仍然是逐位优于任何方案的。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Proved by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CommonAnts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这样只要暴力合并，复杂度就是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64CF3E-1090-46F3-B796-B5E02CDC4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6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6223C05-1054-4FEC-8FE2-F1935BE474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Final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6223C05-1054-4FEC-8FE2-F1935BE47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D3109F-4F67-446C-93A4-8E713FAD1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上面的合并算法明显可以优化。</a:t>
                </a:r>
                <a:endParaRPr lang="en-US" altLang="zh-CN" dirty="0"/>
              </a:p>
              <a:p>
                <a:r>
                  <a:rPr lang="zh-CN" altLang="en-US" dirty="0"/>
                  <a:t>考虑一个子树划分出的集合个数一定是子树深度，而合并的复杂度是合并双方长度的最小值。</a:t>
                </a:r>
                <a:endParaRPr lang="en-US" altLang="zh-CN" dirty="0"/>
              </a:p>
              <a:p>
                <a:r>
                  <a:rPr lang="zh-CN" altLang="en-US" dirty="0"/>
                  <a:t>对于一个节点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zh-CN" altLang="en-US" dirty="0"/>
                  <a:t>，找到其最深的孩子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𝑠𝑜𝑛</m:t>
                    </m:r>
                  </m:oMath>
                </a14:m>
                <a:r>
                  <a:rPr lang="zh-CN" altLang="en-US" dirty="0"/>
                  <a:t>，将其他孩子合并到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𝑠𝑜𝑛</m:t>
                    </m:r>
                  </m:oMath>
                </a14:m>
                <a:r>
                  <a:rPr lang="zh-CN" altLang="en-US" dirty="0"/>
                  <a:t>上，最后把根节点加入进去。</a:t>
                </a:r>
                <a:endParaRPr lang="en-US" altLang="zh-CN" dirty="0"/>
              </a:p>
              <a:p>
                <a:r>
                  <a:rPr lang="zh-CN" altLang="en-US" dirty="0"/>
                  <a:t>总的合并次数是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的，使用一个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𝑞𝑢𝑒𝑢𝑒</m:t>
                    </m:r>
                  </m:oMath>
                </a14:m>
                <a:r>
                  <a:rPr lang="zh-CN" altLang="en-US" dirty="0"/>
                  <a:t>维护均可。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D3109F-4F67-446C-93A4-8E713FAD1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75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64AC-0681-48ED-A10E-3A786ED7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127B8-BB36-4E46-B166-66C25449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题目是操作系统课上想出来的。</a:t>
            </a:r>
            <a:endParaRPr lang="en-US" altLang="zh-CN" dirty="0"/>
          </a:p>
          <a:p>
            <a:r>
              <a:rPr lang="zh-CN" altLang="en-US" dirty="0"/>
              <a:t>内存覆盖曾经是真实存在的技术，</a:t>
            </a:r>
            <a:r>
              <a:rPr lang="en-US" altLang="zh-CN" dirty="0"/>
              <a:t>1970s</a:t>
            </a:r>
            <a:r>
              <a:rPr lang="zh-CN" altLang="en-US" dirty="0"/>
              <a:t>的</a:t>
            </a:r>
            <a:r>
              <a:rPr lang="en-US" altLang="zh-CN" dirty="0"/>
              <a:t>IBM</a:t>
            </a:r>
            <a:r>
              <a:rPr lang="zh-CN" altLang="en-US" dirty="0"/>
              <a:t>的机器上提供了一种特殊的覆盖指令，使得程序可以做类似这样的操作。但细节有所不同。</a:t>
            </a:r>
            <a:endParaRPr lang="en-US" altLang="zh-CN" dirty="0"/>
          </a:p>
          <a:p>
            <a:r>
              <a:rPr lang="zh-CN" altLang="en-US" dirty="0"/>
              <a:t>当时用于实用的一般图自动化内存覆盖算法是：</a:t>
            </a:r>
            <a:endParaRPr lang="en-US" altLang="zh-CN" dirty="0"/>
          </a:p>
          <a:p>
            <a:pPr lvl="1"/>
            <a:r>
              <a:rPr lang="zh-CN" altLang="en-US" dirty="0"/>
              <a:t>缩点</a:t>
            </a:r>
            <a:endParaRPr lang="en-US" altLang="zh-CN" dirty="0"/>
          </a:p>
          <a:p>
            <a:pPr lvl="1"/>
            <a:r>
              <a:rPr lang="zh-CN" altLang="en-US" dirty="0"/>
              <a:t>将入度超过</a:t>
            </a:r>
            <a:r>
              <a:rPr lang="en-US" altLang="zh-CN" dirty="0"/>
              <a:t>2</a:t>
            </a:r>
            <a:r>
              <a:rPr lang="zh-CN" altLang="en-US" dirty="0"/>
              <a:t>的节点和支配点合并（不能覆盖）</a:t>
            </a:r>
            <a:endParaRPr lang="en-US" altLang="zh-CN" dirty="0"/>
          </a:p>
          <a:p>
            <a:pPr lvl="1"/>
            <a:r>
              <a:rPr lang="zh-CN" altLang="en-US" dirty="0"/>
              <a:t>树上覆盖</a:t>
            </a:r>
            <a:endParaRPr lang="en-US" altLang="zh-CN" dirty="0"/>
          </a:p>
          <a:p>
            <a:r>
              <a:rPr lang="zh-CN" altLang="en-US" dirty="0"/>
              <a:t>但是由于页式内存管理技术的发展，内存覆盖的需求几乎消失了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2409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80A8-D85A-41F3-BF12-31A46FC0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D3E970-9ED9-4BED-9148-9954CA43E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本来题目是想叫做清明十二响的，后来想想有点不对。</a:t>
                </a:r>
                <a:endParaRPr lang="en-US" altLang="zh-CN" dirty="0"/>
              </a:p>
              <a:p>
                <a:r>
                  <a:rPr lang="zh-CN" altLang="en-US" dirty="0"/>
                  <a:t>本来题目是和</a:t>
                </a:r>
                <a:r>
                  <a:rPr lang="en-US" altLang="zh-CN" dirty="0"/>
                  <a:t>IBM5100</a:t>
                </a:r>
                <a:r>
                  <a:rPr lang="zh-CN" altLang="en-US" dirty="0"/>
                  <a:t>相关的，后来为了和</a:t>
                </a:r>
                <a:r>
                  <a:rPr lang="en-US" altLang="zh-CN" dirty="0"/>
                  <a:t>Hope</a:t>
                </a:r>
                <a:r>
                  <a:rPr lang="zh-CN" altLang="en-US" dirty="0"/>
                  <a:t>统一就改成了现在的样子。</a:t>
                </a:r>
                <a:endParaRPr lang="en-US" altLang="zh-CN" dirty="0"/>
              </a:p>
              <a:p>
                <a:r>
                  <a:rPr lang="zh-CN" altLang="en-US" dirty="0"/>
                  <a:t>题面是由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Studio</m:t>
                    </m:r>
                  </m:oMath>
                </a14:m>
                <a:r>
                  <a:rPr lang="zh-CN" altLang="en-US" dirty="0"/>
                  <a:t>提供的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同期作品</a:t>
                </a:r>
                <a:r>
                  <a:rPr lang="zh-CN" altLang="en-US" strike="sngStrike" dirty="0"/>
                  <a:t>还有快咕咕了的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𝐴𝑛𝑜𝑡h𝑒𝑟𝐵𝑒𝑡𝑎𝐶𝑎𝑡</m:t>
                    </m:r>
                  </m:oMath>
                </a14:m>
                <a:r>
                  <a:rPr lang="zh-CN" altLang="en-US" dirty="0"/>
                  <a:t>同学的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ia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𝑟𝑦</m:t>
                    </m:r>
                  </m:oMath>
                </a14:m>
                <a:r>
                  <a:rPr lang="zh-CN" altLang="en-US" b="0" dirty="0"/>
                  <a:t>系列新作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往期作品包括</a:t>
                </a:r>
                <a:r>
                  <a:rPr lang="en-US" altLang="zh-CN" dirty="0"/>
                  <a:t>WC 2019</a:t>
                </a:r>
                <a:r>
                  <a:rPr lang="zh-CN" altLang="en-US" dirty="0"/>
                  <a:t>相声</a:t>
                </a:r>
                <a:r>
                  <a:rPr lang="en-US" altLang="zh-CN" dirty="0"/>
                  <a:t>《</a:t>
                </a:r>
                <a:r>
                  <a:rPr lang="zh-CN" altLang="en-US" dirty="0"/>
                  <a:t>选班长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𝐷𝑖𝑎𝑟𝑦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𝑀𝑜𝑛𝑖𝑡𝑜𝑟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未来作品可能还有未经过平衡性测试的桌游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𝐷𝑖𝑎𝑟𝑦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𝐹𝑎𝑛𝑡𝑎𝑠𝑦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文体两开花，请大家多多关注</a:t>
                </a:r>
                <a:endParaRPr lang="en-US" altLang="zh-CN" dirty="0"/>
              </a:p>
              <a:p>
                <a:r>
                  <a:rPr lang="zh-CN" altLang="en-US" dirty="0"/>
                  <a:t>希望十二省联考的各位没有十二响。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D3E970-9ED9-4BED-9148-9954CA43E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D975B-B9A2-4363-B3ED-753405CE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DF67A-FCC9-4065-8DBB-C12FE9DD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欢迎提问</a:t>
            </a:r>
          </a:p>
        </p:txBody>
      </p:sp>
    </p:spTree>
    <p:extLst>
      <p:ext uri="{BB962C8B-B14F-4D97-AF65-F5344CB8AC3E}">
        <p14:creationId xmlns:p14="http://schemas.microsoft.com/office/powerpoint/2010/main" val="249740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FBFF2-7BA7-4F56-BCE9-B66AC4B3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CE7D7-7EC1-4B78-9D38-51686687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Idea/Data/Statement</a:t>
            </a:r>
            <a:r>
              <a:rPr lang="zh-CN" altLang="en-US" dirty="0"/>
              <a:t>：</a:t>
            </a:r>
            <a:r>
              <a:rPr lang="en-US" altLang="zh-CN" dirty="0"/>
              <a:t>ljt12138</a:t>
            </a:r>
          </a:p>
          <a:p>
            <a:r>
              <a:rPr lang="en-US" altLang="zh-CN" dirty="0"/>
              <a:t>Proof/Statement</a:t>
            </a:r>
            <a:r>
              <a:rPr lang="zh-CN" altLang="en-US" dirty="0"/>
              <a:t>：</a:t>
            </a:r>
            <a:r>
              <a:rPr lang="en-US" altLang="zh-CN" dirty="0" err="1"/>
              <a:t>CommonAnts</a:t>
            </a:r>
            <a:endParaRPr lang="en-US" altLang="zh-CN" dirty="0"/>
          </a:p>
          <a:p>
            <a:r>
              <a:rPr lang="en-US" altLang="zh-CN" dirty="0"/>
              <a:t>Check</a:t>
            </a:r>
            <a:r>
              <a:rPr lang="zh-CN" altLang="en-US" dirty="0"/>
              <a:t>：</a:t>
            </a:r>
            <a:r>
              <a:rPr lang="en-US" altLang="zh-CN" dirty="0"/>
              <a:t>WerKeyTom_FTD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2004F-06D9-41E6-A7FE-55A26B97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D50ED-0AAD-41EA-B60D-E9960EBDE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给定一棵树，要求点集的一个划分，满足每一个划分块中都没有祖先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后代关系。</a:t>
                </a:r>
                <a:endParaRPr lang="en-US" altLang="zh-CN" dirty="0"/>
              </a:p>
              <a:p>
                <a:r>
                  <a:rPr lang="zh-CN" altLang="en-US" dirty="0"/>
                  <a:t>一个集合的权值是所有点点权的最大值，一个划分的权值是所有划分块的权值的和。</a:t>
                </a:r>
                <a:endParaRPr lang="en-US" altLang="zh-CN" dirty="0"/>
              </a:p>
              <a:p>
                <a:r>
                  <a:rPr lang="zh-CN" altLang="en-US" dirty="0"/>
                  <a:t>求最小权值划分方案。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D50ED-0AAD-41EA-B60D-E9960EBDE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 r="-1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2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EEFD897-AE55-4A39-832A-E803F03093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Subtask1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EEFD897-AE55-4A39-832A-E803F0309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E6040B-272D-41C8-BEB1-2ABBA50E9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手玩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爆搜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E6040B-272D-41C8-BEB1-2ABBA50E9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51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3BACCA-98C6-452E-8906-6FFFBAD13F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Subtask2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3BACCA-98C6-452E-8906-6FFFBAD13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4BD3C5-8BE6-4529-BCE7-BB88ABB4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不同的划分方案只有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，可以暴力枚举每种划分方案。</a:t>
                </a:r>
                <a:endParaRPr lang="en-US" altLang="zh-CN" dirty="0"/>
              </a:p>
              <a:p>
                <a:r>
                  <a:rPr lang="zh-CN" altLang="en-US" dirty="0"/>
                  <a:t>可以写一个漂亮的搜索来完成枚举。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𝐵𝑒𝑙𝑙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4BD3C5-8BE6-4529-BCE7-BB88ABB4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7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31AF9AF-D22A-45DB-8DBB-C6FC19F2B5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Subtask3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≤16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31AF9AF-D22A-45DB-8DBB-C6FC19F2B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1F7E8-31F6-4057-A78F-97217E05D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原问题可以用求一般图最大独立集的方法求。</a:t>
                </a:r>
                <a:endParaRPr lang="en-US" altLang="zh-CN" dirty="0"/>
              </a:p>
              <a:p>
                <a:r>
                  <a:rPr lang="zh-CN" altLang="en-US" dirty="0"/>
                  <a:t>状态压缩的动态规划，枚举子集转移。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1F7E8-31F6-4057-A78F-97217E05D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8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0CFC-6B21-4B1A-AD76-2F5A480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Subtask4</a:t>
            </a:r>
            <a:r>
              <a:rPr lang="zh-CN" altLang="en-US" dirty="0"/>
              <a:t>：一条链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A075DF-A424-48A3-82D1-C5877FBCA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这个问题等价于：有两个独立运行的程序，程序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个模块，所需空间从大到小分别为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；程序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个模块，所需空间从大到小分别为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。同一个程序之间的两个模块彼此不能共享存储，不同程序的两个模块可以共享存储。</a:t>
                </a:r>
              </a:p>
              <a:p>
                <a:r>
                  <a:rPr lang="zh-CN" altLang="en-US" dirty="0"/>
                  <a:t>不失一般性，我们设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，并令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0, 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zh-CN" altLang="en-US" dirty="0"/>
                  <a:t>以便进一步处理。那么很明显，对于程序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的每个模块，最多可以与程序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的一个模块共享一块储存空间，且一定会如此做。换言之，最优解是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中模块和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中模块的一个匹配。</a:t>
                </a:r>
                <a:endParaRPr lang="en-US" altLang="zh-CN" dirty="0"/>
              </a:p>
              <a:p>
                <a:r>
                  <a:rPr lang="en-US" altLang="zh-CN" dirty="0"/>
                  <a:t>Claim</a:t>
                </a:r>
                <a:r>
                  <a:rPr lang="zh-CN" altLang="en-US" dirty="0"/>
                  <a:t>：最优方案一定是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匹配，即从大到小逐位匹配。</a:t>
                </a:r>
                <a:endParaRPr lang="en-US" altLang="zh-CN" dirty="0"/>
              </a:p>
              <a:p>
                <a:r>
                  <a:rPr lang="en-US" altLang="zh-CN" dirty="0"/>
                  <a:t>Proof</a:t>
                </a:r>
                <a:r>
                  <a:rPr lang="zh-CN" altLang="en-US" dirty="0"/>
                  <a:t>：考虑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匹配的点，使用调整法将他们匹配，他们匹配的点匹配。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A075DF-A424-48A3-82D1-C5877FBCA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3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D0F8-639A-4E14-96D6-192A6DCA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7E940-0A60-414A-AF8E-A89BF302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为了将链的做法推广到树上，我们先证两个引理</a:t>
            </a:r>
          </a:p>
        </p:txBody>
      </p:sp>
    </p:spTree>
    <p:extLst>
      <p:ext uri="{BB962C8B-B14F-4D97-AF65-F5344CB8AC3E}">
        <p14:creationId xmlns:p14="http://schemas.microsoft.com/office/powerpoint/2010/main" val="121036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08B2A-FD38-48D7-B188-93AC1682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Lemma1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D6073E-B03D-4645-9540-F8524A9C2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是任意一个匹配方案，其产生的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个模块序对所需的空间从大到小分别是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那么对于任意的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D6073E-B03D-4645-9540-F8524A9C2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85725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1144</Words>
  <Application>Microsoft Office PowerPoint</Application>
  <PresentationFormat>宽屏</PresentationFormat>
  <Paragraphs>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Gothic</vt:lpstr>
      <vt:lpstr>Wingdings 3</vt:lpstr>
      <vt:lpstr>丝状</vt:lpstr>
      <vt:lpstr>春节十二响（Spring）</vt:lpstr>
      <vt:lpstr>Staff</vt:lpstr>
      <vt:lpstr>题意</vt:lpstr>
      <vt:lpstr>Subtask1：n≤5</vt:lpstr>
      <vt:lpstr>Subtask2：n≤10</vt:lpstr>
      <vt:lpstr>Subtask3：n≤16</vt:lpstr>
      <vt:lpstr>Subtask4：一条链</vt:lpstr>
      <vt:lpstr>推广</vt:lpstr>
      <vt:lpstr>Lemma1</vt:lpstr>
      <vt:lpstr>Proof</vt:lpstr>
      <vt:lpstr>Lemma2</vt:lpstr>
      <vt:lpstr>Subtask5：n≤2000</vt:lpstr>
      <vt:lpstr>Theorem</vt:lpstr>
      <vt:lpstr>Final：n≤200000</vt:lpstr>
      <vt:lpstr>Story</vt:lpstr>
      <vt:lpstr>Story</vt:lpstr>
      <vt:lpstr>THX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ljt 李</dc:creator>
  <cp:lastModifiedBy>ljt 李</cp:lastModifiedBy>
  <cp:revision>66</cp:revision>
  <dcterms:created xsi:type="dcterms:W3CDTF">2019-04-07T00:51:24Z</dcterms:created>
  <dcterms:modified xsi:type="dcterms:W3CDTF">2019-04-07T02:39:35Z</dcterms:modified>
</cp:coreProperties>
</file>