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7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90" r:id="rId13"/>
    <p:sldId id="291" r:id="rId14"/>
    <p:sldId id="292" r:id="rId15"/>
    <p:sldId id="293" r:id="rId16"/>
    <p:sldId id="303" r:id="rId17"/>
    <p:sldId id="306" r:id="rId18"/>
    <p:sldId id="308" r:id="rId19"/>
    <p:sldId id="31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" t="9593" r="20" b="134"/>
          <a:stretch>
            <a:fillRect/>
          </a:stretch>
        </p:blipFill>
        <p:spPr>
          <a:xfrm>
            <a:off x="0" y="0"/>
            <a:ext cx="12198096" cy="694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20787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9783"/>
            <a:ext cx="9144000" cy="484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971550"/>
            <a:ext cx="12239868" cy="2285999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20"/>
          </a:p>
        </p:txBody>
      </p:sp>
      <p:cxnSp>
        <p:nvCxnSpPr>
          <p:cNvPr id="8" name="直接连接符 7"/>
          <p:cNvCxnSpPr/>
          <p:nvPr/>
        </p:nvCxnSpPr>
        <p:spPr>
          <a:xfrm>
            <a:off x="838201" y="2495516"/>
            <a:ext cx="10439399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364161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rgbClr val="FFFFFF"/>
                </a:solidFill>
              </a:defRPr>
            </a:lvl1pPr>
            <a:lvl2pPr marL="393700" indent="0">
              <a:buFontTx/>
              <a:buNone/>
              <a:defRPr sz="2000">
                <a:solidFill>
                  <a:srgbClr val="FFFFFF"/>
                </a:solidFill>
              </a:defRPr>
            </a:lvl2pPr>
            <a:lvl3pPr marL="661035" indent="0">
              <a:buFontTx/>
              <a:buNone/>
              <a:defRPr sz="1800">
                <a:solidFill>
                  <a:srgbClr val="FFFFFF"/>
                </a:solidFill>
              </a:defRPr>
            </a:lvl3pPr>
            <a:lvl4pPr marL="851535" indent="0">
              <a:buFontTx/>
              <a:buNone/>
              <a:defRPr sz="1800">
                <a:solidFill>
                  <a:srgbClr val="FFFFFF"/>
                </a:solidFill>
              </a:defRPr>
            </a:lvl4pPr>
            <a:lvl5pPr marL="1054735" indent="0"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294" y="1581150"/>
            <a:ext cx="9724505" cy="4595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30934" y="365125"/>
            <a:ext cx="11330132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30934" y="1262742"/>
            <a:ext cx="11330132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t="-203" r="12496" b="21598"/>
          <a:stretch>
            <a:fillRect/>
          </a:stretch>
        </p:blipFill>
        <p:spPr>
          <a:xfrm>
            <a:off x="0" y="-19050"/>
            <a:ext cx="12192000" cy="687705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837393" y="1937191"/>
            <a:ext cx="9949590" cy="2640555"/>
            <a:chOff x="58304" y="3059404"/>
            <a:chExt cx="9949590" cy="2640555"/>
          </a:xfrm>
        </p:grpSpPr>
        <p:sp>
          <p:nvSpPr>
            <p:cNvPr id="11" name="任意多边形 10"/>
            <p:cNvSpPr/>
            <p:nvPr>
              <p:custDataLst>
                <p:tags r:id="rId3"/>
              </p:custDataLst>
            </p:nvPr>
          </p:nvSpPr>
          <p:spPr>
            <a:xfrm>
              <a:off x="486247" y="3315136"/>
              <a:ext cx="4364559" cy="1921462"/>
            </a:xfrm>
            <a:custGeom>
              <a:avLst/>
              <a:gdLst>
                <a:gd name="connsiteX0" fmla="*/ 1112071 w 4901184"/>
                <a:gd name="connsiteY0" fmla="*/ 0 h 1801368"/>
                <a:gd name="connsiteX1" fmla="*/ 4901184 w 4901184"/>
                <a:gd name="connsiteY1" fmla="*/ 0 h 1801368"/>
                <a:gd name="connsiteX2" fmla="*/ 4901184 w 4901184"/>
                <a:gd name="connsiteY2" fmla="*/ 1008251 h 1801368"/>
                <a:gd name="connsiteX3" fmla="*/ 3799357 w 4901184"/>
                <a:gd name="connsiteY3" fmla="*/ 1801368 h 1801368"/>
                <a:gd name="connsiteX4" fmla="*/ 0 w 4901184"/>
                <a:gd name="connsiteY4" fmla="*/ 1801368 h 1801368"/>
                <a:gd name="connsiteX5" fmla="*/ 0 w 4901184"/>
                <a:gd name="connsiteY5" fmla="*/ 800490 h 180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1184" h="1801368">
                  <a:moveTo>
                    <a:pt x="1112071" y="0"/>
                  </a:moveTo>
                  <a:lnTo>
                    <a:pt x="4901184" y="0"/>
                  </a:lnTo>
                  <a:lnTo>
                    <a:pt x="4901184" y="1008251"/>
                  </a:lnTo>
                  <a:lnTo>
                    <a:pt x="3799357" y="1801368"/>
                  </a:lnTo>
                  <a:lnTo>
                    <a:pt x="0" y="1801368"/>
                  </a:lnTo>
                  <a:lnTo>
                    <a:pt x="0" y="80049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35" kern="0">
                <a:solidFill>
                  <a:prstClr val="white"/>
                </a:solidFill>
              </a:endParaRPr>
            </a:p>
          </p:txBody>
        </p:sp>
        <p:cxnSp>
          <p:nvCxnSpPr>
            <p:cNvPr id="12" name="直接连接符 11"/>
            <p:cNvCxnSpPr/>
            <p:nvPr>
              <p:custDataLst>
                <p:tags r:id="rId4"/>
              </p:custDataLst>
            </p:nvPr>
          </p:nvCxnSpPr>
          <p:spPr>
            <a:xfrm flipH="1">
              <a:off x="58304" y="3059404"/>
              <a:ext cx="1695291" cy="1482281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15" name="任意多边形 14"/>
            <p:cNvSpPr/>
            <p:nvPr>
              <p:custDataLst>
                <p:tags r:id="rId5"/>
              </p:custDataLst>
            </p:nvPr>
          </p:nvSpPr>
          <p:spPr>
            <a:xfrm>
              <a:off x="2783217" y="3315136"/>
              <a:ext cx="4364559" cy="1921462"/>
            </a:xfrm>
            <a:custGeom>
              <a:avLst/>
              <a:gdLst>
                <a:gd name="connsiteX0" fmla="*/ 1112071 w 4901184"/>
                <a:gd name="connsiteY0" fmla="*/ 0 h 1801368"/>
                <a:gd name="connsiteX1" fmla="*/ 4901184 w 4901184"/>
                <a:gd name="connsiteY1" fmla="*/ 0 h 1801368"/>
                <a:gd name="connsiteX2" fmla="*/ 4901184 w 4901184"/>
                <a:gd name="connsiteY2" fmla="*/ 1008251 h 1801368"/>
                <a:gd name="connsiteX3" fmla="*/ 3799357 w 4901184"/>
                <a:gd name="connsiteY3" fmla="*/ 1801368 h 1801368"/>
                <a:gd name="connsiteX4" fmla="*/ 0 w 4901184"/>
                <a:gd name="connsiteY4" fmla="*/ 1801368 h 1801368"/>
                <a:gd name="connsiteX5" fmla="*/ 0 w 4901184"/>
                <a:gd name="connsiteY5" fmla="*/ 800490 h 180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1184" h="1801368">
                  <a:moveTo>
                    <a:pt x="1112071" y="0"/>
                  </a:moveTo>
                  <a:lnTo>
                    <a:pt x="4901184" y="0"/>
                  </a:lnTo>
                  <a:lnTo>
                    <a:pt x="4901184" y="1008251"/>
                  </a:lnTo>
                  <a:lnTo>
                    <a:pt x="3799357" y="1801368"/>
                  </a:lnTo>
                  <a:lnTo>
                    <a:pt x="0" y="1801368"/>
                  </a:lnTo>
                  <a:lnTo>
                    <a:pt x="0" y="80049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35" kern="0">
                <a:solidFill>
                  <a:prstClr val="white"/>
                </a:solidFill>
              </a:endParaRPr>
            </a:p>
          </p:txBody>
        </p:sp>
        <p:sp>
          <p:nvSpPr>
            <p:cNvPr id="16" name="任意多边形 15"/>
            <p:cNvSpPr/>
            <p:nvPr>
              <p:custDataLst>
                <p:tags r:id="rId6"/>
              </p:custDataLst>
            </p:nvPr>
          </p:nvSpPr>
          <p:spPr>
            <a:xfrm>
              <a:off x="5455456" y="3315136"/>
              <a:ext cx="4364559" cy="1921462"/>
            </a:xfrm>
            <a:custGeom>
              <a:avLst/>
              <a:gdLst>
                <a:gd name="connsiteX0" fmla="*/ 1112071 w 4901184"/>
                <a:gd name="connsiteY0" fmla="*/ 0 h 1801368"/>
                <a:gd name="connsiteX1" fmla="*/ 4901184 w 4901184"/>
                <a:gd name="connsiteY1" fmla="*/ 0 h 1801368"/>
                <a:gd name="connsiteX2" fmla="*/ 4901184 w 4901184"/>
                <a:gd name="connsiteY2" fmla="*/ 1008251 h 1801368"/>
                <a:gd name="connsiteX3" fmla="*/ 3799357 w 4901184"/>
                <a:gd name="connsiteY3" fmla="*/ 1801368 h 1801368"/>
                <a:gd name="connsiteX4" fmla="*/ 0 w 4901184"/>
                <a:gd name="connsiteY4" fmla="*/ 1801368 h 1801368"/>
                <a:gd name="connsiteX5" fmla="*/ 0 w 4901184"/>
                <a:gd name="connsiteY5" fmla="*/ 800490 h 180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1184" h="1801368">
                  <a:moveTo>
                    <a:pt x="1112071" y="0"/>
                  </a:moveTo>
                  <a:lnTo>
                    <a:pt x="4901184" y="0"/>
                  </a:lnTo>
                  <a:lnTo>
                    <a:pt x="4901184" y="1008251"/>
                  </a:lnTo>
                  <a:lnTo>
                    <a:pt x="3799357" y="1801368"/>
                  </a:lnTo>
                  <a:lnTo>
                    <a:pt x="0" y="1801368"/>
                  </a:lnTo>
                  <a:lnTo>
                    <a:pt x="0" y="80049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35" kern="0">
                <a:solidFill>
                  <a:prstClr val="white"/>
                </a:solidFill>
              </a:endParaRPr>
            </a:p>
          </p:txBody>
        </p:sp>
        <p:cxnSp>
          <p:nvCxnSpPr>
            <p:cNvPr id="17" name="直接连接符 16"/>
            <p:cNvCxnSpPr/>
            <p:nvPr>
              <p:custDataLst>
                <p:tags r:id="rId7"/>
              </p:custDataLst>
            </p:nvPr>
          </p:nvCxnSpPr>
          <p:spPr>
            <a:xfrm flipH="1">
              <a:off x="8312603" y="4217678"/>
              <a:ext cx="1695291" cy="1482281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430" y="2678332"/>
            <a:ext cx="8697770" cy="1414005"/>
          </a:xfrm>
        </p:spPr>
        <p:txBody>
          <a:bodyPr wrap="square" anchor="ctr" anchorCtr="0">
            <a:norm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430" y="4375581"/>
            <a:ext cx="8697770" cy="36270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193040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2pPr>
            <a:lvl3pPr marL="38608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48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089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393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697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01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8938" y="1825625"/>
            <a:ext cx="4470861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2938" y="1825625"/>
            <a:ext cx="4470861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30934" y="365125"/>
            <a:ext cx="11330132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30934" y="1262742"/>
            <a:ext cx="11330132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784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430934" y="365125"/>
            <a:ext cx="11330132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30934" y="1262742"/>
            <a:ext cx="11330132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1000"/>
                  </a:schemeClr>
                </a:gs>
                <a:gs pos="45000">
                  <a:schemeClr val="accent1"/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894" y="1093877"/>
            <a:ext cx="8200211" cy="1998433"/>
          </a:xfrm>
        </p:spPr>
        <p:txBody>
          <a:bodyPr anchor="b" anchorCtr="0">
            <a:noAutofit/>
          </a:bodyPr>
          <a:lstStyle>
            <a:lvl1pPr algn="ct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2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56" y="4488012"/>
            <a:ext cx="12273782" cy="762114"/>
          </a:xfrm>
          <a:prstGeom prst="rect">
            <a:avLst/>
          </a:prstGeom>
          <a:solidFill>
            <a:schemeClr val="accent1">
              <a:lumMod val="20000"/>
              <a:lumOff val="80000"/>
              <a:alpha val="53000"/>
            </a:scheme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760">
              <a:solidFill>
                <a:srgbClr val="FFFFFF"/>
              </a:solidFill>
            </a:endParaRPr>
          </a:p>
        </p:txBody>
      </p:sp>
      <p:sp>
        <p:nvSpPr>
          <p:cNvPr id="9" name="椭圆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34648" y="3290724"/>
            <a:ext cx="119199" cy="3771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760">
              <a:solidFill>
                <a:srgbClr val="FFFFFF"/>
              </a:solidFill>
              <a:latin typeface="Arial Narrow" pitchFamily="34" charset="0"/>
              <a:ea typeface="微软雅黑" panose="020B0503020204020204" charset="-122"/>
            </a:endParaRPr>
          </a:p>
        </p:txBody>
      </p:sp>
      <p:cxnSp>
        <p:nvCxnSpPr>
          <p:cNvPr id="10" name="直接连接符 6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1995894" y="3306251"/>
            <a:ext cx="3810873" cy="0"/>
          </a:xfrm>
          <a:prstGeom prst="lin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7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6381727" y="3306251"/>
            <a:ext cx="3814378" cy="0"/>
          </a:xfrm>
          <a:prstGeom prst="lin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995893" y="3636962"/>
            <a:ext cx="8200211" cy="54252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-19050"/>
            <a:ext cx="12192000" cy="6877050"/>
            <a:chOff x="0" y="-19050"/>
            <a:chExt cx="12192000" cy="6877050"/>
          </a:xfrm>
        </p:grpSpPr>
        <p:pic>
          <p:nvPicPr>
            <p:cNvPr id="13" name="图片 12"/>
            <p:cNvPicPr/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" t="-203" r="12496" b="21598"/>
            <a:stretch>
              <a:fillRect/>
            </a:stretch>
          </p:blipFill>
          <p:spPr>
            <a:xfrm>
              <a:off x="0" y="-19050"/>
              <a:ext cx="12192000" cy="687705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A1B32">
                <a:alpha val="64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73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81150"/>
            <a:ext cx="10515600" cy="4595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621D-5B30-4238-B28F-E431F85280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74566-C8CC-4A47-925E-E11F39F53B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标题 1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 sz="6000" dirty="0" smtClean="0"/>
              <a:t>《魔术卡》解题报告</a:t>
            </a:r>
            <a:endParaRPr lang="zh-CN" altLang="en-US" sz="6000" dirty="0" smtClean="0"/>
          </a:p>
        </p:txBody>
      </p:sp>
      <p:sp>
        <p:nvSpPr>
          <p:cNvPr id="19" name="副标题 1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Autofit/>
          </a:bodyPr>
          <a:p>
            <a:r>
              <a:rPr lang="en-US" altLang="zh-CN" sz="4800" dirty="0" smtClean="0"/>
              <a:t>leoly</a:t>
            </a:r>
            <a:endParaRPr lang="en-US" altLang="zh-CN" sz="4800" dirty="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魔术卡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581150"/>
            <a:ext cx="10516235" cy="4596130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既然要求至少存在</a:t>
            </a:r>
            <a:r>
              <a:rPr lang="en-US" altLang="zh-CN">
                <a:solidFill>
                  <a:schemeClr val="bg1"/>
                </a:solidFill>
              </a:rPr>
              <a:t>sum</a:t>
            </a:r>
            <a:r>
              <a:rPr lang="zh-CN" altLang="en-US">
                <a:solidFill>
                  <a:schemeClr val="bg1"/>
                </a:solidFill>
              </a:rPr>
              <a:t>个</a:t>
            </a:r>
            <a:r>
              <a:rPr lang="en-US" altLang="zh-CN">
                <a:solidFill>
                  <a:schemeClr val="bg1"/>
                </a:solidFill>
              </a:rPr>
              <a:t>“</a:t>
            </a:r>
            <a:r>
              <a:rPr lang="zh-CN" altLang="en-US">
                <a:solidFill>
                  <a:schemeClr val="bg1"/>
                </a:solidFill>
              </a:rPr>
              <a:t>魔术对</a:t>
            </a:r>
            <a:r>
              <a:rPr lang="en-US" altLang="zh-CN">
                <a:solidFill>
                  <a:schemeClr val="bg1"/>
                </a:solidFill>
              </a:rPr>
              <a:t>”</a:t>
            </a:r>
            <a:r>
              <a:rPr lang="zh-CN" altLang="en-US">
                <a:solidFill>
                  <a:schemeClr val="bg1"/>
                </a:solidFill>
              </a:rPr>
              <a:t>，不妨把这</a:t>
            </a:r>
            <a:r>
              <a:rPr lang="en-US" altLang="zh-CN">
                <a:solidFill>
                  <a:schemeClr val="bg1"/>
                </a:solidFill>
              </a:rPr>
              <a:t>sum</a:t>
            </a:r>
            <a:r>
              <a:rPr lang="zh-CN" altLang="en-US">
                <a:solidFill>
                  <a:schemeClr val="bg1"/>
                </a:solidFill>
              </a:rPr>
              <a:t>个</a:t>
            </a:r>
            <a:r>
              <a:rPr lang="en-US" altLang="zh-CN">
                <a:solidFill>
                  <a:schemeClr val="bg1"/>
                </a:solidFill>
              </a:rPr>
              <a:t>“</a:t>
            </a:r>
            <a:r>
              <a:rPr lang="zh-CN" altLang="en-US">
                <a:solidFill>
                  <a:schemeClr val="bg1"/>
                </a:solidFill>
              </a:rPr>
              <a:t>魔术对</a:t>
            </a:r>
            <a:r>
              <a:rPr lang="en-US" altLang="zh-CN">
                <a:solidFill>
                  <a:schemeClr val="bg1"/>
                </a:solidFill>
              </a:rPr>
              <a:t>”</a:t>
            </a:r>
            <a:r>
              <a:rPr lang="zh-CN" altLang="en-US">
                <a:solidFill>
                  <a:schemeClr val="bg1"/>
                </a:solidFill>
              </a:rPr>
              <a:t>分配到</a:t>
            </a:r>
            <a:r>
              <a:rPr lang="en-US" altLang="zh-CN">
                <a:solidFill>
                  <a:schemeClr val="bg1"/>
                </a:solidFill>
              </a:rPr>
              <a:t>m</a:t>
            </a:r>
            <a:r>
              <a:rPr lang="zh-CN" altLang="en-US">
                <a:solidFill>
                  <a:schemeClr val="bg1"/>
                </a:solidFill>
              </a:rPr>
              <a:t>种魔术卡里面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设第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种魔术卡中至少存在</a:t>
            </a:r>
            <a:r>
              <a:rPr lang="en-US" altLang="zh-CN">
                <a:solidFill>
                  <a:schemeClr val="bg1"/>
                </a:solidFill>
              </a:rPr>
              <a:t>s[i]</a:t>
            </a:r>
            <a:r>
              <a:rPr lang="zh-CN" altLang="en-US">
                <a:solidFill>
                  <a:schemeClr val="bg1"/>
                </a:solidFill>
              </a:rPr>
              <a:t>个</a:t>
            </a:r>
            <a:r>
              <a:rPr lang="en-US" altLang="zh-CN">
                <a:solidFill>
                  <a:schemeClr val="bg1"/>
                </a:solidFill>
              </a:rPr>
              <a:t>“</a:t>
            </a:r>
            <a:r>
              <a:rPr lang="zh-CN" altLang="en-US">
                <a:solidFill>
                  <a:schemeClr val="bg1"/>
                </a:solidFill>
              </a:rPr>
              <a:t>魔术对</a:t>
            </a:r>
            <a:r>
              <a:rPr lang="en-US" altLang="zh-CN">
                <a:solidFill>
                  <a:schemeClr val="bg1"/>
                </a:solidFill>
              </a:rPr>
              <a:t>”</a:t>
            </a:r>
            <a:r>
              <a:rPr lang="zh-CN" altLang="en-US">
                <a:solidFill>
                  <a:schemeClr val="bg1"/>
                </a:solidFill>
              </a:rPr>
              <a:t>，则需要满足</a:t>
            </a:r>
            <a:r>
              <a:rPr lang="en-US" altLang="zh-CN">
                <a:solidFill>
                  <a:schemeClr val="bg1"/>
                </a:solidFill>
              </a:rPr>
              <a:t>s[1]+s[2]+...+s[m]=sum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选出</a:t>
            </a:r>
            <a:r>
              <a:rPr lang="en-US" altLang="zh-CN">
                <a:solidFill>
                  <a:schemeClr val="bg1"/>
                </a:solidFill>
              </a:rPr>
              <a:t>s[i]</a:t>
            </a:r>
            <a:r>
              <a:rPr lang="zh-CN" altLang="en-US">
                <a:solidFill>
                  <a:schemeClr val="bg1"/>
                </a:solidFill>
              </a:rPr>
              <a:t>个魔术卡</a:t>
            </a:r>
            <a:r>
              <a:rPr lang="en-US" altLang="zh-CN">
                <a:solidFill>
                  <a:schemeClr val="bg1"/>
                </a:solidFill>
              </a:rPr>
              <a:t>“</a:t>
            </a:r>
            <a:r>
              <a:rPr lang="zh-CN" altLang="en-US">
                <a:solidFill>
                  <a:schemeClr val="bg1"/>
                </a:solidFill>
              </a:rPr>
              <a:t>浪费掉</a:t>
            </a:r>
            <a:r>
              <a:rPr lang="en-US" altLang="zh-CN">
                <a:solidFill>
                  <a:schemeClr val="bg1"/>
                </a:solidFill>
              </a:rPr>
              <a:t>”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把那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s[i]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张魔术卡顺次插入到当前所有魔术卡后面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ym typeface="+mn-ea"/>
              </a:rPr>
              <a:t>这样保证不重不漏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ym typeface="+mn-ea"/>
              </a:rPr>
              <a:t>方案数</a:t>
            </a:r>
            <a:r>
              <a:rPr lang="en-US" altLang="zh-CN">
                <a:sym typeface="+mn-ea"/>
              </a:rPr>
              <a:t>=C[a[i]][s[i]]*(a[i]-s[i])*(a[i]-s[i]+1)*...*(a[i]-1)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     =C[a[i]][s[i]]*(a[i]-1)!/(a[i]-s[i]-1)!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魔术卡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581150"/>
            <a:ext cx="10516235" cy="4596130"/>
          </a:xfrm>
        </p:spPr>
        <p:txBody>
          <a:bodyPr/>
          <a:p>
            <a:r>
              <a:rPr lang="zh-CN" altLang="en-US"/>
              <a:t>于是可以</a:t>
            </a:r>
            <a:r>
              <a:rPr lang="en-US" altLang="zh-CN"/>
              <a:t>DP</a:t>
            </a:r>
            <a:r>
              <a:rPr lang="zh-CN" altLang="en-US"/>
              <a:t>了</a:t>
            </a:r>
            <a:endParaRPr lang="zh-CN" altLang="en-US"/>
          </a:p>
          <a:p>
            <a:r>
              <a:rPr lang="en-US" altLang="zh-CN"/>
              <a:t>f[i][j]=</a:t>
            </a:r>
            <a:r>
              <a:rPr lang="zh-CN" altLang="en-US"/>
              <a:t>前</a:t>
            </a:r>
            <a:r>
              <a:rPr lang="en-US" altLang="zh-CN"/>
              <a:t>i</a:t>
            </a:r>
            <a:r>
              <a:rPr lang="zh-CN" altLang="en-US"/>
              <a:t>种魔术卡一共钦定了</a:t>
            </a:r>
            <a:r>
              <a:rPr lang="en-US" altLang="zh-CN"/>
              <a:t>j</a:t>
            </a:r>
            <a:r>
              <a:rPr lang="zh-CN" altLang="en-US"/>
              <a:t>个</a:t>
            </a:r>
            <a:r>
              <a:rPr lang="en-US" altLang="zh-CN"/>
              <a:t>“</a:t>
            </a:r>
            <a:r>
              <a:rPr lang="zh-CN" altLang="en-US"/>
              <a:t>魔术对</a:t>
            </a:r>
            <a:r>
              <a:rPr lang="en-US" altLang="zh-CN"/>
              <a:t>”</a:t>
            </a:r>
            <a:r>
              <a:rPr lang="zh-CN" altLang="en-US"/>
              <a:t>的方案数</a:t>
            </a:r>
            <a:endParaRPr lang="zh-CN" altLang="en-US"/>
          </a:p>
          <a:p>
            <a:r>
              <a:rPr lang="zh-CN" altLang="en-US"/>
              <a:t>转移时枚举</a:t>
            </a:r>
            <a:r>
              <a:rPr lang="en-US" altLang="zh-CN"/>
              <a:t>s[i]</a:t>
            </a:r>
            <a:r>
              <a:rPr lang="zh-CN" altLang="en-US"/>
              <a:t>，用</a:t>
            </a:r>
            <a:r>
              <a:rPr lang="en-US" altLang="zh-CN"/>
              <a:t>f[i-1][j-s[i]]</a:t>
            </a:r>
            <a:r>
              <a:rPr lang="zh-CN" altLang="en-US"/>
              <a:t>更新</a:t>
            </a:r>
            <a:r>
              <a:rPr lang="en-US" altLang="zh-CN"/>
              <a:t>f[i][j]</a:t>
            </a:r>
            <a:endParaRPr lang="en-US" altLang="zh-CN"/>
          </a:p>
          <a:p>
            <a:r>
              <a:rPr lang="zh-CN" altLang="en-US"/>
              <a:t>即：</a:t>
            </a:r>
            <a:r>
              <a:rPr lang="en-US" altLang="zh-CN"/>
              <a:t>f[i][j]+=f[i-1][j-s[i]]*C[a[i]][s[i]]*(a[i]-1)!/(a[i]-s[i]-1)!</a:t>
            </a:r>
            <a:endParaRPr lang="en-US" altLang="zh-CN"/>
          </a:p>
          <a:p>
            <a:r>
              <a:rPr lang="zh-CN" altLang="en-US"/>
              <a:t>其中</a:t>
            </a:r>
            <a:r>
              <a:rPr lang="en-US" altLang="zh-CN"/>
              <a:t>0&lt;=s[i]&lt;=a[i]-1</a:t>
            </a:r>
            <a:endParaRPr lang="en-US" altLang="zh-CN"/>
          </a:p>
          <a:p>
            <a:r>
              <a:rPr lang="zh-CN" altLang="en-US"/>
              <a:t>状态数</a:t>
            </a:r>
            <a:r>
              <a:rPr lang="en-US" altLang="zh-CN"/>
              <a:t>O(mn)</a:t>
            </a:r>
            <a:r>
              <a:rPr lang="zh-CN" altLang="en-US"/>
              <a:t>，转移总复杂度</a:t>
            </a:r>
            <a:r>
              <a:rPr lang="en-US" altLang="zh-CN"/>
              <a:t>O(n^2)</a:t>
            </a:r>
            <a:endParaRPr lang="en-US" altLang="zh-CN"/>
          </a:p>
          <a:p>
            <a:r>
              <a:rPr lang="en-US" altLang="zh-CN"/>
              <a:t>O(n^2)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魔术卡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581150"/>
            <a:ext cx="10516235" cy="4596130"/>
          </a:xfrm>
        </p:spPr>
        <p:txBody>
          <a:bodyPr/>
          <a:p>
            <a:r>
              <a:rPr lang="en-US" altLang="zh-CN">
                <a:sym typeface="+mn-ea"/>
              </a:rPr>
              <a:t>g[i]</a:t>
            </a:r>
            <a:r>
              <a:rPr lang="zh-CN" altLang="en-US">
                <a:sym typeface="+mn-ea"/>
              </a:rPr>
              <a:t>的计算</a:t>
            </a:r>
            <a:r>
              <a:rPr lang="zh-CN" altLang="en-US">
                <a:sym typeface="+mn-ea"/>
              </a:rPr>
              <a:t>：先将没有浪费的魔术卡进行排列，表示它们的相对位置，再插入所有浪费的魔术卡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g[i]=f[m][i]*(n-i)!</a:t>
            </a:r>
            <a:endParaRPr lang="zh-CN" altLang="en-US"/>
          </a:p>
          <a:p>
            <a:r>
              <a:rPr lang="zh-CN" altLang="en-US"/>
              <a:t>容斥</a:t>
            </a:r>
            <a:endParaRPr lang="zh-CN" altLang="en-US"/>
          </a:p>
          <a:p>
            <a:r>
              <a:rPr lang="en-US" altLang="zh-CN"/>
              <a:t>ans=g[0]-g[1]+g[2]-g[3]+...</a:t>
            </a:r>
            <a:endParaRPr lang="en-US" altLang="zh-CN"/>
          </a:p>
          <a:p>
            <a:r>
              <a:rPr lang="zh-CN" altLang="en-US"/>
              <a:t>容斥复杂度</a:t>
            </a:r>
            <a:r>
              <a:rPr lang="en-US" altLang="zh-CN"/>
              <a:t>O(n)</a:t>
            </a:r>
            <a:endParaRPr lang="en-US" altLang="zh-CN"/>
          </a:p>
          <a:p>
            <a:r>
              <a:rPr lang="zh-CN" altLang="en-US"/>
              <a:t>本题答案即为：</a:t>
            </a:r>
            <a:r>
              <a:rPr lang="en-US" altLang="zh-CN"/>
              <a:t>ans/a[1]!/a[2]!/.../a[m]!</a:t>
            </a:r>
            <a:endParaRPr lang="en-US" altLang="zh-CN"/>
          </a:p>
          <a:p>
            <a:r>
              <a:rPr lang="en-US" altLang="zh-CN"/>
              <a:t>O(n^2)</a:t>
            </a:r>
            <a:endParaRPr lang="zh-CN" altLang="en-US"/>
          </a:p>
          <a:p>
            <a:r>
              <a:rPr lang="zh-CN" altLang="en-US"/>
              <a:t>结合</a:t>
            </a:r>
            <a:r>
              <a:rPr lang="en-US" altLang="zh-CN"/>
              <a:t>m&lt;=3</a:t>
            </a:r>
            <a:r>
              <a:rPr lang="zh-CN" altLang="en-US"/>
              <a:t>的高维</a:t>
            </a:r>
            <a:r>
              <a:rPr lang="en-US" altLang="zh-CN"/>
              <a:t>DP</a:t>
            </a:r>
            <a:r>
              <a:rPr lang="zh-CN" altLang="en-US"/>
              <a:t>可得</a:t>
            </a:r>
            <a:r>
              <a:rPr lang="en-US" altLang="zh-CN"/>
              <a:t>52</a:t>
            </a:r>
            <a:r>
              <a:rPr lang="zh-CN" altLang="en-US"/>
              <a:t>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魔术卡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581150"/>
            <a:ext cx="10516235" cy="4596130"/>
          </a:xfrm>
        </p:spPr>
        <p:txBody>
          <a:bodyPr/>
          <a:p>
            <a:r>
              <a:rPr lang="en-US" altLang="zh-CN"/>
              <a:t>64</a:t>
            </a:r>
            <a:r>
              <a:rPr lang="zh-CN" altLang="en-US"/>
              <a:t>分</a:t>
            </a:r>
            <a:endParaRPr lang="zh-CN" altLang="en-US"/>
          </a:p>
          <a:p>
            <a:r>
              <a:rPr lang="zh-CN" altLang="en-US"/>
              <a:t>对于测试点</a:t>
            </a:r>
            <a:r>
              <a:rPr lang="en-US" altLang="zh-CN"/>
              <a:t>1~16</a:t>
            </a:r>
            <a:endParaRPr lang="en-US" altLang="zh-CN"/>
          </a:p>
          <a:p>
            <a:r>
              <a:rPr lang="en-US" altLang="zh-CN"/>
              <a:t>m&lt;=2000</a:t>
            </a:r>
            <a:r>
              <a:rPr lang="zh-CN" altLang="en-US"/>
              <a:t>，</a:t>
            </a:r>
            <a:r>
              <a:rPr lang="en-US" altLang="zh-CN"/>
              <a:t>n&lt;=5000</a:t>
            </a:r>
            <a:endParaRPr lang="en-US" altLang="zh-CN"/>
          </a:p>
          <a:p>
            <a:r>
              <a:rPr lang="zh-CN" altLang="en-US"/>
              <a:t>同前面的容斥</a:t>
            </a:r>
            <a:r>
              <a:rPr lang="en-US" altLang="zh-CN"/>
              <a:t>+DP</a:t>
            </a:r>
            <a:r>
              <a:rPr lang="zh-CN" altLang="en-US"/>
              <a:t>做法</a:t>
            </a:r>
            <a:endParaRPr lang="zh-CN" altLang="en-US"/>
          </a:p>
          <a:p>
            <a:r>
              <a:rPr lang="zh-CN" altLang="en-US"/>
              <a:t>区别在于容斥过程的变化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魔术卡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581150"/>
            <a:ext cx="10516235" cy="4596130"/>
          </a:xfrm>
        </p:spPr>
        <p:txBody>
          <a:bodyPr/>
          <a:p>
            <a:r>
              <a:rPr lang="zh-CN" altLang="en-US"/>
              <a:t>设</a:t>
            </a:r>
            <a:r>
              <a:rPr lang="en-US" altLang="zh-CN"/>
              <a:t>G[i]=</a:t>
            </a:r>
            <a:r>
              <a:rPr lang="zh-CN" altLang="en-US"/>
              <a:t>恰好存在</a:t>
            </a:r>
            <a:r>
              <a:rPr lang="en-US" altLang="zh-CN"/>
              <a:t>i</a:t>
            </a:r>
            <a:r>
              <a:rPr lang="zh-CN" altLang="en-US"/>
              <a:t>个</a:t>
            </a:r>
            <a:r>
              <a:rPr lang="en-US" altLang="zh-CN"/>
              <a:t>“</a:t>
            </a:r>
            <a:r>
              <a:rPr lang="zh-CN" altLang="en-US"/>
              <a:t>魔术对</a:t>
            </a:r>
            <a:r>
              <a:rPr lang="en-US" altLang="zh-CN"/>
              <a:t>”</a:t>
            </a:r>
            <a:r>
              <a:rPr lang="zh-CN" altLang="en-US"/>
              <a:t>的方案数</a:t>
            </a:r>
            <a:endParaRPr lang="zh-CN" altLang="en-US"/>
          </a:p>
          <a:p>
            <a:r>
              <a:rPr lang="zh-CN" altLang="en-US"/>
              <a:t>假设已经求出</a:t>
            </a:r>
            <a:r>
              <a:rPr lang="en-US" altLang="zh-CN"/>
              <a:t>g[k]</a:t>
            </a:r>
            <a:r>
              <a:rPr lang="zh-CN" altLang="en-US"/>
              <a:t>，</a:t>
            </a:r>
            <a:r>
              <a:rPr lang="en-US" altLang="zh-CN"/>
              <a:t>G[k+1]~G[n]</a:t>
            </a:r>
            <a:r>
              <a:rPr lang="zh-CN" altLang="en-US"/>
              <a:t>，考虑计算</a:t>
            </a:r>
            <a:r>
              <a:rPr lang="en-US" altLang="zh-CN"/>
              <a:t>G[k]</a:t>
            </a:r>
            <a:endParaRPr lang="en-US" altLang="zh-CN"/>
          </a:p>
          <a:p>
            <a:r>
              <a:rPr lang="en-US" altLang="zh-CN"/>
              <a:t>G[k]=g[k]-C[k+1][k]*G[k+1]-C[k+2][k]*G[k+2]-...-C[n][k]*G[n]</a:t>
            </a:r>
            <a:endParaRPr lang="en-US" altLang="zh-CN"/>
          </a:p>
          <a:p>
            <a:r>
              <a:rPr lang="zh-CN" altLang="en-US"/>
              <a:t>特殊地，</a:t>
            </a:r>
            <a:r>
              <a:rPr lang="en-US" altLang="zh-CN"/>
              <a:t>G[n]=g[n]</a:t>
            </a:r>
            <a:endParaRPr lang="en-US" altLang="zh-CN"/>
          </a:p>
          <a:p>
            <a:r>
              <a:rPr lang="en-US" altLang="zh-CN"/>
              <a:t>O(n^2)</a:t>
            </a:r>
            <a:r>
              <a:rPr lang="zh-CN" altLang="en-US"/>
              <a:t>递推出</a:t>
            </a:r>
            <a:r>
              <a:rPr lang="en-US" altLang="zh-CN"/>
              <a:t>G[k]</a:t>
            </a:r>
            <a:r>
              <a:rPr lang="zh-CN" altLang="en-US"/>
              <a:t>即可</a:t>
            </a:r>
            <a:endParaRPr lang="zh-CN" altLang="en-US"/>
          </a:p>
          <a:p>
            <a:r>
              <a:rPr lang="en-US" altLang="zh-CN"/>
              <a:t>O(n^2)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魔术卡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581150"/>
            <a:ext cx="10516235" cy="4596130"/>
          </a:xfrm>
        </p:spPr>
        <p:txBody>
          <a:bodyPr/>
          <a:p>
            <a:r>
              <a:rPr lang="en-US" altLang="zh-CN"/>
              <a:t>76</a:t>
            </a:r>
            <a:r>
              <a:rPr lang="zh-CN" altLang="en-US"/>
              <a:t>分</a:t>
            </a:r>
            <a:endParaRPr lang="zh-CN" altLang="en-US"/>
          </a:p>
          <a:p>
            <a:r>
              <a:rPr lang="zh-CN" altLang="en-US"/>
              <a:t>对于测试点</a:t>
            </a:r>
            <a:r>
              <a:rPr lang="en-US" altLang="zh-CN"/>
              <a:t>17~19</a:t>
            </a:r>
            <a:endParaRPr lang="en-US" altLang="zh-CN"/>
          </a:p>
          <a:p>
            <a:r>
              <a:rPr lang="en-US" altLang="zh-CN"/>
              <a:t>k=0</a:t>
            </a:r>
            <a:r>
              <a:rPr lang="zh-CN" altLang="en-US"/>
              <a:t>，</a:t>
            </a:r>
            <a:r>
              <a:rPr lang="en-US" altLang="zh-CN"/>
              <a:t>a[i]</a:t>
            </a:r>
            <a:r>
              <a:rPr lang="zh-CN" altLang="en-US"/>
              <a:t>都相等</a:t>
            </a:r>
            <a:endParaRPr lang="en-US" altLang="zh-CN"/>
          </a:p>
          <a:p>
            <a:r>
              <a:rPr lang="en-US" altLang="zh-CN"/>
              <a:t>g</a:t>
            </a:r>
            <a:r>
              <a:rPr lang="zh-CN" altLang="en-US"/>
              <a:t>数组的求解是</a:t>
            </a:r>
            <a:r>
              <a:rPr lang="en-US" altLang="zh-CN"/>
              <a:t>O(n^2)</a:t>
            </a:r>
            <a:r>
              <a:rPr lang="zh-CN" altLang="en-US"/>
              <a:t>的，需要优化；</a:t>
            </a:r>
            <a:r>
              <a:rPr lang="en-US" altLang="zh-CN"/>
              <a:t>G[0]</a:t>
            </a:r>
            <a:r>
              <a:rPr lang="zh-CN" altLang="en-US"/>
              <a:t>可以</a:t>
            </a:r>
            <a:r>
              <a:rPr lang="en-US" altLang="zh-CN"/>
              <a:t>O(n)</a:t>
            </a:r>
            <a:r>
              <a:rPr lang="zh-CN" altLang="en-US"/>
              <a:t>求解，无需优化</a:t>
            </a:r>
            <a:endParaRPr lang="zh-CN" altLang="en-US"/>
          </a:p>
          <a:p>
            <a:r>
              <a:rPr lang="zh-CN" altLang="en-US"/>
              <a:t>考虑到</a:t>
            </a:r>
            <a:r>
              <a:rPr lang="en-US" altLang="zh-CN"/>
              <a:t>f[i][j]</a:t>
            </a:r>
            <a:r>
              <a:rPr lang="zh-CN" altLang="en-US"/>
              <a:t>的转移式是卷积的形式</a:t>
            </a:r>
            <a:endParaRPr lang="zh-CN" altLang="en-US"/>
          </a:p>
          <a:p>
            <a:r>
              <a:rPr lang="zh-CN" altLang="en-US"/>
              <a:t>若把</a:t>
            </a:r>
            <a:r>
              <a:rPr lang="en-US" altLang="zh-CN"/>
              <a:t>f[i]</a:t>
            </a:r>
            <a:r>
              <a:rPr lang="zh-CN" altLang="en-US"/>
              <a:t>看成多项式，则</a:t>
            </a:r>
            <a:r>
              <a:rPr lang="en-US" altLang="zh-CN"/>
              <a:t>g</a:t>
            </a:r>
            <a:r>
              <a:rPr lang="zh-CN" altLang="en-US"/>
              <a:t>数组的求解本质上就是计算长度为</a:t>
            </a:r>
            <a:r>
              <a:rPr lang="en-US" altLang="zh-CN"/>
              <a:t>O(n/m)</a:t>
            </a:r>
            <a:r>
              <a:rPr lang="zh-CN" altLang="en-US"/>
              <a:t>的多项式的</a:t>
            </a:r>
            <a:r>
              <a:rPr lang="en-US" altLang="zh-CN"/>
              <a:t>m</a:t>
            </a:r>
            <a:r>
              <a:rPr lang="zh-CN" altLang="en-US"/>
              <a:t>次方</a:t>
            </a:r>
            <a:endParaRPr lang="zh-CN" altLang="en-US"/>
          </a:p>
          <a:p>
            <a:r>
              <a:rPr lang="zh-CN" altLang="en-US"/>
              <a:t>快速幂</a:t>
            </a:r>
            <a:r>
              <a:rPr lang="en-US" altLang="zh-CN"/>
              <a:t>+NTT</a:t>
            </a:r>
            <a:endParaRPr lang="zh-CN" altLang="en-US"/>
          </a:p>
          <a:p>
            <a:r>
              <a:rPr lang="en-US" altLang="zh-CN"/>
              <a:t>O(n log n)</a:t>
            </a:r>
            <a:endParaRPr lang="en-US" altLang="zh-CN"/>
          </a:p>
          <a:p>
            <a:r>
              <a:rPr lang="zh-CN" altLang="en-US"/>
              <a:t>结合</a:t>
            </a:r>
            <a:r>
              <a:rPr lang="en-US" altLang="zh-CN"/>
              <a:t>n&lt;=5000</a:t>
            </a:r>
            <a:r>
              <a:rPr lang="zh-CN" altLang="en-US"/>
              <a:t>的</a:t>
            </a:r>
            <a:r>
              <a:rPr lang="en-US" altLang="zh-CN"/>
              <a:t>DP</a:t>
            </a:r>
            <a:r>
              <a:rPr lang="zh-CN" altLang="en-US"/>
              <a:t>可得</a:t>
            </a:r>
            <a:r>
              <a:rPr lang="en-US" altLang="zh-CN"/>
              <a:t>76</a:t>
            </a:r>
            <a:r>
              <a:rPr lang="zh-CN" altLang="en-US"/>
              <a:t>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魔术卡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581150"/>
            <a:ext cx="10516235" cy="4596130"/>
          </a:xfrm>
        </p:spPr>
        <p:txBody>
          <a:bodyPr/>
          <a:p>
            <a:r>
              <a:rPr lang="en-US" altLang="zh-CN"/>
              <a:t>84</a:t>
            </a:r>
            <a:r>
              <a:rPr lang="zh-CN" altLang="en-US"/>
              <a:t>分</a:t>
            </a:r>
            <a:endParaRPr lang="zh-CN" altLang="en-US"/>
          </a:p>
          <a:p>
            <a:r>
              <a:rPr lang="zh-CN" altLang="en-US"/>
              <a:t>对于测试点</a:t>
            </a:r>
            <a:r>
              <a:rPr lang="en-US" altLang="zh-CN"/>
              <a:t>17~21</a:t>
            </a:r>
            <a:endParaRPr lang="en-US" altLang="zh-CN"/>
          </a:p>
          <a:p>
            <a:r>
              <a:rPr lang="en-US" altLang="zh-CN"/>
              <a:t>k=0</a:t>
            </a:r>
            <a:endParaRPr lang="en-US" altLang="zh-CN"/>
          </a:p>
          <a:p>
            <a:r>
              <a:rPr lang="zh-CN" altLang="en-US"/>
              <a:t>同样是优化</a:t>
            </a:r>
            <a:r>
              <a:rPr lang="en-US" altLang="zh-CN"/>
              <a:t>g</a:t>
            </a:r>
            <a:r>
              <a:rPr lang="zh-CN" altLang="en-US"/>
              <a:t>数组的求解</a:t>
            </a:r>
            <a:endParaRPr lang="zh-CN" altLang="en-US"/>
          </a:p>
          <a:p>
            <a:r>
              <a:rPr lang="zh-CN" altLang="en-US"/>
              <a:t>每次</a:t>
            </a:r>
            <a:r>
              <a:rPr lang="en-US" altLang="zh-CN"/>
              <a:t>f[i]</a:t>
            </a:r>
            <a:r>
              <a:rPr lang="zh-CN" altLang="en-US"/>
              <a:t>转移可以看成两个块的合并，原本是从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m</a:t>
            </a:r>
            <a:r>
              <a:rPr lang="zh-CN" altLang="en-US"/>
              <a:t>顺次合并，现在我们尝试改变合并顺序</a:t>
            </a:r>
            <a:endParaRPr lang="zh-CN" altLang="en-US"/>
          </a:p>
          <a:p>
            <a:r>
              <a:rPr lang="zh-CN" altLang="en-US"/>
              <a:t>每次选出两个魔术卡个数最少的块合并，用堆维护这个过程，合并时</a:t>
            </a:r>
            <a:r>
              <a:rPr lang="en-US" altLang="zh-CN"/>
              <a:t>NTT</a:t>
            </a:r>
            <a:r>
              <a:rPr lang="zh-CN" altLang="en-US"/>
              <a:t>处理</a:t>
            </a:r>
            <a:endParaRPr lang="zh-CN" altLang="en-US"/>
          </a:p>
          <a:p>
            <a:r>
              <a:rPr lang="en-US" altLang="zh-CN"/>
              <a:t>O(n log^2 n)</a:t>
            </a:r>
            <a:endParaRPr lang="en-US" altLang="zh-CN"/>
          </a:p>
          <a:p>
            <a:r>
              <a:rPr lang="zh-CN" altLang="en-US"/>
              <a:t>结合</a:t>
            </a:r>
            <a:r>
              <a:rPr lang="en-US" altLang="zh-CN"/>
              <a:t>n&lt;=5000</a:t>
            </a:r>
            <a:r>
              <a:rPr lang="zh-CN" altLang="en-US"/>
              <a:t>的</a:t>
            </a:r>
            <a:r>
              <a:rPr lang="en-US" altLang="zh-CN"/>
              <a:t>DP</a:t>
            </a:r>
            <a:r>
              <a:rPr lang="zh-CN" altLang="en-US"/>
              <a:t>可得</a:t>
            </a:r>
            <a:r>
              <a:rPr lang="en-US" altLang="zh-CN"/>
              <a:t>84</a:t>
            </a:r>
            <a:r>
              <a:rPr lang="zh-CN" altLang="en-US"/>
              <a:t>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魔术卡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581150"/>
            <a:ext cx="10516235" cy="4596130"/>
          </a:xfrm>
        </p:spPr>
        <p:txBody>
          <a:bodyPr/>
          <a:p>
            <a:r>
              <a:rPr lang="zh-CN" altLang="en-US"/>
              <a:t>正解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魔术卡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581150"/>
            <a:ext cx="10516235" cy="4596130"/>
          </a:xfrm>
        </p:spPr>
        <p:txBody>
          <a:bodyPr/>
          <a:p>
            <a:r>
              <a:rPr lang="en-US" altLang="zh-CN"/>
              <a:t>100</a:t>
            </a:r>
            <a:r>
              <a:rPr lang="zh-CN" altLang="en-US"/>
              <a:t>分</a:t>
            </a:r>
            <a:endParaRPr lang="zh-CN" altLang="en-US"/>
          </a:p>
          <a:p>
            <a:r>
              <a:rPr lang="zh-CN" altLang="en-US"/>
              <a:t>对于测试点</a:t>
            </a:r>
            <a:r>
              <a:rPr lang="en-US" altLang="zh-CN"/>
              <a:t>1~25</a:t>
            </a:r>
            <a:endParaRPr lang="en-US" altLang="zh-CN"/>
          </a:p>
          <a:p>
            <a:r>
              <a:rPr lang="zh-CN" altLang="en-US"/>
              <a:t>我们已经</a:t>
            </a:r>
            <a:r>
              <a:rPr lang="en-US" altLang="zh-CN"/>
              <a:t>O(n log^2 n)</a:t>
            </a:r>
            <a:r>
              <a:rPr lang="zh-CN" altLang="en-US"/>
              <a:t>求出了</a:t>
            </a:r>
            <a:r>
              <a:rPr lang="en-US" altLang="zh-CN"/>
              <a:t>g</a:t>
            </a:r>
            <a:r>
              <a:rPr lang="zh-CN" altLang="en-US"/>
              <a:t>数组，但</a:t>
            </a:r>
            <a:r>
              <a:rPr lang="en-US" altLang="zh-CN"/>
              <a:t>G[k]</a:t>
            </a:r>
            <a:r>
              <a:rPr lang="zh-CN" altLang="en-US"/>
              <a:t>的求解是</a:t>
            </a:r>
            <a:r>
              <a:rPr lang="en-US" altLang="zh-CN"/>
              <a:t>O(n^2)</a:t>
            </a:r>
            <a:r>
              <a:rPr lang="zh-CN" altLang="en-US"/>
              <a:t>的，需要优化</a:t>
            </a:r>
            <a:endParaRPr lang="zh-CN" altLang="en-US"/>
          </a:p>
          <a:p>
            <a:r>
              <a:rPr lang="en-US" altLang="zh-CN"/>
              <a:t>G</a:t>
            </a:r>
            <a:r>
              <a:rPr lang="zh-CN" altLang="en-US"/>
              <a:t>数组的计算也可以看成卷积</a:t>
            </a:r>
            <a:endParaRPr lang="zh-CN" altLang="en-US"/>
          </a:p>
          <a:p>
            <a:r>
              <a:rPr lang="zh-CN" altLang="en-US"/>
              <a:t>分治</a:t>
            </a:r>
            <a:r>
              <a:rPr lang="en-US" altLang="zh-CN"/>
              <a:t>+NTT</a:t>
            </a:r>
            <a:r>
              <a:rPr lang="zh-CN" altLang="en-US"/>
              <a:t>计算</a:t>
            </a:r>
            <a:r>
              <a:rPr lang="en-US" altLang="zh-CN"/>
              <a:t>G</a:t>
            </a:r>
            <a:r>
              <a:rPr lang="zh-CN" altLang="en-US"/>
              <a:t>数组，这步计算也是</a:t>
            </a:r>
            <a:r>
              <a:rPr lang="en-US" altLang="zh-CN"/>
              <a:t>O(n log^2 n)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故总复杂度为</a:t>
            </a:r>
            <a:r>
              <a:rPr lang="en-US" altLang="zh-CN"/>
              <a:t>O(n log^2 n)</a:t>
            </a:r>
            <a:r>
              <a:rPr lang="zh-CN" altLang="en-US"/>
              <a:t>，可以通过此题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魔术卡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581150"/>
            <a:ext cx="10516235" cy="4596130"/>
          </a:xfrm>
        </p:spPr>
        <p:txBody>
          <a:bodyPr/>
          <a:p>
            <a:r>
              <a:rPr lang="zh-CN" altLang="en-US"/>
              <a:t>暴力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魔术卡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581150"/>
            <a:ext cx="10516235" cy="4596130"/>
          </a:xfrm>
        </p:spPr>
        <p:txBody>
          <a:bodyPr/>
          <a:p>
            <a:r>
              <a:rPr lang="en-US" altLang="zh-CN"/>
              <a:t>8</a:t>
            </a:r>
            <a:r>
              <a:rPr lang="zh-CN" altLang="en-US"/>
              <a:t>分</a:t>
            </a:r>
            <a:endParaRPr lang="zh-CN" altLang="en-US"/>
          </a:p>
          <a:p>
            <a:r>
              <a:rPr lang="zh-CN" altLang="en-US"/>
              <a:t>对于测试点</a:t>
            </a:r>
            <a:r>
              <a:rPr lang="en-US" altLang="zh-CN"/>
              <a:t>1~2</a:t>
            </a:r>
            <a:endParaRPr lang="zh-CN" altLang="en-US"/>
          </a:p>
          <a:p>
            <a:r>
              <a:rPr lang="en-US" altLang="zh-CN"/>
              <a:t>m=2</a:t>
            </a:r>
            <a:r>
              <a:rPr lang="zh-CN" altLang="en-US"/>
              <a:t>，</a:t>
            </a:r>
            <a:r>
              <a:rPr lang="en-US" altLang="zh-CN"/>
              <a:t>n&lt;=300</a:t>
            </a:r>
            <a:r>
              <a:rPr lang="zh-CN" altLang="en-US"/>
              <a:t>，</a:t>
            </a:r>
            <a:r>
              <a:rPr lang="en-US" altLang="zh-CN"/>
              <a:t>k&lt;=2</a:t>
            </a:r>
            <a:endParaRPr lang="en-US" altLang="zh-CN"/>
          </a:p>
          <a:p>
            <a:r>
              <a:rPr lang="zh-CN" altLang="en-US"/>
              <a:t>枚举</a:t>
            </a:r>
            <a:r>
              <a:rPr lang="en-US" altLang="zh-CN"/>
              <a:t>1</a:t>
            </a:r>
            <a:r>
              <a:rPr lang="zh-CN" altLang="en-US"/>
              <a:t>个或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“</a:t>
            </a:r>
            <a:r>
              <a:rPr lang="zh-CN" altLang="en-US"/>
              <a:t>魔术对</a:t>
            </a:r>
            <a:r>
              <a:rPr lang="en-US" altLang="zh-CN"/>
              <a:t>”</a:t>
            </a:r>
            <a:r>
              <a:rPr lang="zh-CN" altLang="en-US"/>
              <a:t>的位置及种类，其它位置魔术卡种类交错</a:t>
            </a:r>
            <a:endParaRPr lang="zh-CN" altLang="en-US"/>
          </a:p>
          <a:p>
            <a:r>
              <a:rPr lang="zh-CN" altLang="en-US"/>
              <a:t>这样整个序列就确定了</a:t>
            </a:r>
            <a:endParaRPr lang="zh-CN" altLang="en-US"/>
          </a:p>
          <a:p>
            <a:r>
              <a:rPr lang="en-US" altLang="zh-CN"/>
              <a:t>O(n^3)</a:t>
            </a:r>
            <a:r>
              <a:rPr lang="zh-CN" altLang="en-US"/>
              <a:t>或</a:t>
            </a:r>
            <a:r>
              <a:rPr lang="en-US" altLang="zh-CN"/>
              <a:t>O(n^2)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魔术卡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581150"/>
            <a:ext cx="10516235" cy="4596130"/>
          </a:xfrm>
        </p:spPr>
        <p:txBody>
          <a:bodyPr/>
          <a:p>
            <a:r>
              <a:rPr lang="en-US" altLang="zh-CN"/>
              <a:t>16</a:t>
            </a:r>
            <a:r>
              <a:rPr lang="zh-CN" altLang="en-US"/>
              <a:t>分</a:t>
            </a:r>
            <a:endParaRPr lang="zh-CN" altLang="en-US"/>
          </a:p>
          <a:p>
            <a:r>
              <a:rPr lang="zh-CN" altLang="en-US"/>
              <a:t>对于测试点</a:t>
            </a:r>
            <a:r>
              <a:rPr lang="en-US" altLang="zh-CN"/>
              <a:t>1~4</a:t>
            </a:r>
            <a:endParaRPr lang="en-US" altLang="zh-CN"/>
          </a:p>
          <a:p>
            <a:r>
              <a:rPr lang="en-US" altLang="zh-CN"/>
              <a:t>m=2</a:t>
            </a:r>
            <a:r>
              <a:rPr lang="zh-CN" altLang="en-US"/>
              <a:t>，设魔术卡种类为</a:t>
            </a:r>
            <a:r>
              <a:rPr lang="en-US" altLang="zh-CN"/>
              <a:t>A/B</a:t>
            </a:r>
            <a:endParaRPr lang="en-US" altLang="zh-CN"/>
          </a:p>
          <a:p>
            <a:r>
              <a:rPr lang="en-US" altLang="zh-CN"/>
              <a:t>DP</a:t>
            </a:r>
            <a:r>
              <a:rPr lang="zh-CN" altLang="en-US"/>
              <a:t>，</a:t>
            </a:r>
            <a:r>
              <a:rPr lang="en-US" altLang="zh-CN"/>
              <a:t>f[i][j][k][0/1]=</a:t>
            </a:r>
            <a:r>
              <a:rPr lang="zh-CN" altLang="en-US"/>
              <a:t>当前放入了</a:t>
            </a:r>
            <a:r>
              <a:rPr lang="en-US" altLang="zh-CN"/>
              <a:t>i</a:t>
            </a:r>
            <a:r>
              <a:rPr lang="zh-CN" altLang="en-US"/>
              <a:t>个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j</a:t>
            </a:r>
            <a:r>
              <a:rPr lang="zh-CN" altLang="en-US"/>
              <a:t>个</a:t>
            </a:r>
            <a:r>
              <a:rPr lang="en-US" altLang="zh-CN"/>
              <a:t>B</a:t>
            </a:r>
            <a:r>
              <a:rPr lang="zh-CN" altLang="en-US"/>
              <a:t>，出现</a:t>
            </a:r>
            <a:r>
              <a:rPr lang="en-US" altLang="zh-CN"/>
              <a:t>k</a:t>
            </a:r>
            <a:r>
              <a:rPr lang="zh-CN" altLang="en-US"/>
              <a:t>个</a:t>
            </a:r>
            <a:r>
              <a:rPr lang="en-US" altLang="zh-CN"/>
              <a:t>“</a:t>
            </a:r>
            <a:r>
              <a:rPr lang="zh-CN" altLang="en-US"/>
              <a:t>魔术对</a:t>
            </a:r>
            <a:r>
              <a:rPr lang="en-US" altLang="zh-CN"/>
              <a:t>”</a:t>
            </a:r>
            <a:r>
              <a:rPr lang="zh-CN" altLang="en-US"/>
              <a:t>，最后一个魔术卡种类是</a:t>
            </a:r>
            <a:r>
              <a:rPr lang="en-US" altLang="zh-CN"/>
              <a:t>A/B</a:t>
            </a:r>
            <a:r>
              <a:rPr lang="zh-CN" altLang="en-US"/>
              <a:t>，方案数</a:t>
            </a:r>
            <a:endParaRPr lang="zh-CN" altLang="en-US"/>
          </a:p>
          <a:p>
            <a:r>
              <a:rPr lang="en-US" altLang="zh-CN"/>
              <a:t>O(1)</a:t>
            </a:r>
            <a:r>
              <a:rPr lang="zh-CN" altLang="en-US"/>
              <a:t>转移</a:t>
            </a:r>
            <a:endParaRPr lang="zh-CN" altLang="en-US"/>
          </a:p>
          <a:p>
            <a:r>
              <a:rPr lang="en-US" altLang="zh-CN"/>
              <a:t>O(n^3)</a:t>
            </a:r>
            <a:endParaRPr lang="en-US" altLang="zh-CN"/>
          </a:p>
          <a:p>
            <a:r>
              <a:rPr lang="zh-CN" altLang="en-US"/>
              <a:t>滚动数组优化空间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魔术卡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581150"/>
            <a:ext cx="10516235" cy="4596130"/>
          </a:xfrm>
        </p:spPr>
        <p:txBody>
          <a:bodyPr/>
          <a:p>
            <a:r>
              <a:rPr lang="en-US" altLang="zh-CN"/>
              <a:t>24</a:t>
            </a:r>
            <a:r>
              <a:rPr lang="zh-CN" altLang="en-US"/>
              <a:t>分</a:t>
            </a:r>
            <a:endParaRPr lang="zh-CN" altLang="en-US"/>
          </a:p>
          <a:p>
            <a:r>
              <a:rPr lang="zh-CN" altLang="en-US"/>
              <a:t>对于测试点</a:t>
            </a:r>
            <a:r>
              <a:rPr lang="en-US" altLang="zh-CN"/>
              <a:t>5~6</a:t>
            </a:r>
            <a:endParaRPr lang="en-US" altLang="zh-CN"/>
          </a:p>
          <a:p>
            <a:r>
              <a:rPr lang="zh-CN" altLang="en-US"/>
              <a:t>方案数很少，暴搜即可</a:t>
            </a:r>
            <a:endParaRPr lang="zh-CN" altLang="en-US"/>
          </a:p>
          <a:p>
            <a:r>
              <a:rPr lang="en-US" altLang="zh-CN"/>
              <a:t>O(m^n)</a:t>
            </a:r>
            <a:endParaRPr lang="en-US" altLang="zh-CN"/>
          </a:p>
          <a:p>
            <a:r>
              <a:rPr lang="zh-CN" altLang="en-US"/>
              <a:t>结合</a:t>
            </a:r>
            <a:r>
              <a:rPr lang="en-US" altLang="zh-CN"/>
              <a:t>m=2</a:t>
            </a:r>
            <a:r>
              <a:rPr lang="zh-CN" altLang="en-US"/>
              <a:t>的</a:t>
            </a:r>
            <a:r>
              <a:rPr lang="en-US" altLang="zh-CN"/>
              <a:t>DP</a:t>
            </a:r>
            <a:r>
              <a:rPr lang="zh-CN" altLang="en-US"/>
              <a:t>可得</a:t>
            </a:r>
            <a:r>
              <a:rPr lang="en-US" altLang="zh-CN"/>
              <a:t>24</a:t>
            </a:r>
            <a:r>
              <a:rPr lang="zh-CN" altLang="en-US"/>
              <a:t>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魔术卡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581150"/>
            <a:ext cx="10516235" cy="4596130"/>
          </a:xfrm>
        </p:spPr>
        <p:txBody>
          <a:bodyPr/>
          <a:p>
            <a:r>
              <a:rPr lang="en-US" altLang="zh-CN"/>
              <a:t>36</a:t>
            </a:r>
            <a:r>
              <a:rPr lang="zh-CN" altLang="en-US"/>
              <a:t>分</a:t>
            </a:r>
            <a:endParaRPr lang="zh-CN" altLang="en-US"/>
          </a:p>
          <a:p>
            <a:r>
              <a:rPr lang="zh-CN" altLang="en-US"/>
              <a:t>对于测试点</a:t>
            </a:r>
            <a:r>
              <a:rPr lang="en-US" altLang="zh-CN"/>
              <a:t>5~9</a:t>
            </a:r>
            <a:endParaRPr lang="en-US" altLang="zh-CN"/>
          </a:p>
          <a:p>
            <a:r>
              <a:rPr lang="en-US" altLang="zh-CN"/>
              <a:t>m=3</a:t>
            </a:r>
            <a:r>
              <a:rPr lang="zh-CN" altLang="en-US"/>
              <a:t>，设魔术卡种类为</a:t>
            </a:r>
            <a:r>
              <a:rPr lang="en-US" altLang="zh-CN"/>
              <a:t>A/B/C</a:t>
            </a:r>
            <a:endParaRPr lang="en-US" altLang="zh-CN"/>
          </a:p>
          <a:p>
            <a:r>
              <a:rPr lang="zh-CN" altLang="en-US"/>
              <a:t>同</a:t>
            </a:r>
            <a:r>
              <a:rPr lang="en-US" altLang="zh-CN"/>
              <a:t>m=2</a:t>
            </a:r>
            <a:r>
              <a:rPr lang="zh-CN" altLang="en-US"/>
              <a:t>的</a:t>
            </a:r>
            <a:r>
              <a:rPr lang="en-US" altLang="zh-CN"/>
              <a:t>DP</a:t>
            </a:r>
            <a:r>
              <a:rPr lang="zh-CN" altLang="en-US"/>
              <a:t>，</a:t>
            </a:r>
            <a:r>
              <a:rPr lang="en-US" altLang="zh-CN"/>
              <a:t>f[i][j][k][l][0/1/2]=</a:t>
            </a:r>
            <a:r>
              <a:rPr lang="zh-CN" altLang="en-US"/>
              <a:t>当前放入了</a:t>
            </a:r>
            <a:r>
              <a:rPr lang="en-US" altLang="zh-CN"/>
              <a:t>i</a:t>
            </a:r>
            <a:r>
              <a:rPr lang="zh-CN" altLang="en-US"/>
              <a:t>个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j</a:t>
            </a:r>
            <a:r>
              <a:rPr lang="zh-CN" altLang="en-US"/>
              <a:t>个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k</a:t>
            </a:r>
            <a:r>
              <a:rPr lang="zh-CN" altLang="en-US"/>
              <a:t>个</a:t>
            </a:r>
            <a:r>
              <a:rPr lang="en-US" altLang="zh-CN"/>
              <a:t>C</a:t>
            </a:r>
            <a:r>
              <a:rPr lang="zh-CN" altLang="en-US"/>
              <a:t>，出现</a:t>
            </a:r>
            <a:r>
              <a:rPr lang="en-US" altLang="zh-CN"/>
              <a:t>l</a:t>
            </a:r>
            <a:r>
              <a:rPr lang="zh-CN" altLang="en-US"/>
              <a:t>个</a:t>
            </a:r>
            <a:r>
              <a:rPr lang="en-US" altLang="zh-CN"/>
              <a:t>“</a:t>
            </a:r>
            <a:r>
              <a:rPr lang="zh-CN" altLang="en-US"/>
              <a:t>魔术对</a:t>
            </a:r>
            <a:r>
              <a:rPr lang="en-US" altLang="zh-CN"/>
              <a:t>”</a:t>
            </a:r>
            <a:r>
              <a:rPr lang="zh-CN" altLang="en-US"/>
              <a:t>，最后一个魔术卡种类是</a:t>
            </a:r>
            <a:r>
              <a:rPr lang="en-US" altLang="zh-CN"/>
              <a:t>A/B/C</a:t>
            </a:r>
            <a:r>
              <a:rPr lang="zh-CN" altLang="en-US"/>
              <a:t>，方案数</a:t>
            </a:r>
            <a:endParaRPr lang="zh-CN" altLang="en-US"/>
          </a:p>
          <a:p>
            <a:r>
              <a:rPr lang="en-US" altLang="zh-CN"/>
              <a:t>O(1)</a:t>
            </a:r>
            <a:r>
              <a:rPr lang="zh-CN" altLang="en-US"/>
              <a:t>转移</a:t>
            </a:r>
            <a:endParaRPr lang="zh-CN" altLang="en-US"/>
          </a:p>
          <a:p>
            <a:r>
              <a:rPr lang="en-US" altLang="zh-CN"/>
              <a:t>O(n^4)</a:t>
            </a:r>
            <a:endParaRPr lang="en-US" altLang="zh-CN"/>
          </a:p>
          <a:p>
            <a:r>
              <a:rPr lang="zh-CN" altLang="en-US"/>
              <a:t>滚动数组优化空间</a:t>
            </a:r>
            <a:endParaRPr lang="zh-CN" altLang="en-US"/>
          </a:p>
          <a:p>
            <a:r>
              <a:rPr lang="zh-CN" altLang="en-US"/>
              <a:t>结合</a:t>
            </a:r>
            <a:r>
              <a:rPr lang="en-US" altLang="zh-CN"/>
              <a:t>m=2</a:t>
            </a:r>
            <a:r>
              <a:rPr lang="zh-CN" altLang="en-US"/>
              <a:t>的</a:t>
            </a:r>
            <a:r>
              <a:rPr lang="en-US" altLang="zh-CN"/>
              <a:t>DP</a:t>
            </a:r>
            <a:r>
              <a:rPr lang="zh-CN" altLang="en-US"/>
              <a:t>可得</a:t>
            </a:r>
            <a:r>
              <a:rPr lang="en-US" altLang="zh-CN"/>
              <a:t>36</a:t>
            </a:r>
            <a:r>
              <a:rPr lang="zh-CN" altLang="en-US"/>
              <a:t>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魔术卡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581150"/>
            <a:ext cx="10516235" cy="4596130"/>
          </a:xfrm>
        </p:spPr>
        <p:txBody>
          <a:bodyPr/>
          <a:p>
            <a:r>
              <a:rPr lang="en-US" altLang="zh-CN"/>
              <a:t>40</a:t>
            </a:r>
            <a:r>
              <a:rPr lang="zh-CN" altLang="en-US"/>
              <a:t>分</a:t>
            </a:r>
            <a:endParaRPr lang="zh-CN" altLang="en-US"/>
          </a:p>
          <a:p>
            <a:r>
              <a:rPr lang="zh-CN" altLang="en-US"/>
              <a:t>对于测试点</a:t>
            </a:r>
            <a:r>
              <a:rPr lang="en-US" altLang="zh-CN"/>
              <a:t>10</a:t>
            </a:r>
            <a:endParaRPr lang="en-US" altLang="zh-CN"/>
          </a:p>
          <a:p>
            <a:r>
              <a:rPr lang="en-US" altLang="zh-CN"/>
              <a:t>m=n</a:t>
            </a:r>
            <a:r>
              <a:rPr lang="zh-CN" altLang="en-US"/>
              <a:t>，</a:t>
            </a:r>
            <a:r>
              <a:rPr lang="en-US" altLang="zh-CN"/>
              <a:t>k=0</a:t>
            </a:r>
            <a:endParaRPr lang="en-US" altLang="zh-CN"/>
          </a:p>
          <a:p>
            <a:r>
              <a:rPr lang="zh-CN" altLang="en-US"/>
              <a:t>每种魔术卡只有</a:t>
            </a:r>
            <a:r>
              <a:rPr lang="en-US" altLang="zh-CN"/>
              <a:t>1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答案为</a:t>
            </a:r>
            <a:r>
              <a:rPr lang="en-US" altLang="zh-CN"/>
              <a:t>m!</a:t>
            </a:r>
            <a:endParaRPr lang="en-US" altLang="zh-CN"/>
          </a:p>
          <a:p>
            <a:r>
              <a:rPr lang="en-US" altLang="zh-CN"/>
              <a:t>O(n)</a:t>
            </a:r>
            <a:endParaRPr lang="en-US" altLang="zh-CN"/>
          </a:p>
          <a:p>
            <a:r>
              <a:rPr lang="zh-CN" altLang="en-US"/>
              <a:t>结合</a:t>
            </a:r>
            <a:r>
              <a:rPr lang="en-US" altLang="zh-CN"/>
              <a:t>m&lt;=3</a:t>
            </a:r>
            <a:r>
              <a:rPr lang="zh-CN" altLang="en-US"/>
              <a:t>的高维</a:t>
            </a:r>
            <a:r>
              <a:rPr lang="en-US" altLang="zh-CN"/>
              <a:t>DP</a:t>
            </a:r>
            <a:r>
              <a:rPr lang="zh-CN" altLang="en-US"/>
              <a:t>可得</a:t>
            </a:r>
            <a:r>
              <a:rPr lang="en-US" altLang="zh-CN"/>
              <a:t>40</a:t>
            </a:r>
            <a:r>
              <a:rPr lang="zh-CN" altLang="en-US"/>
              <a:t>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魔术卡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581150"/>
            <a:ext cx="10516235" cy="4596130"/>
          </a:xfrm>
        </p:spPr>
        <p:txBody>
          <a:bodyPr/>
          <a:p>
            <a:r>
              <a:rPr lang="en-US" altLang="zh-CN"/>
              <a:t>52</a:t>
            </a:r>
            <a:r>
              <a:rPr lang="zh-CN" altLang="en-US"/>
              <a:t>分</a:t>
            </a:r>
            <a:endParaRPr lang="zh-CN" altLang="en-US"/>
          </a:p>
          <a:p>
            <a:r>
              <a:rPr lang="zh-CN" altLang="en-US"/>
              <a:t>对于测试点</a:t>
            </a:r>
            <a:r>
              <a:rPr lang="en-US" altLang="zh-CN"/>
              <a:t>10~13</a:t>
            </a:r>
            <a:endParaRPr lang="en-US" altLang="zh-CN"/>
          </a:p>
          <a:p>
            <a:r>
              <a:rPr lang="en-US" altLang="zh-CN"/>
              <a:t>n&lt;=2000</a:t>
            </a:r>
            <a:r>
              <a:rPr lang="zh-CN" altLang="en-US"/>
              <a:t>，</a:t>
            </a:r>
            <a:r>
              <a:rPr lang="en-US" altLang="zh-CN"/>
              <a:t>m&lt;=5000</a:t>
            </a:r>
            <a:r>
              <a:rPr lang="zh-CN" altLang="en-US"/>
              <a:t>，</a:t>
            </a:r>
            <a:r>
              <a:rPr lang="en-US" altLang="zh-CN"/>
              <a:t>k=0</a:t>
            </a:r>
            <a:endParaRPr lang="en-US" altLang="zh-CN"/>
          </a:p>
          <a:p>
            <a:r>
              <a:rPr lang="zh-CN" altLang="en-US"/>
              <a:t>容斥</a:t>
            </a:r>
            <a:r>
              <a:rPr lang="en-US" altLang="zh-CN"/>
              <a:t>+DP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魔术卡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581150"/>
            <a:ext cx="10516235" cy="4596130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本质不同很棘手，不妨假设任意两个魔术卡均不同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设这样算出的方案数为</a:t>
            </a:r>
            <a:r>
              <a:rPr lang="en-US" altLang="zh-CN">
                <a:solidFill>
                  <a:schemeClr val="bg1"/>
                </a:solidFill>
              </a:rPr>
              <a:t>ans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则真正的方案数</a:t>
            </a:r>
            <a:r>
              <a:rPr lang="en-US" altLang="zh-CN">
                <a:solidFill>
                  <a:schemeClr val="bg1"/>
                </a:solidFill>
              </a:rPr>
              <a:t>=ans/a[1]!/a[2]!/.../a[m]!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ym typeface="+mn-ea"/>
              </a:rPr>
              <a:t>考虑容斥</a:t>
            </a:r>
            <a:endParaRPr lang="zh-CN" altLang="en-US"/>
          </a:p>
          <a:p>
            <a:r>
              <a:rPr lang="en-US" altLang="zh-CN">
                <a:sym typeface="+mn-ea"/>
              </a:rPr>
              <a:t>g[i]=</a:t>
            </a:r>
            <a:r>
              <a:rPr lang="zh-CN" altLang="en-US">
                <a:sym typeface="+mn-ea"/>
              </a:rPr>
              <a:t>至少存在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魔术对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的方案数</a:t>
            </a:r>
            <a:endParaRPr lang="zh-CN" altLang="en-US"/>
          </a:p>
          <a:p>
            <a:r>
              <a:rPr lang="zh-CN" altLang="en-US">
                <a:sym typeface="+mn-ea"/>
              </a:rPr>
              <a:t>首先考虑如何求出</a:t>
            </a:r>
            <a:r>
              <a:rPr lang="en-US" altLang="zh-CN">
                <a:sym typeface="+mn-ea"/>
              </a:rPr>
              <a:t>g[0]~g[n]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0925170028"/>
  <p:tag name="MH_LIBRARY" val="GRAPHIC"/>
  <p:tag name="MH_ORDER" val="Freeform 21"/>
</p:tagLst>
</file>

<file path=ppt/tags/tag10.xml><?xml version="1.0" encoding="utf-8"?>
<p:tagLst xmlns:p="http://schemas.openxmlformats.org/presentationml/2006/main">
  <p:tag name="KSO_WM_TAG_VERSION" val="1.0"/>
  <p:tag name="KSO_WM_TEMPLATE_CATEGORY" val="custom"/>
  <p:tag name="KSO_WM_TEMPLATE_INDEX" val="160547"/>
</p:tagLst>
</file>

<file path=ppt/tags/tag11.xml><?xml version="1.0" encoding="utf-8"?>
<p:tagLst xmlns:p="http://schemas.openxmlformats.org/presentationml/2006/main">
  <p:tag name="KSO_WM_TAG_VERSION" val="1.0"/>
  <p:tag name="KSO_WM_TEMPLATE_CATEGORY" val="custom"/>
  <p:tag name="KSO_WM_TEMPLATE_INDEX" val="16054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7"/>
  <p:tag name="KSO_WM_UNIT_TYPE" val="a"/>
  <p:tag name="KSO_WM_UNIT_INDEX" val="1"/>
  <p:tag name="KSO_WM_UNIT_ID" val="custom160547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7"/>
  <p:tag name="KSO_WM_UNIT_TYPE" val="b"/>
  <p:tag name="KSO_WM_UNIT_INDEX" val="1"/>
  <p:tag name="KSO_WM_UNIT_ID" val="custom160547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EMPLATE_THUMBS_INDEX" val="1、4、5、9、12、14、17、22、27、28、29"/>
  <p:tag name="KSO_WM_TEMPLATE_CATEGORY" val="custom"/>
  <p:tag name="KSO_WM_TEMPLATE_INDEX" val="160547"/>
  <p:tag name="KSO_WM_SLIDE_ID" val="custom16054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547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547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547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547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547"/>
</p:tagLst>
</file>

<file path=ppt/tags/tag2.xml><?xml version="1.0" encoding="utf-8"?>
<p:tagLst xmlns:p="http://schemas.openxmlformats.org/presentationml/2006/main">
  <p:tag name="MH" val="20150925170028"/>
  <p:tag name="MH_LIBRARY" val="GRAPHIC"/>
  <p:tag name="MH_ORDER" val="Straight Connector 2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547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547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547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547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547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547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547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547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547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547"/>
</p:tagLst>
</file>

<file path=ppt/tags/tag3.xml><?xml version="1.0" encoding="utf-8"?>
<p:tagLst xmlns:p="http://schemas.openxmlformats.org/presentationml/2006/main">
  <p:tag name="MH" val="20150925170028"/>
  <p:tag name="MH_LIBRARY" val="GRAPHIC"/>
  <p:tag name="MH_ORDER" val="Freeform 21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547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547"/>
</p:tagLst>
</file>

<file path=ppt/tags/tag4.xml><?xml version="1.0" encoding="utf-8"?>
<p:tagLst xmlns:p="http://schemas.openxmlformats.org/presentationml/2006/main">
  <p:tag name="MH" val="20150925170028"/>
  <p:tag name="MH_LIBRARY" val="GRAPHIC"/>
  <p:tag name="MH_ORDER" val="Freeform 21"/>
</p:tagLst>
</file>

<file path=ppt/tags/tag5.xml><?xml version="1.0" encoding="utf-8"?>
<p:tagLst xmlns:p="http://schemas.openxmlformats.org/presentationml/2006/main">
  <p:tag name="MH" val="20150925170028"/>
  <p:tag name="MH_LIBRARY" val="GRAPHIC"/>
  <p:tag name="MH_ORDER" val="Straight Connector 22"/>
</p:tagLst>
</file>

<file path=ppt/tags/tag6.xml><?xml version="1.0" encoding="utf-8"?>
<p:tagLst xmlns:p="http://schemas.openxmlformats.org/presentationml/2006/main">
  <p:tag name="MH" val="20150925161915"/>
  <p:tag name="MH_LIBRARY" val="GRAPHIC"/>
  <p:tag name="MH_ORDER" val="矩形 23"/>
</p:tagLst>
</file>

<file path=ppt/tags/tag7.xml><?xml version="1.0" encoding="utf-8"?>
<p:tagLst xmlns:p="http://schemas.openxmlformats.org/presentationml/2006/main">
  <p:tag name="MH" val="20150925161915"/>
  <p:tag name="MH_LIBRARY" val="GRAPHIC"/>
  <p:tag name="MH_ORDER" val="椭圆 4"/>
</p:tagLst>
</file>

<file path=ppt/tags/tag8.xml><?xml version="1.0" encoding="utf-8"?>
<p:tagLst xmlns:p="http://schemas.openxmlformats.org/presentationml/2006/main">
  <p:tag name="MH" val="20150925161915"/>
  <p:tag name="MH_LIBRARY" val="GRAPHIC"/>
  <p:tag name="MH_ORDER" val="直接连接符 6"/>
</p:tagLst>
</file>

<file path=ppt/tags/tag9.xml><?xml version="1.0" encoding="utf-8"?>
<p:tagLst xmlns:p="http://schemas.openxmlformats.org/presentationml/2006/main">
  <p:tag name="MH" val="20150925161915"/>
  <p:tag name="MH_LIBRARY" val="GRAPHIC"/>
  <p:tag name="MH_ORDER" val="直接连接符 7"/>
</p:tagLst>
</file>

<file path=ppt/theme/theme1.xml><?xml version="1.0" encoding="utf-8"?>
<a:theme xmlns:a="http://schemas.openxmlformats.org/drawingml/2006/main" name="Office 主题">
  <a:themeElements>
    <a:clrScheme name="160547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C8886E"/>
      </a:accent1>
      <a:accent2>
        <a:srgbClr val="A59183"/>
      </a:accent2>
      <a:accent3>
        <a:srgbClr val="AC8282"/>
      </a:accent3>
      <a:accent4>
        <a:srgbClr val="E79747"/>
      </a:accent4>
      <a:accent5>
        <a:srgbClr val="7F723D"/>
      </a:accent5>
      <a:accent6>
        <a:srgbClr val="CA4A62"/>
      </a:accent6>
      <a:hlink>
        <a:srgbClr val="868B57"/>
      </a:hlink>
      <a:folHlink>
        <a:srgbClr val="657A56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1820</Words>
  <Application>WPS 演示</Application>
  <PresentationFormat>宽屏</PresentationFormat>
  <Paragraphs>155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Arial Narrow</vt:lpstr>
      <vt:lpstr>微软雅黑</vt:lpstr>
      <vt:lpstr>Calibri</vt:lpstr>
      <vt:lpstr>黑体</vt:lpstr>
      <vt:lpstr>Arial Unicode MS</vt:lpstr>
      <vt:lpstr>Office 主题</vt:lpstr>
      <vt:lpstr>《魔术卡》解题报告</vt:lpstr>
      <vt:lpstr>魔术卡</vt:lpstr>
      <vt:lpstr>魔术卡</vt:lpstr>
      <vt:lpstr>魔术卡</vt:lpstr>
      <vt:lpstr>魔术卡</vt:lpstr>
      <vt:lpstr>魔术卡</vt:lpstr>
      <vt:lpstr>魔术卡</vt:lpstr>
      <vt:lpstr>魔术卡</vt:lpstr>
      <vt:lpstr>魔术卡</vt:lpstr>
      <vt:lpstr>魔术卡</vt:lpstr>
      <vt:lpstr>魔术卡</vt:lpstr>
      <vt:lpstr>魔术卡</vt:lpstr>
      <vt:lpstr>魔术卡</vt:lpstr>
      <vt:lpstr>魔术卡</vt:lpstr>
      <vt:lpstr>魔术卡</vt:lpstr>
      <vt:lpstr>魔术卡</vt:lpstr>
      <vt:lpstr>魔术卡</vt:lpstr>
      <vt:lpstr>魔术卡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leolyun</cp:lastModifiedBy>
  <cp:revision>10</cp:revision>
  <dcterms:created xsi:type="dcterms:W3CDTF">2015-05-05T08:02:00Z</dcterms:created>
  <dcterms:modified xsi:type="dcterms:W3CDTF">2018-06-10T14:19:04Z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