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57" r:id="rId10"/>
    <p:sldId id="271" r:id="rId11"/>
    <p:sldId id="258" r:id="rId12"/>
    <p:sldId id="259" r:id="rId13"/>
    <p:sldId id="260" r:id="rId14"/>
    <p:sldId id="262" r:id="rId15"/>
    <p:sldId id="261" r:id="rId16"/>
    <p:sldId id="263" r:id="rId17"/>
    <p:sldId id="266" r:id="rId18"/>
    <p:sldId id="264" r:id="rId19"/>
    <p:sldId id="290" r:id="rId20"/>
    <p:sldId id="291" r:id="rId21"/>
    <p:sldId id="292" r:id="rId22"/>
    <p:sldId id="293" r:id="rId23"/>
    <p:sldId id="265" r:id="rId24"/>
    <p:sldId id="267" r:id="rId25"/>
    <p:sldId id="268" r:id="rId26"/>
    <p:sldId id="269" r:id="rId27"/>
    <p:sldId id="270" r:id="rId28"/>
    <p:sldId id="294" r:id="rId29"/>
    <p:sldId id="272" r:id="rId30"/>
    <p:sldId id="273" r:id="rId31"/>
    <p:sldId id="275" r:id="rId32"/>
    <p:sldId id="276" r:id="rId33"/>
    <p:sldId id="277" r:id="rId34"/>
    <p:sldId id="301" r:id="rId35"/>
    <p:sldId id="298" r:id="rId36"/>
    <p:sldId id="302" r:id="rId37"/>
    <p:sldId id="303" r:id="rId38"/>
    <p:sldId id="297" r:id="rId39"/>
    <p:sldId id="304" r:id="rId40"/>
    <p:sldId id="274" r:id="rId41"/>
    <p:sldId id="278" r:id="rId42"/>
    <p:sldId id="279" r:id="rId43"/>
    <p:sldId id="280" r:id="rId44"/>
    <p:sldId id="281" r:id="rId45"/>
    <p:sldId id="282" r:id="rId46"/>
    <p:sldId id="296" r:id="rId47"/>
    <p:sldId id="300" r:id="rId48"/>
    <p:sldId id="295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122D7AC-EEF5-4D0E-8D16-CAAB8787E76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9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D7AC-EEF5-4D0E-8D16-CAAB8787E76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3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D7AC-EEF5-4D0E-8D16-CAAB8787E76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61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D7AC-EEF5-4D0E-8D16-CAAB8787E76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85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D7AC-EEF5-4D0E-8D16-CAAB8787E76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68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D7AC-EEF5-4D0E-8D16-CAAB8787E76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43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D7AC-EEF5-4D0E-8D16-CAAB8787E76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5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D7AC-EEF5-4D0E-8D16-CAAB8787E76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D7AC-EEF5-4D0E-8D16-CAAB8787E76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11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D7AC-EEF5-4D0E-8D16-CAAB8787E76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02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D7AC-EEF5-4D0E-8D16-CAAB8787E76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43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22D7AC-EEF5-4D0E-8D16-CAAB8787E76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03B02FF-8289-4E8C-947F-CB08F2109F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91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F4C20-EB21-4881-995E-D6828EC19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动态规划专题选讲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D3F32B-292D-4B81-BE0B-E6FB4FA1F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502843" cy="1463040"/>
          </a:xfrm>
        </p:spPr>
        <p:txBody>
          <a:bodyPr/>
          <a:lstStyle/>
          <a:p>
            <a:r>
              <a:rPr lang="zh-CN" altLang="en-US" dirty="0"/>
              <a:t>清华大学交叉信息研究院 杨景钦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52378-2884-4BB8-9765-63A75523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33C4-3634-46F8-8214-02D53B842F13}" type="datetime1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80D71-B989-4E93-A4C8-F9CE379B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正睿教育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4E1EA-5854-42D2-BA78-0108E62E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14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90C53-93FE-416C-B1B2-8600B6E1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常见考点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A1AD77-5560-432C-A628-F1DB124AF9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树形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期望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数位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动态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（动态</a:t>
                </a:r>
                <a:r>
                  <a:rPr lang="en-US" altLang="zh-CN" dirty="0"/>
                  <a:t>^2</a:t>
                </a:r>
                <a:r>
                  <a:rPr lang="zh-CN" altLang="en-US" dirty="0"/>
                  <a:t>规划）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A1AD77-5560-432C-A628-F1DB124AF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3863E-3437-4461-96DC-4E88DFED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867B-D918-4D4A-8F7D-ACBDEE514160}" type="datetime1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F8E72-5ACB-4EB9-A994-349054D1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正睿教育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4C274B-C669-4E64-9A68-7ED0C66F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54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BF0EC28-0CA1-4093-9021-5734D29994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区间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、四边形不等式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BF0EC28-0CA1-4093-9021-5734D2999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5F9350-CA47-46D0-AAD7-4EE34452CB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</p:spPr>
            <p:txBody>
              <a:bodyPr/>
              <a:lstStyle/>
              <a:p>
                <a:r>
                  <a:rPr lang="en-US" altLang="zh-CN" dirty="0"/>
                  <a:t> ·  </a:t>
                </a:r>
                <a:r>
                  <a:rPr lang="zh-CN" altLang="en-US" dirty="0"/>
                  <a:t>例子：石子合并问题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 </a:t>
                </a:r>
                <a:r>
                  <a:rPr lang="zh-CN" altLang="en-US" dirty="0"/>
                  <a:t>范围：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？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1000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？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1000000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5F9350-CA47-46D0-AAD7-4EE34452CB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  <a:blipFill>
                <a:blip r:embed="rId3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0DC47-5538-41DC-9538-AA464300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867B-D918-4D4A-8F7D-ACBDEE514160}" type="datetime1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BA5AC-B66D-4113-81B8-7CEE460C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正睿教育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DB30F-930C-40BC-93DC-CE8CF275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86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5A238-9E51-4952-9B79-60C8DEF4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四边形不等式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06AAE-D3A4-4386-8459-E5DAAD9C0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· </a:t>
            </a:r>
            <a:r>
              <a:rPr lang="zh-CN" altLang="en-US" dirty="0"/>
              <a:t>事实上，我们只需要打表就可以了， 算法竞赛不需要证明。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· </a:t>
            </a:r>
            <a:r>
              <a:rPr lang="zh-CN" altLang="en-US" strike="dblStrike" dirty="0"/>
              <a:t>试试看：</a:t>
            </a:r>
            <a:r>
              <a:rPr lang="en-US" altLang="zh-CN" strike="dblStrike" dirty="0"/>
              <a:t>NOI2016 </a:t>
            </a:r>
            <a:r>
              <a:rPr lang="zh-CN" altLang="en-US" strike="dblStrike" dirty="0"/>
              <a:t>国王饮水记</a:t>
            </a:r>
            <a:endParaRPr lang="en-US" altLang="zh-CN" strike="dblStrike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32D06-5D7E-4447-9F8B-65E1DB99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867B-D918-4D4A-8F7D-ACBDEE514160}" type="datetime1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6AE9C-EFE6-4E41-B744-00C54527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正睿教育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56B06-A970-4E18-A1B7-69A68F8C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53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B9FCD-C91B-40CC-A856-D0574441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3FCF0E-6096-479F-852D-AD142BEFA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给出一个序列，消去一段区间的代价是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（这个区间的最大值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最小值）</m:t>
                    </m:r>
                  </m:oMath>
                </a14:m>
                <a:r>
                  <a:rPr lang="zh-CN" altLang="en-US" dirty="0"/>
                  <a:t>，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是一个给定的函数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求消去整个序列的最小代价。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40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3FCF0E-6096-479F-852D-AD142BEFA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2121" r="-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E0910-6D02-4094-B152-8CF0ADF1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867B-D918-4D4A-8F7D-ACBDEE514160}" type="datetime1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39EAA-EB72-4238-A737-66F8B0B1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正睿教育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DC290-1067-4280-B68A-F0F2C2F2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41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DAABB22-47DC-4C41-AC70-25CCD8C2807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DAABB22-47DC-4C41-AC70-25CCD8C28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6BD662-5258-4C78-81D7-FFEA4B27D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· </a:t>
                </a:r>
                <a:r>
                  <a:rPr lang="zh-CN" altLang="en-US" dirty="0"/>
                  <a:t>区间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之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source</a:t>
                </a:r>
                <a:r>
                  <a:rPr lang="zh-CN" altLang="en-US" dirty="0"/>
                  <a:t>： </a:t>
                </a:r>
                <a:r>
                  <a:rPr lang="en-US" altLang="zh-CN" dirty="0"/>
                  <a:t>THUSC 2016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6BD662-5258-4C78-81D7-FFEA4B27D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EA4B4-DB06-430D-8B9D-CC28E216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867B-D918-4D4A-8F7D-ACBDEE514160}" type="datetime1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A304E-28A4-4FA1-971C-2B924C94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正睿教育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74E65-1EC1-48DE-B4BE-654924E3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52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C119E-9291-46A8-A519-30C8688E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补充题目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2BD94E-DC28-414F-98ED-4ACD774BE0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求有多少个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的排列，满足相邻两个数的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zh-CN" altLang="en-US" dirty="0"/>
                  <a:t>的和不超过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 50,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2500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source</a:t>
                </a:r>
                <a:r>
                  <a:rPr lang="zh-CN" altLang="en-US" dirty="0"/>
                  <a:t>：好像是</a:t>
                </a:r>
                <a:r>
                  <a:rPr lang="en-US" altLang="zh-CN" dirty="0"/>
                  <a:t>TC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2BD94E-DC28-414F-98ED-4ACD774BE0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8BA289-C08C-4BEE-9674-7F8839FE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867B-D918-4D4A-8F7D-ACBDEE514160}" type="datetime1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AE494-9A08-4AD6-BBDC-3D37DEDE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正睿教育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D2969-CD41-4282-B8DB-9997AF3D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258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279C703-1C03-4CA6-9DD4-0EE49E58D3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279C703-1C03-4CA6-9DD4-0EE49E58D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49A6F1-DFF0-4473-A4F8-4B49528E4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一种预设型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挺简单的套路，但是有的时候需要见过才能想出来。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49A6F1-DFF0-4473-A4F8-4B49528E4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F9684-D138-43F8-AB74-BA03357E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867B-D918-4D4A-8F7D-ACBDEE514160}" type="datetime1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89FDD-9CA0-439D-92A7-42B3C788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正睿教育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B17C08-B279-4EF8-A832-AF149E70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4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463AF-5C31-4E0E-BB4E-A2652D2B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补充题目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B6502C-AE18-490A-B191-07838D7C8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求有多少个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的排列，满足恰好有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个山峰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 2000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B6502C-AE18-490A-B191-07838D7C8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91ECD-DCD9-48FE-BB60-B2E0D358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867B-D918-4D4A-8F7D-ACBDEE514160}" type="datetime1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D872B-C793-41B6-99C3-D4B18E41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正睿教育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17BB6-5FB4-409E-8382-162489BB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61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5B928-9F6D-4C15-845B-1A8DB7B4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再补充题目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7B438E-5B8B-4736-8643-85D4D3372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给出一个数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， 求把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划分成若干个互不相同的数的和的方案数。</a:t>
                </a:r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给出一个数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， 求把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写成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个数的和的方案数。</a:t>
                </a:r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范围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100000</m:t>
                    </m:r>
                  </m:oMath>
                </a14:m>
                <a:r>
                  <a:rPr lang="zh-CN" altLang="en-US" dirty="0"/>
                  <a:t>，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 100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7B438E-5B8B-4736-8643-85D4D3372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1C970-6018-4492-A316-1CF4BC4A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867B-D918-4D4A-8F7D-ACBDEE514160}" type="datetime1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B71E1-48D2-4D9B-89E6-C28B2A45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正睿教育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B7491-AB5B-4D0D-A159-E10A0CFD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025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8C0F4-A734-4EDE-9A33-202CFF8B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一个疑问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6EFB5-393B-42F2-938F-8BD30F11D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· </a:t>
            </a:r>
            <a:r>
              <a:rPr lang="zh-CN" altLang="en-US" dirty="0"/>
              <a:t>四边形不等式真的有这么辣鸡吗？似乎根本用不上？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· </a:t>
            </a:r>
            <a:r>
              <a:rPr lang="zh-CN" altLang="en-US" dirty="0"/>
              <a:t>并不是。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· </a:t>
            </a:r>
            <a:r>
              <a:rPr lang="zh-CN" altLang="en-US" dirty="0"/>
              <a:t>比如下面这个问题</a:t>
            </a:r>
          </a:p>
        </p:txBody>
      </p:sp>
    </p:spTree>
    <p:extLst>
      <p:ext uri="{BB962C8B-B14F-4D97-AF65-F5344CB8AC3E}">
        <p14:creationId xmlns:p14="http://schemas.microsoft.com/office/powerpoint/2010/main" val="28888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51084-8517-41C5-9267-3729A35C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A5100-2A89-4F1F-A001-79FDD385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896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9D2A358-0885-4929-B7F7-2952D637047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𝑒𝑥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9D2A358-0885-4929-B7F7-2952D63704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86653-2545-4DA7-8C32-FC252BFA6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· </a:t>
            </a:r>
            <a:r>
              <a:rPr lang="zh-CN" altLang="en-US" dirty="0"/>
              <a:t>给定一个凸多边形，求每个顶点的最远顶点。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· </a:t>
            </a:r>
            <a:r>
              <a:rPr lang="zh-CN" altLang="en-US" dirty="0"/>
              <a:t>时间复杂度能做到多少呢？</a:t>
            </a:r>
          </a:p>
        </p:txBody>
      </p:sp>
    </p:spTree>
    <p:extLst>
      <p:ext uri="{BB962C8B-B14F-4D97-AF65-F5344CB8AC3E}">
        <p14:creationId xmlns:p14="http://schemas.microsoft.com/office/powerpoint/2010/main" val="2758267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7898D29-B82B-4CDF-B2E4-6197F5E585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7898D29-B82B-4CDF-B2E4-6197F5E5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748686-15EA-4A70-A89E-EAE6D4A5E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直接旋转卡壳是错的，一个类似菱形的东西就可以把你吓傻。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分治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可以的，但是复杂度带一个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事实上，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𝑂𝐼</m:t>
                    </m:r>
                  </m:oMath>
                </a14:m>
                <a:r>
                  <a:rPr lang="zh-CN" altLang="en-US" dirty="0"/>
                  <a:t>里面的四边形不等式，跟算法理论中的四边形不等式，相去甚远。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748686-15EA-4A70-A89E-EAE6D4A5E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484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4D62B-B167-47B9-B405-9A9A8987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真</a:t>
            </a:r>
            <a:r>
              <a:rPr lang="en-US" altLang="zh-CN" dirty="0"/>
              <a:t>·</a:t>
            </a:r>
            <a:r>
              <a:rPr lang="zh-CN" altLang="en-US" dirty="0"/>
              <a:t>四边形不等式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97003-26AA-476F-93FB-D8A15054E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·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567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233B841-7C4B-4FFB-BB95-7F461203BE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网格图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（插头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233B841-7C4B-4FFB-BB95-7F461203B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7B474-626B-427B-B3A0-53CB38CB3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· </a:t>
            </a:r>
            <a:r>
              <a:rPr lang="zh-CN" altLang="en-US" dirty="0"/>
              <a:t>直接上例题吧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2FBA0-598E-499A-8DF4-7D42AFC4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867B-D918-4D4A-8F7D-ACBDEE514160}" type="datetime1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0B78E-6716-4A70-B1F4-C6ECFE46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正睿教育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B1270-8242-43D3-B040-086DE67B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09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BA262-0F52-4B78-BA60-A6DD7E36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D24C8C-67A1-4C1B-B39D-662EF1106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给定一个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的网格图，有些格子是障碍。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求有多少种用回路精确覆盖所有格子的方案。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 100,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D24C8C-67A1-4C1B-B39D-662EF1106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33058-F693-4B56-842E-E6356EF8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867B-D918-4D4A-8F7D-ACBDEE514160}" type="datetime1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7055A-3E0A-4C49-A196-55C1568E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正睿教育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14360-2F9E-4105-AF63-3EC1539B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954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7A19914-BCC4-47E2-9189-E02877C7AEC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插头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小结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7A19914-BCC4-47E2-9189-E02877C7A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A17E76-7F5A-446C-97EA-ADB51707F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简单来说就是个鬼畜的状压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而已。需要分很多类讨论。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唉，真惨。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A17E76-7F5A-446C-97EA-ADB51707F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35AAF6-7649-48FB-AC04-9B128EA3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867B-D918-4D4A-8F7D-ACBDEE514160}" type="datetime1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8EB90-FA92-44E9-85A7-7AC5AEB4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正睿教育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A7C10-61D4-4533-9A9C-2A8DE9A9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38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040906E-9F1E-4872-A29D-1B4DEE06A5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比插头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轻松一点的轮廓线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040906E-9F1E-4872-A29D-1B4DEE06A5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A9E2C7-4C94-4F1F-9BD4-4FF8C317F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例题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𝑆𝐶𝑂𝐼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2016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围棋。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A9E2C7-4C94-4F1F-9BD4-4FF8C317F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22DA5-8404-45DD-8120-DB7D255C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867B-D918-4D4A-8F7D-ACBDEE514160}" type="datetime1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BF936-8C24-47F1-AE6F-C050481D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正睿教育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1F805-5E92-4272-9EBC-78A277BC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501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BB636-97A9-43CD-9FBA-DFE74EA7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斜率优化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119BF-C322-46F5-AC96-DD367EB8F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 · </a:t>
            </a:r>
            <a:r>
              <a:rPr lang="zh-CN" altLang="en-US" dirty="0"/>
              <a:t>推导一番。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08B31-FB47-497A-9740-2DC2FFD9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867B-D918-4D4A-8F7D-ACBDEE514160}" type="datetime1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A8382-0315-479C-8333-CAC25F1E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正睿教育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33E433-6C95-4AD0-9A56-43F8991A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38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DF717-BA51-4481-959C-539DED3B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6B4DA9-70BF-4D52-8D3B-6E58B50C9A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个单词，每个单词有个长度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，你要把他们砍成若干段，使得每一段长度不超过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，且最后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和最小（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表示第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段</m:t>
                    </m:r>
                  </m:oMath>
                </a14:m>
                <a:r>
                  <a:rPr lang="zh-CN" altLang="en-US" dirty="0"/>
                  <a:t>的单词长度和）。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6B4DA9-70BF-4D52-8D3B-6E58B50C9A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299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4292E60-7F56-4990-9B25-04ACA9346E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24129" y="548640"/>
                <a:ext cx="9720072" cy="1499616"/>
              </a:xfrm>
            </p:spPr>
            <p:txBody>
              <a:bodyPr/>
              <a:lstStyle/>
              <a:p>
                <a:r>
                  <a:rPr lang="zh-CN" altLang="en-US" dirty="0"/>
                  <a:t>分治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4292E60-7F56-4990-9B25-04ACA9346E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4129" y="548640"/>
                <a:ext cx="9720072" cy="1499616"/>
              </a:xfrm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3B643-41B9-4569-AAB3-47C544436C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常用于解决带决策单调性，但不是完全单调性的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问题。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比如刚刚我们见到的某题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3B643-41B9-4569-AAB3-47C544436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419CB-268E-482A-A4A9-726401F7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867B-D918-4D4A-8F7D-ACBDEE514160}" type="datetime1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790F9-F2E2-4D80-B509-11BD7C3B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正睿教育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824EA-C4EE-4504-B10D-AE4FFE9B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8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475F4B1-C151-4B3A-8364-5CD98BDC00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475F4B1-C151-4B3A-8364-5CD98BDC00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C0384-46D9-4346-9668-27467156C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· </a:t>
            </a:r>
            <a:r>
              <a:rPr lang="zh-CN" altLang="en-US" dirty="0"/>
              <a:t>题意太长</a:t>
            </a: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384120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A97E5-52B1-4187-99B3-108F246D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03F3E0-F627-4132-9646-0D7B1B325D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个珠宝，每个珠宝有个费用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，收益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。求用不超过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元能得到的最大收益。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 300,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 100000,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≤100000.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03F3E0-F627-4132-9646-0D7B1B325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08F55-56C0-42CD-8C5F-58F178A7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867B-D918-4D4A-8F7D-ACBDEE514160}" type="datetime1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E9557-1402-4168-8249-F16AA65A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正睿教育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0F0F9A-13BE-4686-8F24-AF924BF4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5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0EE1CAA-355F-40A6-8BD0-1825B85D3E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树形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0EE1CAA-355F-40A6-8BD0-1825B85D3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5360778-A94C-47BB-A8FC-7047BD09EB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𝑑𝑓𝑠</m:t>
                    </m:r>
                  </m:oMath>
                </a14:m>
                <a:r>
                  <a:rPr lang="zh-CN" altLang="en-US" dirty="0"/>
                  <a:t>序优化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树上背包的复杂度。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5360778-A94C-47BB-A8FC-7047BD09EB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976907-E803-45A3-BC4D-305B542B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867B-D918-4D4A-8F7D-ACBDEE514160}" type="datetime1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BDCF1-9477-4E3A-AD34-52761B06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正睿教育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38CE8-D8D5-40E1-B354-3E76E9FE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18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0AE0A-14B3-44BF-A7AE-BB69716C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1B57A4-3C11-4460-90A5-0AE2B3A4A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个点的树，每个点有个点权。求包含根的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个节点的联通块最大权值是多少（对于每个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都要求）</a:t>
                </a:r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范围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1B57A4-3C11-4460-90A5-0AE2B3A4A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2121" r="-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6AA7CA-274C-4BE4-88BF-054FCC1E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867B-D918-4D4A-8F7D-ACBDEE514160}" type="datetime1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3FBD1-45E7-464E-A763-0DC18EB3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正睿教育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E7E71-F557-4892-BAC1-2DC49EBB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98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AF829-26AC-48CA-8AAB-229D7EB4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348B40-8003-4388-9256-9FA5296420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个点的树，求包含根的权值第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小的联通块大小。（卧槽好眼熟</a:t>
                </a:r>
                <a:r>
                  <a:rPr lang="en-US" altLang="zh-CN" dirty="0"/>
                  <a:t>.</a:t>
                </a:r>
                <a:r>
                  <a:rPr lang="en-US" altLang="zh-CN" dirty="0" err="1"/>
                  <a:t>avi</a:t>
                </a:r>
                <a:r>
                  <a:rPr lang="zh-CN" altLang="en-US" dirty="0"/>
                  <a:t>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348B40-8003-4388-9256-9FA5296420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025576-01EE-4CA8-BBF3-083AF68E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867B-D918-4D4A-8F7D-ACBDEE514160}" type="datetime1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6679E-4E78-4D52-8D89-74000AF8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正睿教育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8BA5A-F69A-4CF2-A60D-EBBF6C42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00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05ADA-BE6C-4380-B1BD-FDD2C95A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7B5CAB-7A6D-494C-8CA4-E374E2E36D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求有多少棵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个节点的满二叉树（左右区分）。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7B5CAB-7A6D-494C-8CA4-E374E2E36D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110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19C272B-7CAF-41F2-AF33-FE270D4560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反向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19C272B-7CAF-41F2-AF33-FE270D4560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08F1D-86F8-433B-A066-A0BAFB406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· </a:t>
            </a:r>
            <a:r>
              <a:rPr lang="zh-CN" altLang="en-US" dirty="0"/>
              <a:t>也没啥好讲的，就是记状态的时候反过来而已</a:t>
            </a:r>
          </a:p>
        </p:txBody>
      </p:sp>
    </p:spTree>
    <p:extLst>
      <p:ext uri="{BB962C8B-B14F-4D97-AF65-F5344CB8AC3E}">
        <p14:creationId xmlns:p14="http://schemas.microsoft.com/office/powerpoint/2010/main" val="863622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F382C-963A-42BF-B43A-6C110291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F62BFC-66D7-4800-923B-3AA88DD734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给定一个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，对于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/>
                  <a:t>，给出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· </a:t>
                </a:r>
                <a:r>
                  <a:rPr lang="zh-CN" altLang="en-US" dirty="0"/>
                  <a:t>求每个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F62BFC-66D7-4800-923B-3AA88DD734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524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C26885B-98B6-4DB7-91D9-740AC920BB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例题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C26885B-98B6-4DB7-91D9-740AC920BB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8505A6-CE96-45D1-B83D-233D32542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给出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个数，要删去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个数，求剩下的数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gcd</m:t>
                    </m:r>
                  </m:oMath>
                </a14:m>
                <a:r>
                  <a:rPr lang="zh-CN" altLang="en-US" dirty="0"/>
                  <a:t>最大能是多少。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≤100000,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8505A6-CE96-45D1-B83D-233D32542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586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6996377-717D-49DF-947F-4444607258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概率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6996377-717D-49DF-947F-4444607258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02EE4-AFD8-4005-997E-370E5C31C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· </a:t>
            </a:r>
            <a:r>
              <a:rPr lang="zh-CN" altLang="en-US" dirty="0"/>
              <a:t>一般状态都是反着设的。然后会加上高斯消元之类的鬼畜东西。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· </a:t>
            </a:r>
            <a:r>
              <a:rPr lang="zh-CN" altLang="en-US" dirty="0"/>
              <a:t>常见的比如随机乱走</a:t>
            </a:r>
            <a:r>
              <a:rPr lang="en-US" altLang="zh-CN" dirty="0"/>
              <a:t>……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050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11377-9FD8-4223-87DA-A4A0ACF4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马尔科夫链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AB5E21-135E-4486-80EC-70D8B66FE3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马尔科夫链是用来解决一些概率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的一个快速方法。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虽然一般来讲的马尔科夫链搞出来就跟直接概率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差不了太多。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我们一般用的是离散情形下的马尔科夫链，时间连续情形下的马尔科夫链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𝑂𝐼</m:t>
                    </m:r>
                  </m:oMath>
                </a14:m>
                <a:r>
                  <a:rPr lang="zh-CN" altLang="en-US" dirty="0"/>
                  <a:t>中是用不到的。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AB5E21-135E-4486-80EC-70D8B66FE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14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4129E7A-6413-490F-9E52-5E53E8A84B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𝑆𝑜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𝑙𝑢𝑡𝑖𝑜𝑛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4129E7A-6413-490F-9E52-5E53E8A84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70512D-B656-41A7-9DD0-BE8369733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表示把前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老哥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都</m:t>
                    </m:r>
                  </m:oMath>
                </a14:m>
                <a:r>
                  <a:rPr lang="zh-CN" altLang="en-US" dirty="0"/>
                  <a:t>安排好的前提下，电梯回到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层</m:t>
                    </m:r>
                  </m:oMath>
                </a14:m>
                <a:r>
                  <a:rPr lang="zh-CN" altLang="en-US" dirty="0"/>
                  <a:t>最早在多久。</a:t>
                </a:r>
                <a:endParaRPr lang="en-US" altLang="zh-CN" dirty="0"/>
              </a:p>
              <a:p>
                <a:r>
                  <a:rPr lang="en-US" altLang="zh-CN" dirty="0"/>
                  <a:t> ·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就是</m:t>
                    </m:r>
                  </m:oMath>
                </a14:m>
                <a:r>
                  <a:rPr lang="zh-CN" altLang="en-US" dirty="0"/>
                  <a:t>答案。转移很直观，只需要考虑电梯最后一趟的人是从哪个人开始的就行了。</a:t>
                </a:r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endChr m:val="|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暴力做是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，用线段树优化一下转移就行了。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70512D-B656-41A7-9DD0-BE8369733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2121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035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858AB-D54B-4451-9A67-D3F9A88A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F855C2-C0BE-4E3F-984A-ECACB5198E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</p:spPr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一棵树，从一个点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可以走到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子树中任意一个子节点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，费用是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求从根走到每个点的最小费用。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F855C2-C0BE-4E3F-984A-ECACB5198E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EFFA74-927A-45B4-AB91-CE8AC092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867B-D918-4D4A-8F7D-ACBDEE514160}" type="datetime1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03B8B-53F8-40AA-BB6B-4B445BC6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正睿教育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9E082-6E63-404C-A234-17D66222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282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F619B-2495-467A-82FA-30092EC9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C112C6-9720-4824-AFE8-0CF87D3E8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</a:t>
                </a:r>
                <a:r>
                  <a:rPr lang="zh-CN" altLang="en-US" dirty="0"/>
                  <a:t>最初你有一个长度为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的数字序列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。为了方便起见，序列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是一个排列。</a:t>
                </a:r>
              </a:p>
              <a:p>
                <a:r>
                  <a:rPr lang="zh-CN" altLang="en-US" dirty="0"/>
                  <a:t>你可以操作最多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次。每一次操作你可以先选定一个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的一个子串，然后将这个子串的数字全部变成原来这个子串的最大值。问最终有几种可能的数字序列。答案对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1000000007</m:t>
                    </m:r>
                  </m:oMath>
                </a14:m>
                <a:r>
                  <a:rPr lang="zh-CN" altLang="en-US" dirty="0"/>
                  <a:t>取模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≤500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C112C6-9720-4824-AFE8-0CF87D3E8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2121" r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5B2FE-20B3-4BA8-ACB8-129F3A45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867B-D918-4D4A-8F7D-ACBDEE514160}" type="datetime1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57FDC5-844A-4626-BFCB-05F018EF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正睿教育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0316E-A77D-4A0E-A535-CA7C3B4E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611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23DA3-7CE1-40AF-A228-6E76F85C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D833C4-0C76-4BC7-85FC-39C7176BF3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给定一个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个点的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𝐷𝐴𝐺</m:t>
                    </m:r>
                  </m:oMath>
                </a14:m>
                <a:r>
                  <a:rPr lang="zh-CN" altLang="en-US" dirty="0"/>
                  <a:t>（拓扑序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）， 询问有多少个边导出子图，满足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号点的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𝑠𝑔</m:t>
                    </m:r>
                  </m:oMath>
                </a14:m>
                <a:r>
                  <a:rPr lang="zh-CN" altLang="en-US" dirty="0"/>
                  <a:t>值和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号点的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𝑠𝑔</m:t>
                    </m:r>
                  </m:oMath>
                </a14:m>
                <a:r>
                  <a:rPr lang="zh-CN" altLang="en-US" dirty="0"/>
                  <a:t>值相同。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≤15,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≤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∗ </m:t>
                            </m:r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D833C4-0C76-4BC7-85FC-39C7176BF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59BF6-5849-4BC9-8941-FA83F3A8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867B-D918-4D4A-8F7D-ACBDEE514160}" type="datetime1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D419B-DAE1-495E-BDD8-05B98582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正睿教育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BA66A-6B51-4C9B-8B5F-011914C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1610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40EB1-799A-4B1C-8875-8787349B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1A40B8-870C-4C8F-A1BD-2037A55FE5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一个序列，每次操作可以把一个数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，或者把一个数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求最少进行多少次操作，让序列单调不增。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序列长度不超过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100000</m:t>
                    </m:r>
                  </m:oMath>
                </a14:m>
                <a:r>
                  <a:rPr lang="zh-CN" altLang="en-US" dirty="0"/>
                  <a:t>， 每个数不超过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CN" i="1" baseline="30000" dirty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zh-CN" altLang="en-US" baseline="30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1A40B8-870C-4C8F-A1BD-2037A55FE5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3D33F-AF61-46A1-80A0-A2403DFC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867B-D918-4D4A-8F7D-ACBDEE514160}" type="datetime1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AE531-867F-46F1-A67E-434E8A88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正睿教育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4095B-922B-4729-A86C-3D5F8236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3525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FC6A0-ED31-4C4C-86A7-BDD657B8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23B2C6-A3DC-48CA-9BF0-C1ED6AA7F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求有多少个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之间的数，满足如果把他们的数位拆分成序列，得到的序列的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𝐿𝐼𝑆</m:t>
                    </m:r>
                  </m:oMath>
                </a14:m>
                <a:r>
                  <a:rPr lang="zh-CN" altLang="en-US" dirty="0"/>
                  <a:t>长度不超过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范围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23B2C6-A3DC-48CA-9BF0-C1ED6AA7F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2121" r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E1506-62EB-4EAF-9EB7-B635117C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867B-D918-4D4A-8F7D-ACBDEE514160}" type="datetime1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949B4-C604-40E2-8FF6-CA9C4775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正睿教育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A0A85-96EE-4107-94DF-423ABA7D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9650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A8EAC-CD00-4763-82D8-6C617DAC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AFD65-D8C0-4183-BE61-470D5B98F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𝐵𝑍𝑂𝐽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4693 </m:t>
                    </m:r>
                  </m:oMath>
                </a14:m>
                <a:r>
                  <a:rPr lang="zh-CN" altLang="en-US" dirty="0"/>
                  <a:t>雪中送温暖（好像讲过了）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AFD65-D8C0-4183-BE61-470D5B98F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3F20B-C94D-4D3A-9A41-E6DF8D30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867B-D918-4D4A-8F7D-ACBDEE514160}" type="datetime1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55662-1A6E-4277-9C5E-F19BE1B3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正睿教育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61B8F-A1F0-4D47-96A2-125170AD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783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49C59-0F2D-4578-A54A-CA7578AC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B181E0-ABCD-4F17-9F75-F49AB4C82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给定一棵树，每条边有一半的概率出现。求最大匹配的期望。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范围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1000000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B181E0-ABCD-4F17-9F75-F49AB4C82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9287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D740D-89AF-4381-B5AB-63AD7159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7E639-5283-4F1E-89B4-F5BCEC24B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·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7084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569C62F-EEAD-4E4A-93A2-25368C9137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𝑆𝑢𝑟𝑟𝑒𝑎𝑙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𝑛𝑢𝑚𝑏𝑒𝑟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569C62F-EEAD-4E4A-93A2-25368C913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468E1-F3D0-4789-B871-BD6B16A33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· </a:t>
            </a:r>
            <a:r>
              <a:rPr lang="zh-CN" altLang="en-US" dirty="0"/>
              <a:t>超现实数是一种拿来解决不平等博弈的问题。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· </a:t>
            </a:r>
            <a:r>
              <a:rPr lang="zh-CN" altLang="en-US" dirty="0"/>
              <a:t>为了方便起见我们还是直接说例题吧</a:t>
            </a:r>
          </a:p>
        </p:txBody>
      </p:sp>
    </p:spTree>
    <p:extLst>
      <p:ext uri="{BB962C8B-B14F-4D97-AF65-F5344CB8AC3E}">
        <p14:creationId xmlns:p14="http://schemas.microsoft.com/office/powerpoint/2010/main" val="265083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11A3C00-7D39-4C33-BC27-706380A078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11A3C00-7D39-4C33-BC27-706380A078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41D75-3C31-4A43-A423-9E10B8156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· </a:t>
            </a:r>
            <a:r>
              <a:rPr lang="zh-CN" altLang="en-US" dirty="0"/>
              <a:t>题意也写不下</a:t>
            </a:r>
          </a:p>
        </p:txBody>
      </p:sp>
    </p:spTree>
    <p:extLst>
      <p:ext uri="{BB962C8B-B14F-4D97-AF65-F5344CB8AC3E}">
        <p14:creationId xmlns:p14="http://schemas.microsoft.com/office/powerpoint/2010/main" val="189098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3D66F06-1509-4B1E-BADB-8B938E3A032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3D66F06-1509-4B1E-BADB-8B938E3A0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943383-628F-4D7F-AA13-DF3138CE17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</p:spPr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先考虑一个二维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。令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表示只考虑左边前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个人，右边前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个人的时候的最大匹配。</a:t>
                </a:r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转移的式子很直观。但我不是很会打在</a:t>
                </a:r>
                <a:r>
                  <a:rPr lang="en-US" altLang="zh-CN" dirty="0"/>
                  <a:t>PPT</a:t>
                </a:r>
                <a:r>
                  <a:rPr lang="zh-CN" altLang="en-US" dirty="0"/>
                  <a:t>上，所以只能手写。希望能写出来。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稍作观察可以发现，这个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数组前一维固定的时候，是一个跟后一维有关的分段函数。我们可以用平衡树维护这个分段函数。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943383-628F-4D7F-AA13-DF3138CE17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  <a:blipFill>
                <a:blip r:embed="rId3"/>
                <a:stretch>
                  <a:fillRect l="-313" t="-1818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69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DEFA55A-D234-41AA-B356-B64E1FDB3A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DEFA55A-D234-41AA-B356-B64E1FDB3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E5CB6-1701-444C-BEAC-552B5276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· </a:t>
            </a:r>
            <a:r>
              <a:rPr lang="zh-CN" altLang="en-US" dirty="0"/>
              <a:t>题意就是给一个排列，每次询问一个区间，找包含这个区间的最小的连续区间。</a:t>
            </a:r>
          </a:p>
        </p:txBody>
      </p:sp>
    </p:spTree>
    <p:extLst>
      <p:ext uri="{BB962C8B-B14F-4D97-AF65-F5344CB8AC3E}">
        <p14:creationId xmlns:p14="http://schemas.microsoft.com/office/powerpoint/2010/main" val="318583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61A1823-278A-44E7-B15E-A074F45BCA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61A1823-278A-44E7-B15E-A074F45BCA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5C1BFF-BD5E-4A69-A036-18574978D8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稍有经验的选手可以发现，任意两个相交的连续区间，它们的交也是连续区间，并也是连续区间。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可以发现如果把任意一个长度为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的区间的答案求出来，一个任意长区间的答案，就是其所包含的所有长度为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的区间的答案的并。（长度为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的特判掉）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预处理长度为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的区间的答案，是一个很简单的过程。（手推）。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5C1BFF-BD5E-4A69-A036-18574978D8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2121" r="-1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27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16DC550-129F-4396-8362-77DC3E78E8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常见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考点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16DC550-129F-4396-8362-77DC3E78E8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2A1354-E873-4B61-ADAB-1564E38554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 · </a:t>
                </a:r>
                <a:r>
                  <a:rPr lang="zh-CN" altLang="en-US" dirty="0"/>
                  <a:t>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一维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二维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斜率优化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四边形不等式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· </a:t>
                </a:r>
                <a:r>
                  <a:rPr lang="zh-CN" altLang="en-US" dirty="0"/>
                  <a:t>分治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2A1354-E873-4B61-ADAB-1564E38554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727" b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359E0-235B-4D5B-AD66-362E1612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867B-D918-4D4A-8F7D-ACBDEE514160}" type="datetime1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2B490-F3E4-4631-A226-A86D2E3C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正睿教育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1D089-23DF-4ADA-8D93-206EE4D1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932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149</TotalTime>
  <Words>1811</Words>
  <Application>Microsoft Office PowerPoint</Application>
  <PresentationFormat>宽屏</PresentationFormat>
  <Paragraphs>278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3" baseType="lpstr">
      <vt:lpstr>Cambria Math</vt:lpstr>
      <vt:lpstr>Tw Cen MT</vt:lpstr>
      <vt:lpstr>Tw Cen MT Condensed</vt:lpstr>
      <vt:lpstr>Wingdings 3</vt:lpstr>
      <vt:lpstr>积分</vt:lpstr>
      <vt:lpstr>动态规划专题选讲</vt:lpstr>
      <vt:lpstr>考试讨论</vt:lpstr>
      <vt:lpstr>A</vt:lpstr>
      <vt:lpstr>Solution</vt:lpstr>
      <vt:lpstr>B</vt:lpstr>
      <vt:lpstr>Solution</vt:lpstr>
      <vt:lpstr>C</vt:lpstr>
      <vt:lpstr>Solution</vt:lpstr>
      <vt:lpstr>常见dp考点</vt:lpstr>
      <vt:lpstr>常见考点</vt:lpstr>
      <vt:lpstr>区间dp 、四边形不等式</vt:lpstr>
      <vt:lpstr>四边形不等式</vt:lpstr>
      <vt:lpstr>例题</vt:lpstr>
      <vt:lpstr>Solution</vt:lpstr>
      <vt:lpstr>补充题目</vt:lpstr>
      <vt:lpstr>Solution</vt:lpstr>
      <vt:lpstr>补充题目</vt:lpstr>
      <vt:lpstr>再补充题目</vt:lpstr>
      <vt:lpstr>一个疑问</vt:lpstr>
      <vt:lpstr>例ex</vt:lpstr>
      <vt:lpstr>Solution</vt:lpstr>
      <vt:lpstr>真·四边形不等式</vt:lpstr>
      <vt:lpstr>网格图dp（插头dp）</vt:lpstr>
      <vt:lpstr>例题</vt:lpstr>
      <vt:lpstr>插头dp小结</vt:lpstr>
      <vt:lpstr>比插头dp轻松一点的轮廓线dp</vt:lpstr>
      <vt:lpstr>斜率优化</vt:lpstr>
      <vt:lpstr>例题</vt:lpstr>
      <vt:lpstr>分治dp</vt:lpstr>
      <vt:lpstr>例题</vt:lpstr>
      <vt:lpstr>树形dp</vt:lpstr>
      <vt:lpstr>例题</vt:lpstr>
      <vt:lpstr>例题</vt:lpstr>
      <vt:lpstr>例题</vt:lpstr>
      <vt:lpstr>反向dp</vt:lpstr>
      <vt:lpstr>例题</vt:lpstr>
      <vt:lpstr>例题2</vt:lpstr>
      <vt:lpstr>概率dp</vt:lpstr>
      <vt:lpstr>马尔科夫链</vt:lpstr>
      <vt:lpstr>补充例题</vt:lpstr>
      <vt:lpstr>补充例题</vt:lpstr>
      <vt:lpstr>补充例题</vt:lpstr>
      <vt:lpstr>补充例题</vt:lpstr>
      <vt:lpstr>补充例题</vt:lpstr>
      <vt:lpstr>补充例题</vt:lpstr>
      <vt:lpstr>补充例题</vt:lpstr>
      <vt:lpstr>补充例题</vt:lpstr>
      <vt:lpstr>Surreal number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动态规划专题选讲</dc:title>
  <dc:creator>景钦 杨</dc:creator>
  <cp:lastModifiedBy>景钦 杨</cp:lastModifiedBy>
  <cp:revision>10</cp:revision>
  <dcterms:created xsi:type="dcterms:W3CDTF">2018-12-20T04:30:34Z</dcterms:created>
  <dcterms:modified xsi:type="dcterms:W3CDTF">2018-12-21T04:40:37Z</dcterms:modified>
</cp:coreProperties>
</file>