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349" r:id="rId17"/>
    <p:sldId id="350" r:id="rId18"/>
    <p:sldId id="351" r:id="rId19"/>
    <p:sldId id="281" r:id="rId20"/>
    <p:sldId id="353" r:id="rId21"/>
    <p:sldId id="354" r:id="rId22"/>
    <p:sldId id="355" r:id="rId23"/>
    <p:sldId id="285" r:id="rId24"/>
    <p:sldId id="356" r:id="rId25"/>
    <p:sldId id="357" r:id="rId26"/>
    <p:sldId id="358" r:id="rId27"/>
    <p:sldId id="359" r:id="rId28"/>
    <p:sldId id="360" r:id="rId29"/>
    <p:sldId id="342" r:id="rId30"/>
    <p:sldId id="344" r:id="rId31"/>
    <p:sldId id="343" r:id="rId32"/>
    <p:sldId id="345" r:id="rId33"/>
    <p:sldId id="348" r:id="rId34"/>
    <p:sldId id="347" r:id="rId35"/>
    <p:sldId id="270" r:id="rId36"/>
    <p:sldId id="362" r:id="rId37"/>
    <p:sldId id="361" r:id="rId38"/>
    <p:sldId id="363" r:id="rId39"/>
    <p:sldId id="364" r:id="rId40"/>
    <p:sldId id="365" r:id="rId41"/>
    <p:sldId id="366" r:id="rId42"/>
    <p:sldId id="367" r:id="rId43"/>
    <p:sldId id="368" r:id="rId44"/>
    <p:sldId id="36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0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81228-B997-4F8E-A2FB-B12FBE43A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A68B3-5A5E-48B4-A333-EAAE4CF379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FF09C1-9E7F-42F7-95B7-67A87B303E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A959-4CBC-4C59-A784-0B449BFE72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D9B4-63CA-4493-BF96-10B28162AD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64E6-7AC4-499C-8826-8E2DCD3C23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A4-47A8-446B-97C2-86E8922B06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051-282F-4377-8F84-FA55946C1A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0142-D73A-4391-9395-5D1D55C91CA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26BB-DCC9-4486-899C-8DB3070582C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3D3-0502-47EB-9A15-1F33BB6C5C1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85EF-B94A-420E-9EA7-CC19ECA196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C22A54-D91B-4972-9B9A-4145294783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清华大学交叉信息研究院</a:t>
            </a:r>
            <a:endParaRPr lang="en-US" altLang="zh-CN" dirty="0"/>
          </a:p>
          <a:p>
            <a:r>
              <a:rPr lang="zh-CN" altLang="en-US" dirty="0"/>
              <a:t>杨景钦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36C3-7AB1-4871-B4F1-C0D39694E1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4DF19D9A-1F46-4E25-B851-97E59D4ADB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大分类讨论</a:t>
            </a:r>
            <a:r>
              <a:rPr lang="en-US" altLang="zh-CN" dirty="0"/>
              <a:t>……</a:t>
            </a:r>
            <a:r>
              <a:rPr lang="zh-CN" altLang="en-US" dirty="0"/>
              <a:t>没什么好讲的。码农数据结构题。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数论考点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082B149-2904-4D1D-9AE0-E35057B91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𝑒𝑥𝑔𝑐𝑑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线性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同余</m:t>
                    </m:r>
                  </m:oMath>
                </a14:m>
                <a:r>
                  <a:rPr lang="zh-CN" altLang="en-US" dirty="0"/>
                  <a:t>方程。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高斯消元，行列式。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𝑀𝑖𝑙𝑙𝑒𝑟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𝑅𝑎𝑏𝑖𝑛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𝑃𝑜𝑙𝑙𝑎𝑟𝑑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𝑟h𝑜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· </a:t>
                </a:r>
                <a:r>
                  <a:rPr lang="zh-CN" altLang="en-US" dirty="0"/>
                  <a:t>数论函数（杜教筛，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zh-CN" altLang="en-US" dirty="0"/>
                  <a:t>筛）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· </a:t>
                </a:r>
                <a:r>
                  <a:rPr lang="zh-CN" altLang="en-US" dirty="0"/>
                  <a:t>组合数取模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8BBF46D1-20CB-44C4-9D20-BB565009BF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𝑒𝑥𝑔𝑐𝑑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常见的递归，十分自然清晰。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形如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的方程称为线性同余方程。</a:t>
                </a:r>
                <a:endParaRPr lang="en-US" altLang="zh-CN" dirty="0"/>
              </a:p>
              <a:p>
                <a:r>
                  <a:rPr lang="zh-CN" altLang="en-US" dirty="0"/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为整数。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则方程组无解，否则方程组可记为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使用欧拉定理求解该同余方程得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)(0≤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使用前面的方法解每个线性同余方程，得到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仅考虑方程数量为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的情况（方程数量</a:t>
                </a:r>
                <a:r>
                  <a:rPr lang="en-US" altLang="zh-CN" dirty="0"/>
                  <a:t>&gt;2</a:t>
                </a:r>
                <a:r>
                  <a:rPr lang="zh-CN" altLang="en-US" dirty="0"/>
                  <a:t>时可以迭代求解）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zh-CN" altLang="en-US" dirty="0"/>
                  <a:t>则方程组无解，否则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≡0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’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8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≡0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用欧拉定理解得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代入得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至此，两个同余方程合并成了一个同余方程。迭代若干次可得到原方程组的解。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第一类指数同余方程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解同余方程：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枚举法：复杂度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，则有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我们先预处理出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，然后枚举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，看在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中是否有相等的数，若有，即找到了满足条件的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这种算法思想称之为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𝐵𝑎𝑏𝑦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𝐺𝑖𝑎𝑛𝑡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𝑆𝑡𝑒𝑝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5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第二类指数同余方程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解同余方程：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为质数</a:t>
                </a:r>
                <a:endParaRPr lang="en-US" altLang="zh-CN" dirty="0"/>
              </a:p>
              <a:p>
                <a:r>
                  <a:rPr lang="zh-CN" altLang="en-US" dirty="0"/>
                  <a:t>枚举法：复杂度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𝑜𝑔𝑘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9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我猜第一题你们已经讲好了。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第二类指数同余方程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10686" y="205291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原根的概念：</a:t>
                </a:r>
                <a:endParaRPr lang="en-US" altLang="zh-CN" dirty="0"/>
              </a:p>
              <a:p>
                <a:r>
                  <a:rPr lang="en-US" altLang="zh-CN" b="0" dirty="0"/>
                  <a:t>· 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b="0" dirty="0"/>
                  <a:t>是质数，若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b="0" dirty="0"/>
                  <a:t>互不相等</a:t>
                </a:r>
                <a:r>
                  <a:rPr lang="zh-CN" altLang="en-US" dirty="0"/>
                  <a:t>（取遍</a:t>
                </a:r>
                <a:r>
                  <a:rPr lang="en-US" altLang="zh-CN" dirty="0"/>
                  <a:t>1,2,3,…,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b="0" dirty="0"/>
                  <a:t>是一个原根。</a:t>
                </a:r>
                <a:endParaRPr lang="en-US" altLang="zh-CN" b="0" dirty="0"/>
              </a:p>
              <a:p>
                <a:r>
                  <a:rPr lang="en-US" altLang="zh-CN" b="0" dirty="0"/>
                  <a:t>· </a:t>
                </a:r>
                <a:r>
                  <a:rPr lang="zh-CN" altLang="en-US" b="0" dirty="0"/>
                  <a:t>若广义黎曼猜想成立，则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b="0" dirty="0"/>
                  <a:t>的最小正原根是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级别的。</a:t>
                </a:r>
                <a:r>
                  <a:rPr lang="zh-CN" altLang="en-US" dirty="0"/>
                  <a:t>通过枚举法可以快速找到原根。</a:t>
                </a:r>
                <a:endParaRPr lang="en-US" altLang="zh-CN" dirty="0"/>
              </a:p>
              <a:p>
                <a:r>
                  <a:rPr lang="en-US" altLang="zh-CN" b="0" dirty="0"/>
                  <a:t>· </a:t>
                </a:r>
                <a:r>
                  <a:rPr lang="zh-CN" altLang="en-US" b="0" dirty="0"/>
                  <a:t>如何快速判断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b="0" dirty="0"/>
                  <a:t>的原根？</a:t>
                </a:r>
                <a:endParaRPr lang="en-US" altLang="zh-CN" b="0" dirty="0"/>
              </a:p>
              <a:p>
                <a:r>
                  <a:rPr lang="en-US" altLang="zh-CN" b="0" dirty="0"/>
                  <a:t>· </a:t>
                </a:r>
                <a:r>
                  <a:rPr lang="zh-CN" altLang="en-US" b="0" dirty="0"/>
                  <a:t>由于费马小定理成立，因此方程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的一个解是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/>
                  <a:t>，所以它的最小整数解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dirty="0"/>
                  <a:t>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的原根。因此逐个尝试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/>
                  <a:t>的约数即可。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686" y="2052918"/>
                <a:ext cx="8946541" cy="4195481"/>
              </a:xfrm>
              <a:blipFill rotWithShape="1">
                <a:blip r:embed="rId1"/>
                <a:stretch>
                  <a:fillRect l="-136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第二类指数同余方程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10686" y="205291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解同余方程：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· </a:t>
                </a:r>
                <a:r>
                  <a:rPr lang="zh-CN" altLang="en-US" b="0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的一个原根，通过第一类指数同余方程的解法求得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又假设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r>
                  <a:rPr lang="zh-CN" altLang="en-US" b="0" dirty="0"/>
                  <a:t>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ea typeface="Cambria Math" panose="02040503050406030204" pitchFamily="18" charset="0"/>
                  </a:rPr>
                  <a:t>得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ea typeface="Cambria Math" panose="02040503050406030204" pitchFamily="18" charset="0"/>
                  </a:rPr>
                  <a:t>根据原根的性质有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(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ea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不互质，则有可能有多解或者无解。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686" y="2052918"/>
                <a:ext cx="8946541" cy="4195481"/>
              </a:xfrm>
              <a:blipFill rotWithShape="1">
                <a:blip r:embed="rId1"/>
                <a:stretch>
                  <a:fillRect l="-341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线性同余方程</a:t>
            </a:r>
            <a:endParaRPr lang="en-US" altLang="zh-CN" dirty="0"/>
          </a:p>
          <a:p>
            <a:pPr lvl="1"/>
            <a:r>
              <a:rPr lang="zh-CN" altLang="en-US" dirty="0"/>
              <a:t>先处理不互质的情况，然后通过欧拉定理求解</a:t>
            </a:r>
            <a:endParaRPr lang="en-US" altLang="zh-CN" dirty="0"/>
          </a:p>
          <a:p>
            <a:r>
              <a:rPr lang="zh-CN" altLang="en-US" dirty="0"/>
              <a:t>线性同余方程组</a:t>
            </a:r>
            <a:endParaRPr lang="en-US" altLang="zh-CN" dirty="0"/>
          </a:p>
          <a:p>
            <a:pPr lvl="1"/>
            <a:r>
              <a:rPr lang="zh-CN" altLang="en-US" dirty="0"/>
              <a:t>先分别解每个线性同余方程，然后每次合并两个方程求解</a:t>
            </a:r>
            <a:endParaRPr lang="en-US" altLang="zh-CN" dirty="0"/>
          </a:p>
          <a:p>
            <a:r>
              <a:rPr lang="zh-CN" altLang="en-US" dirty="0"/>
              <a:t>第一类指数同余方程（取对数）</a:t>
            </a:r>
            <a:endParaRPr lang="en-US" altLang="zh-CN" dirty="0"/>
          </a:p>
          <a:p>
            <a:pPr lvl="1"/>
            <a:r>
              <a:rPr lang="en-US" altLang="zh-CN" dirty="0"/>
              <a:t>BSGS</a:t>
            </a:r>
            <a:endParaRPr lang="en-US" altLang="zh-CN" dirty="0"/>
          </a:p>
          <a:p>
            <a:r>
              <a:rPr lang="zh-CN" altLang="en-US" dirty="0"/>
              <a:t>第二类指数同余方程（开根号）</a:t>
            </a:r>
            <a:endParaRPr lang="en-US" altLang="zh-CN" dirty="0"/>
          </a:p>
          <a:p>
            <a:pPr lvl="1"/>
            <a:r>
              <a:rPr lang="zh-CN" altLang="en-US" dirty="0"/>
              <a:t>表示成原根的若干次幂的形式后解线性方程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高斯消元、行列式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没什么大用的基础算法。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行列式的定义与性质。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8ABA590-5573-4838-920C-E0C8D3E9F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𝐷𝐴𝐺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保证</m:t>
                    </m:r>
                  </m:oMath>
                </a14:m>
                <a:r>
                  <a:rPr lang="zh-CN" altLang="en-US" dirty="0"/>
                  <a:t>图中恰有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个入度为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的点，和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个出度为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的点。你需要在图中找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条互不相交的路径，使得入度为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的点和出度为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点一一对应。（显然会对应出一个排列）。如果这个排列的逆序对是偶数，就得到一块钱。否则失去一块钱。问所有合法方案都尝试一遍之后，你最后有多少钱。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D520EE0A-370D-4A4E-BD28-0A960823E7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裸行列式。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不相交怎么办？交了也没用。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质数、判质数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基本思路：若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是质数，则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且为整数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都不是质数。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复杂度：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𝑛𝑙𝑜𝑔𝑙𝑜𝑔𝑛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质数个数估计：当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足够大时，质数的数量大约在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/ ln(n)</a:t>
                </a:r>
                <a:endParaRPr lang="en-US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基本思路：每个合数仅被其最小的质因数筛去。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实现方法：扫描所有的数，对于数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，无论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是质数还是合数，都筛去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𝑝𝑎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是质数且小于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的最小的质因数。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费马小定理与欧拉定理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欧拉定理：对于任意数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1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，则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为欧拉函数，表示小于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的数中与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互质的数的个数。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为证明欧拉定理，先证明以下引理：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消去律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若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互质，且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证明：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𝑘𝑝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两边做质因数分解，由于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互质，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𝑙𝑝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/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90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F442B73C-7BD2-4FE7-BE43-667A042D52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费马小定理与欧拉定理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欧拉定理的证明如下：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设集合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=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包含了所有小于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互质的数。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将集合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中的每个数都乘以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，取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的余数，得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L’</a:t>
                </a: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由消去律，因为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互质，所以当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𝑎𝑗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，所以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= L’</a:t>
                </a: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将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L’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中的数全部相乘，得到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(mod b)</a:t>
                </a: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由消去律，得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/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证毕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· </a:t>
                </a:r>
                <a:r>
                  <a:rPr lang="zh-CN" altLang="en-US" dirty="0"/>
                  <a:t>费马小定理：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在欧拉定理中，取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为质数，即为费马小定理。</a:t>
                </a:r>
                <a:endParaRPr lang="en-US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54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𝑀𝑖𝑙𝑙𝑒𝑟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𝑅𝑎𝑏𝑖𝑛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给定正整数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，测试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是否质数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𝑀𝑖𝑙𝑙𝑒𝑟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𝑅𝑎𝑏𝑖𝑛</m:t>
                    </m:r>
                  </m:oMath>
                </a14:m>
                <a:r>
                  <a:rPr lang="zh-CN" altLang="en-US" dirty="0"/>
                  <a:t>算法基于以下两个定理：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费马小定理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二次探测定理：若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是奇质数，则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的解只有两个，分别是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𝑀𝑖𝑙𝑙𝑒𝑟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𝑅𝑎𝑏𝑖𝑛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/>
                <a:r>
                  <a:rPr lang="en-US" altLang="zh-CN" dirty="0"/>
                  <a:t>·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marL="285750"/>
                <a:r>
                  <a:rPr lang="en-US" altLang="zh-CN" dirty="0"/>
                  <a:t>·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是质数，则对于任意的正整数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 marL="285750"/>
                <a:r>
                  <a:rPr lang="en-US" altLang="zh-CN" dirty="0"/>
                  <a:t>·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/>
                <a:r>
                  <a:rPr lang="en-US" altLang="zh-CN" dirty="0"/>
                  <a:t>· </a:t>
                </a:r>
                <a:r>
                  <a:rPr lang="zh-CN" altLang="en-US" dirty="0"/>
                  <a:t>多次运用二次探测定理，可得以下两个公式之一成立</a:t>
                </a:r>
                <a:endParaRPr lang="en-US" altLang="zh-CN" dirty="0"/>
              </a:p>
              <a:p>
                <a:pPr marL="68580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68580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548640" lvl="1" indent="0">
                  <a:buNone/>
                </a:pPr>
                <a:r>
                  <a:rPr lang="zh-CN" altLang="en-US" dirty="0"/>
                  <a:t>若这两条式子均不成立，则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是合数</a:t>
                </a:r>
                <a:endParaRPr lang="en-US" altLang="zh-CN" dirty="0"/>
              </a:p>
              <a:p>
                <a:pPr marL="285750"/>
                <a:endParaRPr lang="en-US" altLang="zh-CN" dirty="0"/>
              </a:p>
              <a:p>
                <a:pPr marL="285750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𝑀𝑖𝑙𝑙𝑒𝑟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𝑅𝑎𝑏𝑖𝑛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测试给定的正奇数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是否质数：</a:t>
                </a:r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随机取一个数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（循环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次）</a:t>
                </a:r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 dirty="0"/>
                  <a:t>则转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否则转</a:t>
                </a:r>
                <a:r>
                  <a:rPr lang="en-US" altLang="zh-CN" dirty="0"/>
                  <a:t>5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（循环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次）</a:t>
                </a:r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zh-CN" altLang="en-US" dirty="0"/>
                  <a:t>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zh-CN" altLang="en-US" dirty="0"/>
                  <a:t>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是合数）</a:t>
                </a:r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循环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结束时仍然不满足式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是合数</a:t>
                </a:r>
                <a:endParaRPr lang="en-US" altLang="zh-CN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dirty="0"/>
                  <a:t>循环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结束时仍不能确定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是合数，则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大概率是质数</a:t>
                </a:r>
                <a:endParaRPr lang="en-US" altLang="zh-CN" dirty="0"/>
              </a:p>
              <a:p>
                <a:r>
                  <a:rPr lang="zh-CN" altLang="en-US" dirty="0"/>
                  <a:t>误判概率上限：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线性筛法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:r>
                  <a:rPr lang="zh-CN" altLang="en-US" dirty="0"/>
                  <a:t>欧拉定理、费马小定理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·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𝑀𝑖𝑙𝑙𝑒𝑟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𝑅𝑎𝑏𝑖𝑛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zh-CN" altLang="en-US" dirty="0"/>
                  <a:t>费马小定理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二次探测定理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16C91681-4977-4650-A0B5-A9E9C511F4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𝑃𝑜𝑙𝑙𝑎𝑟𝑑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𝑟h𝑜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69E5B6CF-E4AF-4223-93A6-5072913B0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有一个不超过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的质因子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，期望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2000" dirty="0"/>
                  <a:t>个随机数就有两个模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同余。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· </a:t>
                </a:r>
                <a:r>
                  <a:rPr lang="zh-CN" altLang="en-US" sz="2000" dirty="0"/>
                  <a:t>随机一个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定义随机数生成器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是瞎比取的一个数。另一个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初值</m:t>
                    </m:r>
                  </m:oMath>
                </a14:m>
                <a:r>
                  <a:rPr lang="zh-CN" altLang="en-US" sz="2000" dirty="0"/>
                  <a:t>等于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然后每次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期望</m:t>
                    </m:r>
                  </m:oMath>
                </a14:m>
                <a:r>
                  <a:rPr lang="zh-CN" altLang="en-US" sz="2000" dirty="0"/>
                  <a:t>下走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步</m:t>
                    </m:r>
                  </m:oMath>
                </a14:m>
                <a:r>
                  <a:rPr lang="zh-CN" altLang="en-US" sz="2000" dirty="0"/>
                  <a:t>就会走到环。每次计算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不是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话就找到了一个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的约数；是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的话说明找到环了，换个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接着搞；否则还没到环上。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重复若干遍即可，但是不要忘了先用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𝑀𝑖𝑙𝑙𝑒𝑟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𝑅𝑎𝑏𝑖𝑛</m:t>
                    </m:r>
                  </m:oMath>
                </a14:m>
                <a:r>
                  <a:rPr lang="zh-CN" altLang="en-US" dirty="0"/>
                  <a:t>判质数。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4" t="-1818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常见数论函数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DCD642F-E26F-4FBF-BCDC-92628E612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可被某大于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的完全平方数整除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的互异的质因数个数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49DA070F-8CED-4D7A-9C47-D682F0695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狄利克雷</a:t>
                </a:r>
                <a:r>
                  <a:rPr lang="zh-CN" altLang="zh-CN" dirty="0"/>
                  <a:t>卷积满足交换律、结合律以及加法分配律。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0B961AE-10AF-408E-8720-FF1C70A30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39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简单小练习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2026AFA-71B9-4309-A4C3-028F5A50E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655BAAC-110A-467C-80FA-F663CD145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第一步：假如知道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，要怎么快速算呢？可以推出一个式子（枚举最后选中袋子的球数）。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87" y="2844627"/>
            <a:ext cx="3238781" cy="336071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71206DE3-23DE-44BC-9EA6-F52499532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B8FEB36-83E0-4F49-902C-DBBFAC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手画手画。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范围变成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咋办呢？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杜教筛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4E131B6-EF15-4DFA-96B0-9B2F09613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前提条件：数论函数的狄利克雷卷积的前缀和很好计算。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具体实现：小的预处理，大的递归。复杂度可以做到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5BE6E17E-E4B6-485A-8146-90971F7691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60BB7C79-3538-4EAB-8A39-F0D30C6DE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前提条件：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是一个关于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的多项式，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很好计算，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是积性函数。</a:t>
                </a:r>
                <a:endParaRPr lang="en-US" altLang="zh-CN" dirty="0"/>
              </a:p>
              <a:p>
                <a:r>
                  <a:rPr lang="en-US" altLang="zh-CN" dirty="0"/>
                  <a:t>            </a:t>
                </a:r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对于一个固定的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转移分类讨论。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接下来定义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。转移分类讨论。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70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8648D3D-997E-436C-A25C-A751D3AEF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常见的问题就是求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几种技巧：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𝐿𝑢𝑐𝑎𝑠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递归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第二步，不难发现有下列公式：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另一方面：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4044" y="2778923"/>
            <a:ext cx="4983912" cy="5867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95" y="4297680"/>
            <a:ext cx="3764606" cy="1143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6D6396AC-8E82-4F97-9854-46195F2A9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试图寻找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（事实上从高往低依次确定即可）使得：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那么由刚刚推出的结论，我们可以得出（计算复杂度降为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 rotWithShape="1">
                <a:blip r:embed="rId1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99" y="2828937"/>
            <a:ext cx="4000847" cy="655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3" y="4155008"/>
            <a:ext cx="4077053" cy="1745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我们知道，第一类斯特林数是下降幂的展开系数，即：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另一边，第二类斯特林数是下降幂的表示系数，即：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en-US" altLang="zh-CN" dirty="0"/>
          </a:p>
          <a:p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8472" y="2754673"/>
            <a:ext cx="3635055" cy="868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34" y="4297680"/>
            <a:ext cx="3238781" cy="868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从前面开始推导。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722" y="2691074"/>
            <a:ext cx="4138019" cy="3581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0BBCFF23-FF63-48A5-9AA6-DA4872BA4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整理一下，令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则我们有：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·</a:t>
                </a:r>
                <a:r>
                  <a:rPr lang="zh-CN" altLang="en-US" dirty="0"/>
                  <a:t> 预处理一头一尾两个和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有关的项即可。复杂度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8B9D-03DD-4516-A2D1-3CB786AF48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戏说不是胡说，改编不是乱编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0D-1836-4C2A-B091-13A07FEF6D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59" y="2839179"/>
            <a:ext cx="4724809" cy="18670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941</Words>
  <Application>WPS 演示</Application>
  <PresentationFormat>宽屏</PresentationFormat>
  <Paragraphs>348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Tw Cen MT</vt:lpstr>
      <vt:lpstr>Wingdings 3</vt:lpstr>
      <vt:lpstr>华文仿宋</vt:lpstr>
      <vt:lpstr>Tw Cen MT Condensed</vt:lpstr>
      <vt:lpstr>微软雅黑</vt:lpstr>
      <vt:lpstr>Arial Unicode MS</vt:lpstr>
      <vt:lpstr>等线</vt:lpstr>
      <vt:lpstr>积分</vt:lpstr>
      <vt:lpstr>数论选讲</vt:lpstr>
      <vt:lpstr>考试选讲</vt:lpstr>
      <vt:lpstr> </vt:lpstr>
      <vt:lpstr>题解</vt:lpstr>
      <vt:lpstr>题解</vt:lpstr>
      <vt:lpstr>题解</vt:lpstr>
      <vt:lpstr>题解</vt:lpstr>
      <vt:lpstr>题解</vt:lpstr>
      <vt:lpstr>题解</vt:lpstr>
      <vt:lpstr> </vt:lpstr>
      <vt:lpstr>题解</vt:lpstr>
      <vt:lpstr>数论考点</vt:lpstr>
      <vt:lpstr> </vt:lpstr>
      <vt:lpstr>线性同余方程</vt:lpstr>
      <vt:lpstr>线性同余方程组</vt:lpstr>
      <vt:lpstr>线性同余方程组</vt:lpstr>
      <vt:lpstr>线性同余方程组</vt:lpstr>
      <vt:lpstr>第一类指数同余方程</vt:lpstr>
      <vt:lpstr>第二类指数同余方程</vt:lpstr>
      <vt:lpstr>第二类指数同余方程</vt:lpstr>
      <vt:lpstr>第二类指数同余方程</vt:lpstr>
      <vt:lpstr>小结</vt:lpstr>
      <vt:lpstr>高斯消元、行列式</vt:lpstr>
      <vt:lpstr>练习题</vt:lpstr>
      <vt:lpstr> </vt:lpstr>
      <vt:lpstr>质数、判质数</vt:lpstr>
      <vt:lpstr>暴力筛</vt:lpstr>
      <vt:lpstr>线性筛</vt:lpstr>
      <vt:lpstr>费马小定理与欧拉定理</vt:lpstr>
      <vt:lpstr>费马小定理与欧拉定理</vt:lpstr>
      <vt:lpstr> </vt:lpstr>
      <vt:lpstr> </vt:lpstr>
      <vt:lpstr> </vt:lpstr>
      <vt:lpstr>小结</vt:lpstr>
      <vt:lpstr> </vt:lpstr>
      <vt:lpstr>常见数论函数</vt:lpstr>
      <vt:lpstr>狄利克雷卷积</vt:lpstr>
      <vt:lpstr>莫比乌斯反演</vt:lpstr>
      <vt:lpstr>简单小练习</vt:lpstr>
      <vt:lpstr> </vt:lpstr>
      <vt:lpstr>杜教筛</vt:lpstr>
      <vt:lpstr> </vt:lpstr>
      <vt:lpstr>组合数取模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数论选讲</dc:title>
  <dc:creator>景钦 杨</dc:creator>
  <cp:lastModifiedBy>DELL</cp:lastModifiedBy>
  <cp:revision>15</cp:revision>
  <dcterms:created xsi:type="dcterms:W3CDTF">2018-12-22T05:46:00Z</dcterms:created>
  <dcterms:modified xsi:type="dcterms:W3CDTF">2018-12-23T06:36:53Z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