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sldIdLst>
    <p:sldId id="256" r:id="rId2"/>
    <p:sldId id="257" r:id="rId3"/>
    <p:sldId id="258" r:id="rId4"/>
    <p:sldId id="313" r:id="rId5"/>
    <p:sldId id="259" r:id="rId6"/>
    <p:sldId id="261" r:id="rId7"/>
    <p:sldId id="263" r:id="rId8"/>
    <p:sldId id="262"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4" r:id="rId29"/>
    <p:sldId id="285" r:id="rId30"/>
    <p:sldId id="286" r:id="rId31"/>
    <p:sldId id="287" r:id="rId32"/>
    <p:sldId id="288" r:id="rId33"/>
    <p:sldId id="282" r:id="rId34"/>
    <p:sldId id="289" r:id="rId35"/>
    <p:sldId id="290" r:id="rId36"/>
    <p:sldId id="291" r:id="rId37"/>
    <p:sldId id="292" r:id="rId38"/>
    <p:sldId id="295" r:id="rId39"/>
    <p:sldId id="293" r:id="rId40"/>
    <p:sldId id="296" r:id="rId41"/>
    <p:sldId id="294"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4" r:id="rId59"/>
    <p:sldId id="315" r:id="rId60"/>
    <p:sldId id="316" r:id="rId61"/>
    <p:sldId id="317" r:id="rId62"/>
    <p:sldId id="318" r:id="rId63"/>
    <p:sldId id="320" r:id="rId64"/>
    <p:sldId id="321" r:id="rId65"/>
    <p:sldId id="319"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6" autoAdjust="0"/>
    <p:restoredTop sz="94660"/>
  </p:normalViewPr>
  <p:slideViewPr>
    <p:cSldViewPr snapToGrid="0">
      <p:cViewPr varScale="1">
        <p:scale>
          <a:sx n="96" d="100"/>
          <a:sy n="96" d="100"/>
        </p:scale>
        <p:origin x="102" y="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02-04T09:20:48.095"/>
    </inkml:context>
    <inkml:brush xml:id="br0">
      <inkml:brushProperty name="width" value="0.08819" units="cm"/>
      <inkml:brushProperty name="height" value="0.35278" units="cm"/>
      <inkml:brushProperty name="tip" value="rectangle"/>
      <inkml:brushProperty name="rasterOp" value="maskPen"/>
    </inkml:brush>
  </inkml:definitions>
  <inkml:trace contextRef="#ctx0" brushRef="#br0">20461 11395 0,'0'17'47,"0"1"-32,0 0-15,35-1 16,-17-17-16,17 36 16,18-19 15,0 1-16,0 17 1,-18-17 0,18 17-1,-17-35 1,-1 35 0,-18-35-1,-17 18 16,18-18-31,0 0 16,17 0 0,-17 0-1,17 0 1,-17 0 0,-1 0 15,1 0-16,-1 0 1,19-18 15,-1 1-15,-17 17 0,-1 0 77,-17 17-77,36-17-16,-36 18 0,35 0 16,0-18-1,0 35 1,18-17 15,-35-18-15,17 17-1,1-17 1,-36 18 0,17-18-1,1 17 1,-1-17-1,1 18 1,0-18 0,-1 0-1,1 0 1,-18 18 0,35-1 15,1-17-16,-19 18 1,1-18 0,17 0-1,-17 0 1,17 18 0,18-18-1,-18 0 1,-17 0-1,0 17 48,-1-17-47,1 0-1,-1 0 48,1 0-48,0 0 1,-18 18 0,35 0-1,-17-18 1,35 17-1,17 1 1,-35-1 0,-17 1-16,17-18 15,-17 18 1,17-18 0,-17 17-1,17-17 1,0 18 15,-17 0 0,17-18-15,1 17 0,17-17-1,-1 18 1,-16 0-1,-1-1 1,0-17 0,18 18-1,-35-1 1,-1-17-16,1 0 16,0 18-1,17-18 1,18 18 15,0-1-15,-18 1-1,-17-18 1,17 0 0,-17 18-1,17-1 1,0 1-1,36 0 1,-36-18 0,-17 17-1,17-17 1,0 0 0,-17 18-1,35-18 1,0 18 15,-18-18-15,0 0-1,-17 17 1,0-17 0,17 0 15,-18 0-16,1 18 1,0-18 0,-1 0-16,1 17 15,17-17 1,-17 18 0,17 0-1,18-1 1,-18-17-1,18 36 17,-35-19-17,53 19 1,-19-19 0,-16 1-1,-1-1 1,18 19-1,-35-19 1,52 1 0,-35-18-1,1 35 1,-1-35 0,0 18-1,18 0 1,-18 17-1,36-18 17,0 1-17,-19-18 1,1 18 0,-17-1-1,17 1 1,-1 0-1,1-1 1,0 1 0,0-18-1,0 18 1,-18-1 0,1-17-1,-1 18 16,0 0-31,18-18 32,-18 17-17,-17-17 1,17 0 0,-17 18-1,17-18 1,18 0-1,-18 17 1,1 1 0,-19-18-1,1 0 1,0 0 0,-1 0-1,1 18 1,0-18-1,-18 17 17,17-17-17,1 0 1,0 0 0,-18 18-1,17-18 1,1 18 15,-1-18-15,1 0-1,0 0 17,-1 0-17,-17 17 1,18-17-16,0 0 31,-1 0 0,1 0-15,-18 18 0,18-18-1,-1 18 1,1-18 46,-1 0-46,-17 17 0,18-17-16,0 0 31,-18 18 0,17-18-15,1 0 15,0 17-15,-1 1-1,1-18 79,-18 18-63,18-1 0,-1-17-15,1 0 15,-18 18-15,17-18 0,-17 18-1,18-18 1,0 17-1,-1 1 1,1-18 0,-18 18-1,18-18 1,-1 0 0,-17 17-16,18-17 15,0 0 48</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02-04T09:23:31.644"/>
    </inkml:context>
    <inkml:brush xml:id="br0">
      <inkml:brushProperty name="width" value="0.08819" units="cm"/>
      <inkml:brushProperty name="height" value="0.35278" units="cm"/>
      <inkml:brushProperty name="tip" value="rectangle"/>
      <inkml:brushProperty name="rasterOp" value="maskPen"/>
    </inkml:brush>
  </inkml:definitions>
  <inkml:trace contextRef="#ctx0" brushRef="#br0">22084 7373 0,'18'0'141,"-1"0"-126,1 0-15,-1 18 16,1-18 15,0 0 1,-1 0 14,1 0-30,0 0 31,-1 0-31,-17 17-1,18-17 16,0 0-15,-1 0 0,1 0-1,-1 0 1,1 0 78,0 18-79,-18 0 1,17-18-16,-17 17 16,18 1-1,0-18 1,-1 18 62,-17-1-62,18-17-1,0 0 48,-18 18-32,0-1 31,0 1-46,17-18 0,-17 18-16,0-1 15,18 1 1,-18 0 15,18-1-31,-1 1 16,1 0 15,-18 17-15,17-35-16,1 17 15,0 1 17,-18 0-17,17-18 1,-17 17-1,18-17 1,-18 18 0,0 0-1,18-18 1,-1 0 0,-17 17-16,18 1 31,-18 0-16,18-18 17,-18 17-17,17 1 1,1 17 0,-1-17-1,-17-1 1,18-17-16,-18 36 15,35-19 1,-17 19 0,0-1-1,17-17 1,-17 17 0,-1-18 15,1 1-16,-1 17 1,1-17 0,0 17-1,-1 1 1,1-19 0,0 1-1,-1-1 1,1 1-1,17 0 1,-17-1 0,-18 1-1,18 0 1,17-1 0,-35 1-1,17 17 16,1-17-15,-18 0 0,18-18-1,-18 17 17,0 1-17,0-1 63,17-17-62,-17 18 0,18 0-1,17-1-15,1 19 16,-1-1-1,-18-17 17,19-1-17,-36 1-15,17-1 16,1 1 0,17 0-1,-17-1 1,0 1-1,-1 0 1,1-1 0,-1 1-1,-17 17 1,36-35 0,-19 18-1,-17-1 16,18-17-15,-18 36 0,35-36-1,-17 17 1,0 1 0,-18 17-1,35-35 1,-17 18-1,-1 0 1,1 17 0,-1-35-1,1 18 1,0-1 0,-18 1-1,35-1 16,-17 1-15,-1 0 0,-17 17-1,36-17 1,-19-1 0,18 19-1,-17-19 1,0 1-1,-1-1 1,-17 1 0,18 0-1,-18-1 1,35 1 0,-35 0-1,18-1 1,0 1-1,-18 0 17,17-18-17,1 35 1,-1-35 0,1 17-1,-18 1 1,35 0-1,-17 17 1,0-17 15,-18-1-31,35 1 16,-17 0 0,-1-1-1,1 19 16,0-19-15,-1 1 0,1-1-1,-1 1 1,1 0 0,0-1-1,-1 19 1,1-19-1,17 1 1,-17 17 0,0-35-1,-1 18 1,1-1 0,-1 1-1,19 17 1,-19-17 15,19 0-15,-19 17-1,1-17 1,0-1 0,17-17-1,-18 35 1,1-17-1,0 0 1,17 17 0,-17-17-1,-1-1 1,19 1 0,-19 0-1,1-1 1,0 19-1,-1-19 17,1 1-17,-1-1 1,19 19 0,-19-19-1,1 1 1,0 0-1,17-1 1,0 19 0,-17-19-1,17 1 1,-17-1 0,-1 1-1,1 17 1,17-17 15,-17 0-15,17 17-1,-17-17 1,-1-1 0,19 1-1,-19 17 1,19-17-1,-19 17 1,1-17 0,0-1-1,-1 1 1,1 17 0,0-17-1,-1 0 1,1-1 15,-1 1-15,1-1-1,-18 1 1,18 0 0,-1 17-1,1 0 1,0-35-1,-1 36 1,-17-19 0,18 1-1,0 17 1,-1-17 0,1 17-1,-1-17 1,1 17-1,0-17 17,-1 17-17,19-35 1,-19 17 0,1 1-1,17 0 1,-17-1-1,-1 1 1,19 35 0,-36-35-1,17-1 1,-17 1 0,18 17-1,0-17 1,-1-1-1,19 19 1,-19-19 15,1 1-15,0 17 0,-1-35-1,1 18 1,-1 17-1,1-35 1,0 18 0,17-1-1,-17 19 1,17-19 0,-17-17 218,-1 0-172,-17 18-62,0 0 79,18-18-64,-18 17 1,17-17 93,-17 18-46,18 0-16,0-18-32,-1 0 32,-17 17-47,0 1 16,18-18 31,-18 17-47,0 1 46,0 0 1,18-18-15,-18 17-1,17-17-16,-17 18 126,18-18-125,-36 0 93,1 0-109,-1 0 16</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02-04T09:23:34.487"/>
    </inkml:context>
    <inkml:brush xml:id="br0">
      <inkml:brushProperty name="width" value="0.08819" units="cm"/>
      <inkml:brushProperty name="height" value="0.35278" units="cm"/>
      <inkml:brushProperty name="tip" value="rectangle"/>
      <inkml:brushProperty name="rasterOp" value="maskPen"/>
    </inkml:brush>
  </inkml:definitions>
  <inkml:trace contextRef="#ctx0" brushRef="#br0">27728 12806 0,'18'0'78,"0"0"-62,-1 0-16,1 0 16,0 0-1,-1 0 1,1 0-16,17 0 16,0 0-1,1 17 1,-19-17-1,19 0 17,-19 0-17,1 18 1,-1-18 0,19 18-1,-19-18 1,1 17 15,0-17-15,-1 0-1,1 18 1,0-18 0,-1 18-1,1-18-15,17 17 16,-17-17-1,-1 0 1,19 0 15,-19 0-15,1 0 0,0 0-1,-1 0 1,1 0-1,0 0 1,-1 0 0,1 0-1,-1 0 1,1 0 31,0-17-32,-18-1 110,-18 18-109,0-18 0,1 1-16,-1 17 31,1-18-15,-1 18-1,0 0-15,-17-18 16,17 18-1,1 0 17,-19-17-17,1 17 17,-18-18-17,36 18-15,-1 0 16,0-17-1,1 17 17,-1 0-17,-35 0 1,0 0 0,36 0-1,-1-18 1,-17 18-1,17 0-15,0 0 16,1-18 0,-1 18 77,0 0-61,18 18 77</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02-04T09:23:36.992"/>
    </inkml:context>
    <inkml:brush xml:id="br0">
      <inkml:brushProperty name="width" value="0.08819" units="cm"/>
      <inkml:brushProperty name="height" value="0.35278" units="cm"/>
      <inkml:brushProperty name="tip" value="rectangle"/>
      <inkml:brushProperty name="rasterOp" value="maskPen"/>
    </inkml:brush>
  </inkml:definitions>
  <inkml:trace contextRef="#ctx0" brushRef="#br0">27376 13264 0,'-18'0'16,"36"0"93,-1 0-93,1 0-1,-1 0-15,19 36 16,-19-36 0,1 0-1,35 17 1,-18-17-1,1 18 1,16-18 0,-16 0-1,17 0 1,17 0 0,1 18-1,-18-18 1,0 17-1,-18-17 1,18 0 0,17 0-1,-34 0 17,-19 0-17,19 0 1,-19 0-1,36 0 1,-35 0 0,-1 0-1,1 0 157,-18-17-156,18 17-1,-1 0 1,-17-18 0,0 0 171,-17 18-124,-1 0 15,0 0-78,-17 0 15,17 0-15,1 0 16,-1 0 0,-35 0 15,-17 0-15,-19 0-1,19 0 1,35 0-1,-1 0 1,19 0 0,-19 0-1,19 0 1,-1 0 0,1 18-1,-19-18 1,19 0-1,-1 0 1,0 0 0,1 0-1,-19 0 17,19 18-1,-36-18-16,18 17 1,-1-17 0,19 18-1,-1-18-15,0 0 16,1 0 0,-19 0-1,36 18 1,-17-18-1,-1 0 17,36 0 186,-1 0-202</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02-04T09:23:38.423"/>
    </inkml:context>
    <inkml:brush xml:id="br0">
      <inkml:brushProperty name="width" value="0.08819" units="cm"/>
      <inkml:brushProperty name="height" value="0.35278" units="cm"/>
      <inkml:brushProperty name="tip" value="rectangle"/>
      <inkml:brushProperty name="rasterOp" value="maskPen"/>
    </inkml:brush>
  </inkml:definitions>
  <inkml:trace contextRef="#ctx0" brushRef="#br0">28152 13264 0,'17'0'47,"1"0"-16,0 0 16,-1 0 0,1 0-47,0 0 15,-1 0 79,1 0-63,-1 0-31,1 0 32,0 0 77,-18 18-109,17-18 172,1 0-141,-18 18-15,18-18-1,-1 0 1,-17 17 46,18-17-62,0 0 16,-1 0 15</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02-04T09:18:58.333"/>
    </inkml:context>
    <inkml:brush xml:id="br0">
      <inkml:brushProperty name="width" value="0.05292" units="cm"/>
      <inkml:brushProperty name="height" value="0.05292" units="cm"/>
      <inkml:brushProperty name="color" value="#FFC000"/>
    </inkml:brush>
    <inkml:brush xml:id="br1">
      <inkml:brushProperty name="width" value="0.05292" units="cm"/>
      <inkml:brushProperty name="height" value="0.05292" units="cm"/>
      <inkml:brushProperty name="color" value="#92D050"/>
    </inkml:brush>
    <inkml:brush xml:id="br2">
      <inkml:brushProperty name="width" value="0.05292" units="cm"/>
      <inkml:brushProperty name="height" value="0.05292" units="cm"/>
    </inkml:brush>
    <inkml:brush xml:id="br3">
      <inkml:brushProperty name="width" value="0.05292" units="cm"/>
      <inkml:brushProperty name="height" value="0.05292" units="cm"/>
      <inkml:brushProperty name="color" value="#FF0000"/>
    </inkml:brush>
  </inkml:definitions>
  <inkml:trace contextRef="#ctx0" brushRef="#br0">14781 14605 0,'-17'-18'156,"-1"1"-140,18-1-16,-18 18 15,1-35-15,-36-18 16,35 35-1,-17 18 1,17-17 0,1-1-1,-36 0 17,18 18-17,-1-17 1,19 17-1,-1 0 1,-35-18 15,-17 18-15,-36 0 0,17 0-1,-16 0 1,-19 0-1,-35 0 1,142 0-16,-89 0 16,0 18-1,36-1 1,-1 1 0,-17 0 15,17 17-16,-17 0 1,18 18 0,-1 0-1,0 0 1,18 0 0,1 17-1,16 1 1,-17 0-1,18 17 1,0 0 0,35-18-1,-35 19 1,17-19 0,18 1-1,0-1 16,0 19-15,0-37 0,0 37-1,0 16 1,0-16 0,18 16-1,-1-34 1,18 0-1,-17 17 1,17 18 0,1-18-1,17 35 1,-1-35 0,1-17-1,18 17 16,0 18-15,-19-71 0,72 54-1,52 16 1,-52-52 0,-18-17-1,17-19 1,71 1-1,-18-1 1,-70-17 0,0 0-1,-53 0 1,0-35 15,18 0-31,-1-18 31,-17 18-15,0-18 0,-18 0-1,18 0 1,0 0 0,0-17-1,-18 17 1,1-36-1,16 19 1,1-1 0,-17 1-1,17-36 1,-1 35 0,1-17-1,-35 18 16,17-1-15,-17-17 0,-18 0-1,0 52 1,0-69 0,0 16-1,0-16 1,0-1-1,0 0 1,0 35 15,0 36-31,-18-18 16,1-17 0,-1-1 15,-17 18-16,17-35 1,-17 17 0,17 18-1,1 18 1,-19 0 0,19 17-1,-1-17 1,-35-18-1,18 18 1,0 17 0,17 0-1,0-17 1,-17 35 0,35-17-1,-18 17 16,1 0-15,-1 0 15,0 0-15,1 0 15</inkml:trace>
  <inkml:trace contextRef="#ctx0" brushRef="#br1" timeOffset="6374.929">18450 15363 0,'-17'0'109,"-19"0"-109,19 0 16,-1 0-16,-35 0 0,-88 0 15,-18 18 1,36 0 0,-1-1 15,-17 19-15,53-36-1,-18 17 1,18 1-1,-18 0 1,0 17 0,36-17-1,-1-1 1,1-17 0,-54 18-1,-52-18 1,52 17-1,-17 1 17,71-18-32,-54 0 31,-17 0-15,18 0-1,-1 0 1,54 0-1,17 0 1,0 0 0,0 0-1,18 18 1,-1-18 0,19 0-1,-1 0 1,0 0-1,1 0 17,-1 0-17,18 17 32,-18-17-31,-17 18-1</inkml:trace>
  <inkml:trace contextRef="#ctx0" brushRef="#br1" timeOffset="7442.135">15593 15363 0,'-18'18'125,"18"0"-125,-35-1 16,17 1-16,-35 53 15,18-18 1,0 17 15,17-52-15,18 35 0,-18-36-1,1 19 1,-1-19-1,18 1 17,18-18 124,-1 0-140,-17 17-16,71 19 15,0-1 1,-1 0-1,-17-17 1,-53 0 0,18-18-1,-18 17 110,0 1-125</inkml:trace>
  <inkml:trace contextRef="#ctx0" brushRef="#br0" timeOffset="60264.445">13317 10777 0,'-17'-17'0,"-1"-1"15,0 18 1,1-18-16,-36-17 16,0 18-1,0-1 1,35 18-1,-34-18 1,-19 18 0,0 18-1,-17 0 1,0 34 0,17 1-1,1 18 16,-1-18-15,36-18 0,-18 36-1,0 17 1,0 18 0,18 35-1,-18-53 1,35 0-1,-17 0 1,18-17 0,17 52-1,0 1 1,0-18 0,0-18-1,0 0 16,35 36-15,-18-19 0,36 37-1,0-37 1,0 1 0,18 18-1,-1-36 1,19 18-1,-1 0 1,0-36 0,18 18-1,17-35 1,1 18 0,34-18 15,-16-53-31,-19 0 31,1 0-15,-19-18-1,-34 0 1,35-35 0,-18 18-1,-18 0 1,1-18-1,0-18 1,-1 1 0,-17-18-1,0-18 1,0 0 0,-18-17-1,0-1 16,1-17-15,-19-35 0,1-18-1,-18 52 1,0 19 0,0 35-1,-18-18 1,1 18-1,-19-18 1,19 18 0,-18-18-1,-1 18 1,-17-18 0,0 18-1,18 17 1,-18 36 15,0-36-15,-17 18-1,-1-17 1,1 35 0,17 17-1,-18-17 1,1 35-1,-19-18 1,-34-17 0,17 35-1,0-18 1,0 0 0,18 18-1,18 0 16,-1 0-15,18 0 0,-35 0-1,35 0 1,18 18 0,0-18-1,35 18 1,-18-18-1,0 0 1,1 35 0,-19-17-1,19 35 1,-19-36 0,36 1-1,-17-18 16</inkml:trace>
  <inkml:trace contextRef="#ctx0" brushRef="#br1" timeOffset="71190.259">14605 12153 0,'18'0'125,"-1"0"-110,1 0-15,70 0 16,-53 0 0,36 0-1,0 0 1,-19 0 15,-34 0-15,0 0-1,-1 0 1,1 0 0,0 0-1,-1 0-15,19 0 16,34 0 0,1 0-1,17-17 1,18 17-1,17-36 1,-35 36 0,-35 0 15,35 0-15,-17-17-1,52 17 1,36-18-1,-53 18 1,0-35 0,-36 35-1,19 0 1,-1-18 0,-18 18-1,-17 0 1,36-18-1,-1 18 1,18 0 0,17 18 15,-17-18-15,17 18-1,1-18 1,-54 0-1,36 17 1,18 1 0,-1 17-1,-17-17 1,35 0 0,-35-1-1,0 1 1,0-1-1,-1 19 1,1-36 0,-18 17-1,1-17 1,-36 18 15,-18-18-15,-18 0-1,72 0 1,-1 0 0,53 18-1,-18-18 1,1 17 0,-36-17-1,0 0 1,0 0-1,1 18 1,17-18 15,-54 18-31,1-18 16,18 0 0,-1 17 15,1 1-16,17-18 1,-35 18 0,0-18-1,-18 0 1,1 17 0,69 18-1,-34-17 1,0 0-1,-1-1 1,1 1 0,-36-18-1,35 35 17,-34 1-17,34-1 1,-34 0-1,34 0 1,1 1 0,17 52-1,-18 0 1,19-17 0,16-18-1,-34 17 1,-18-17-1,35 35 1,0 0 15,1 18-15,-1-18-16,18 18 31,-36-35-15,-17-1-1,0-34 1,-18 17 0,1-1-1,-1 1 1,-18-35 0,19 35-1,-1-35 1,-17 17-1,17-18 1,0 19 0,0-19-1,1 36 1,-1-35 0,18 17 15,0 18-16,0-18 1,0 1 0,-18-1-1,-17-17 1,17 17 0,0-17-1,0-1 1,-17-17-1,0 35 1,17-35 0,0 36-1,1-19 1,-19 1 0,1 0-1,17-1 16,-17 1-15,35 17 0,-18-17-1,18-1 1,-36 1 0,36 17-1,-17 1 1,-19-1-1,19-17 1,-19-1 15,1 1-15,0 0 0,17-1-1,18 18 1,-36-17-1,1 17 1,17-17 0,-17 0-1,0-1 1,-1 19 0,18-1-1,1-18 1,-19 1-1,1 0 1,-18-1 0,18 1-1,-1 0 17,1-1-17,0-17 1,-36 0 93</inkml:trace>
  <inkml:trace contextRef="#ctx0" brushRef="#br1" timeOffset="72722.254">24236 14923 0,'17'17'125,"-17"18"-109,0-17-1,0 0-15,18 35 16,0-36 0,-18 36-1,17 0 1,-17-18 0,0 18-1,18-35 1,-18 0 15,0-1-31,18 1 16,-18-1 15,-18 1 94,18 0-125,0-1 16,-18-17 15,1 0 31,-1 0-30,0 0-17,1 0 1,-1-17-1,-17 17 1,17-18 0,1 18-1,-1 0-15,0-18 16,-17 18 0,17 0-1,1 0 16,-1 0-15,1 0 0,-1 0-16,0 0 78,1 0-31,-1 0 93,0 0-124,1 0 0</inkml:trace>
  <inkml:trace contextRef="#ctx0" brushRef="#br1" timeOffset="85241.15">18486 10866 0,'-18'0'94,"0"0"-94,-17 0 16,0 0-16,-18 0 0,-124 17 15,-87 36 17,17-18-17,0 36 1,18-18-1,70 0 1,18-36 0,-18 1-1,0 17 1,-35-17 0,18 17-1,17 1 1,71-19-1,35-17 1,0 0 0,18 18-1,-36-1 1,-35 1 15,-35-18-15,18 35-1,17-35 1,18 18 0,35 0-1,-18-18 1,18 0 0,18 0-1,-35 17 1,34 1-1,1-18 1,17 0 0,1 0 31</inkml:trace>
  <inkml:trace contextRef="#ctx0" brushRef="#br1" timeOffset="86237.705">15187 11271 0,'-18'0'62,"1"0"-46,-1 18-16,-70 0 15,35 17 1,0 0 0,0 0-1,18-17 1,0 0-1,-1 17 1,1-17 0,0-1-1,17 1 1,1-18 15,17 17-15,-18-17-1,18 18 95,0 0-95,0-1 1,0 19-16,35 17 16,-17-53-16,52 70 15,19 1 1,-54-36 15,0-17-15,-35-1-1,18-17 79,-1 0-94,1 0 0</inkml:trace>
  <inkml:trace contextRef="#ctx0" brushRef="#br2" timeOffset="97415.511">20373 11342 0,'0'17'110,"18"1"-95,-1 0-15,1-18 16,35 17-1,-18 1 1,18 17 0,-18-17-1,1 0 1,-19-18 156,1 0-141,-1 0-31,36 0 31,-35 0-31,35 0 0,0 0 32,-36 0-17,-17-18 32,-17-17-31,-36-18-1,18 53-15,-54-71 16,1 36 0,35 17-1,36 1 1,-1 17-1,-35 0 17,18 0-17,-18 0 17,35 0-17,-17 0 1,35 17 31,0 1-47,0 0 15,0-1-15,35 36 16,-17-35 0,0-18 15,34 35-16,19-17 17,-53-1-32,17-17 0,36 0 31,-1 36-15,36-19-1,0 18 1,-53-17-1,-36-18 1,1 0 0,-18-18 77,-18 1-93,1-1 0,-72-35 16,37 36 0,-19-19-16,-123-17 15,18 1 17,140 34-17,36 36 141,18-18-156,0 17 0,-1 1 16,54 35 0,17 0-1,0 0 1,0-18 0,-17-18-1,-18-17 1,35 36-1,18-19 1,17 1 0,-17 0-1,-53-1 1,-18 19 0,1-19-1,34 19 1,36 16 15,-71-52-31,-17 18 31,17 0 1,-17-1-17,-1 1 1,19-18-1,-19 0 1,-17 18 0,18-18-1,0 0 1,17 0 0,-17 0-1,-1 0 1,1 0-1,-36 0 48,18-18-47,-17 18-16,-36-35 15,-36-1 1,1 19-1,0-18 1,18 17 0,-19 0-1,1 1 1,18 17 0,17-18-1,17 0 1,-17 1-1,1-1 17,16 0-17,1 18 1,17 0 15,1 0 0,17-17-15,-18 17 0,18 17 93</inkml:trace>
  <inkml:trace contextRef="#ctx0" brushRef="#br2" timeOffset="178914.338">13617 11165 0,'-17'0'31,"-1"0"-31,18-17 0,-18 17 15,18-18-15,-88 1 47,70-1-31,-17 18 0,18 0-1,-1 0 1,-35 18-1,53-1-15,-53 18 16,35 18 0,-17 53-1,18-53 1,17 18 0,0-1 15,0-52-16,17-1 1,36 1 0,-18 17-1,1-17 1,-19-18 0,1 0-1,0 0 79,-1 0-78,1 0 15,-1 0-16,-17-18-15,18 18 16</inkml:trace>
  <inkml:trace contextRef="#ctx0" brushRef="#br2" timeOffset="180706.048">13829 10760 0,'0'17'109,"0"36"-109,-18 0 16,1 0-16,17-35 0,-18 123 16,0 0-1,1-53 1,-1 0 15,0-17-15,18-18-1,0-18 1,0-17 0,0 35-1,0-36 1,0 1 15,0 0-15,0-36 77,0 0-77,0-17 0,0 0-1,0 17-15,0-35 16,0 0 0,0 36-1,18-1 1,17-17-1,-17-1 1,17-16 0,1-1-1,-19 35 1,1 18 0,-1-18 15,1 18-16,0 0 17,-1 0-17,-17 18 48,18 17-48,0-17-15,-18 0 0,17 52 16,1-17 0,-18-35-1,-18-18 17,1 35-1,-1-35-31,0 0 15,-17 35 1,-18-17 0,36-18-1,-1 0 1,0 0 15,1 17-15,-19 1-1,19-18 1,-1 0 0,18 18 124</inkml:trace>
  <inkml:trace contextRef="#ctx0" brushRef="#br2" timeOffset="182574.194">12647 12030 0,'-18'0'62,"18"17"-62,-17 19 16,17 34 0,0-52-16,0 35 15,0 53 1,0-18 0,0 0-1,0-17 1,0-36 15,0-53 157,0 1-188,0-1 15,0 0 1,0-17-16,0 17 15,17-35 1,1 1 0,0 16-1,-1 19 1,19-1 0,-19 0-1,19 18 1,-19-17-1,1 17 32,-1 0-31,1 17-16,0-17 0,17 53 16,-17-35-1,-18 17 1,17 18 15,-17 18-15,0-36-1,0-17 1,0-1 15,-17-17-15,-1 0-1,-17 0 1,-18 0 0,18 0-1,-1 0 1,19 0 46,-1 0-46,18-17 0,-18 17-16,1-18 15,34 18 110</inkml:trace>
  <inkml:trace contextRef="#ctx0" brushRef="#br2" timeOffset="183560.042">13229 12330 0,'-17'0'203,"-1"0"-187,0 17-16,-17 1 31,17 0-31,1 17 16,17 35 0,0 1-1,0-1 1,17-34-1,19-1 1,-1-35 0,0 0-1,0 0 1,-17-18 0,0 1-1,-1 17 16,1 0-15,-18-18 0,18 18 31,-1 0 15,1 0-46,-18 18-16</inkml:trace>
  <inkml:trace contextRef="#ctx0" brushRef="#br2" timeOffset="185183.168">13829 11924 0,'-18'0'47,"1"18"-31,-1 17 0,-35 35-1,53-52-15,-18 53 16,1-19-1,-1 54 1,1-17 0,-1-1-1,18 0 1,-35-18 0,35-17-1,0-35 16,0 0 16,0-1 78,-18-17-93,18-17-17,-18 17 1,18-36-16,0 1 15,0 17 1,0 1-16,0-1 31,18-17-15,17 0 0,-17-1-1,0 1 1,17 35-1,-18-18 17,1 18-17,0 0 17,-1 0-32,1 0 15,17 0 1,-17 0-1,0 0 17,-1 0-17,-17 36 1,35-19 0,-17 19-1,0-1 1,-18-17-1,0 17 1,17-35-16,-17 17 16,0 36-1,0-17 1,-17-19 0,-19 19-1,-16-1 1,-1 18-1,0-36 1,35 1 15,-17-18-15,-18 0 0,18-18-1,35 1 1,-18 17-1,0 0 1</inkml:trace>
  <inkml:trace contextRef="#ctx0" brushRef="#br2" timeOffset="190372.799">12435 16422 0,'18'0'15,"-18"-18"48,0 1-16,-18 17-32,1-18-15,-18 0 16,-1 18 0,19-17-1,-1 17 1,0 0 15,-17 0-15,17 35-1,-17 18 1,35-36-16,-35 89 16,17-18-1,18 18 1,0-35 0,35-1-1,1 1 1,-1-53-1,18-1 1,0-17 0,-18-17-1,71-72 1,35-87 0,-35 0-1,-71 52 16,-35 71-15,-17 53 31,-1 0-31,0 18-1,1 35 1,17 35-1,0 0 1,17-35 0,-17-35-16,36 35 15,-1 0 1,18 17 0,-18-35 15,-17-35 16,-1 0-32,1 0 1,0 18 0,-1-18-1</inkml:trace>
  <inkml:trace contextRef="#ctx0" brushRef="#br2" timeOffset="191707.957">13264 15558 0,'0'17'47,"-17"1"-47,17 17 0,-88 247 15,52-17 1,1 52 15,17-193-31,18 17 16,-17 0 0,17-70-1,0-1 16,0-17-15,0-35 15,-18-18 32,18-18-63,0-52 15,0 52-15,0-88 16,18-53 0,-1 18-1,19 35 1,-19 71 0,1 17 15,17 18-16,-17 0 1,0-17 0,-1 17-1,1 0 1,-1 35 0,19 18-1,-36 18 1,0-1-1,0 36 1,17-18 0,-17-17-1,-17-1 1,-1-17 0,-17 0 15,0-35-16,-36-18 17,18 0-17,18 0 1,17 0 0,18-18 62,18 18-78,-1-18 15</inkml:trace>
  <inkml:trace contextRef="#ctx0" brushRef="#br2" timeOffset="192579.228">13705 16598 0,'0'-17'31,"-17"17"16,-1 0-32,1 0-15,-1 0 16,0 0-16,-17 17 16,17 1-1,1 52 1,17 1-1,0 35 17,17-36-17,-17-52-15,36 17 16,-1 1 0,0-19-1,18 1 1,-35-18-1,-1 0 1,1 0 0,17 0-1,-17 0 17,0 0 61</inkml:trace>
  <inkml:trace contextRef="#ctx0" brushRef="#br2" timeOffset="193808.098">14129 15910 0,'0'18'47,"0"0"-47,0-1 16,0 54-16,-18 88 15,0-18 17,1 17-32,-18 1 15,17-18 1,0-35 15,18-53-15,0-35-1,0 17 1,0 0 0,0 0-1,0-17 16,0 0-15,0-36 62,0 0-78,0-17 16,0-18-1,0 0 1,0 36-16,18-19 16,17-16-1,0-19 1,-17 36 0,17 17-1,-17 18 1,0 0-1,17 0 1,-35 18 31,18-1-47,-18 1 16,17 53-1,19 17 1,-36-35-1,0 0 1,0-36 0,0 1-1,0-1 1,-18-17 0,-17 36-1,-18 17 1,0-18-1,35-17 1,0-18 47,18-18-32,0 0-16,0 1 17,18 17-32</inkml:trace>
  <inkml:trace contextRef="#ctx0" brushRef="#br2" timeOffset="195003.045">14676 16245 0,'17'0'47,"-17"18"-32,0 0 1,0 17-16,-17 53 16,17-70-16,-18 158 15,0-52 1,-17 17 0,17-53 15,1-35-16,17-35 1,-18-18 31,18 17-31,0 18-1,0-17 1,0 0 31,0-36 15,0 0-62,0-34 16,0 34-1,18-53 1,-1-17 0,19 0-1,-19 17 1,19 18 0,-19 36-1,36 17 1,-35 0-1,-1 0 1,1 35 15,-18-17-31,18 52 16,-18 1 0,0 17-1,0-17 16,-18-1-15,0-52 0,-35 17-1,36-35 1,-18 0 0,17 0-1,0 0 16,1 0-15,-1 0 0,36 0 62</inkml:trace>
  <inkml:trace contextRef="#ctx0" brushRef="#br2" timeOffset="195906.065">15293 16686 0,'-18'0'16,"1"0"0,-1 0-1,0 0 1,1 18 0,17 0-16,-36 17 15,19 0 1,-1 36-1,18 17 1,-17 0 0,17 0-1,0-17 1,17-53 0,1-18-1,-1 0 1,36-18 15,-35-17-15,-18 17 31,18 18-1,-1 0-46,1 0 16</inkml:trace>
  <inkml:trace contextRef="#ctx0" brushRef="#br2" timeOffset="197443.055">15646 16157 0,'-18'0'32,"0"18"-17,18 0-15,-35 52 16,0 54 0,17 17-1,18 0 1,0 0-1,-17 18 1,-1-54 0,0-34-1,18-36 1,0 1 0,0-19-1,0 1 16,0 17-15,18-35 31,-18-53-31,0 0-1,18 0 1,-18 0-1,0 1 1,0 16-16,0-52 16,17 35-1,1-17 1,0 34 0,-1 36-1,1 0 1,-1 0 15,1 0 0,0 36-15,-1-1 0,-17-17-16,18-1 15,0 18 1,-18 1-1,0 17 1,-18 35 0,0-18-1,-17 19 1,35-37 0,-18-52 15,1 0-16,-36 0 1,18 0 0,-1 0-1,19 0 1,-1 0 15,18-17 0,0-1 1</inkml:trace>
  <inkml:trace contextRef="#ctx0" brushRef="#br2" timeOffset="198911.913">14376 15981 0,'17'0'0,"1"0"188,-18-18-173,18 18 1,-18-17-16,17 17 16,19-36-1,-1 36 1,-18 0-1,-34 0 79,-1 0-94,18 18 0,-35-18 16,-18 18-1,35-1 17,1-17-17,-1 0 48,36 0 15,-1 0-47,1 0-31,0 0 16,-1 0-1,1 0 1,0 0-16,-36 0 125</inkml:trace>
  <inkml:trace contextRef="#ctx0" brushRef="#br2" timeOffset="199715.44">14534 15522 0,'-17'0'78,"-1"0"-62,1 0-1,17 18 1,-18-18 0</inkml:trace>
  <inkml:trace contextRef="#ctx0" brushRef="#br2" timeOffset="200683.892">14587 15222 0,'-17'0'157,"-1"0"-157,18-17 15,-35-1 1,0 18 0,17 0-1,36 0 126,-18-18-126,17 18 1,1 0 0</inkml:trace>
  <inkml:trace contextRef="#ctx0" brushRef="#br2" timeOffset="204682.485">14041 14164 0,'-18'0'47,"36"0"281,-18 18-328,0-1 16,0 1-16,0 35 15,0 35-15,-36 71 16,-17 52 15,18-34-15,0-107-1,35-17 1,0-35 31,0 17-31,0 1-1,0-54 79,0-17-78,0-18-16,0-53 15,35 18 16,-35 70-31,35-53 16,-17 36 0,0 18-1,17 17 1,0-36 0,0 36-1,-17 0 1,0 18-1,-18 0 64,0-1-79,0 1 15,0-1 1,0 1-16,-36 35 15,19 0 1,-1 0 0,1-35-1,-1-18 48,36 0 109</inkml:trace>
  <inkml:trace contextRef="#ctx0" brushRef="#br2" timeOffset="206484.693">14464 14111 0,'0'18'78,"0"17"-78,0 53 15,0 0 1,-18 1 0,18-1-1,-17 0 1,-1 0-1,18 18 1,-18-35 0,18-54-16,-17 54 31,17-18-15,-18 0-1,18-36 1,0 1 15,0-36 32,0 1-48,0-1-15,0-70 16,0 70-16,35-70 15,-17 53 1,0-1 0,17 19-1,-17-19 1,17 19 15,0-1-15,-17 18-1,-1 0 1,1 0 0,0 35-1,-1 36 1,1-36 0,-18 1-1,0 34 1,0 1-1,0 17 1,-35 18 0,17 0-1,18-36 1,-18-70 0,18 18-1,-17-18 16,-1-18-15,0 0 0,1 18-1,-1 0 1,1-17 0,-19 17-1,19-18 1,17 1 15,-18 17 0,18-18-31,-18 0 16,1 18 15,17-17 47,17 17-46,1 0-32,0-18 15</inkml:trace>
  <inkml:trace contextRef="#ctx0" brushRef="#br2" timeOffset="207655.387">15028 14764 0,'-17'0'16,"17"-18"-1,-18 18 1,0 0 0,1 0-1,-1 0 16,18 18-31,0-1 0,-35 36 16,17 0 0,18 35-1,0-17 1,0 0 0,0-36-1,36 18 16,16-18-15,1 0 0,0-17-1,0 0 1,18-1 0,-54-17-1,19 0 1,-19 0-1,-34 0 64,-1 0-64,0 0 32</inkml:trace>
  <inkml:trace contextRef="#ctx0" brushRef="#br2" timeOffset="209095.294">15416 14129 0,'0'17'63,"0"1"-63,0 35 15,0 70-15,0 36 16,0-106-1,18 212 1,0-1 0,-1-34-1,1-107 1,0-70 0,-18-18-1,0-17 1,0 0-1,17-1 1,-17-34 62,-17 17-78,17-53 16,-18-18 15,0-17-15,1 0-1,17 52-15,0-17 16,0 1 0,0 34-1,0-35 1,0 0-1,35 18 1,-17-18 0,17 35-1,0 1 1,0 17 0,18 0 15,-17 0-16,-19 0 1,1 0 0,0 0-1,34 17 1,1 19 0,-35-19-1,-18 1 16,18-18-31,-1 53 16,-17 17 0,0-17-1,-17-18 1,-1-17 0,0 0-1,-35-1 1,-52 1 15,-19 17-15,1-35-1,52 18 1,36-18 0,52 0 93,1 0-93</inkml:trace>
  <inkml:trace contextRef="#ctx0" brushRef="#br3" timeOffset="-211430.254">13600 14358 0,'0'-18'156,"0"1"-140,0-1 0,0 1-16,35-36 0,-17-53 15,17 35 1,-35 1 15,17 52-15,-17-35-1,0 18 1,0-18 0,0-18-1,18 54 1,-18-19 0,0 19-1,0-1 1,0-17-1,0 17 1,0 1 0,-18 17 265,18-18-265,-17 18-1,17-18 1,-18 18 15,1 0 250,-1 0-281,0 0 16,1 18 0,-1-18-1,0 18 1,18-1-1,-17-17 17,17 18-32,-18 0 15,18-1 1,-18-17 15,18 18 16,0-1-16,0 1-31,0 0 16,-17-18 0,17 17 62,0 1-63,0 0 1</inkml:trace>
  <inkml:trace contextRef="#ctx0" brushRef="#br3" timeOffset="-210556.088">13741 13529 0,'17'0'94,"1"0"-78,-18 18-16,18-18 15,-1 35 1,19 0-1,-19 36 1,1-18 0,-1-18-1,1 0 1,-18 18 0,18-35 15,-18-1-31,17 19 15</inkml:trace>
  <inkml:trace contextRef="#ctx0" brushRef="#br3" timeOffset="-189201.124">13988 10654 0,'0'-18'125,"0"1"-110,17-19 1,-17 19-16,53-71 16,35-18-1,-17-18 1,0 1 0,-1-1-1,-35 54 1,18-18-1,0 17 1,-18 0 0,18-17-1,36 0 1,-1-18 0,18 18 15,-36 35-31,54-53 15,-36 36 17,18-19-17,-18 37 1,18-37 0,17 1-1,-88 35 1,18-17-1,-35 34 1,17 19 0,-17-1-1,0-17 1,17 0 0,0 17-1,89-53 1,-19 18 15,-16 1-15,-1-19-1,0 0 1,18 36 0,-18-18-1,0 18 1,36-18-1,-18-17 1,17-1 0,36-17-1,-1 17 1,-16 1 0,-1-1 15,-18 1-16,1-19 1,52 1 0,-88 35-1,36-17 1,-54 17 0,18 0-1,-17 18 1,0-18-1,-1 17 1,1-17 0,-18 18-1,-36 18 1,1 17 93,-18-18-109,18 0 16,-1 1-16,1-1 16,-1 18-1,19-18 1,-36 1 15,17-1-15,1 0-1,-18 1-15,35 17 16,-17 0 0,52-35 15,1 17-16,-36 0 1,18-17 0,-35 17-1,35 1 1,17-1 0,1 0-1,-1-17 1,-17 17-1,-17 1 1,-1-1 0,35 18-1,-17-17 1,-17 17 15,-1-18-31,-17 0 16,-1 18-1,18 0 1,-17-17 15,0 17-15,-1 0 15,1 0-15,0 0-16,-1 0 15,-17-18 1,18 18 0,0 0 15</inkml:trace>
  <inkml:trace contextRef="#ctx0" brushRef="#br3" timeOffset="-187457.036">19756 6191 0,'17'0'141,"1"0"-126,-1 0-15,1 0 31,-18 18-31,18-18 32,-18 18 15,17-18-47,1 0 15,0 0 16,-1 0 32,-17 17-32,18-17-31,-18 18 16,18-18-1,-1 0 1,-17 17 0,18-17-1,0 0 17,-1 0-32,1 0 62,-18 18 1,17-18-48,-17 18-15,0-1 31,0 1 63,0 0-78,0-1-1,0 1 1,-17 0 0,-1-1-16,18 1 15,-35 17 1,35 0 0,-18-17-1,1 17 1,-19-17-1,19 35 1,-19 0 0,19-18-1,-1-17 1,18-1 0,-18 1-1,1-18 1,17 18 15</inkml:trace>
  <inkml:trace contextRef="#ctx0" brushRef="#br3" timeOffset="-185317.955">19632 6138 0,'18'0'125,"-1"0"-125,1 0 16,0 0 0,-1 0-1,1 0 16,0 0 16,-18 18-15,17-18-1,1 0 94,-1 0-110,1 0 142</inkml:trace>
  <inkml:trace contextRef="#ctx0" brushRef="#br3" timeOffset="-135201.981">26582 14005 0,'-18'0'125,"1"0"-109,17-17-1,-18 17 1,0 0 0,-17-18-1,17 18 1,18-18 15,-35 18-15,0-17-1,-36-1 1,54 18 0,-1 0-16,0 0 15,1 0 1,-36-18 0,17 18-1,-34-17 1,17 17-1,-18 0 1,1 0 15,35-18-31,-54 18 16,19-17 15,-71-1-15,-36 0-1,-34-17 1,-72-18 0,-34 0-1,88 18 1,17 17 0,124 1-1,0 17 1,-1-18-1,19 0 1,70 1 31,-35 17-47,-54 0 16,19-18-1,-36 0 1,0 1-1,-53-19 1,-105 1 0,17-18-1,88 36 1,18-1 0,53 18-1,17-18 1,36 18-1,-53-17 1,35 17 15,-71 0-15,-17-18 0,53 18-16,-71-18 31,1 1-16,52 17 1,-18-18 0,1 18-1,-18 0 1,0-17 0,0-1-1,-54 0 1,37 1-1,17 17 1,70 0 0,18 0-1,36-18 17,-36 18-17,35-18 1,0 18 31,1 0-16,-1 0 0,0 0-31,1 0 0,-36 0 16,0 0-1,-18 0 1,-17 0 0,-18-17-1,1 17 17,16 0-17,1-18 1,-35 18-1,-18-35 1,-1 17 0,19 18-1,-89-35 1,1 17 0,52 1-1,35 17 1,36 0-1,0 0 1,-18 0 15,36 0-15,34 0 0,-87-18-1,52 18 1,-17 0-1,18 0 1,-19 0 0,-34 0-1,-18 0 1,0 0 0,52 0-1,72 0 16,-71-18-15,52 18 0,-87-17-1,52 17-15,18 0 16,18 0 0,-35 0 15,-1 0-16,-17-18 1,0 18 0,-36 0-1,18 0 1,1 0 0,52 0-1,-71 0 1,36 0-1,-18 0 1,18-18 0,17 18-1,18 0 17,18 0-17,-18 0 1,18 0-1,0 0 1,-18-17 0,0 17-1,35 0 1,1 0 78,-1 0-63,0 0-15,1-18-1</inkml:trace>
  <inkml:trace contextRef="#ctx0" brushRef="#br3" timeOffset="-134109.954">14923 12700 0,'-18'0'110,"0"0"-110,1 0 15,-1 0-15,-35 18 16,0-1-1,35 1 1,-34 0 0,34-18-1,-17 17 17,17 1-17,0-18 1,18 17 234,18 1-219,17 17-15,-35-17-16,18 0 0,35 70 15,-18-18 1,18-17 0,-35-17-1,-1-1 1,1-35 15,-18 18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5753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smtClean="0"/>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7036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4AAD347D-5ACD-4C99-B74B-A9C85AD731AF}" type="datetimeFigureOut">
              <a:rPr lang="en-US" smtClean="0"/>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8559869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4AAD347D-5ACD-4C99-B74B-A9C85AD731AF}" type="datetimeFigureOut">
              <a:rPr lang="en-US" smtClean="0"/>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3167830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smtClean="0"/>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16179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2/11/2019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1150408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2/11/2019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9395300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44048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77386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70450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796027F-7875-4030-9381-8BD8C4F21935}" type="datetimeFigureOut">
              <a:rPr lang="en-US" smtClean="0"/>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0024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82741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2/11/2019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57696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2/11/2019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27207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2/11/2019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56544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7" name="Date Placeholder 4"/>
          <p:cNvSpPr>
            <a:spLocks noGrp="1"/>
          </p:cNvSpPr>
          <p:nvPr>
            <p:ph type="dt" sz="half" idx="10"/>
          </p:nvPr>
        </p:nvSpPr>
        <p:spPr/>
        <p:txBody>
          <a:bodyPr/>
          <a:lstStyle/>
          <a:p>
            <a:fld id="{4509A250-FF31-4206-8172-F9D3106AACB1}" type="datetimeFigureOut">
              <a:rPr lang="en-US" smtClean="0"/>
              <a:t>2/11/2019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09763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smtClean="0"/>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4501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2/11/2019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203777942"/>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8.emf"/><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0.emf"/><Relationship Id="rId5" Type="http://schemas.openxmlformats.org/officeDocument/2006/relationships/image" Target="../media/image7.emf"/><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9.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48D951-7998-460F-A613-FF7AF1E87C1A}"/>
              </a:ext>
            </a:extLst>
          </p:cNvPr>
          <p:cNvSpPr>
            <a:spLocks noGrp="1"/>
          </p:cNvSpPr>
          <p:nvPr>
            <p:ph type="ctrTitle"/>
          </p:nvPr>
        </p:nvSpPr>
        <p:spPr/>
        <p:txBody>
          <a:bodyPr>
            <a:normAutofit/>
          </a:bodyPr>
          <a:lstStyle/>
          <a:p>
            <a:r>
              <a:rPr lang="zh-CN" altLang="en-US" sz="5400" dirty="0"/>
              <a:t>后缀自动机的理解与运用 </a:t>
            </a:r>
            <a:r>
              <a:rPr lang="en-US" altLang="zh-CN" sz="5400" dirty="0"/>
              <a:t>&amp;</a:t>
            </a:r>
            <a:br>
              <a:rPr lang="en-US" altLang="zh-CN" sz="5400" dirty="0"/>
            </a:br>
            <a:r>
              <a:rPr lang="zh-CN" altLang="en-US" sz="5400" dirty="0"/>
              <a:t>树形数据结构例题选讲</a:t>
            </a:r>
          </a:p>
        </p:txBody>
      </p:sp>
      <p:sp>
        <p:nvSpPr>
          <p:cNvPr id="3" name="副标题 2">
            <a:extLst>
              <a:ext uri="{FF2B5EF4-FFF2-40B4-BE49-F238E27FC236}">
                <a16:creationId xmlns:a16="http://schemas.microsoft.com/office/drawing/2014/main" id="{AEDEBF2D-50F2-41FC-AA45-6E481F3AC519}"/>
              </a:ext>
            </a:extLst>
          </p:cNvPr>
          <p:cNvSpPr>
            <a:spLocks noGrp="1"/>
          </p:cNvSpPr>
          <p:nvPr>
            <p:ph type="subTitle" idx="1"/>
          </p:nvPr>
        </p:nvSpPr>
        <p:spPr/>
        <p:txBody>
          <a:bodyPr/>
          <a:lstStyle/>
          <a:p>
            <a:r>
              <a:rPr lang="zh-CN" altLang="en-US" dirty="0"/>
              <a:t>福建省福州第一中学 吴作同 </a:t>
            </a:r>
            <a:r>
              <a:rPr lang="en-US" altLang="zh-CN" dirty="0"/>
              <a:t>(</a:t>
            </a:r>
            <a:r>
              <a:rPr lang="en-US" altLang="zh-CN" dirty="0" err="1"/>
              <a:t>E.Space</a:t>
            </a:r>
            <a:r>
              <a:rPr lang="en-US" altLang="zh-CN" dirty="0"/>
              <a:t>)</a:t>
            </a:r>
            <a:endParaRPr lang="zh-CN" altLang="en-US" dirty="0"/>
          </a:p>
        </p:txBody>
      </p:sp>
    </p:spTree>
    <p:extLst>
      <p:ext uri="{BB962C8B-B14F-4D97-AF65-F5344CB8AC3E}">
        <p14:creationId xmlns:p14="http://schemas.microsoft.com/office/powerpoint/2010/main" val="2934562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22">
            <a:extLst>
              <a:ext uri="{FF2B5EF4-FFF2-40B4-BE49-F238E27FC236}">
                <a16:creationId xmlns:a16="http://schemas.microsoft.com/office/drawing/2014/main" id="{930BF8E5-AB7B-4EE2-89A1-7BD9A4F04608}"/>
              </a:ext>
            </a:extLst>
          </p:cNvPr>
          <p:cNvSpPr/>
          <p:nvPr/>
        </p:nvSpPr>
        <p:spPr>
          <a:xfrm>
            <a:off x="9818307" y="3353563"/>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p:txBody>
          <a:bodyPr/>
          <a:lstStyle/>
          <a:p>
            <a:r>
              <a:rPr lang="zh-CN" altLang="en-US" dirty="0"/>
              <a:t>构造</a:t>
            </a:r>
            <a:r>
              <a:rPr lang="en-US" altLang="zh-CN" dirty="0"/>
              <a:t>——</a:t>
            </a:r>
            <a:r>
              <a:rPr lang="zh-CN" altLang="en-US" dirty="0"/>
              <a:t>更进一步</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3" y="1757642"/>
            <a:ext cx="6848176" cy="5367058"/>
          </a:xfrm>
        </p:spPr>
        <p:txBody>
          <a:bodyPr>
            <a:normAutofit/>
          </a:bodyPr>
          <a:lstStyle/>
          <a:p>
            <a:r>
              <a:rPr lang="zh-CN" altLang="en-US" dirty="0"/>
              <a:t>回想一下，之前我们添加新字符的时候都做了些什么</a:t>
            </a:r>
            <a:endParaRPr lang="en-US" altLang="zh-CN" dirty="0"/>
          </a:p>
          <a:p>
            <a:r>
              <a:rPr lang="zh-CN" altLang="en-US" dirty="0"/>
              <a:t>我们先新建了一个点</a:t>
            </a:r>
            <a:endParaRPr lang="en-US" altLang="zh-CN" dirty="0"/>
          </a:p>
          <a:p>
            <a:r>
              <a:rPr lang="zh-CN" altLang="en-US" dirty="0"/>
              <a:t>然后找到了一个不重不漏接受原串所有后缀的节点集合</a:t>
            </a:r>
            <a:endParaRPr lang="en-US" altLang="zh-CN" dirty="0"/>
          </a:p>
          <a:p>
            <a:r>
              <a:rPr lang="zh-CN" altLang="en-US" dirty="0"/>
              <a:t>分别给集合中的每个点向新点连一条新字符的转移边</a:t>
            </a:r>
            <a:endParaRPr lang="en-US" altLang="zh-CN" dirty="0"/>
          </a:p>
          <a:p>
            <a:r>
              <a:rPr lang="zh-CN" altLang="en-US" dirty="0"/>
              <a:t>通过观察可以发现，目前我们每个节点接受的所有字符串都是其中最长的字符串的某个后缀，并且长度是一个（以该字符串长度为右端点的）连续的区间</a:t>
            </a:r>
            <a:endParaRPr lang="en-US" altLang="zh-CN" dirty="0"/>
          </a:p>
          <a:p>
            <a:r>
              <a:rPr lang="zh-CN" altLang="en-US" dirty="0"/>
              <a:t>那么对于一个不重不漏接受原串所有后缀的节点集合，我们可以把这些节点按照接受的字符串长度从小到大</a:t>
            </a:r>
            <a:r>
              <a:rPr lang="zh-CN" altLang="en-US" b="1" dirty="0"/>
              <a:t>排序</a:t>
            </a:r>
            <a:r>
              <a:rPr lang="zh-CN" altLang="en-US" dirty="0"/>
              <a:t>，然后记一个非根节点的</a:t>
            </a:r>
            <a:r>
              <a:rPr lang="zh-CN" altLang="en-US" b="1" dirty="0">
                <a:solidFill>
                  <a:srgbClr val="FF0000"/>
                </a:solidFill>
              </a:rPr>
              <a:t>父亲</a:t>
            </a:r>
            <a:r>
              <a:rPr lang="zh-CN" altLang="en-US" dirty="0"/>
              <a:t>为新建这个节点时在这个排序中该节点的前一个节点（根节点没有父亲）</a:t>
            </a:r>
            <a:endParaRPr lang="en-US" altLang="zh-CN" dirty="0"/>
          </a:p>
          <a:p>
            <a:r>
              <a:rPr lang="zh-CN" altLang="en-US" dirty="0"/>
              <a:t>以及根据定义可以发现一个节点的父亲接受的最长的字符串是该点接受的最短的字符串去掉首字母后的字符串</a:t>
            </a:r>
            <a:endParaRPr lang="en-US" altLang="zh-CN" dirty="0"/>
          </a:p>
        </p:txBody>
      </p:sp>
      <p:sp>
        <p:nvSpPr>
          <p:cNvPr id="46" name="椭圆 45">
            <a:extLst>
              <a:ext uri="{FF2B5EF4-FFF2-40B4-BE49-F238E27FC236}">
                <a16:creationId xmlns:a16="http://schemas.microsoft.com/office/drawing/2014/main" id="{BCE2E523-67A8-461B-9C7B-94F8F23F59C4}"/>
              </a:ext>
            </a:extLst>
          </p:cNvPr>
          <p:cNvSpPr/>
          <p:nvPr/>
        </p:nvSpPr>
        <p:spPr>
          <a:xfrm>
            <a:off x="6702393" y="968097"/>
            <a:ext cx="679508" cy="67950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85D7C21A-7F34-4984-A076-E5954AC9736A}"/>
              </a:ext>
            </a:extLst>
          </p:cNvPr>
          <p:cNvSpPr/>
          <p:nvPr/>
        </p:nvSpPr>
        <p:spPr>
          <a:xfrm>
            <a:off x="8472470" y="968097"/>
            <a:ext cx="679508" cy="6795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dirty="0">
                <a:solidFill>
                  <a:srgbClr val="FFFF00"/>
                </a:solidFill>
              </a:rPr>
              <a:t>a</a:t>
            </a:r>
            <a:endParaRPr lang="zh-CN" altLang="en-US" dirty="0"/>
          </a:p>
        </p:txBody>
      </p:sp>
      <p:cxnSp>
        <p:nvCxnSpPr>
          <p:cNvPr id="48" name="直接连接符 21">
            <a:extLst>
              <a:ext uri="{FF2B5EF4-FFF2-40B4-BE49-F238E27FC236}">
                <a16:creationId xmlns:a16="http://schemas.microsoft.com/office/drawing/2014/main" id="{2DB77699-42AE-4818-854B-14B1AE8847B9}"/>
              </a:ext>
            </a:extLst>
          </p:cNvPr>
          <p:cNvCxnSpPr>
            <a:cxnSpLocks/>
            <a:stCxn id="46" idx="6"/>
            <a:endCxn id="47" idx="2"/>
          </p:cNvCxnSpPr>
          <p:nvPr/>
        </p:nvCxnSpPr>
        <p:spPr>
          <a:xfrm>
            <a:off x="7381901" y="1307851"/>
            <a:ext cx="1090569" cy="0"/>
          </a:xfrm>
          <a:prstGeom prst="straightConnector1">
            <a:avLst/>
          </a:prstGeom>
          <a:ln w="38100">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椭圆 48">
            <a:extLst>
              <a:ext uri="{FF2B5EF4-FFF2-40B4-BE49-F238E27FC236}">
                <a16:creationId xmlns:a16="http://schemas.microsoft.com/office/drawing/2014/main" id="{0DE920BE-CF71-4E03-A6A4-07D2E6F23FC9}"/>
              </a:ext>
            </a:extLst>
          </p:cNvPr>
          <p:cNvSpPr/>
          <p:nvPr/>
        </p:nvSpPr>
        <p:spPr>
          <a:xfrm>
            <a:off x="9379054" y="176501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cxnSp>
        <p:nvCxnSpPr>
          <p:cNvPr id="50" name="直接连接符 21">
            <a:extLst>
              <a:ext uri="{FF2B5EF4-FFF2-40B4-BE49-F238E27FC236}">
                <a16:creationId xmlns:a16="http://schemas.microsoft.com/office/drawing/2014/main" id="{47EC78E2-65B7-493D-8341-F9EC7C968ED9}"/>
              </a:ext>
            </a:extLst>
          </p:cNvPr>
          <p:cNvCxnSpPr>
            <a:cxnSpLocks/>
            <a:stCxn id="46" idx="6"/>
            <a:endCxn id="49" idx="2"/>
          </p:cNvCxnSpPr>
          <p:nvPr/>
        </p:nvCxnSpPr>
        <p:spPr>
          <a:xfrm>
            <a:off x="7381901" y="1307851"/>
            <a:ext cx="1997153" cy="878872"/>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接连接符 21">
            <a:extLst>
              <a:ext uri="{FF2B5EF4-FFF2-40B4-BE49-F238E27FC236}">
                <a16:creationId xmlns:a16="http://schemas.microsoft.com/office/drawing/2014/main" id="{B83CD155-7105-464D-9FB6-EC6303422B4E}"/>
              </a:ext>
            </a:extLst>
          </p:cNvPr>
          <p:cNvCxnSpPr>
            <a:cxnSpLocks/>
            <a:stCxn id="47" idx="5"/>
            <a:endCxn id="49" idx="1"/>
          </p:cNvCxnSpPr>
          <p:nvPr/>
        </p:nvCxnSpPr>
        <p:spPr>
          <a:xfrm>
            <a:off x="9052466" y="1548093"/>
            <a:ext cx="450104" cy="340437"/>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椭圆 51">
            <a:extLst>
              <a:ext uri="{FF2B5EF4-FFF2-40B4-BE49-F238E27FC236}">
                <a16:creationId xmlns:a16="http://schemas.microsoft.com/office/drawing/2014/main" id="{7F17AEAB-2706-455E-BE70-61EBD4770A7F}"/>
              </a:ext>
            </a:extLst>
          </p:cNvPr>
          <p:cNvSpPr/>
          <p:nvPr/>
        </p:nvSpPr>
        <p:spPr>
          <a:xfrm>
            <a:off x="9820204" y="335356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7" name="文本框 6">
            <a:extLst>
              <a:ext uri="{FF2B5EF4-FFF2-40B4-BE49-F238E27FC236}">
                <a16:creationId xmlns:a16="http://schemas.microsoft.com/office/drawing/2014/main" id="{19F58169-E80B-497C-A241-A889F7AE194F}"/>
              </a:ext>
            </a:extLst>
          </p:cNvPr>
          <p:cNvSpPr txBox="1"/>
          <p:nvPr/>
        </p:nvSpPr>
        <p:spPr>
          <a:xfrm>
            <a:off x="10231650" y="3363189"/>
            <a:ext cx="327259" cy="369332"/>
          </a:xfrm>
          <a:prstGeom prst="rect">
            <a:avLst/>
          </a:prstGeom>
          <a:noFill/>
        </p:spPr>
        <p:txBody>
          <a:bodyPr wrap="square" rtlCol="0">
            <a:spAutoFit/>
          </a:bodyPr>
          <a:lstStyle/>
          <a:p>
            <a:pPr algn="ctr"/>
            <a:r>
              <a:rPr lang="en-US" altLang="zh-CN" b="1" dirty="0">
                <a:solidFill>
                  <a:srgbClr val="00FFFF"/>
                </a:solidFill>
              </a:rPr>
              <a:t>c</a:t>
            </a:r>
            <a:endParaRPr lang="zh-CN" altLang="en-US" b="1" dirty="0">
              <a:solidFill>
                <a:srgbClr val="00FFFF"/>
              </a:solidFill>
            </a:endParaRPr>
          </a:p>
        </p:txBody>
      </p:sp>
      <p:sp>
        <p:nvSpPr>
          <p:cNvPr id="53" name="文本框 52">
            <a:extLst>
              <a:ext uri="{FF2B5EF4-FFF2-40B4-BE49-F238E27FC236}">
                <a16:creationId xmlns:a16="http://schemas.microsoft.com/office/drawing/2014/main" id="{D65AD8FB-9886-4F19-8CF8-E255B062DA8C}"/>
              </a:ext>
            </a:extLst>
          </p:cNvPr>
          <p:cNvSpPr txBox="1"/>
          <p:nvPr/>
        </p:nvSpPr>
        <p:spPr>
          <a:xfrm>
            <a:off x="9924181" y="3753941"/>
            <a:ext cx="653255"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sp>
        <p:nvSpPr>
          <p:cNvPr id="54" name="文本框 53">
            <a:extLst>
              <a:ext uri="{FF2B5EF4-FFF2-40B4-BE49-F238E27FC236}">
                <a16:creationId xmlns:a16="http://schemas.microsoft.com/office/drawing/2014/main" id="{42F2244A-33F9-4DC9-86BD-5EFB65E2F433}"/>
              </a:ext>
            </a:extLst>
          </p:cNvPr>
          <p:cNvSpPr txBox="1"/>
          <p:nvPr/>
        </p:nvSpPr>
        <p:spPr>
          <a:xfrm>
            <a:off x="10068656" y="3553234"/>
            <a:ext cx="508779"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cxnSp>
        <p:nvCxnSpPr>
          <p:cNvPr id="56" name="直接连接符 21">
            <a:extLst>
              <a:ext uri="{FF2B5EF4-FFF2-40B4-BE49-F238E27FC236}">
                <a16:creationId xmlns:a16="http://schemas.microsoft.com/office/drawing/2014/main" id="{6B6116C7-A758-4A7D-A5E7-289F082856F2}"/>
              </a:ext>
            </a:extLst>
          </p:cNvPr>
          <p:cNvCxnSpPr>
            <a:cxnSpLocks/>
            <a:stCxn id="49" idx="4"/>
            <a:endCxn id="52" idx="1"/>
          </p:cNvCxnSpPr>
          <p:nvPr/>
        </p:nvCxnSpPr>
        <p:spPr>
          <a:xfrm>
            <a:off x="9800763" y="2608431"/>
            <a:ext cx="142957" cy="86864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直接连接符 21">
            <a:extLst>
              <a:ext uri="{FF2B5EF4-FFF2-40B4-BE49-F238E27FC236}">
                <a16:creationId xmlns:a16="http://schemas.microsoft.com/office/drawing/2014/main" id="{86B69033-CD31-40D0-9431-AF23AA54F346}"/>
              </a:ext>
            </a:extLst>
          </p:cNvPr>
          <p:cNvCxnSpPr>
            <a:cxnSpLocks/>
            <a:stCxn id="46" idx="6"/>
            <a:endCxn id="52" idx="1"/>
          </p:cNvCxnSpPr>
          <p:nvPr/>
        </p:nvCxnSpPr>
        <p:spPr>
          <a:xfrm>
            <a:off x="7381901" y="1307851"/>
            <a:ext cx="2561819" cy="216922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DE9C9B8B-77E1-4C7F-BDD6-966F80E4BCA6}"/>
              </a:ext>
            </a:extLst>
          </p:cNvPr>
          <p:cNvSpPr txBox="1"/>
          <p:nvPr/>
        </p:nvSpPr>
        <p:spPr>
          <a:xfrm>
            <a:off x="9547392" y="2151553"/>
            <a:ext cx="508779" cy="369332"/>
          </a:xfrm>
          <a:prstGeom prst="rect">
            <a:avLst/>
          </a:prstGeom>
          <a:noFill/>
        </p:spPr>
        <p:txBody>
          <a:bodyPr wrap="square" rtlCol="0">
            <a:spAutoFit/>
          </a:bodyPr>
          <a:lstStyle/>
          <a:p>
            <a:pPr algn="ctr"/>
            <a:r>
              <a:rPr lang="en-US" altLang="zh-CN" b="1" dirty="0">
                <a:solidFill>
                  <a:srgbClr val="FFFF00"/>
                </a:solidFill>
              </a:rPr>
              <a:t>a</a:t>
            </a:r>
            <a:r>
              <a:rPr lang="en-US" altLang="zh-CN" b="1" dirty="0">
                <a:solidFill>
                  <a:srgbClr val="66FF66"/>
                </a:solidFill>
              </a:rPr>
              <a:t>b</a:t>
            </a:r>
            <a:endParaRPr lang="zh-CN" altLang="en-US" b="1" dirty="0">
              <a:solidFill>
                <a:srgbClr val="00FFFF"/>
              </a:solidFill>
            </a:endParaRPr>
          </a:p>
        </p:txBody>
      </p:sp>
      <p:sp>
        <p:nvSpPr>
          <p:cNvPr id="20" name="文本框 19">
            <a:extLst>
              <a:ext uri="{FF2B5EF4-FFF2-40B4-BE49-F238E27FC236}">
                <a16:creationId xmlns:a16="http://schemas.microsoft.com/office/drawing/2014/main" id="{23BCB10F-8849-4C32-BEF9-0BB62756EB5A}"/>
              </a:ext>
            </a:extLst>
          </p:cNvPr>
          <p:cNvSpPr txBox="1"/>
          <p:nvPr/>
        </p:nvSpPr>
        <p:spPr>
          <a:xfrm>
            <a:off x="9549639" y="1869549"/>
            <a:ext cx="508779" cy="369332"/>
          </a:xfrm>
          <a:prstGeom prst="rect">
            <a:avLst/>
          </a:prstGeom>
          <a:noFill/>
        </p:spPr>
        <p:txBody>
          <a:bodyPr wrap="square" rtlCol="0">
            <a:spAutoFit/>
          </a:bodyPr>
          <a:lstStyle/>
          <a:p>
            <a:pPr algn="ctr"/>
            <a:r>
              <a:rPr lang="en-US" altLang="zh-CN" b="1" dirty="0">
                <a:solidFill>
                  <a:srgbClr val="66FF66"/>
                </a:solidFill>
              </a:rPr>
              <a:t>b</a:t>
            </a:r>
            <a:endParaRPr lang="zh-CN" altLang="en-US" b="1" dirty="0">
              <a:solidFill>
                <a:srgbClr val="00FFFF"/>
              </a:solidFill>
            </a:endParaRPr>
          </a:p>
        </p:txBody>
      </p:sp>
      <p:sp>
        <p:nvSpPr>
          <p:cNvPr id="27" name="椭圆 26">
            <a:extLst>
              <a:ext uri="{FF2B5EF4-FFF2-40B4-BE49-F238E27FC236}">
                <a16:creationId xmlns:a16="http://schemas.microsoft.com/office/drawing/2014/main" id="{FF84AA7C-C3EE-4CA1-8FBA-CE110553E121}"/>
              </a:ext>
            </a:extLst>
          </p:cNvPr>
          <p:cNvSpPr/>
          <p:nvPr/>
        </p:nvSpPr>
        <p:spPr>
          <a:xfrm>
            <a:off x="8117789" y="4338332"/>
            <a:ext cx="971575" cy="9715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28" name="文本框 27">
            <a:extLst>
              <a:ext uri="{FF2B5EF4-FFF2-40B4-BE49-F238E27FC236}">
                <a16:creationId xmlns:a16="http://schemas.microsoft.com/office/drawing/2014/main" id="{4F483163-55D0-46AB-BE90-F11AAE0B2F6E}"/>
              </a:ext>
            </a:extLst>
          </p:cNvPr>
          <p:cNvSpPr txBox="1"/>
          <p:nvPr/>
        </p:nvSpPr>
        <p:spPr>
          <a:xfrm>
            <a:off x="8500878" y="4411379"/>
            <a:ext cx="48279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29" name="文本框 28">
            <a:extLst>
              <a:ext uri="{FF2B5EF4-FFF2-40B4-BE49-F238E27FC236}">
                <a16:creationId xmlns:a16="http://schemas.microsoft.com/office/drawing/2014/main" id="{435769C3-6360-4CCB-B240-4A63E3D7C54B}"/>
              </a:ext>
            </a:extLst>
          </p:cNvPr>
          <p:cNvSpPr txBox="1"/>
          <p:nvPr/>
        </p:nvSpPr>
        <p:spPr>
          <a:xfrm>
            <a:off x="8148711" y="4802131"/>
            <a:ext cx="89048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30" name="文本框 29">
            <a:extLst>
              <a:ext uri="{FF2B5EF4-FFF2-40B4-BE49-F238E27FC236}">
                <a16:creationId xmlns:a16="http://schemas.microsoft.com/office/drawing/2014/main" id="{D3D112B1-C50C-4280-8D81-B8323CFE07D2}"/>
              </a:ext>
            </a:extLst>
          </p:cNvPr>
          <p:cNvSpPr txBox="1"/>
          <p:nvPr/>
        </p:nvSpPr>
        <p:spPr>
          <a:xfrm>
            <a:off x="8313402" y="4601424"/>
            <a:ext cx="717674"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cxnSp>
        <p:nvCxnSpPr>
          <p:cNvPr id="31" name="直接连接符 21">
            <a:extLst>
              <a:ext uri="{FF2B5EF4-FFF2-40B4-BE49-F238E27FC236}">
                <a16:creationId xmlns:a16="http://schemas.microsoft.com/office/drawing/2014/main" id="{A030103D-6B86-4C7C-A589-DCC81B3A7310}"/>
              </a:ext>
            </a:extLst>
          </p:cNvPr>
          <p:cNvCxnSpPr>
            <a:cxnSpLocks/>
            <a:stCxn id="52" idx="3"/>
            <a:endCxn id="27" idx="7"/>
          </p:cNvCxnSpPr>
          <p:nvPr/>
        </p:nvCxnSpPr>
        <p:spPr>
          <a:xfrm flipH="1">
            <a:off x="8947080" y="4073465"/>
            <a:ext cx="996640" cy="40715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直接连接符 21">
            <a:extLst>
              <a:ext uri="{FF2B5EF4-FFF2-40B4-BE49-F238E27FC236}">
                <a16:creationId xmlns:a16="http://schemas.microsoft.com/office/drawing/2014/main" id="{726D84B1-24F7-4DE4-A14F-7E0444BAC6F6}"/>
              </a:ext>
            </a:extLst>
          </p:cNvPr>
          <p:cNvCxnSpPr>
            <a:cxnSpLocks/>
          </p:cNvCxnSpPr>
          <p:nvPr/>
        </p:nvCxnSpPr>
        <p:spPr>
          <a:xfrm>
            <a:off x="9799163" y="2606831"/>
            <a:ext cx="142957" cy="86864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接连接符 21">
            <a:extLst>
              <a:ext uri="{FF2B5EF4-FFF2-40B4-BE49-F238E27FC236}">
                <a16:creationId xmlns:a16="http://schemas.microsoft.com/office/drawing/2014/main" id="{18BC0686-F7A0-491B-B5E1-C3E620C15674}"/>
              </a:ext>
            </a:extLst>
          </p:cNvPr>
          <p:cNvCxnSpPr>
            <a:cxnSpLocks/>
          </p:cNvCxnSpPr>
          <p:nvPr/>
        </p:nvCxnSpPr>
        <p:spPr>
          <a:xfrm>
            <a:off x="7380301" y="1306251"/>
            <a:ext cx="2561819" cy="216922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A45CA50E-C31E-4B8C-8C2B-00AF2C65CE2C}"/>
              </a:ext>
            </a:extLst>
          </p:cNvPr>
          <p:cNvSpPr txBox="1"/>
          <p:nvPr/>
        </p:nvSpPr>
        <p:spPr>
          <a:xfrm>
            <a:off x="10232633" y="3363205"/>
            <a:ext cx="327259" cy="369332"/>
          </a:xfrm>
          <a:prstGeom prst="rect">
            <a:avLst/>
          </a:prstGeom>
          <a:noFill/>
        </p:spPr>
        <p:txBody>
          <a:bodyPr wrap="square" rtlCol="0">
            <a:spAutoFit/>
          </a:bodyPr>
          <a:lstStyle/>
          <a:p>
            <a:pPr algn="ctr"/>
            <a:r>
              <a:rPr lang="en-US" altLang="zh-CN" b="1" dirty="0">
                <a:solidFill>
                  <a:srgbClr val="00FFFF"/>
                </a:solidFill>
              </a:rPr>
              <a:t>c</a:t>
            </a:r>
            <a:endParaRPr lang="zh-CN" altLang="en-US" b="1" dirty="0">
              <a:solidFill>
                <a:srgbClr val="00FFFF"/>
              </a:solidFill>
            </a:endParaRPr>
          </a:p>
        </p:txBody>
      </p:sp>
      <p:sp>
        <p:nvSpPr>
          <p:cNvPr id="32" name="文本框 31">
            <a:extLst>
              <a:ext uri="{FF2B5EF4-FFF2-40B4-BE49-F238E27FC236}">
                <a16:creationId xmlns:a16="http://schemas.microsoft.com/office/drawing/2014/main" id="{E5E51BB6-CE94-4FC0-B9F7-2FE9068514E9}"/>
              </a:ext>
            </a:extLst>
          </p:cNvPr>
          <p:cNvSpPr txBox="1"/>
          <p:nvPr/>
        </p:nvSpPr>
        <p:spPr>
          <a:xfrm>
            <a:off x="9925164" y="3753957"/>
            <a:ext cx="653255"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sp>
        <p:nvSpPr>
          <p:cNvPr id="33" name="文本框 32">
            <a:extLst>
              <a:ext uri="{FF2B5EF4-FFF2-40B4-BE49-F238E27FC236}">
                <a16:creationId xmlns:a16="http://schemas.microsoft.com/office/drawing/2014/main" id="{CC9AD794-B1A7-4809-BB97-E30C3271AB73}"/>
              </a:ext>
            </a:extLst>
          </p:cNvPr>
          <p:cNvSpPr txBox="1"/>
          <p:nvPr/>
        </p:nvSpPr>
        <p:spPr>
          <a:xfrm>
            <a:off x="10069639" y="3553250"/>
            <a:ext cx="508779"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sp>
        <p:nvSpPr>
          <p:cNvPr id="34" name="椭圆 33">
            <a:extLst>
              <a:ext uri="{FF2B5EF4-FFF2-40B4-BE49-F238E27FC236}">
                <a16:creationId xmlns:a16="http://schemas.microsoft.com/office/drawing/2014/main" id="{0BC0DD72-386B-440B-955F-CDB90C05B114}"/>
              </a:ext>
            </a:extLst>
          </p:cNvPr>
          <p:cNvSpPr/>
          <p:nvPr/>
        </p:nvSpPr>
        <p:spPr>
          <a:xfrm>
            <a:off x="8117789" y="4338332"/>
            <a:ext cx="971575" cy="9715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35" name="文本框 34">
            <a:extLst>
              <a:ext uri="{FF2B5EF4-FFF2-40B4-BE49-F238E27FC236}">
                <a16:creationId xmlns:a16="http://schemas.microsoft.com/office/drawing/2014/main" id="{4D2FA870-5544-42AA-B942-4B10027DE7E4}"/>
              </a:ext>
            </a:extLst>
          </p:cNvPr>
          <p:cNvSpPr txBox="1"/>
          <p:nvPr/>
        </p:nvSpPr>
        <p:spPr>
          <a:xfrm>
            <a:off x="8500878" y="4411379"/>
            <a:ext cx="48279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36" name="文本框 35">
            <a:extLst>
              <a:ext uri="{FF2B5EF4-FFF2-40B4-BE49-F238E27FC236}">
                <a16:creationId xmlns:a16="http://schemas.microsoft.com/office/drawing/2014/main" id="{79D151AC-3DC9-47F3-BB62-6CAB4E791F5B}"/>
              </a:ext>
            </a:extLst>
          </p:cNvPr>
          <p:cNvSpPr txBox="1"/>
          <p:nvPr/>
        </p:nvSpPr>
        <p:spPr>
          <a:xfrm>
            <a:off x="8148711" y="4802131"/>
            <a:ext cx="89048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37" name="文本框 36">
            <a:extLst>
              <a:ext uri="{FF2B5EF4-FFF2-40B4-BE49-F238E27FC236}">
                <a16:creationId xmlns:a16="http://schemas.microsoft.com/office/drawing/2014/main" id="{0107A456-8365-4A4A-9E6A-6D22192BBFAA}"/>
              </a:ext>
            </a:extLst>
          </p:cNvPr>
          <p:cNvSpPr txBox="1"/>
          <p:nvPr/>
        </p:nvSpPr>
        <p:spPr>
          <a:xfrm>
            <a:off x="8313402" y="4601424"/>
            <a:ext cx="717674"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cxnSp>
        <p:nvCxnSpPr>
          <p:cNvPr id="38" name="直接连接符 21">
            <a:extLst>
              <a:ext uri="{FF2B5EF4-FFF2-40B4-BE49-F238E27FC236}">
                <a16:creationId xmlns:a16="http://schemas.microsoft.com/office/drawing/2014/main" id="{2B70A4C6-1E54-4E13-B74E-09AF2A94DE54}"/>
              </a:ext>
            </a:extLst>
          </p:cNvPr>
          <p:cNvCxnSpPr>
            <a:cxnSpLocks/>
            <a:endCxn id="34" idx="7"/>
          </p:cNvCxnSpPr>
          <p:nvPr/>
        </p:nvCxnSpPr>
        <p:spPr>
          <a:xfrm flipH="1">
            <a:off x="8947080" y="4073465"/>
            <a:ext cx="996640" cy="40715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523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5"/>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3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par>
                                <p:cTn id="35" presetID="10"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fade">
                                      <p:cBhvr>
                                        <p:cTn id="37" dur="500"/>
                                        <p:tgtEl>
                                          <p:spTgt spid="52"/>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childTnLst>
                                </p:cTn>
                              </p:par>
                              <p:par>
                                <p:cTn id="42" presetID="35" presetClass="emph" presetSubtype="0" repeatCount="2000" fill="hold" grpId="0" nodeType="withEffect">
                                  <p:stCondLst>
                                    <p:cond delay="0"/>
                                  </p:stCondLst>
                                  <p:childTnLst>
                                    <p:anim calcmode="discrete" valueType="str">
                                      <p:cBhvr>
                                        <p:cTn id="43" dur="500" fill="hold"/>
                                        <p:tgtEl>
                                          <p:spTgt spid="46"/>
                                        </p:tgtEl>
                                        <p:attrNameLst>
                                          <p:attrName>style.visibility</p:attrName>
                                        </p:attrNameLst>
                                      </p:cBhvr>
                                      <p:tavLst>
                                        <p:tav tm="0">
                                          <p:val>
                                            <p:strVal val="hidden"/>
                                          </p:val>
                                        </p:tav>
                                        <p:tav tm="50000">
                                          <p:val>
                                            <p:strVal val="visible"/>
                                          </p:val>
                                        </p:tav>
                                      </p:tavLst>
                                    </p:anim>
                                  </p:childTnLst>
                                </p:cTn>
                              </p:par>
                              <p:par>
                                <p:cTn id="44" presetID="35" presetClass="emph" presetSubtype="0" repeatCount="2000" fill="hold" grpId="0" nodeType="withEffect">
                                  <p:stCondLst>
                                    <p:cond delay="0"/>
                                  </p:stCondLst>
                                  <p:childTnLst>
                                    <p:anim calcmode="discrete" valueType="str">
                                      <p:cBhvr>
                                        <p:cTn id="45" dur="500" fill="hold"/>
                                        <p:tgtEl>
                                          <p:spTgt spid="49"/>
                                        </p:tgtEl>
                                        <p:attrNameLst>
                                          <p:attrName>style.visibility</p:attrName>
                                        </p:attrNameLst>
                                      </p:cBhvr>
                                      <p:tavLst>
                                        <p:tav tm="0">
                                          <p:val>
                                            <p:strVal val="hidden"/>
                                          </p:val>
                                        </p:tav>
                                        <p:tav tm="50000">
                                          <p:val>
                                            <p:strVal val="visible"/>
                                          </p:val>
                                        </p:tav>
                                      </p:tavLst>
                                    </p:anim>
                                  </p:childTnLst>
                                </p:cTn>
                              </p:par>
                              <p:par>
                                <p:cTn id="46" presetID="35" presetClass="emph" presetSubtype="0" repeatCount="2000" fill="hold" grpId="0" nodeType="withEffect">
                                  <p:stCondLst>
                                    <p:cond delay="0"/>
                                  </p:stCondLst>
                                  <p:childTnLst>
                                    <p:anim calcmode="discrete" valueType="str">
                                      <p:cBhvr>
                                        <p:cTn id="47" dur="500" fill="hold"/>
                                        <p:tgtEl>
                                          <p:spTgt spid="20"/>
                                        </p:tgtEl>
                                        <p:attrNameLst>
                                          <p:attrName>style.visibility</p:attrName>
                                        </p:attrNameLst>
                                      </p:cBhvr>
                                      <p:tavLst>
                                        <p:tav tm="0">
                                          <p:val>
                                            <p:strVal val="hidden"/>
                                          </p:val>
                                        </p:tav>
                                        <p:tav tm="50000">
                                          <p:val>
                                            <p:strVal val="visible"/>
                                          </p:val>
                                        </p:tav>
                                      </p:tavLst>
                                    </p:anim>
                                  </p:childTnLst>
                                </p:cTn>
                              </p:par>
                              <p:par>
                                <p:cTn id="48" presetID="35" presetClass="emph" presetSubtype="0" repeatCount="2000" fill="hold" grpId="0" nodeType="withEffect">
                                  <p:stCondLst>
                                    <p:cond delay="0"/>
                                  </p:stCondLst>
                                  <p:childTnLst>
                                    <p:anim calcmode="discrete" valueType="str">
                                      <p:cBhvr>
                                        <p:cTn id="49" dur="500" fill="hold"/>
                                        <p:tgtEl>
                                          <p:spTgt spid="19"/>
                                        </p:tgtEl>
                                        <p:attrNameLst>
                                          <p:attrName>style.visibility</p:attrName>
                                        </p:attrNameLst>
                                      </p:cBhvr>
                                      <p:tavLst>
                                        <p:tav tm="0">
                                          <p:val>
                                            <p:strVal val="hidden"/>
                                          </p:val>
                                        </p:tav>
                                        <p:tav tm="50000">
                                          <p:val>
                                            <p:strVal val="visible"/>
                                          </p:val>
                                        </p:tav>
                                      </p:tavLst>
                                    </p:anim>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childTnLst>
                                </p:cTn>
                              </p:par>
                              <p:par>
                                <p:cTn id="54" presetID="10" presetClass="entr" presetSubtype="0" fill="hold" nodeType="withEffect">
                                  <p:stCondLst>
                                    <p:cond delay="0"/>
                                  </p:stCondLst>
                                  <p:childTnLst>
                                    <p:set>
                                      <p:cBhvr>
                                        <p:cTn id="55" dur="1" fill="hold">
                                          <p:stCondLst>
                                            <p:cond delay="0"/>
                                          </p:stCondLst>
                                        </p:cTn>
                                        <p:tgtEl>
                                          <p:spTgt spid="58"/>
                                        </p:tgtEl>
                                        <p:attrNameLst>
                                          <p:attrName>style.visibility</p:attrName>
                                        </p:attrNameLst>
                                      </p:cBhvr>
                                      <p:to>
                                        <p:strVal val="visible"/>
                                      </p:to>
                                    </p:set>
                                    <p:animEffect transition="in" filter="fade">
                                      <p:cBhvr>
                                        <p:cTn id="56" dur="500"/>
                                        <p:tgtEl>
                                          <p:spTgt spid="58"/>
                                        </p:tgtEl>
                                      </p:cBhvr>
                                    </p:animEffect>
                                  </p:childTnLst>
                                </p:cTn>
                              </p:par>
                              <p:par>
                                <p:cTn id="57" presetID="10" presetClass="entr" presetSubtype="0" fill="hold" nodeType="withEffect">
                                  <p:stCondLst>
                                    <p:cond delay="0"/>
                                  </p:stCondLst>
                                  <p:childTnLst>
                                    <p:set>
                                      <p:cBhvr>
                                        <p:cTn id="58" dur="1" fill="hold">
                                          <p:stCondLst>
                                            <p:cond delay="0"/>
                                          </p:stCondLst>
                                        </p:cTn>
                                        <p:tgtEl>
                                          <p:spTgt spid="56"/>
                                        </p:tgtEl>
                                        <p:attrNameLst>
                                          <p:attrName>style.visibility</p:attrName>
                                        </p:attrNameLst>
                                      </p:cBhvr>
                                      <p:to>
                                        <p:strVal val="visible"/>
                                      </p:to>
                                    </p:set>
                                    <p:animEffect transition="in" filter="fade">
                                      <p:cBhvr>
                                        <p:cTn id="59" dur="500"/>
                                        <p:tgtEl>
                                          <p:spTgt spid="56"/>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42" presetClass="path" presetSubtype="0" accel="50000" decel="50000" autoRev="1" fill="hold" grpId="1" nodeType="clickEffect">
                                  <p:stCondLst>
                                    <p:cond delay="0"/>
                                  </p:stCondLst>
                                  <p:childTnLst>
                                    <p:animMotion origin="layout" path="M -4.375E-6 -1.11111E-6 L 0.00079 0.05741 " pathEditMode="relative" rAng="0" ptsTypes="AA">
                                      <p:cBhvr>
                                        <p:cTn id="84" dur="1500" fill="hold"/>
                                        <p:tgtEl>
                                          <p:spTgt spid="26"/>
                                        </p:tgtEl>
                                        <p:attrNameLst>
                                          <p:attrName>ppt_x</p:attrName>
                                          <p:attrName>ppt_y</p:attrName>
                                        </p:attrNameLst>
                                      </p:cBhvr>
                                      <p:rCtr x="39" y="2870"/>
                                    </p:animMotion>
                                  </p:childTnLst>
                                </p:cTn>
                              </p:par>
                              <p:par>
                                <p:cTn id="85" presetID="42" presetClass="path" presetSubtype="0" accel="50000" decel="50000" autoRev="1" fill="hold" grpId="1" nodeType="withEffect">
                                  <p:stCondLst>
                                    <p:cond delay="0"/>
                                  </p:stCondLst>
                                  <p:childTnLst>
                                    <p:animMotion origin="layout" path="M -4.79167E-6 2.59259E-6 L 0.00027 0.0294 " pathEditMode="relative" rAng="0" ptsTypes="AA">
                                      <p:cBhvr>
                                        <p:cTn id="86" dur="1500" fill="hold"/>
                                        <p:tgtEl>
                                          <p:spTgt spid="33"/>
                                        </p:tgtEl>
                                        <p:attrNameLst>
                                          <p:attrName>ppt_x</p:attrName>
                                          <p:attrName>ppt_y</p:attrName>
                                        </p:attrNameLst>
                                      </p:cBhvr>
                                      <p:rCtr x="13" y="1458"/>
                                    </p:animMotion>
                                  </p:childTnLst>
                                </p:cTn>
                              </p:par>
                              <p:par>
                                <p:cTn id="87" presetID="42" presetClass="path" presetSubtype="0" accel="50000" decel="50000" autoRev="1" fill="hold" grpId="1" nodeType="withEffect">
                                  <p:stCondLst>
                                    <p:cond delay="0"/>
                                  </p:stCondLst>
                                  <p:childTnLst>
                                    <p:animMotion origin="layout" path="M 2.70833E-6 1.11111E-6 L 0.00052 0.05694 " pathEditMode="relative" rAng="0" ptsTypes="AA">
                                      <p:cBhvr>
                                        <p:cTn id="88" dur="1500" fill="hold"/>
                                        <p:tgtEl>
                                          <p:spTgt spid="35"/>
                                        </p:tgtEl>
                                        <p:attrNameLst>
                                          <p:attrName>ppt_x</p:attrName>
                                          <p:attrName>ppt_y</p:attrName>
                                        </p:attrNameLst>
                                      </p:cBhvr>
                                      <p:rCtr x="26" y="2847"/>
                                    </p:animMotion>
                                  </p:childTnLst>
                                </p:cTn>
                              </p:par>
                              <p:par>
                                <p:cTn id="89" presetID="42" presetClass="path" presetSubtype="0" accel="50000" decel="50000" autoRev="1" fill="hold" grpId="1" nodeType="withEffect">
                                  <p:stCondLst>
                                    <p:cond delay="0"/>
                                  </p:stCondLst>
                                  <p:childTnLst>
                                    <p:animMotion origin="layout" path="M 1.875E-6 3.33333E-6 L -0.00013 0.02916 " pathEditMode="relative" rAng="0" ptsTypes="AA">
                                      <p:cBhvr>
                                        <p:cTn id="90" dur="1500" fill="hold"/>
                                        <p:tgtEl>
                                          <p:spTgt spid="37"/>
                                        </p:tgtEl>
                                        <p:attrNameLst>
                                          <p:attrName>ppt_x</p:attrName>
                                          <p:attrName>ppt_y</p:attrName>
                                        </p:attrNameLst>
                                      </p:cBhvr>
                                      <p:rCtr x="-13" y="1458"/>
                                    </p:animMotion>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 grpId="0" uiExpand="1" build="p"/>
      <p:bldP spid="46" grpId="0" animBg="1"/>
      <p:bldP spid="49" grpId="0" animBg="1"/>
      <p:bldP spid="52" grpId="0" animBg="1"/>
      <p:bldP spid="7" grpId="0"/>
      <p:bldP spid="53" grpId="0"/>
      <p:bldP spid="54" grpId="0"/>
      <p:bldP spid="19" grpId="0"/>
      <p:bldP spid="20" grpId="0"/>
      <p:bldP spid="27" grpId="0" animBg="1"/>
      <p:bldP spid="28" grpId="0"/>
      <p:bldP spid="29" grpId="0"/>
      <p:bldP spid="30" grpId="0"/>
      <p:bldP spid="26" grpId="0"/>
      <p:bldP spid="26" grpId="1"/>
      <p:bldP spid="32" grpId="0"/>
      <p:bldP spid="33" grpId="0"/>
      <p:bldP spid="33" grpId="1"/>
      <p:bldP spid="34" grpId="0" animBg="1"/>
      <p:bldP spid="35" grpId="0"/>
      <p:bldP spid="35" grpId="1"/>
      <p:bldP spid="36" grpId="0"/>
      <p:bldP spid="37" grpId="0"/>
      <p:bldP spid="37"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p:txBody>
          <a:bodyPr/>
          <a:lstStyle/>
          <a:p>
            <a:r>
              <a:rPr lang="zh-CN" altLang="en-US" dirty="0"/>
              <a:t>构造</a:t>
            </a:r>
            <a:r>
              <a:rPr lang="en-US" altLang="zh-CN" dirty="0"/>
              <a:t>——</a:t>
            </a:r>
            <a:r>
              <a:rPr lang="zh-CN" altLang="en-US" dirty="0"/>
              <a:t>更进一步</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2" y="2052918"/>
            <a:ext cx="7274049" cy="4195481"/>
          </a:xfrm>
        </p:spPr>
        <p:txBody>
          <a:bodyPr/>
          <a:lstStyle/>
          <a:p>
            <a:r>
              <a:rPr lang="zh-CN" altLang="en-US" dirty="0"/>
              <a:t>当字符串为</a:t>
            </a:r>
            <a:r>
              <a:rPr lang="en-US" altLang="zh-CN" dirty="0"/>
              <a:t>”</a:t>
            </a:r>
            <a:r>
              <a:rPr lang="en-US" altLang="zh-CN" b="1" dirty="0">
                <a:solidFill>
                  <a:srgbClr val="FFFF00"/>
                </a:solidFill>
              </a:rPr>
              <a:t>a</a:t>
            </a:r>
            <a:r>
              <a:rPr lang="en-US" altLang="zh-CN" dirty="0"/>
              <a:t>”</a:t>
            </a:r>
            <a:r>
              <a:rPr lang="zh-CN" altLang="en-US" dirty="0"/>
              <a:t>的时候，排序为</a:t>
            </a:r>
            <a:r>
              <a:rPr lang="en-US" altLang="zh-CN" dirty="0"/>
              <a:t>[</a:t>
            </a:r>
            <a:r>
              <a:rPr lang="zh-CN" altLang="en-US" dirty="0"/>
              <a:t>空串</a:t>
            </a:r>
            <a:r>
              <a:rPr lang="en-US" altLang="zh-CN" dirty="0"/>
              <a:t>],[“</a:t>
            </a:r>
            <a:r>
              <a:rPr lang="en-US" altLang="zh-CN" b="1" dirty="0">
                <a:solidFill>
                  <a:srgbClr val="FFFF00"/>
                </a:solidFill>
              </a:rPr>
              <a:t>a</a:t>
            </a:r>
            <a:r>
              <a:rPr lang="en-US" altLang="zh-CN" dirty="0"/>
              <a:t>”]</a:t>
            </a:r>
          </a:p>
          <a:p>
            <a:r>
              <a:rPr lang="zh-CN" altLang="en-US" dirty="0"/>
              <a:t>所以</a:t>
            </a:r>
            <a:r>
              <a:rPr lang="en-US" altLang="zh-CN" dirty="0"/>
              <a:t>[“</a:t>
            </a:r>
            <a:r>
              <a:rPr lang="en-US" altLang="zh-CN" b="1" dirty="0">
                <a:solidFill>
                  <a:srgbClr val="FFFF00"/>
                </a:solidFill>
              </a:rPr>
              <a:t>a</a:t>
            </a:r>
            <a:r>
              <a:rPr lang="en-US" altLang="zh-CN" dirty="0"/>
              <a:t>”]</a:t>
            </a:r>
            <a:r>
              <a:rPr lang="zh-CN" altLang="en-US" dirty="0"/>
              <a:t>的父亲是</a:t>
            </a:r>
            <a:r>
              <a:rPr lang="en-US" altLang="zh-CN" dirty="0"/>
              <a:t>[</a:t>
            </a:r>
            <a:r>
              <a:rPr lang="zh-CN" altLang="en-US" dirty="0"/>
              <a:t>空串</a:t>
            </a:r>
            <a:r>
              <a:rPr lang="en-US" altLang="zh-CN" dirty="0"/>
              <a:t>]</a:t>
            </a:r>
            <a:r>
              <a:rPr lang="zh-CN" altLang="en-US" dirty="0"/>
              <a:t>，也就是根</a:t>
            </a:r>
            <a:endParaRPr lang="en-US" altLang="zh-CN" dirty="0"/>
          </a:p>
          <a:p>
            <a:r>
              <a:rPr lang="zh-CN" altLang="en-US" dirty="0"/>
              <a:t>当字符串为</a:t>
            </a:r>
            <a:r>
              <a:rPr lang="en-US" altLang="zh-CN" dirty="0"/>
              <a:t>”</a:t>
            </a:r>
            <a:r>
              <a:rPr lang="en-US" altLang="zh-CN" b="1" dirty="0">
                <a:solidFill>
                  <a:srgbClr val="FFFF00"/>
                </a:solidFill>
              </a:rPr>
              <a:t>a</a:t>
            </a:r>
            <a:r>
              <a:rPr lang="en-US" altLang="zh-CN" b="1" dirty="0">
                <a:solidFill>
                  <a:srgbClr val="66FF66"/>
                </a:solidFill>
              </a:rPr>
              <a:t>b</a:t>
            </a:r>
            <a:r>
              <a:rPr lang="en-US" altLang="zh-CN" dirty="0"/>
              <a:t>”</a:t>
            </a:r>
            <a:r>
              <a:rPr lang="zh-CN" altLang="en-US" dirty="0"/>
              <a:t>的时候，排序为</a:t>
            </a:r>
            <a:r>
              <a:rPr lang="en-US" altLang="zh-CN" dirty="0"/>
              <a:t>[</a:t>
            </a:r>
            <a:r>
              <a:rPr lang="zh-CN" altLang="en-US" dirty="0"/>
              <a:t>空串</a:t>
            </a:r>
            <a:r>
              <a:rPr lang="en-US" altLang="zh-CN" dirty="0"/>
              <a:t>],[“</a:t>
            </a:r>
            <a:r>
              <a:rPr lang="en-US" altLang="zh-CN" b="1" dirty="0" err="1">
                <a:solidFill>
                  <a:srgbClr val="66FF66"/>
                </a:solidFill>
              </a:rPr>
              <a:t>b</a:t>
            </a:r>
            <a:r>
              <a:rPr lang="en-US" altLang="zh-CN" dirty="0" err="1"/>
              <a:t>”,“</a:t>
            </a:r>
            <a:r>
              <a:rPr lang="en-US" altLang="zh-CN" b="1" dirty="0" err="1">
                <a:solidFill>
                  <a:srgbClr val="FFFF00"/>
                </a:solidFill>
              </a:rPr>
              <a:t>a</a:t>
            </a:r>
            <a:r>
              <a:rPr lang="en-US" altLang="zh-CN" b="1" dirty="0" err="1">
                <a:solidFill>
                  <a:srgbClr val="66FF66"/>
                </a:solidFill>
              </a:rPr>
              <a:t>b</a:t>
            </a:r>
            <a:r>
              <a:rPr lang="en-US" altLang="zh-CN" dirty="0"/>
              <a:t>”]</a:t>
            </a:r>
          </a:p>
          <a:p>
            <a:r>
              <a:rPr lang="zh-CN" altLang="en-US" dirty="0"/>
              <a:t>所以</a:t>
            </a:r>
            <a:r>
              <a:rPr lang="en-US" altLang="zh-CN" dirty="0"/>
              <a:t>[“</a:t>
            </a:r>
            <a:r>
              <a:rPr lang="en-US" altLang="zh-CN" b="1" dirty="0">
                <a:solidFill>
                  <a:srgbClr val="66FF66"/>
                </a:solidFill>
              </a:rPr>
              <a:t>b</a:t>
            </a:r>
            <a:r>
              <a:rPr lang="en-US" altLang="zh-CN" dirty="0"/>
              <a:t>”]</a:t>
            </a:r>
            <a:r>
              <a:rPr lang="zh-CN" altLang="en-US" dirty="0"/>
              <a:t>的父亲是</a:t>
            </a:r>
            <a:r>
              <a:rPr lang="en-US" altLang="zh-CN" dirty="0"/>
              <a:t>[</a:t>
            </a:r>
            <a:r>
              <a:rPr lang="zh-CN" altLang="en-US" dirty="0"/>
              <a:t>空串</a:t>
            </a:r>
            <a:r>
              <a:rPr lang="en-US" altLang="zh-CN" dirty="0"/>
              <a:t>]</a:t>
            </a:r>
          </a:p>
          <a:p>
            <a:r>
              <a:rPr lang="zh-CN" altLang="en-US" dirty="0"/>
              <a:t>当字符串为</a:t>
            </a:r>
            <a:r>
              <a:rPr lang="en-US" altLang="zh-CN" dirty="0"/>
              <a:t>”</a:t>
            </a: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dirty="0"/>
              <a:t>”</a:t>
            </a:r>
            <a:r>
              <a:rPr lang="zh-CN" altLang="en-US" dirty="0"/>
              <a:t>的时候，排序为</a:t>
            </a:r>
            <a:r>
              <a:rPr lang="en-US" altLang="zh-CN" dirty="0"/>
              <a:t>[</a:t>
            </a:r>
            <a:r>
              <a:rPr lang="zh-CN" altLang="en-US" dirty="0"/>
              <a:t>空串</a:t>
            </a:r>
            <a:r>
              <a:rPr lang="en-US" altLang="zh-CN" dirty="0"/>
              <a:t>],[“</a:t>
            </a:r>
            <a:r>
              <a:rPr lang="en-US" altLang="zh-CN" b="1" dirty="0">
                <a:solidFill>
                  <a:srgbClr val="00FFFF"/>
                </a:solidFill>
              </a:rPr>
              <a:t>c</a:t>
            </a:r>
            <a:r>
              <a:rPr lang="en-US" altLang="zh-CN" dirty="0"/>
              <a:t>”,”</a:t>
            </a:r>
            <a:r>
              <a:rPr lang="en-US" altLang="zh-CN" b="1" dirty="0" err="1">
                <a:solidFill>
                  <a:srgbClr val="66FF66"/>
                </a:solidFill>
              </a:rPr>
              <a:t>b</a:t>
            </a:r>
            <a:r>
              <a:rPr lang="en-US" altLang="zh-CN" b="1" dirty="0" err="1">
                <a:solidFill>
                  <a:srgbClr val="00FFFF"/>
                </a:solidFill>
              </a:rPr>
              <a:t>c</a:t>
            </a:r>
            <a:r>
              <a:rPr lang="en-US" altLang="zh-CN" dirty="0"/>
              <a:t>”,“</a:t>
            </a: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dirty="0"/>
              <a:t>”]</a:t>
            </a:r>
          </a:p>
          <a:p>
            <a:r>
              <a:rPr lang="zh-CN" altLang="en-US" dirty="0"/>
              <a:t>所以</a:t>
            </a:r>
            <a:r>
              <a:rPr lang="en-US" altLang="zh-CN" dirty="0"/>
              <a:t>[“</a:t>
            </a:r>
            <a:r>
              <a:rPr lang="en-US" altLang="zh-CN" b="1" dirty="0">
                <a:solidFill>
                  <a:srgbClr val="00FFFF"/>
                </a:solidFill>
              </a:rPr>
              <a:t>c</a:t>
            </a:r>
            <a:r>
              <a:rPr lang="en-US" altLang="zh-CN" dirty="0"/>
              <a:t>”]</a:t>
            </a:r>
            <a:r>
              <a:rPr lang="zh-CN" altLang="en-US" dirty="0"/>
              <a:t>的父亲还是</a:t>
            </a:r>
            <a:r>
              <a:rPr lang="en-US" altLang="zh-CN" dirty="0"/>
              <a:t>[</a:t>
            </a:r>
            <a:r>
              <a:rPr lang="zh-CN" altLang="en-US" dirty="0"/>
              <a:t>空串</a:t>
            </a:r>
            <a:r>
              <a:rPr lang="en-US" altLang="zh-CN" dirty="0"/>
              <a:t>]</a:t>
            </a:r>
          </a:p>
          <a:p>
            <a:r>
              <a:rPr lang="zh-CN" altLang="en-US" dirty="0"/>
              <a:t>那么，这个新点</a:t>
            </a:r>
            <a:r>
              <a:rPr lang="en-US" altLang="zh-CN" dirty="0"/>
              <a:t>[“</a:t>
            </a:r>
            <a:r>
              <a:rPr lang="en-US" altLang="zh-CN" b="1" dirty="0" err="1">
                <a:solidFill>
                  <a:srgbClr val="00FFFF"/>
                </a:solidFill>
              </a:rPr>
              <a:t>c</a:t>
            </a:r>
            <a:r>
              <a:rPr lang="en-US" altLang="zh-CN" b="1" dirty="0" err="1">
                <a:solidFill>
                  <a:srgbClr val="66FF66"/>
                </a:solidFill>
              </a:rPr>
              <a:t>b</a:t>
            </a:r>
            <a:r>
              <a:rPr lang="en-US" altLang="zh-CN" dirty="0"/>
              <a:t>”,”</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r>
              <a:rPr lang="en-US" altLang="zh-CN" dirty="0"/>
              <a:t>”,”</a:t>
            </a: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r>
              <a:rPr lang="en-US" altLang="zh-CN" dirty="0"/>
              <a:t>”]</a:t>
            </a:r>
            <a:r>
              <a:rPr lang="zh-CN" altLang="en-US" dirty="0"/>
              <a:t>的父亲是谁呢？</a:t>
            </a:r>
            <a:endParaRPr lang="en-US" altLang="zh-CN" dirty="0"/>
          </a:p>
        </p:txBody>
      </p:sp>
      <p:sp>
        <p:nvSpPr>
          <p:cNvPr id="46" name="椭圆 45">
            <a:extLst>
              <a:ext uri="{FF2B5EF4-FFF2-40B4-BE49-F238E27FC236}">
                <a16:creationId xmlns:a16="http://schemas.microsoft.com/office/drawing/2014/main" id="{BCE2E523-67A8-461B-9C7B-94F8F23F59C4}"/>
              </a:ext>
            </a:extLst>
          </p:cNvPr>
          <p:cNvSpPr/>
          <p:nvPr/>
        </p:nvSpPr>
        <p:spPr>
          <a:xfrm>
            <a:off x="6702393" y="968097"/>
            <a:ext cx="679508" cy="67950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85D7C21A-7F34-4984-A076-E5954AC9736A}"/>
              </a:ext>
            </a:extLst>
          </p:cNvPr>
          <p:cNvSpPr/>
          <p:nvPr/>
        </p:nvSpPr>
        <p:spPr>
          <a:xfrm>
            <a:off x="8472470" y="968097"/>
            <a:ext cx="679508" cy="6795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dirty="0">
                <a:solidFill>
                  <a:srgbClr val="FFFF00"/>
                </a:solidFill>
              </a:rPr>
              <a:t>a</a:t>
            </a:r>
            <a:endParaRPr lang="zh-CN" altLang="en-US" dirty="0"/>
          </a:p>
        </p:txBody>
      </p:sp>
      <p:cxnSp>
        <p:nvCxnSpPr>
          <p:cNvPr id="48" name="直接连接符 21">
            <a:extLst>
              <a:ext uri="{FF2B5EF4-FFF2-40B4-BE49-F238E27FC236}">
                <a16:creationId xmlns:a16="http://schemas.microsoft.com/office/drawing/2014/main" id="{2DB77699-42AE-4818-854B-14B1AE8847B9}"/>
              </a:ext>
            </a:extLst>
          </p:cNvPr>
          <p:cNvCxnSpPr>
            <a:cxnSpLocks/>
            <a:stCxn id="46" idx="6"/>
            <a:endCxn id="47" idx="2"/>
          </p:cNvCxnSpPr>
          <p:nvPr/>
        </p:nvCxnSpPr>
        <p:spPr>
          <a:xfrm>
            <a:off x="7381901" y="1307851"/>
            <a:ext cx="1090569" cy="0"/>
          </a:xfrm>
          <a:prstGeom prst="straightConnector1">
            <a:avLst/>
          </a:prstGeom>
          <a:ln w="38100">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椭圆 48">
            <a:extLst>
              <a:ext uri="{FF2B5EF4-FFF2-40B4-BE49-F238E27FC236}">
                <a16:creationId xmlns:a16="http://schemas.microsoft.com/office/drawing/2014/main" id="{0DE920BE-CF71-4E03-A6A4-07D2E6F23FC9}"/>
              </a:ext>
            </a:extLst>
          </p:cNvPr>
          <p:cNvSpPr/>
          <p:nvPr/>
        </p:nvSpPr>
        <p:spPr>
          <a:xfrm>
            <a:off x="9379054" y="176501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cxnSp>
        <p:nvCxnSpPr>
          <p:cNvPr id="50" name="直接连接符 21">
            <a:extLst>
              <a:ext uri="{FF2B5EF4-FFF2-40B4-BE49-F238E27FC236}">
                <a16:creationId xmlns:a16="http://schemas.microsoft.com/office/drawing/2014/main" id="{47EC78E2-65B7-493D-8341-F9EC7C968ED9}"/>
              </a:ext>
            </a:extLst>
          </p:cNvPr>
          <p:cNvCxnSpPr>
            <a:cxnSpLocks/>
            <a:stCxn id="46" idx="6"/>
            <a:endCxn id="49" idx="2"/>
          </p:cNvCxnSpPr>
          <p:nvPr/>
        </p:nvCxnSpPr>
        <p:spPr>
          <a:xfrm>
            <a:off x="7381901" y="1307851"/>
            <a:ext cx="1997153" cy="878872"/>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接连接符 21">
            <a:extLst>
              <a:ext uri="{FF2B5EF4-FFF2-40B4-BE49-F238E27FC236}">
                <a16:creationId xmlns:a16="http://schemas.microsoft.com/office/drawing/2014/main" id="{B83CD155-7105-464D-9FB6-EC6303422B4E}"/>
              </a:ext>
            </a:extLst>
          </p:cNvPr>
          <p:cNvCxnSpPr>
            <a:cxnSpLocks/>
            <a:stCxn id="47" idx="5"/>
            <a:endCxn id="49" idx="1"/>
          </p:cNvCxnSpPr>
          <p:nvPr/>
        </p:nvCxnSpPr>
        <p:spPr>
          <a:xfrm>
            <a:off x="9052466" y="1548093"/>
            <a:ext cx="450104" cy="340437"/>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椭圆 51">
            <a:extLst>
              <a:ext uri="{FF2B5EF4-FFF2-40B4-BE49-F238E27FC236}">
                <a16:creationId xmlns:a16="http://schemas.microsoft.com/office/drawing/2014/main" id="{7F17AEAB-2706-455E-BE70-61EBD4770A7F}"/>
              </a:ext>
            </a:extLst>
          </p:cNvPr>
          <p:cNvSpPr/>
          <p:nvPr/>
        </p:nvSpPr>
        <p:spPr>
          <a:xfrm>
            <a:off x="9820204" y="335356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7" name="文本框 6">
            <a:extLst>
              <a:ext uri="{FF2B5EF4-FFF2-40B4-BE49-F238E27FC236}">
                <a16:creationId xmlns:a16="http://schemas.microsoft.com/office/drawing/2014/main" id="{19F58169-E80B-497C-A241-A889F7AE194F}"/>
              </a:ext>
            </a:extLst>
          </p:cNvPr>
          <p:cNvSpPr txBox="1"/>
          <p:nvPr/>
        </p:nvSpPr>
        <p:spPr>
          <a:xfrm>
            <a:off x="10231650" y="3363189"/>
            <a:ext cx="327259" cy="369332"/>
          </a:xfrm>
          <a:prstGeom prst="rect">
            <a:avLst/>
          </a:prstGeom>
          <a:noFill/>
        </p:spPr>
        <p:txBody>
          <a:bodyPr wrap="square" rtlCol="0">
            <a:spAutoFit/>
          </a:bodyPr>
          <a:lstStyle/>
          <a:p>
            <a:pPr algn="ctr"/>
            <a:r>
              <a:rPr lang="en-US" altLang="zh-CN" b="1" dirty="0">
                <a:solidFill>
                  <a:srgbClr val="00FFFF"/>
                </a:solidFill>
              </a:rPr>
              <a:t>c</a:t>
            </a:r>
            <a:endParaRPr lang="zh-CN" altLang="en-US" b="1" dirty="0">
              <a:solidFill>
                <a:srgbClr val="00FFFF"/>
              </a:solidFill>
            </a:endParaRPr>
          </a:p>
        </p:txBody>
      </p:sp>
      <p:sp>
        <p:nvSpPr>
          <p:cNvPr id="53" name="文本框 52">
            <a:extLst>
              <a:ext uri="{FF2B5EF4-FFF2-40B4-BE49-F238E27FC236}">
                <a16:creationId xmlns:a16="http://schemas.microsoft.com/office/drawing/2014/main" id="{D65AD8FB-9886-4F19-8CF8-E255B062DA8C}"/>
              </a:ext>
            </a:extLst>
          </p:cNvPr>
          <p:cNvSpPr txBox="1"/>
          <p:nvPr/>
        </p:nvSpPr>
        <p:spPr>
          <a:xfrm>
            <a:off x="9924181" y="3753941"/>
            <a:ext cx="653255"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sp>
        <p:nvSpPr>
          <p:cNvPr id="54" name="文本框 53">
            <a:extLst>
              <a:ext uri="{FF2B5EF4-FFF2-40B4-BE49-F238E27FC236}">
                <a16:creationId xmlns:a16="http://schemas.microsoft.com/office/drawing/2014/main" id="{42F2244A-33F9-4DC9-86BD-5EFB65E2F433}"/>
              </a:ext>
            </a:extLst>
          </p:cNvPr>
          <p:cNvSpPr txBox="1"/>
          <p:nvPr/>
        </p:nvSpPr>
        <p:spPr>
          <a:xfrm>
            <a:off x="10068656" y="3553234"/>
            <a:ext cx="508779"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cxnSp>
        <p:nvCxnSpPr>
          <p:cNvPr id="56" name="直接连接符 21">
            <a:extLst>
              <a:ext uri="{FF2B5EF4-FFF2-40B4-BE49-F238E27FC236}">
                <a16:creationId xmlns:a16="http://schemas.microsoft.com/office/drawing/2014/main" id="{6B6116C7-A758-4A7D-A5E7-289F082856F2}"/>
              </a:ext>
            </a:extLst>
          </p:cNvPr>
          <p:cNvCxnSpPr>
            <a:cxnSpLocks/>
            <a:stCxn id="49" idx="4"/>
            <a:endCxn id="52" idx="1"/>
          </p:cNvCxnSpPr>
          <p:nvPr/>
        </p:nvCxnSpPr>
        <p:spPr>
          <a:xfrm>
            <a:off x="9800763" y="2608431"/>
            <a:ext cx="142957" cy="86864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直接连接符 21">
            <a:extLst>
              <a:ext uri="{FF2B5EF4-FFF2-40B4-BE49-F238E27FC236}">
                <a16:creationId xmlns:a16="http://schemas.microsoft.com/office/drawing/2014/main" id="{86B69033-CD31-40D0-9431-AF23AA54F346}"/>
              </a:ext>
            </a:extLst>
          </p:cNvPr>
          <p:cNvCxnSpPr>
            <a:cxnSpLocks/>
            <a:stCxn id="46" idx="6"/>
            <a:endCxn id="52" idx="1"/>
          </p:cNvCxnSpPr>
          <p:nvPr/>
        </p:nvCxnSpPr>
        <p:spPr>
          <a:xfrm>
            <a:off x="7381901" y="1307851"/>
            <a:ext cx="2561819" cy="216922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DE9C9B8B-77E1-4C7F-BDD6-966F80E4BCA6}"/>
              </a:ext>
            </a:extLst>
          </p:cNvPr>
          <p:cNvSpPr txBox="1"/>
          <p:nvPr/>
        </p:nvSpPr>
        <p:spPr>
          <a:xfrm>
            <a:off x="9547392" y="2151553"/>
            <a:ext cx="508779" cy="369332"/>
          </a:xfrm>
          <a:prstGeom prst="rect">
            <a:avLst/>
          </a:prstGeom>
          <a:noFill/>
        </p:spPr>
        <p:txBody>
          <a:bodyPr wrap="square" rtlCol="0">
            <a:spAutoFit/>
          </a:bodyPr>
          <a:lstStyle/>
          <a:p>
            <a:pPr algn="ctr"/>
            <a:r>
              <a:rPr lang="en-US" altLang="zh-CN" b="1" dirty="0">
                <a:solidFill>
                  <a:srgbClr val="FFFF00"/>
                </a:solidFill>
              </a:rPr>
              <a:t>a</a:t>
            </a:r>
            <a:r>
              <a:rPr lang="en-US" altLang="zh-CN" b="1" dirty="0">
                <a:solidFill>
                  <a:srgbClr val="66FF66"/>
                </a:solidFill>
              </a:rPr>
              <a:t>b</a:t>
            </a:r>
            <a:endParaRPr lang="zh-CN" altLang="en-US" b="1" dirty="0">
              <a:solidFill>
                <a:srgbClr val="00FFFF"/>
              </a:solidFill>
            </a:endParaRPr>
          </a:p>
        </p:txBody>
      </p:sp>
      <p:sp>
        <p:nvSpPr>
          <p:cNvPr id="20" name="文本框 19">
            <a:extLst>
              <a:ext uri="{FF2B5EF4-FFF2-40B4-BE49-F238E27FC236}">
                <a16:creationId xmlns:a16="http://schemas.microsoft.com/office/drawing/2014/main" id="{23BCB10F-8849-4C32-BEF9-0BB62756EB5A}"/>
              </a:ext>
            </a:extLst>
          </p:cNvPr>
          <p:cNvSpPr txBox="1"/>
          <p:nvPr/>
        </p:nvSpPr>
        <p:spPr>
          <a:xfrm>
            <a:off x="9549639" y="1869549"/>
            <a:ext cx="508779" cy="369332"/>
          </a:xfrm>
          <a:prstGeom prst="rect">
            <a:avLst/>
          </a:prstGeom>
          <a:noFill/>
        </p:spPr>
        <p:txBody>
          <a:bodyPr wrap="square" rtlCol="0">
            <a:spAutoFit/>
          </a:bodyPr>
          <a:lstStyle/>
          <a:p>
            <a:pPr algn="ctr"/>
            <a:r>
              <a:rPr lang="en-US" altLang="zh-CN" b="1" dirty="0">
                <a:solidFill>
                  <a:srgbClr val="66FF66"/>
                </a:solidFill>
              </a:rPr>
              <a:t>b</a:t>
            </a:r>
            <a:endParaRPr lang="zh-CN" altLang="en-US" b="1" dirty="0">
              <a:solidFill>
                <a:srgbClr val="00FFFF"/>
              </a:solidFill>
            </a:endParaRPr>
          </a:p>
        </p:txBody>
      </p:sp>
      <p:sp>
        <p:nvSpPr>
          <p:cNvPr id="27" name="椭圆 26">
            <a:extLst>
              <a:ext uri="{FF2B5EF4-FFF2-40B4-BE49-F238E27FC236}">
                <a16:creationId xmlns:a16="http://schemas.microsoft.com/office/drawing/2014/main" id="{FF84AA7C-C3EE-4CA1-8FBA-CE110553E121}"/>
              </a:ext>
            </a:extLst>
          </p:cNvPr>
          <p:cNvSpPr/>
          <p:nvPr/>
        </p:nvSpPr>
        <p:spPr>
          <a:xfrm>
            <a:off x="8117789" y="4338332"/>
            <a:ext cx="971575" cy="9715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28" name="文本框 27">
            <a:extLst>
              <a:ext uri="{FF2B5EF4-FFF2-40B4-BE49-F238E27FC236}">
                <a16:creationId xmlns:a16="http://schemas.microsoft.com/office/drawing/2014/main" id="{4F483163-55D0-46AB-BE90-F11AAE0B2F6E}"/>
              </a:ext>
            </a:extLst>
          </p:cNvPr>
          <p:cNvSpPr txBox="1"/>
          <p:nvPr/>
        </p:nvSpPr>
        <p:spPr>
          <a:xfrm>
            <a:off x="8500878" y="4411379"/>
            <a:ext cx="48279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29" name="文本框 28">
            <a:extLst>
              <a:ext uri="{FF2B5EF4-FFF2-40B4-BE49-F238E27FC236}">
                <a16:creationId xmlns:a16="http://schemas.microsoft.com/office/drawing/2014/main" id="{435769C3-6360-4CCB-B240-4A63E3D7C54B}"/>
              </a:ext>
            </a:extLst>
          </p:cNvPr>
          <p:cNvSpPr txBox="1"/>
          <p:nvPr/>
        </p:nvSpPr>
        <p:spPr>
          <a:xfrm>
            <a:off x="8148711" y="4802131"/>
            <a:ext cx="89048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30" name="文本框 29">
            <a:extLst>
              <a:ext uri="{FF2B5EF4-FFF2-40B4-BE49-F238E27FC236}">
                <a16:creationId xmlns:a16="http://schemas.microsoft.com/office/drawing/2014/main" id="{D3D112B1-C50C-4280-8D81-B8323CFE07D2}"/>
              </a:ext>
            </a:extLst>
          </p:cNvPr>
          <p:cNvSpPr txBox="1"/>
          <p:nvPr/>
        </p:nvSpPr>
        <p:spPr>
          <a:xfrm>
            <a:off x="8313402" y="4601424"/>
            <a:ext cx="717674"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cxnSp>
        <p:nvCxnSpPr>
          <p:cNvPr id="31" name="直接连接符 21">
            <a:extLst>
              <a:ext uri="{FF2B5EF4-FFF2-40B4-BE49-F238E27FC236}">
                <a16:creationId xmlns:a16="http://schemas.microsoft.com/office/drawing/2014/main" id="{A030103D-6B86-4C7C-A589-DCC81B3A7310}"/>
              </a:ext>
            </a:extLst>
          </p:cNvPr>
          <p:cNvCxnSpPr>
            <a:cxnSpLocks/>
            <a:stCxn id="52" idx="3"/>
            <a:endCxn id="27" idx="7"/>
          </p:cNvCxnSpPr>
          <p:nvPr/>
        </p:nvCxnSpPr>
        <p:spPr>
          <a:xfrm flipH="1">
            <a:off x="8947080" y="4073465"/>
            <a:ext cx="996640" cy="40715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直接连接符 21">
            <a:extLst>
              <a:ext uri="{FF2B5EF4-FFF2-40B4-BE49-F238E27FC236}">
                <a16:creationId xmlns:a16="http://schemas.microsoft.com/office/drawing/2014/main" id="{082BA7CD-0DED-465D-BBAA-5039114E1297}"/>
              </a:ext>
            </a:extLst>
          </p:cNvPr>
          <p:cNvCxnSpPr>
            <a:cxnSpLocks/>
            <a:stCxn id="47" idx="1"/>
            <a:endCxn id="46" idx="7"/>
          </p:cNvCxnSpPr>
          <p:nvPr/>
        </p:nvCxnSpPr>
        <p:spPr>
          <a:xfrm flipH="1">
            <a:off x="7282389" y="1067609"/>
            <a:ext cx="1289593"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直接连接符 21">
            <a:extLst>
              <a:ext uri="{FF2B5EF4-FFF2-40B4-BE49-F238E27FC236}">
                <a16:creationId xmlns:a16="http://schemas.microsoft.com/office/drawing/2014/main" id="{925E2B10-D414-40A0-89FB-21EE0D62EE49}"/>
              </a:ext>
            </a:extLst>
          </p:cNvPr>
          <p:cNvCxnSpPr>
            <a:cxnSpLocks/>
            <a:stCxn id="49" idx="2"/>
            <a:endCxn id="46" idx="7"/>
          </p:cNvCxnSpPr>
          <p:nvPr/>
        </p:nvCxnSpPr>
        <p:spPr>
          <a:xfrm flipH="1" flipV="1">
            <a:off x="7282389" y="1067609"/>
            <a:ext cx="2096665" cy="111911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接连接符 21">
            <a:extLst>
              <a:ext uri="{FF2B5EF4-FFF2-40B4-BE49-F238E27FC236}">
                <a16:creationId xmlns:a16="http://schemas.microsoft.com/office/drawing/2014/main" id="{B00E87F5-CA75-4347-A69F-AF2BA386328F}"/>
              </a:ext>
            </a:extLst>
          </p:cNvPr>
          <p:cNvCxnSpPr>
            <a:cxnSpLocks/>
            <a:stCxn id="52" idx="2"/>
            <a:endCxn id="46" idx="5"/>
          </p:cNvCxnSpPr>
          <p:nvPr/>
        </p:nvCxnSpPr>
        <p:spPr>
          <a:xfrm flipH="1" flipV="1">
            <a:off x="7282389" y="1548093"/>
            <a:ext cx="2537815" cy="222718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683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500"/>
                                        <p:tgtEl>
                                          <p:spTgt spid="33"/>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p:txBody>
          <a:bodyPr/>
          <a:lstStyle/>
          <a:p>
            <a:r>
              <a:rPr lang="zh-CN" altLang="en-US" dirty="0"/>
              <a:t>构造</a:t>
            </a:r>
            <a:r>
              <a:rPr lang="en-US" altLang="zh-CN" dirty="0"/>
              <a:t>——</a:t>
            </a:r>
            <a:r>
              <a:rPr lang="zh-CN" altLang="en-US" dirty="0"/>
              <a:t>更进一步</a:t>
            </a:r>
          </a:p>
        </p:txBody>
      </p:sp>
      <p:grpSp>
        <p:nvGrpSpPr>
          <p:cNvPr id="6" name="组合 5">
            <a:extLst>
              <a:ext uri="{FF2B5EF4-FFF2-40B4-BE49-F238E27FC236}">
                <a16:creationId xmlns:a16="http://schemas.microsoft.com/office/drawing/2014/main" id="{FA0CDC34-4A3D-48CF-A4F3-F47F7B132C3E}"/>
              </a:ext>
            </a:extLst>
          </p:cNvPr>
          <p:cNvGrpSpPr/>
          <p:nvPr/>
        </p:nvGrpSpPr>
        <p:grpSpPr>
          <a:xfrm>
            <a:off x="6702393" y="968097"/>
            <a:ext cx="3961228" cy="4341810"/>
            <a:chOff x="6702393" y="968097"/>
            <a:chExt cx="3961228" cy="4341810"/>
          </a:xfrm>
        </p:grpSpPr>
        <p:sp>
          <p:nvSpPr>
            <p:cNvPr id="46" name="椭圆 45">
              <a:extLst>
                <a:ext uri="{FF2B5EF4-FFF2-40B4-BE49-F238E27FC236}">
                  <a16:creationId xmlns:a16="http://schemas.microsoft.com/office/drawing/2014/main" id="{BCE2E523-67A8-461B-9C7B-94F8F23F59C4}"/>
                </a:ext>
              </a:extLst>
            </p:cNvPr>
            <p:cNvSpPr/>
            <p:nvPr/>
          </p:nvSpPr>
          <p:spPr>
            <a:xfrm>
              <a:off x="6702393" y="968097"/>
              <a:ext cx="679508" cy="67950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85D7C21A-7F34-4984-A076-E5954AC9736A}"/>
                </a:ext>
              </a:extLst>
            </p:cNvPr>
            <p:cNvSpPr/>
            <p:nvPr/>
          </p:nvSpPr>
          <p:spPr>
            <a:xfrm>
              <a:off x="8472470" y="968097"/>
              <a:ext cx="679508" cy="6795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dirty="0">
                  <a:solidFill>
                    <a:srgbClr val="FFFF00"/>
                  </a:solidFill>
                </a:rPr>
                <a:t>a</a:t>
              </a:r>
              <a:endParaRPr lang="zh-CN" altLang="en-US" dirty="0"/>
            </a:p>
          </p:txBody>
        </p:sp>
        <p:cxnSp>
          <p:nvCxnSpPr>
            <p:cNvPr id="48" name="直接连接符 21">
              <a:extLst>
                <a:ext uri="{FF2B5EF4-FFF2-40B4-BE49-F238E27FC236}">
                  <a16:creationId xmlns:a16="http://schemas.microsoft.com/office/drawing/2014/main" id="{2DB77699-42AE-4818-854B-14B1AE8847B9}"/>
                </a:ext>
              </a:extLst>
            </p:cNvPr>
            <p:cNvCxnSpPr>
              <a:cxnSpLocks/>
              <a:stCxn id="46" idx="6"/>
              <a:endCxn id="47" idx="2"/>
            </p:cNvCxnSpPr>
            <p:nvPr/>
          </p:nvCxnSpPr>
          <p:spPr>
            <a:xfrm>
              <a:off x="7381901" y="1307851"/>
              <a:ext cx="1090569" cy="0"/>
            </a:xfrm>
            <a:prstGeom prst="straightConnector1">
              <a:avLst/>
            </a:prstGeom>
            <a:ln w="38100">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椭圆 48">
              <a:extLst>
                <a:ext uri="{FF2B5EF4-FFF2-40B4-BE49-F238E27FC236}">
                  <a16:creationId xmlns:a16="http://schemas.microsoft.com/office/drawing/2014/main" id="{0DE920BE-CF71-4E03-A6A4-07D2E6F23FC9}"/>
                </a:ext>
              </a:extLst>
            </p:cNvPr>
            <p:cNvSpPr/>
            <p:nvPr/>
          </p:nvSpPr>
          <p:spPr>
            <a:xfrm>
              <a:off x="9379054" y="176501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cxnSp>
          <p:nvCxnSpPr>
            <p:cNvPr id="50" name="直接连接符 21">
              <a:extLst>
                <a:ext uri="{FF2B5EF4-FFF2-40B4-BE49-F238E27FC236}">
                  <a16:creationId xmlns:a16="http://schemas.microsoft.com/office/drawing/2014/main" id="{47EC78E2-65B7-493D-8341-F9EC7C968ED9}"/>
                </a:ext>
              </a:extLst>
            </p:cNvPr>
            <p:cNvCxnSpPr>
              <a:cxnSpLocks/>
              <a:stCxn id="46" idx="6"/>
              <a:endCxn id="49" idx="2"/>
            </p:cNvCxnSpPr>
            <p:nvPr/>
          </p:nvCxnSpPr>
          <p:spPr>
            <a:xfrm>
              <a:off x="7381901" y="1307851"/>
              <a:ext cx="1997153" cy="878872"/>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接连接符 21">
              <a:extLst>
                <a:ext uri="{FF2B5EF4-FFF2-40B4-BE49-F238E27FC236}">
                  <a16:creationId xmlns:a16="http://schemas.microsoft.com/office/drawing/2014/main" id="{B83CD155-7105-464D-9FB6-EC6303422B4E}"/>
                </a:ext>
              </a:extLst>
            </p:cNvPr>
            <p:cNvCxnSpPr>
              <a:cxnSpLocks/>
              <a:stCxn id="47" idx="5"/>
              <a:endCxn id="49" idx="1"/>
            </p:cNvCxnSpPr>
            <p:nvPr/>
          </p:nvCxnSpPr>
          <p:spPr>
            <a:xfrm>
              <a:off x="9052466" y="1548093"/>
              <a:ext cx="450104" cy="340437"/>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椭圆 51">
              <a:extLst>
                <a:ext uri="{FF2B5EF4-FFF2-40B4-BE49-F238E27FC236}">
                  <a16:creationId xmlns:a16="http://schemas.microsoft.com/office/drawing/2014/main" id="{7F17AEAB-2706-455E-BE70-61EBD4770A7F}"/>
                </a:ext>
              </a:extLst>
            </p:cNvPr>
            <p:cNvSpPr/>
            <p:nvPr/>
          </p:nvSpPr>
          <p:spPr>
            <a:xfrm>
              <a:off x="9820204" y="335356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7" name="文本框 6">
              <a:extLst>
                <a:ext uri="{FF2B5EF4-FFF2-40B4-BE49-F238E27FC236}">
                  <a16:creationId xmlns:a16="http://schemas.microsoft.com/office/drawing/2014/main" id="{19F58169-E80B-497C-A241-A889F7AE194F}"/>
                </a:ext>
              </a:extLst>
            </p:cNvPr>
            <p:cNvSpPr txBox="1"/>
            <p:nvPr/>
          </p:nvSpPr>
          <p:spPr>
            <a:xfrm>
              <a:off x="10231650" y="3363189"/>
              <a:ext cx="327259" cy="369332"/>
            </a:xfrm>
            <a:prstGeom prst="rect">
              <a:avLst/>
            </a:prstGeom>
            <a:noFill/>
          </p:spPr>
          <p:txBody>
            <a:bodyPr wrap="square" rtlCol="0">
              <a:spAutoFit/>
            </a:bodyPr>
            <a:lstStyle/>
            <a:p>
              <a:pPr algn="ctr"/>
              <a:r>
                <a:rPr lang="en-US" altLang="zh-CN" b="1" dirty="0">
                  <a:solidFill>
                    <a:srgbClr val="00FFFF"/>
                  </a:solidFill>
                </a:rPr>
                <a:t>c</a:t>
              </a:r>
              <a:endParaRPr lang="zh-CN" altLang="en-US" b="1" dirty="0">
                <a:solidFill>
                  <a:srgbClr val="00FFFF"/>
                </a:solidFill>
              </a:endParaRPr>
            </a:p>
          </p:txBody>
        </p:sp>
        <p:sp>
          <p:nvSpPr>
            <p:cNvPr id="53" name="文本框 52">
              <a:extLst>
                <a:ext uri="{FF2B5EF4-FFF2-40B4-BE49-F238E27FC236}">
                  <a16:creationId xmlns:a16="http://schemas.microsoft.com/office/drawing/2014/main" id="{D65AD8FB-9886-4F19-8CF8-E255B062DA8C}"/>
                </a:ext>
              </a:extLst>
            </p:cNvPr>
            <p:cNvSpPr txBox="1"/>
            <p:nvPr/>
          </p:nvSpPr>
          <p:spPr>
            <a:xfrm>
              <a:off x="9924181" y="3753941"/>
              <a:ext cx="653255"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sp>
          <p:nvSpPr>
            <p:cNvPr id="54" name="文本框 53">
              <a:extLst>
                <a:ext uri="{FF2B5EF4-FFF2-40B4-BE49-F238E27FC236}">
                  <a16:creationId xmlns:a16="http://schemas.microsoft.com/office/drawing/2014/main" id="{42F2244A-33F9-4DC9-86BD-5EFB65E2F433}"/>
                </a:ext>
              </a:extLst>
            </p:cNvPr>
            <p:cNvSpPr txBox="1"/>
            <p:nvPr/>
          </p:nvSpPr>
          <p:spPr>
            <a:xfrm>
              <a:off x="10068656" y="3553234"/>
              <a:ext cx="508779"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cxnSp>
          <p:nvCxnSpPr>
            <p:cNvPr id="56" name="直接连接符 21">
              <a:extLst>
                <a:ext uri="{FF2B5EF4-FFF2-40B4-BE49-F238E27FC236}">
                  <a16:creationId xmlns:a16="http://schemas.microsoft.com/office/drawing/2014/main" id="{6B6116C7-A758-4A7D-A5E7-289F082856F2}"/>
                </a:ext>
              </a:extLst>
            </p:cNvPr>
            <p:cNvCxnSpPr>
              <a:cxnSpLocks/>
              <a:stCxn id="49" idx="4"/>
              <a:endCxn id="52" idx="1"/>
            </p:cNvCxnSpPr>
            <p:nvPr/>
          </p:nvCxnSpPr>
          <p:spPr>
            <a:xfrm>
              <a:off x="9800763" y="2608431"/>
              <a:ext cx="142957" cy="86864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直接连接符 21">
              <a:extLst>
                <a:ext uri="{FF2B5EF4-FFF2-40B4-BE49-F238E27FC236}">
                  <a16:creationId xmlns:a16="http://schemas.microsoft.com/office/drawing/2014/main" id="{86B69033-CD31-40D0-9431-AF23AA54F346}"/>
                </a:ext>
              </a:extLst>
            </p:cNvPr>
            <p:cNvCxnSpPr>
              <a:cxnSpLocks/>
              <a:stCxn id="46" idx="6"/>
              <a:endCxn id="52" idx="1"/>
            </p:cNvCxnSpPr>
            <p:nvPr/>
          </p:nvCxnSpPr>
          <p:spPr>
            <a:xfrm>
              <a:off x="7381901" y="1307851"/>
              <a:ext cx="2561819" cy="216922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DE9C9B8B-77E1-4C7F-BDD6-966F80E4BCA6}"/>
                </a:ext>
              </a:extLst>
            </p:cNvPr>
            <p:cNvSpPr txBox="1"/>
            <p:nvPr/>
          </p:nvSpPr>
          <p:spPr>
            <a:xfrm>
              <a:off x="9547392" y="2151553"/>
              <a:ext cx="508779" cy="369332"/>
            </a:xfrm>
            <a:prstGeom prst="rect">
              <a:avLst/>
            </a:prstGeom>
            <a:noFill/>
          </p:spPr>
          <p:txBody>
            <a:bodyPr wrap="square" rtlCol="0">
              <a:spAutoFit/>
            </a:bodyPr>
            <a:lstStyle/>
            <a:p>
              <a:pPr algn="ctr"/>
              <a:r>
                <a:rPr lang="en-US" altLang="zh-CN" b="1" dirty="0">
                  <a:solidFill>
                    <a:srgbClr val="FFFF00"/>
                  </a:solidFill>
                </a:rPr>
                <a:t>a</a:t>
              </a:r>
              <a:r>
                <a:rPr lang="en-US" altLang="zh-CN" b="1" dirty="0">
                  <a:solidFill>
                    <a:srgbClr val="66FF66"/>
                  </a:solidFill>
                </a:rPr>
                <a:t>b</a:t>
              </a:r>
              <a:endParaRPr lang="zh-CN" altLang="en-US" b="1" dirty="0">
                <a:solidFill>
                  <a:srgbClr val="00FFFF"/>
                </a:solidFill>
              </a:endParaRPr>
            </a:p>
          </p:txBody>
        </p:sp>
        <p:sp>
          <p:nvSpPr>
            <p:cNvPr id="20" name="文本框 19">
              <a:extLst>
                <a:ext uri="{FF2B5EF4-FFF2-40B4-BE49-F238E27FC236}">
                  <a16:creationId xmlns:a16="http://schemas.microsoft.com/office/drawing/2014/main" id="{23BCB10F-8849-4C32-BEF9-0BB62756EB5A}"/>
                </a:ext>
              </a:extLst>
            </p:cNvPr>
            <p:cNvSpPr txBox="1"/>
            <p:nvPr/>
          </p:nvSpPr>
          <p:spPr>
            <a:xfrm>
              <a:off x="9549639" y="1869549"/>
              <a:ext cx="508779" cy="369332"/>
            </a:xfrm>
            <a:prstGeom prst="rect">
              <a:avLst/>
            </a:prstGeom>
            <a:noFill/>
          </p:spPr>
          <p:txBody>
            <a:bodyPr wrap="square" rtlCol="0">
              <a:spAutoFit/>
            </a:bodyPr>
            <a:lstStyle/>
            <a:p>
              <a:pPr algn="ctr"/>
              <a:r>
                <a:rPr lang="en-US" altLang="zh-CN" b="1" dirty="0">
                  <a:solidFill>
                    <a:srgbClr val="66FF66"/>
                  </a:solidFill>
                </a:rPr>
                <a:t>b</a:t>
              </a:r>
              <a:endParaRPr lang="zh-CN" altLang="en-US" b="1" dirty="0">
                <a:solidFill>
                  <a:srgbClr val="00FFFF"/>
                </a:solidFill>
              </a:endParaRPr>
            </a:p>
          </p:txBody>
        </p:sp>
        <p:sp>
          <p:nvSpPr>
            <p:cNvPr id="27" name="椭圆 26">
              <a:extLst>
                <a:ext uri="{FF2B5EF4-FFF2-40B4-BE49-F238E27FC236}">
                  <a16:creationId xmlns:a16="http://schemas.microsoft.com/office/drawing/2014/main" id="{FF84AA7C-C3EE-4CA1-8FBA-CE110553E121}"/>
                </a:ext>
              </a:extLst>
            </p:cNvPr>
            <p:cNvSpPr/>
            <p:nvPr/>
          </p:nvSpPr>
          <p:spPr>
            <a:xfrm>
              <a:off x="8117789" y="4338332"/>
              <a:ext cx="971575" cy="9715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28" name="文本框 27">
              <a:extLst>
                <a:ext uri="{FF2B5EF4-FFF2-40B4-BE49-F238E27FC236}">
                  <a16:creationId xmlns:a16="http://schemas.microsoft.com/office/drawing/2014/main" id="{4F483163-55D0-46AB-BE90-F11AAE0B2F6E}"/>
                </a:ext>
              </a:extLst>
            </p:cNvPr>
            <p:cNvSpPr txBox="1"/>
            <p:nvPr/>
          </p:nvSpPr>
          <p:spPr>
            <a:xfrm>
              <a:off x="8500878" y="4411379"/>
              <a:ext cx="48279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29" name="文本框 28">
              <a:extLst>
                <a:ext uri="{FF2B5EF4-FFF2-40B4-BE49-F238E27FC236}">
                  <a16:creationId xmlns:a16="http://schemas.microsoft.com/office/drawing/2014/main" id="{435769C3-6360-4CCB-B240-4A63E3D7C54B}"/>
                </a:ext>
              </a:extLst>
            </p:cNvPr>
            <p:cNvSpPr txBox="1"/>
            <p:nvPr/>
          </p:nvSpPr>
          <p:spPr>
            <a:xfrm>
              <a:off x="8148711" y="4802131"/>
              <a:ext cx="89048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30" name="文本框 29">
              <a:extLst>
                <a:ext uri="{FF2B5EF4-FFF2-40B4-BE49-F238E27FC236}">
                  <a16:creationId xmlns:a16="http://schemas.microsoft.com/office/drawing/2014/main" id="{D3D112B1-C50C-4280-8D81-B8323CFE07D2}"/>
                </a:ext>
              </a:extLst>
            </p:cNvPr>
            <p:cNvSpPr txBox="1"/>
            <p:nvPr/>
          </p:nvSpPr>
          <p:spPr>
            <a:xfrm>
              <a:off x="8313402" y="4601424"/>
              <a:ext cx="717674"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cxnSp>
          <p:nvCxnSpPr>
            <p:cNvPr id="31" name="直接连接符 21">
              <a:extLst>
                <a:ext uri="{FF2B5EF4-FFF2-40B4-BE49-F238E27FC236}">
                  <a16:creationId xmlns:a16="http://schemas.microsoft.com/office/drawing/2014/main" id="{A030103D-6B86-4C7C-A589-DCC81B3A7310}"/>
                </a:ext>
              </a:extLst>
            </p:cNvPr>
            <p:cNvCxnSpPr>
              <a:cxnSpLocks/>
              <a:stCxn id="52" idx="3"/>
              <a:endCxn id="27" idx="7"/>
            </p:cNvCxnSpPr>
            <p:nvPr/>
          </p:nvCxnSpPr>
          <p:spPr>
            <a:xfrm flipH="1">
              <a:off x="8947080" y="4073465"/>
              <a:ext cx="996640" cy="40715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直接连接符 21">
              <a:extLst>
                <a:ext uri="{FF2B5EF4-FFF2-40B4-BE49-F238E27FC236}">
                  <a16:creationId xmlns:a16="http://schemas.microsoft.com/office/drawing/2014/main" id="{082BA7CD-0DED-465D-BBAA-5039114E1297}"/>
                </a:ext>
              </a:extLst>
            </p:cNvPr>
            <p:cNvCxnSpPr>
              <a:cxnSpLocks/>
              <a:stCxn id="47" idx="1"/>
              <a:endCxn id="46" idx="7"/>
            </p:cNvCxnSpPr>
            <p:nvPr/>
          </p:nvCxnSpPr>
          <p:spPr>
            <a:xfrm flipH="1">
              <a:off x="7282389" y="1067609"/>
              <a:ext cx="1289593"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直接连接符 21">
              <a:extLst>
                <a:ext uri="{FF2B5EF4-FFF2-40B4-BE49-F238E27FC236}">
                  <a16:creationId xmlns:a16="http://schemas.microsoft.com/office/drawing/2014/main" id="{925E2B10-D414-40A0-89FB-21EE0D62EE49}"/>
                </a:ext>
              </a:extLst>
            </p:cNvPr>
            <p:cNvCxnSpPr>
              <a:cxnSpLocks/>
              <a:stCxn id="49" idx="2"/>
              <a:endCxn id="46" idx="7"/>
            </p:cNvCxnSpPr>
            <p:nvPr/>
          </p:nvCxnSpPr>
          <p:spPr>
            <a:xfrm flipH="1" flipV="1">
              <a:off x="7282389" y="1067609"/>
              <a:ext cx="2096665" cy="111911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接连接符 21">
              <a:extLst>
                <a:ext uri="{FF2B5EF4-FFF2-40B4-BE49-F238E27FC236}">
                  <a16:creationId xmlns:a16="http://schemas.microsoft.com/office/drawing/2014/main" id="{B00E87F5-CA75-4347-A69F-AF2BA386328F}"/>
                </a:ext>
              </a:extLst>
            </p:cNvPr>
            <p:cNvCxnSpPr>
              <a:cxnSpLocks/>
              <a:stCxn id="52" idx="2"/>
              <a:endCxn id="46" idx="5"/>
            </p:cNvCxnSpPr>
            <p:nvPr/>
          </p:nvCxnSpPr>
          <p:spPr>
            <a:xfrm flipH="1" flipV="1">
              <a:off x="7282389" y="1548093"/>
              <a:ext cx="2537815" cy="222718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2313667"/>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6.25E-7 1.11111E-6 L 0.11367 1.11111E-6 " pathEditMode="relative" rAng="0" ptsTypes="AA">
                                      <p:cBhvr>
                                        <p:cTn id="6" dur="2000" fill="hold"/>
                                        <p:tgtEl>
                                          <p:spTgt spid="6"/>
                                        </p:tgtEl>
                                        <p:attrNameLst>
                                          <p:attrName>ppt_x</p:attrName>
                                          <p:attrName>ppt_y</p:attrName>
                                        </p:attrNameLst>
                                      </p:cBhvr>
                                      <p:rCtr x="567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构造</a:t>
            </a:r>
            <a:r>
              <a:rPr lang="en-US" altLang="zh-CN" dirty="0"/>
              <a:t>——</a:t>
            </a:r>
            <a:r>
              <a:rPr lang="zh-CN" altLang="en-US" dirty="0"/>
              <a:t>更进一步</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2" y="2052918"/>
            <a:ext cx="6702981" cy="4195481"/>
          </a:xfrm>
        </p:spPr>
        <p:txBody>
          <a:bodyPr/>
          <a:lstStyle/>
          <a:p>
            <a:r>
              <a:rPr lang="zh-CN" altLang="en-US" dirty="0"/>
              <a:t>现在字符串是</a:t>
            </a:r>
            <a:r>
              <a:rPr lang="en-US" altLang="zh-CN" dirty="0"/>
              <a:t>”</a:t>
            </a: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r>
              <a:rPr lang="en-US" altLang="zh-CN" dirty="0"/>
              <a:t>”</a:t>
            </a:r>
            <a:r>
              <a:rPr lang="zh-CN" altLang="en-US" dirty="0"/>
              <a:t>，我们已经有了</a:t>
            </a:r>
            <a:r>
              <a:rPr lang="en-US" altLang="zh-CN" dirty="0"/>
              <a:t>[</a:t>
            </a:r>
            <a:r>
              <a:rPr lang="zh-CN" altLang="en-US" dirty="0"/>
              <a:t>空串</a:t>
            </a:r>
            <a:r>
              <a:rPr lang="en-US" altLang="zh-CN" dirty="0"/>
              <a:t>]</a:t>
            </a:r>
            <a:r>
              <a:rPr lang="zh-CN" altLang="en-US" dirty="0"/>
              <a:t>和</a:t>
            </a:r>
            <a:r>
              <a:rPr lang="en-US" altLang="zh-CN" dirty="0"/>
              <a:t>[“</a:t>
            </a:r>
            <a:r>
              <a:rPr lang="en-US" altLang="zh-CN" b="1" dirty="0" err="1">
                <a:solidFill>
                  <a:srgbClr val="00FFFF"/>
                </a:solidFill>
              </a:rPr>
              <a:t>c</a:t>
            </a:r>
            <a:r>
              <a:rPr lang="en-US" altLang="zh-CN" b="1" dirty="0" err="1">
                <a:solidFill>
                  <a:srgbClr val="66FF66"/>
                </a:solidFill>
              </a:rPr>
              <a:t>b</a:t>
            </a:r>
            <a:r>
              <a:rPr lang="en-US" altLang="zh-CN" dirty="0"/>
              <a:t>”,”</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r>
              <a:rPr lang="en-US" altLang="zh-CN" dirty="0"/>
              <a:t>”,”</a:t>
            </a: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r>
              <a:rPr lang="en-US" altLang="zh-CN" dirty="0"/>
              <a:t>”]</a:t>
            </a:r>
          </a:p>
          <a:p>
            <a:r>
              <a:rPr lang="zh-CN" altLang="en-US" dirty="0"/>
              <a:t>显然我们必须要一个节点</a:t>
            </a:r>
            <a:r>
              <a:rPr lang="en-US" altLang="zh-CN" dirty="0"/>
              <a:t>[“</a:t>
            </a:r>
            <a:r>
              <a:rPr lang="en-US" altLang="zh-CN" b="1" dirty="0">
                <a:solidFill>
                  <a:srgbClr val="66FF66"/>
                </a:solidFill>
              </a:rPr>
              <a:t>b</a:t>
            </a:r>
            <a:r>
              <a:rPr lang="en-US" altLang="zh-CN" dirty="0"/>
              <a:t>”]</a:t>
            </a:r>
            <a:r>
              <a:rPr lang="zh-CN" altLang="en-US" dirty="0"/>
              <a:t>在这两个节点之间，这样我们才有一个不重不漏接受原串所有后缀的节点集合</a:t>
            </a:r>
            <a:endParaRPr lang="en-US" altLang="zh-CN" dirty="0"/>
          </a:p>
          <a:p>
            <a:r>
              <a:rPr lang="zh-CN" altLang="en-US" dirty="0"/>
              <a:t>然而，同一个字符串不能被两个点同时接受（为什么呢）</a:t>
            </a:r>
            <a:endParaRPr lang="en-US" altLang="zh-CN" dirty="0"/>
          </a:p>
          <a:p>
            <a:r>
              <a:rPr lang="zh-CN" altLang="en-US" dirty="0"/>
              <a:t>所以，我们必须找到原来接受</a:t>
            </a:r>
            <a:r>
              <a:rPr lang="en-US" altLang="zh-CN" dirty="0"/>
              <a:t>”</a:t>
            </a:r>
            <a:r>
              <a:rPr lang="en-US" altLang="zh-CN" b="1" dirty="0">
                <a:solidFill>
                  <a:srgbClr val="66FF66"/>
                </a:solidFill>
              </a:rPr>
              <a:t>b</a:t>
            </a:r>
            <a:r>
              <a:rPr lang="en-US" altLang="zh-CN" dirty="0"/>
              <a:t>”</a:t>
            </a:r>
            <a:r>
              <a:rPr lang="zh-CN" altLang="en-US" dirty="0"/>
              <a:t>的节点进行处理</a:t>
            </a:r>
            <a:endParaRPr lang="en-US" altLang="zh-CN" dirty="0"/>
          </a:p>
          <a:p>
            <a:r>
              <a:rPr lang="zh-CN" altLang="en-US" dirty="0"/>
              <a:t>有一种很直接的处理方法，就是把它拆开</a:t>
            </a:r>
            <a:endParaRPr lang="en-US" altLang="zh-CN" dirty="0"/>
          </a:p>
          <a:p>
            <a:r>
              <a:rPr lang="zh-CN" altLang="en-US" dirty="0"/>
              <a:t>原来它是</a:t>
            </a:r>
            <a:r>
              <a:rPr lang="en-US" altLang="zh-CN" dirty="0"/>
              <a:t>[“</a:t>
            </a:r>
            <a:r>
              <a:rPr lang="en-US" altLang="zh-CN" b="1" dirty="0" err="1">
                <a:solidFill>
                  <a:srgbClr val="66FF66"/>
                </a:solidFill>
              </a:rPr>
              <a:t>b</a:t>
            </a:r>
            <a:r>
              <a:rPr lang="en-US" altLang="zh-CN" dirty="0" err="1"/>
              <a:t>”,”</a:t>
            </a:r>
            <a:r>
              <a:rPr lang="en-US" altLang="zh-CN" b="1" dirty="0" err="1">
                <a:solidFill>
                  <a:srgbClr val="FFFF00"/>
                </a:solidFill>
              </a:rPr>
              <a:t>a</a:t>
            </a:r>
            <a:r>
              <a:rPr lang="en-US" altLang="zh-CN" b="1" dirty="0" err="1">
                <a:solidFill>
                  <a:srgbClr val="66FF66"/>
                </a:solidFill>
              </a:rPr>
              <a:t>b</a:t>
            </a:r>
            <a:r>
              <a:rPr lang="en-US" altLang="zh-CN" dirty="0"/>
              <a:t>”]</a:t>
            </a:r>
            <a:r>
              <a:rPr lang="zh-CN" altLang="en-US" dirty="0"/>
              <a:t>，现在我们把它拆成两个节点，一个是</a:t>
            </a:r>
            <a:r>
              <a:rPr lang="en-US" altLang="zh-CN" dirty="0"/>
              <a:t>[“</a:t>
            </a:r>
            <a:r>
              <a:rPr lang="en-US" altLang="zh-CN" b="1" dirty="0">
                <a:solidFill>
                  <a:srgbClr val="66FF66"/>
                </a:solidFill>
              </a:rPr>
              <a:t>b</a:t>
            </a:r>
            <a:r>
              <a:rPr lang="en-US" altLang="zh-CN" dirty="0"/>
              <a:t>”]</a:t>
            </a:r>
            <a:r>
              <a:rPr lang="zh-CN" altLang="en-US" dirty="0"/>
              <a:t>，一个是</a:t>
            </a:r>
            <a:r>
              <a:rPr lang="en-US" altLang="zh-CN" dirty="0"/>
              <a:t>[“</a:t>
            </a:r>
            <a:r>
              <a:rPr lang="en-US" altLang="zh-CN" b="1" dirty="0">
                <a:solidFill>
                  <a:srgbClr val="FFFF00"/>
                </a:solidFill>
              </a:rPr>
              <a:t>a</a:t>
            </a:r>
            <a:r>
              <a:rPr lang="en-US" altLang="zh-CN" b="1" dirty="0">
                <a:solidFill>
                  <a:srgbClr val="66FF66"/>
                </a:solidFill>
              </a:rPr>
              <a:t>b</a:t>
            </a:r>
            <a:r>
              <a:rPr lang="en-US" altLang="zh-CN" dirty="0"/>
              <a:t>”]</a:t>
            </a:r>
            <a:r>
              <a:rPr lang="zh-CN" altLang="en-US" dirty="0"/>
              <a:t>，这样我们就有节点</a:t>
            </a:r>
            <a:r>
              <a:rPr lang="en-US" altLang="zh-CN" dirty="0"/>
              <a:t>[“</a:t>
            </a:r>
            <a:r>
              <a:rPr lang="en-US" altLang="zh-CN" b="1" dirty="0">
                <a:solidFill>
                  <a:srgbClr val="66FF66"/>
                </a:solidFill>
              </a:rPr>
              <a:t>b</a:t>
            </a:r>
            <a:r>
              <a:rPr lang="en-US" altLang="zh-CN" dirty="0"/>
              <a:t>”]</a:t>
            </a:r>
            <a:r>
              <a:rPr lang="zh-CN" altLang="en-US" dirty="0"/>
              <a:t>了</a:t>
            </a:r>
            <a:endParaRPr lang="en-US" altLang="zh-CN" dirty="0"/>
          </a:p>
          <a:p>
            <a:r>
              <a:rPr lang="zh-CN" altLang="en-US" dirty="0"/>
              <a:t>那我们要怎么拆呢？</a:t>
            </a:r>
            <a:endParaRPr lang="en-US" altLang="zh-CN" dirty="0"/>
          </a:p>
          <a:p>
            <a:endParaRPr lang="en-US" altLang="zh-CN" dirty="0"/>
          </a:p>
        </p:txBody>
      </p:sp>
      <p:sp>
        <p:nvSpPr>
          <p:cNvPr id="34" name="椭圆 33">
            <a:extLst>
              <a:ext uri="{FF2B5EF4-FFF2-40B4-BE49-F238E27FC236}">
                <a16:creationId xmlns:a16="http://schemas.microsoft.com/office/drawing/2014/main" id="{26F6B653-2349-4760-8950-DDDF0638EA60}"/>
              </a:ext>
            </a:extLst>
          </p:cNvPr>
          <p:cNvSpPr/>
          <p:nvPr/>
        </p:nvSpPr>
        <p:spPr>
          <a:xfrm>
            <a:off x="8080653" y="968097"/>
            <a:ext cx="679508" cy="67950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C0BDABF0-BB1F-48ED-AA1D-C58AF9D9D7A5}"/>
              </a:ext>
            </a:extLst>
          </p:cNvPr>
          <p:cNvSpPr/>
          <p:nvPr/>
        </p:nvSpPr>
        <p:spPr>
          <a:xfrm>
            <a:off x="9850730" y="968097"/>
            <a:ext cx="679508" cy="6795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dirty="0">
                <a:solidFill>
                  <a:srgbClr val="FFFF00"/>
                </a:solidFill>
              </a:rPr>
              <a:t>a</a:t>
            </a:r>
            <a:endParaRPr lang="zh-CN" altLang="en-US" dirty="0"/>
          </a:p>
        </p:txBody>
      </p:sp>
      <p:cxnSp>
        <p:nvCxnSpPr>
          <p:cNvPr id="36" name="直接连接符 21">
            <a:extLst>
              <a:ext uri="{FF2B5EF4-FFF2-40B4-BE49-F238E27FC236}">
                <a16:creationId xmlns:a16="http://schemas.microsoft.com/office/drawing/2014/main" id="{66763B39-BCCE-4D9D-8B74-00B650ED2C82}"/>
              </a:ext>
            </a:extLst>
          </p:cNvPr>
          <p:cNvCxnSpPr>
            <a:cxnSpLocks/>
            <a:stCxn id="34" idx="6"/>
            <a:endCxn id="35" idx="2"/>
          </p:cNvCxnSpPr>
          <p:nvPr/>
        </p:nvCxnSpPr>
        <p:spPr>
          <a:xfrm>
            <a:off x="8760161" y="1307851"/>
            <a:ext cx="1090569" cy="0"/>
          </a:xfrm>
          <a:prstGeom prst="straightConnector1">
            <a:avLst/>
          </a:prstGeom>
          <a:ln w="38100">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id="{5AE98F3D-3EC4-4CBD-AF6F-742768971D2D}"/>
              </a:ext>
            </a:extLst>
          </p:cNvPr>
          <p:cNvSpPr/>
          <p:nvPr/>
        </p:nvSpPr>
        <p:spPr>
          <a:xfrm>
            <a:off x="10757314" y="176501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cxnSp>
        <p:nvCxnSpPr>
          <p:cNvPr id="38" name="直接连接符 21">
            <a:extLst>
              <a:ext uri="{FF2B5EF4-FFF2-40B4-BE49-F238E27FC236}">
                <a16:creationId xmlns:a16="http://schemas.microsoft.com/office/drawing/2014/main" id="{1417D99F-7D9C-458F-B04C-54CEED871AA5}"/>
              </a:ext>
            </a:extLst>
          </p:cNvPr>
          <p:cNvCxnSpPr>
            <a:cxnSpLocks/>
            <a:stCxn id="34" idx="6"/>
            <a:endCxn id="37" idx="2"/>
          </p:cNvCxnSpPr>
          <p:nvPr/>
        </p:nvCxnSpPr>
        <p:spPr>
          <a:xfrm>
            <a:off x="8760161" y="1307851"/>
            <a:ext cx="1997153" cy="878872"/>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接连接符 21">
            <a:extLst>
              <a:ext uri="{FF2B5EF4-FFF2-40B4-BE49-F238E27FC236}">
                <a16:creationId xmlns:a16="http://schemas.microsoft.com/office/drawing/2014/main" id="{52D9F6AD-F8E3-4EF2-B0CE-C114E35D4844}"/>
              </a:ext>
            </a:extLst>
          </p:cNvPr>
          <p:cNvCxnSpPr>
            <a:cxnSpLocks/>
            <a:stCxn id="35" idx="5"/>
            <a:endCxn id="37" idx="1"/>
          </p:cNvCxnSpPr>
          <p:nvPr/>
        </p:nvCxnSpPr>
        <p:spPr>
          <a:xfrm>
            <a:off x="10430726" y="1548093"/>
            <a:ext cx="450104" cy="340437"/>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椭圆 39">
            <a:extLst>
              <a:ext uri="{FF2B5EF4-FFF2-40B4-BE49-F238E27FC236}">
                <a16:creationId xmlns:a16="http://schemas.microsoft.com/office/drawing/2014/main" id="{F674BB5C-A906-463A-A268-26FE17B195A9}"/>
              </a:ext>
            </a:extLst>
          </p:cNvPr>
          <p:cNvSpPr/>
          <p:nvPr/>
        </p:nvSpPr>
        <p:spPr>
          <a:xfrm>
            <a:off x="11198464" y="335356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41" name="文本框 40">
            <a:extLst>
              <a:ext uri="{FF2B5EF4-FFF2-40B4-BE49-F238E27FC236}">
                <a16:creationId xmlns:a16="http://schemas.microsoft.com/office/drawing/2014/main" id="{5ED49FAA-B2A3-4974-9EB7-AD5B3FF60B57}"/>
              </a:ext>
            </a:extLst>
          </p:cNvPr>
          <p:cNvSpPr txBox="1"/>
          <p:nvPr/>
        </p:nvSpPr>
        <p:spPr>
          <a:xfrm>
            <a:off x="11609910" y="3363189"/>
            <a:ext cx="327259" cy="369332"/>
          </a:xfrm>
          <a:prstGeom prst="rect">
            <a:avLst/>
          </a:prstGeom>
          <a:noFill/>
        </p:spPr>
        <p:txBody>
          <a:bodyPr wrap="square" rtlCol="0">
            <a:spAutoFit/>
          </a:bodyPr>
          <a:lstStyle/>
          <a:p>
            <a:pPr algn="ctr"/>
            <a:r>
              <a:rPr lang="en-US" altLang="zh-CN" b="1" dirty="0">
                <a:solidFill>
                  <a:srgbClr val="00FFFF"/>
                </a:solidFill>
              </a:rPr>
              <a:t>c</a:t>
            </a:r>
            <a:endParaRPr lang="zh-CN" altLang="en-US" b="1" dirty="0">
              <a:solidFill>
                <a:srgbClr val="00FFFF"/>
              </a:solidFill>
            </a:endParaRPr>
          </a:p>
        </p:txBody>
      </p:sp>
      <p:sp>
        <p:nvSpPr>
          <p:cNvPr id="42" name="文本框 41">
            <a:extLst>
              <a:ext uri="{FF2B5EF4-FFF2-40B4-BE49-F238E27FC236}">
                <a16:creationId xmlns:a16="http://schemas.microsoft.com/office/drawing/2014/main" id="{E101A15F-F0A8-41E4-8C32-46AEB30C738C}"/>
              </a:ext>
            </a:extLst>
          </p:cNvPr>
          <p:cNvSpPr txBox="1"/>
          <p:nvPr/>
        </p:nvSpPr>
        <p:spPr>
          <a:xfrm>
            <a:off x="11302441" y="3753941"/>
            <a:ext cx="653255"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sp>
        <p:nvSpPr>
          <p:cNvPr id="43" name="文本框 42">
            <a:extLst>
              <a:ext uri="{FF2B5EF4-FFF2-40B4-BE49-F238E27FC236}">
                <a16:creationId xmlns:a16="http://schemas.microsoft.com/office/drawing/2014/main" id="{2E43B5AE-104F-4FB8-B39F-7B11C77D4F81}"/>
              </a:ext>
            </a:extLst>
          </p:cNvPr>
          <p:cNvSpPr txBox="1"/>
          <p:nvPr/>
        </p:nvSpPr>
        <p:spPr>
          <a:xfrm>
            <a:off x="11446916" y="3553234"/>
            <a:ext cx="508779"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cxnSp>
        <p:nvCxnSpPr>
          <p:cNvPr id="44" name="直接连接符 21">
            <a:extLst>
              <a:ext uri="{FF2B5EF4-FFF2-40B4-BE49-F238E27FC236}">
                <a16:creationId xmlns:a16="http://schemas.microsoft.com/office/drawing/2014/main" id="{694B444E-0E5D-42D0-8FFD-6465D7D0D61A}"/>
              </a:ext>
            </a:extLst>
          </p:cNvPr>
          <p:cNvCxnSpPr>
            <a:cxnSpLocks/>
            <a:stCxn id="37" idx="4"/>
            <a:endCxn id="40" idx="1"/>
          </p:cNvCxnSpPr>
          <p:nvPr/>
        </p:nvCxnSpPr>
        <p:spPr>
          <a:xfrm>
            <a:off x="11179023" y="2608431"/>
            <a:ext cx="142957" cy="86864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直接连接符 21">
            <a:extLst>
              <a:ext uri="{FF2B5EF4-FFF2-40B4-BE49-F238E27FC236}">
                <a16:creationId xmlns:a16="http://schemas.microsoft.com/office/drawing/2014/main" id="{B3F9AB64-4F8F-49E5-AB20-4CDB1D341DA1}"/>
              </a:ext>
            </a:extLst>
          </p:cNvPr>
          <p:cNvCxnSpPr>
            <a:cxnSpLocks/>
            <a:stCxn id="34" idx="6"/>
            <a:endCxn id="40" idx="1"/>
          </p:cNvCxnSpPr>
          <p:nvPr/>
        </p:nvCxnSpPr>
        <p:spPr>
          <a:xfrm>
            <a:off x="8760161" y="1307851"/>
            <a:ext cx="2561819" cy="216922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CC7A0870-50A1-4232-807F-20690F9F6089}"/>
              </a:ext>
            </a:extLst>
          </p:cNvPr>
          <p:cNvSpPr txBox="1"/>
          <p:nvPr/>
        </p:nvSpPr>
        <p:spPr>
          <a:xfrm>
            <a:off x="10925652" y="2151553"/>
            <a:ext cx="508779" cy="369332"/>
          </a:xfrm>
          <a:prstGeom prst="rect">
            <a:avLst/>
          </a:prstGeom>
          <a:noFill/>
        </p:spPr>
        <p:txBody>
          <a:bodyPr wrap="square" rtlCol="0">
            <a:spAutoFit/>
          </a:bodyPr>
          <a:lstStyle/>
          <a:p>
            <a:pPr algn="ctr"/>
            <a:r>
              <a:rPr lang="en-US" altLang="zh-CN" b="1" dirty="0">
                <a:solidFill>
                  <a:srgbClr val="FFFF00"/>
                </a:solidFill>
              </a:rPr>
              <a:t>a</a:t>
            </a:r>
            <a:r>
              <a:rPr lang="en-US" altLang="zh-CN" b="1" dirty="0">
                <a:solidFill>
                  <a:srgbClr val="66FF66"/>
                </a:solidFill>
              </a:rPr>
              <a:t>b</a:t>
            </a:r>
            <a:endParaRPr lang="zh-CN" altLang="en-US" b="1" dirty="0">
              <a:solidFill>
                <a:srgbClr val="00FFFF"/>
              </a:solidFill>
            </a:endParaRPr>
          </a:p>
        </p:txBody>
      </p:sp>
      <p:sp>
        <p:nvSpPr>
          <p:cNvPr id="57" name="文本框 56">
            <a:extLst>
              <a:ext uri="{FF2B5EF4-FFF2-40B4-BE49-F238E27FC236}">
                <a16:creationId xmlns:a16="http://schemas.microsoft.com/office/drawing/2014/main" id="{587D56E3-FF3F-441E-A648-3DD1D6C97C88}"/>
              </a:ext>
            </a:extLst>
          </p:cNvPr>
          <p:cNvSpPr txBox="1"/>
          <p:nvPr/>
        </p:nvSpPr>
        <p:spPr>
          <a:xfrm>
            <a:off x="10927899" y="1869549"/>
            <a:ext cx="508779" cy="369332"/>
          </a:xfrm>
          <a:prstGeom prst="rect">
            <a:avLst/>
          </a:prstGeom>
          <a:noFill/>
        </p:spPr>
        <p:txBody>
          <a:bodyPr wrap="square" rtlCol="0">
            <a:spAutoFit/>
          </a:bodyPr>
          <a:lstStyle/>
          <a:p>
            <a:pPr algn="ctr"/>
            <a:r>
              <a:rPr lang="en-US" altLang="zh-CN" b="1" dirty="0">
                <a:solidFill>
                  <a:srgbClr val="66FF66"/>
                </a:solidFill>
              </a:rPr>
              <a:t>b</a:t>
            </a:r>
            <a:endParaRPr lang="zh-CN" altLang="en-US" b="1" dirty="0">
              <a:solidFill>
                <a:srgbClr val="00FFFF"/>
              </a:solidFill>
            </a:endParaRPr>
          </a:p>
        </p:txBody>
      </p:sp>
      <p:sp>
        <p:nvSpPr>
          <p:cNvPr id="59" name="椭圆 58">
            <a:extLst>
              <a:ext uri="{FF2B5EF4-FFF2-40B4-BE49-F238E27FC236}">
                <a16:creationId xmlns:a16="http://schemas.microsoft.com/office/drawing/2014/main" id="{9DB70D77-7E1E-41F0-BC60-224F21380D8A}"/>
              </a:ext>
            </a:extLst>
          </p:cNvPr>
          <p:cNvSpPr/>
          <p:nvPr/>
        </p:nvSpPr>
        <p:spPr>
          <a:xfrm>
            <a:off x="9496049" y="4338332"/>
            <a:ext cx="971575" cy="9715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60" name="文本框 59">
            <a:extLst>
              <a:ext uri="{FF2B5EF4-FFF2-40B4-BE49-F238E27FC236}">
                <a16:creationId xmlns:a16="http://schemas.microsoft.com/office/drawing/2014/main" id="{DC29E13E-242E-40D7-85EC-C49E2AF4AE69}"/>
              </a:ext>
            </a:extLst>
          </p:cNvPr>
          <p:cNvSpPr txBox="1"/>
          <p:nvPr/>
        </p:nvSpPr>
        <p:spPr>
          <a:xfrm>
            <a:off x="9879138" y="4411379"/>
            <a:ext cx="48279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61" name="文本框 60">
            <a:extLst>
              <a:ext uri="{FF2B5EF4-FFF2-40B4-BE49-F238E27FC236}">
                <a16:creationId xmlns:a16="http://schemas.microsoft.com/office/drawing/2014/main" id="{084FCE3E-8078-48C3-AAA2-63D8BB0D5186}"/>
              </a:ext>
            </a:extLst>
          </p:cNvPr>
          <p:cNvSpPr txBox="1"/>
          <p:nvPr/>
        </p:nvSpPr>
        <p:spPr>
          <a:xfrm>
            <a:off x="9526971" y="4802131"/>
            <a:ext cx="89048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62" name="文本框 61">
            <a:extLst>
              <a:ext uri="{FF2B5EF4-FFF2-40B4-BE49-F238E27FC236}">
                <a16:creationId xmlns:a16="http://schemas.microsoft.com/office/drawing/2014/main" id="{88C75930-0291-4A0D-A2F0-E60FEBC3B77B}"/>
              </a:ext>
            </a:extLst>
          </p:cNvPr>
          <p:cNvSpPr txBox="1"/>
          <p:nvPr/>
        </p:nvSpPr>
        <p:spPr>
          <a:xfrm>
            <a:off x="9691662" y="4601424"/>
            <a:ext cx="717674"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cxnSp>
        <p:nvCxnSpPr>
          <p:cNvPr id="63" name="直接连接符 21">
            <a:extLst>
              <a:ext uri="{FF2B5EF4-FFF2-40B4-BE49-F238E27FC236}">
                <a16:creationId xmlns:a16="http://schemas.microsoft.com/office/drawing/2014/main" id="{2BCC8758-DB91-473A-AB47-AEDBDD0C923A}"/>
              </a:ext>
            </a:extLst>
          </p:cNvPr>
          <p:cNvCxnSpPr>
            <a:cxnSpLocks/>
            <a:stCxn id="40" idx="3"/>
            <a:endCxn id="59" idx="7"/>
          </p:cNvCxnSpPr>
          <p:nvPr/>
        </p:nvCxnSpPr>
        <p:spPr>
          <a:xfrm flipH="1">
            <a:off x="10325340" y="4073465"/>
            <a:ext cx="996640" cy="40715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直接连接符 21">
            <a:extLst>
              <a:ext uri="{FF2B5EF4-FFF2-40B4-BE49-F238E27FC236}">
                <a16:creationId xmlns:a16="http://schemas.microsoft.com/office/drawing/2014/main" id="{8FB7577B-2C72-4A77-A971-CB4FC85C213F}"/>
              </a:ext>
            </a:extLst>
          </p:cNvPr>
          <p:cNvCxnSpPr>
            <a:cxnSpLocks/>
            <a:stCxn id="35" idx="1"/>
            <a:endCxn id="34" idx="7"/>
          </p:cNvCxnSpPr>
          <p:nvPr/>
        </p:nvCxnSpPr>
        <p:spPr>
          <a:xfrm flipH="1">
            <a:off x="8660649" y="1067609"/>
            <a:ext cx="1289593"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直接连接符 21">
            <a:extLst>
              <a:ext uri="{FF2B5EF4-FFF2-40B4-BE49-F238E27FC236}">
                <a16:creationId xmlns:a16="http://schemas.microsoft.com/office/drawing/2014/main" id="{FDDABD04-0701-40E9-BD36-5EA30F915BCE}"/>
              </a:ext>
            </a:extLst>
          </p:cNvPr>
          <p:cNvCxnSpPr>
            <a:cxnSpLocks/>
            <a:stCxn id="37" idx="2"/>
            <a:endCxn id="34" idx="7"/>
          </p:cNvCxnSpPr>
          <p:nvPr/>
        </p:nvCxnSpPr>
        <p:spPr>
          <a:xfrm flipH="1" flipV="1">
            <a:off x="8660649" y="1067609"/>
            <a:ext cx="2096665" cy="111911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直接连接符 21">
            <a:extLst>
              <a:ext uri="{FF2B5EF4-FFF2-40B4-BE49-F238E27FC236}">
                <a16:creationId xmlns:a16="http://schemas.microsoft.com/office/drawing/2014/main" id="{B9AE7533-9FFD-44D5-9CCC-DE4778931332}"/>
              </a:ext>
            </a:extLst>
          </p:cNvPr>
          <p:cNvCxnSpPr>
            <a:cxnSpLocks/>
            <a:stCxn id="40" idx="2"/>
            <a:endCxn id="34" idx="5"/>
          </p:cNvCxnSpPr>
          <p:nvPr/>
        </p:nvCxnSpPr>
        <p:spPr>
          <a:xfrm flipH="1" flipV="1">
            <a:off x="8660649" y="1548093"/>
            <a:ext cx="2537815" cy="222718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1482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5" presetClass="emph" presetSubtype="0" repeatCount="2000" fill="hold" grpId="0" nodeType="clickEffect">
                                  <p:stCondLst>
                                    <p:cond delay="0"/>
                                  </p:stCondLst>
                                  <p:childTnLst>
                                    <p:anim calcmode="discrete" valueType="str">
                                      <p:cBhvr>
                                        <p:cTn id="22" dur="500" fill="hold"/>
                                        <p:tgtEl>
                                          <p:spTgt spid="37"/>
                                        </p:tgtEl>
                                        <p:attrNameLst>
                                          <p:attrName>style.visibility</p:attrName>
                                        </p:attrNameLst>
                                      </p:cBhvr>
                                      <p:tavLst>
                                        <p:tav tm="0">
                                          <p:val>
                                            <p:strVal val="hidden"/>
                                          </p:val>
                                        </p:tav>
                                        <p:tav tm="50000">
                                          <p:val>
                                            <p:strVal val="visible"/>
                                          </p:val>
                                        </p:tav>
                                      </p:tavLst>
                                    </p:anim>
                                  </p:childTnLst>
                                </p:cTn>
                              </p:par>
                              <p:par>
                                <p:cTn id="23" presetID="35" presetClass="emph" presetSubtype="0" repeatCount="2000" fill="hold" grpId="0" nodeType="withEffect">
                                  <p:stCondLst>
                                    <p:cond delay="0"/>
                                  </p:stCondLst>
                                  <p:childTnLst>
                                    <p:anim calcmode="discrete" valueType="str">
                                      <p:cBhvr>
                                        <p:cTn id="24" dur="500" fill="hold"/>
                                        <p:tgtEl>
                                          <p:spTgt spid="57"/>
                                        </p:tgtEl>
                                        <p:attrNameLst>
                                          <p:attrName>style.visibility</p:attrName>
                                        </p:attrNameLst>
                                      </p:cBhvr>
                                      <p:tavLst>
                                        <p:tav tm="0">
                                          <p:val>
                                            <p:strVal val="hidden"/>
                                          </p:val>
                                        </p:tav>
                                        <p:tav tm="50000">
                                          <p:val>
                                            <p:strVal val="visible"/>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7" grpId="0" animBg="1"/>
      <p:bldP spid="5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a:extLst>
              <a:ext uri="{FF2B5EF4-FFF2-40B4-BE49-F238E27FC236}">
                <a16:creationId xmlns:a16="http://schemas.microsoft.com/office/drawing/2014/main" id="{B5620668-A242-4FA3-8763-721620FAE1BD}"/>
              </a:ext>
            </a:extLst>
          </p:cNvPr>
          <p:cNvSpPr/>
          <p:nvPr/>
        </p:nvSpPr>
        <p:spPr>
          <a:xfrm>
            <a:off x="10757313" y="1765013"/>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构造</a:t>
            </a:r>
            <a:r>
              <a:rPr lang="en-US" altLang="zh-CN" dirty="0"/>
              <a:t>——</a:t>
            </a:r>
            <a:r>
              <a:rPr lang="zh-CN" altLang="en-US" dirty="0"/>
              <a:t>更进一步</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2" y="2052918"/>
            <a:ext cx="6297613" cy="4195481"/>
          </a:xfrm>
        </p:spPr>
        <p:txBody>
          <a:bodyPr/>
          <a:lstStyle/>
          <a:p>
            <a:r>
              <a:rPr lang="zh-CN" altLang="en-US" dirty="0"/>
              <a:t>首先我们新建一个节点，并试图让它接受</a:t>
            </a:r>
            <a:r>
              <a:rPr lang="en-US" altLang="zh-CN" dirty="0"/>
              <a:t>”</a:t>
            </a:r>
            <a:r>
              <a:rPr lang="en-US" altLang="zh-CN" b="1" dirty="0">
                <a:solidFill>
                  <a:srgbClr val="66FF66"/>
                </a:solidFill>
              </a:rPr>
              <a:t>b</a:t>
            </a:r>
            <a:r>
              <a:rPr lang="en-US" altLang="zh-CN" dirty="0"/>
              <a:t>”</a:t>
            </a:r>
          </a:p>
          <a:p>
            <a:r>
              <a:rPr lang="zh-CN" altLang="en-US" dirty="0"/>
              <a:t>原来的节点能够接受</a:t>
            </a:r>
            <a:r>
              <a:rPr lang="en-US" altLang="zh-CN" dirty="0"/>
              <a:t>”</a:t>
            </a:r>
            <a:r>
              <a:rPr lang="en-US" altLang="zh-CN" b="1" dirty="0">
                <a:solidFill>
                  <a:srgbClr val="66FF66"/>
                </a:solidFill>
              </a:rPr>
              <a:t>b</a:t>
            </a:r>
            <a:r>
              <a:rPr lang="en-US" altLang="zh-CN" dirty="0"/>
              <a:t>”</a:t>
            </a:r>
            <a:r>
              <a:rPr lang="zh-CN" altLang="en-US" dirty="0"/>
              <a:t>是因为根节点向它有一条</a:t>
            </a:r>
            <a:r>
              <a:rPr lang="en-US" altLang="zh-CN" dirty="0"/>
              <a:t>”</a:t>
            </a:r>
            <a:r>
              <a:rPr lang="en-US" altLang="zh-CN" b="1" dirty="0">
                <a:solidFill>
                  <a:srgbClr val="66FF66"/>
                </a:solidFill>
              </a:rPr>
              <a:t>b</a:t>
            </a:r>
            <a:r>
              <a:rPr lang="en-US" altLang="zh-CN" dirty="0"/>
              <a:t>”</a:t>
            </a:r>
            <a:r>
              <a:rPr lang="zh-CN" altLang="en-US" dirty="0"/>
              <a:t>的转移边</a:t>
            </a:r>
            <a:endParaRPr lang="en-US" altLang="zh-CN" dirty="0"/>
          </a:p>
          <a:p>
            <a:r>
              <a:rPr lang="zh-CN" altLang="en-US" dirty="0"/>
              <a:t>现在把这条转移边改成指向新点，就可以只让新点接受</a:t>
            </a:r>
            <a:r>
              <a:rPr lang="en-US" altLang="zh-CN" dirty="0"/>
              <a:t>”</a:t>
            </a:r>
            <a:r>
              <a:rPr lang="en-US" altLang="zh-CN" b="1" dirty="0">
                <a:solidFill>
                  <a:srgbClr val="66FF66"/>
                </a:solidFill>
              </a:rPr>
              <a:t>b</a:t>
            </a:r>
            <a:r>
              <a:rPr lang="en-US" altLang="zh-CN" dirty="0"/>
              <a:t>”</a:t>
            </a:r>
            <a:r>
              <a:rPr lang="zh-CN" altLang="en-US" dirty="0"/>
              <a:t>了</a:t>
            </a:r>
            <a:endParaRPr lang="en-US" altLang="zh-CN" dirty="0"/>
          </a:p>
          <a:p>
            <a:r>
              <a:rPr lang="zh-CN" altLang="en-US" dirty="0"/>
              <a:t>但是慢着！</a:t>
            </a:r>
            <a:endParaRPr lang="en-US" altLang="zh-CN" dirty="0"/>
          </a:p>
          <a:p>
            <a:r>
              <a:rPr lang="zh-CN" altLang="en-US" dirty="0"/>
              <a:t>因为</a:t>
            </a:r>
            <a:r>
              <a:rPr lang="en-US" altLang="zh-CN" dirty="0"/>
              <a:t>”</a:t>
            </a:r>
            <a:r>
              <a:rPr lang="en-US" altLang="zh-CN" b="1" dirty="0">
                <a:solidFill>
                  <a:srgbClr val="66FF66"/>
                </a:solidFill>
              </a:rPr>
              <a:t>b</a:t>
            </a:r>
            <a:r>
              <a:rPr lang="en-US" altLang="zh-CN" dirty="0"/>
              <a:t>”</a:t>
            </a:r>
            <a:r>
              <a:rPr lang="zh-CN" altLang="en-US" dirty="0"/>
              <a:t>的接受节点的变化使得后面两个节点分别不再接受</a:t>
            </a:r>
            <a:r>
              <a:rPr lang="en-US" altLang="zh-CN" dirty="0"/>
              <a:t>”</a:t>
            </a:r>
            <a:r>
              <a:rPr lang="en-US" altLang="zh-CN" b="1" dirty="0" err="1">
                <a:solidFill>
                  <a:srgbClr val="66FF66"/>
                </a:solidFill>
              </a:rPr>
              <a:t>b</a:t>
            </a:r>
            <a:r>
              <a:rPr lang="en-US" altLang="zh-CN" b="1" dirty="0" err="1">
                <a:solidFill>
                  <a:srgbClr val="00FFFF"/>
                </a:solidFill>
              </a:rPr>
              <a:t>c</a:t>
            </a:r>
            <a:r>
              <a:rPr lang="en-US" altLang="zh-CN" dirty="0"/>
              <a:t>”</a:t>
            </a:r>
            <a:r>
              <a:rPr lang="zh-CN" altLang="en-US" dirty="0"/>
              <a:t>和</a:t>
            </a:r>
            <a:r>
              <a:rPr lang="en-US" altLang="zh-CN" dirty="0"/>
              <a:t>”</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r>
              <a:rPr lang="en-US" altLang="zh-CN" dirty="0"/>
              <a:t>”</a:t>
            </a:r>
            <a:r>
              <a:rPr lang="zh-CN" altLang="en-US" dirty="0"/>
              <a:t>了！</a:t>
            </a:r>
            <a:endParaRPr lang="en-US" altLang="zh-CN" dirty="0"/>
          </a:p>
          <a:p>
            <a:endParaRPr lang="en-US" altLang="zh-CN" dirty="0"/>
          </a:p>
        </p:txBody>
      </p:sp>
      <p:sp>
        <p:nvSpPr>
          <p:cNvPr id="34" name="椭圆 33">
            <a:extLst>
              <a:ext uri="{FF2B5EF4-FFF2-40B4-BE49-F238E27FC236}">
                <a16:creationId xmlns:a16="http://schemas.microsoft.com/office/drawing/2014/main" id="{26F6B653-2349-4760-8950-DDDF0638EA60}"/>
              </a:ext>
            </a:extLst>
          </p:cNvPr>
          <p:cNvSpPr/>
          <p:nvPr/>
        </p:nvSpPr>
        <p:spPr>
          <a:xfrm>
            <a:off x="8080653" y="968097"/>
            <a:ext cx="679508" cy="67950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C0BDABF0-BB1F-48ED-AA1D-C58AF9D9D7A5}"/>
              </a:ext>
            </a:extLst>
          </p:cNvPr>
          <p:cNvSpPr/>
          <p:nvPr/>
        </p:nvSpPr>
        <p:spPr>
          <a:xfrm>
            <a:off x="9850730" y="968097"/>
            <a:ext cx="679508" cy="6795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dirty="0">
                <a:solidFill>
                  <a:srgbClr val="FFFF00"/>
                </a:solidFill>
              </a:rPr>
              <a:t>a</a:t>
            </a:r>
            <a:endParaRPr lang="zh-CN" altLang="en-US" dirty="0"/>
          </a:p>
        </p:txBody>
      </p:sp>
      <p:cxnSp>
        <p:nvCxnSpPr>
          <p:cNvPr id="36" name="直接连接符 21">
            <a:extLst>
              <a:ext uri="{FF2B5EF4-FFF2-40B4-BE49-F238E27FC236}">
                <a16:creationId xmlns:a16="http://schemas.microsoft.com/office/drawing/2014/main" id="{66763B39-BCCE-4D9D-8B74-00B650ED2C82}"/>
              </a:ext>
            </a:extLst>
          </p:cNvPr>
          <p:cNvCxnSpPr>
            <a:cxnSpLocks/>
            <a:stCxn id="34" idx="6"/>
            <a:endCxn id="35" idx="2"/>
          </p:cNvCxnSpPr>
          <p:nvPr/>
        </p:nvCxnSpPr>
        <p:spPr>
          <a:xfrm>
            <a:off x="8760161" y="1307851"/>
            <a:ext cx="1090569" cy="0"/>
          </a:xfrm>
          <a:prstGeom prst="straightConnector1">
            <a:avLst/>
          </a:prstGeom>
          <a:ln w="38100">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id="{5AE98F3D-3EC4-4CBD-AF6F-742768971D2D}"/>
              </a:ext>
            </a:extLst>
          </p:cNvPr>
          <p:cNvSpPr/>
          <p:nvPr/>
        </p:nvSpPr>
        <p:spPr>
          <a:xfrm>
            <a:off x="10757314" y="176501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cxnSp>
        <p:nvCxnSpPr>
          <p:cNvPr id="38" name="直接连接符 21">
            <a:extLst>
              <a:ext uri="{FF2B5EF4-FFF2-40B4-BE49-F238E27FC236}">
                <a16:creationId xmlns:a16="http://schemas.microsoft.com/office/drawing/2014/main" id="{1417D99F-7D9C-458F-B04C-54CEED871AA5}"/>
              </a:ext>
            </a:extLst>
          </p:cNvPr>
          <p:cNvCxnSpPr>
            <a:cxnSpLocks/>
            <a:stCxn id="34" idx="6"/>
            <a:endCxn id="37" idx="2"/>
          </p:cNvCxnSpPr>
          <p:nvPr/>
        </p:nvCxnSpPr>
        <p:spPr>
          <a:xfrm>
            <a:off x="8760161" y="1307851"/>
            <a:ext cx="1997153" cy="878872"/>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接连接符 21">
            <a:extLst>
              <a:ext uri="{FF2B5EF4-FFF2-40B4-BE49-F238E27FC236}">
                <a16:creationId xmlns:a16="http://schemas.microsoft.com/office/drawing/2014/main" id="{52D9F6AD-F8E3-4EF2-B0CE-C114E35D4844}"/>
              </a:ext>
            </a:extLst>
          </p:cNvPr>
          <p:cNvCxnSpPr>
            <a:cxnSpLocks/>
            <a:stCxn id="35" idx="5"/>
            <a:endCxn id="37" idx="1"/>
          </p:cNvCxnSpPr>
          <p:nvPr/>
        </p:nvCxnSpPr>
        <p:spPr>
          <a:xfrm>
            <a:off x="10430726" y="1548093"/>
            <a:ext cx="450104" cy="340437"/>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椭圆 39">
            <a:extLst>
              <a:ext uri="{FF2B5EF4-FFF2-40B4-BE49-F238E27FC236}">
                <a16:creationId xmlns:a16="http://schemas.microsoft.com/office/drawing/2014/main" id="{F674BB5C-A906-463A-A268-26FE17B195A9}"/>
              </a:ext>
            </a:extLst>
          </p:cNvPr>
          <p:cNvSpPr/>
          <p:nvPr/>
        </p:nvSpPr>
        <p:spPr>
          <a:xfrm>
            <a:off x="11198464" y="335356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41" name="文本框 40">
            <a:extLst>
              <a:ext uri="{FF2B5EF4-FFF2-40B4-BE49-F238E27FC236}">
                <a16:creationId xmlns:a16="http://schemas.microsoft.com/office/drawing/2014/main" id="{5ED49FAA-B2A3-4974-9EB7-AD5B3FF60B57}"/>
              </a:ext>
            </a:extLst>
          </p:cNvPr>
          <p:cNvSpPr txBox="1"/>
          <p:nvPr/>
        </p:nvSpPr>
        <p:spPr>
          <a:xfrm>
            <a:off x="11609910" y="3363189"/>
            <a:ext cx="327259" cy="369332"/>
          </a:xfrm>
          <a:prstGeom prst="rect">
            <a:avLst/>
          </a:prstGeom>
          <a:noFill/>
        </p:spPr>
        <p:txBody>
          <a:bodyPr wrap="square" rtlCol="0">
            <a:spAutoFit/>
          </a:bodyPr>
          <a:lstStyle/>
          <a:p>
            <a:pPr algn="ctr"/>
            <a:r>
              <a:rPr lang="en-US" altLang="zh-CN" b="1" dirty="0">
                <a:solidFill>
                  <a:srgbClr val="00FFFF"/>
                </a:solidFill>
              </a:rPr>
              <a:t>c</a:t>
            </a:r>
            <a:endParaRPr lang="zh-CN" altLang="en-US" b="1" dirty="0">
              <a:solidFill>
                <a:srgbClr val="00FFFF"/>
              </a:solidFill>
            </a:endParaRPr>
          </a:p>
        </p:txBody>
      </p:sp>
      <p:sp>
        <p:nvSpPr>
          <p:cNvPr id="42" name="文本框 41">
            <a:extLst>
              <a:ext uri="{FF2B5EF4-FFF2-40B4-BE49-F238E27FC236}">
                <a16:creationId xmlns:a16="http://schemas.microsoft.com/office/drawing/2014/main" id="{E101A15F-F0A8-41E4-8C32-46AEB30C738C}"/>
              </a:ext>
            </a:extLst>
          </p:cNvPr>
          <p:cNvSpPr txBox="1"/>
          <p:nvPr/>
        </p:nvSpPr>
        <p:spPr>
          <a:xfrm>
            <a:off x="11302441" y="3753941"/>
            <a:ext cx="653255"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sp>
        <p:nvSpPr>
          <p:cNvPr id="43" name="文本框 42">
            <a:extLst>
              <a:ext uri="{FF2B5EF4-FFF2-40B4-BE49-F238E27FC236}">
                <a16:creationId xmlns:a16="http://schemas.microsoft.com/office/drawing/2014/main" id="{2E43B5AE-104F-4FB8-B39F-7B11C77D4F81}"/>
              </a:ext>
            </a:extLst>
          </p:cNvPr>
          <p:cNvSpPr txBox="1"/>
          <p:nvPr/>
        </p:nvSpPr>
        <p:spPr>
          <a:xfrm>
            <a:off x="11446916" y="3553234"/>
            <a:ext cx="508779"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cxnSp>
        <p:nvCxnSpPr>
          <p:cNvPr id="44" name="直接连接符 21">
            <a:extLst>
              <a:ext uri="{FF2B5EF4-FFF2-40B4-BE49-F238E27FC236}">
                <a16:creationId xmlns:a16="http://schemas.microsoft.com/office/drawing/2014/main" id="{694B444E-0E5D-42D0-8FFD-6465D7D0D61A}"/>
              </a:ext>
            </a:extLst>
          </p:cNvPr>
          <p:cNvCxnSpPr>
            <a:cxnSpLocks/>
            <a:stCxn id="37" idx="4"/>
            <a:endCxn id="40" idx="1"/>
          </p:cNvCxnSpPr>
          <p:nvPr/>
        </p:nvCxnSpPr>
        <p:spPr>
          <a:xfrm>
            <a:off x="11179023" y="2608431"/>
            <a:ext cx="142957" cy="86864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直接连接符 21">
            <a:extLst>
              <a:ext uri="{FF2B5EF4-FFF2-40B4-BE49-F238E27FC236}">
                <a16:creationId xmlns:a16="http://schemas.microsoft.com/office/drawing/2014/main" id="{B3F9AB64-4F8F-49E5-AB20-4CDB1D341DA1}"/>
              </a:ext>
            </a:extLst>
          </p:cNvPr>
          <p:cNvCxnSpPr>
            <a:cxnSpLocks/>
            <a:stCxn id="34" idx="6"/>
            <a:endCxn id="40" idx="1"/>
          </p:cNvCxnSpPr>
          <p:nvPr/>
        </p:nvCxnSpPr>
        <p:spPr>
          <a:xfrm>
            <a:off x="8760161" y="1307851"/>
            <a:ext cx="2561819" cy="216922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CC7A0870-50A1-4232-807F-20690F9F6089}"/>
              </a:ext>
            </a:extLst>
          </p:cNvPr>
          <p:cNvSpPr txBox="1"/>
          <p:nvPr/>
        </p:nvSpPr>
        <p:spPr>
          <a:xfrm>
            <a:off x="10925652" y="2151553"/>
            <a:ext cx="508779" cy="369332"/>
          </a:xfrm>
          <a:prstGeom prst="rect">
            <a:avLst/>
          </a:prstGeom>
          <a:noFill/>
        </p:spPr>
        <p:txBody>
          <a:bodyPr wrap="square" rtlCol="0">
            <a:spAutoFit/>
          </a:bodyPr>
          <a:lstStyle/>
          <a:p>
            <a:pPr algn="ctr"/>
            <a:r>
              <a:rPr lang="en-US" altLang="zh-CN" b="1" dirty="0">
                <a:solidFill>
                  <a:srgbClr val="FFFF00"/>
                </a:solidFill>
              </a:rPr>
              <a:t>a</a:t>
            </a:r>
            <a:r>
              <a:rPr lang="en-US" altLang="zh-CN" b="1" dirty="0">
                <a:solidFill>
                  <a:srgbClr val="66FF66"/>
                </a:solidFill>
              </a:rPr>
              <a:t>b</a:t>
            </a:r>
            <a:endParaRPr lang="zh-CN" altLang="en-US" b="1" dirty="0">
              <a:solidFill>
                <a:srgbClr val="00FFFF"/>
              </a:solidFill>
            </a:endParaRPr>
          </a:p>
        </p:txBody>
      </p:sp>
      <p:sp>
        <p:nvSpPr>
          <p:cNvPr id="59" name="椭圆 58">
            <a:extLst>
              <a:ext uri="{FF2B5EF4-FFF2-40B4-BE49-F238E27FC236}">
                <a16:creationId xmlns:a16="http://schemas.microsoft.com/office/drawing/2014/main" id="{9DB70D77-7E1E-41F0-BC60-224F21380D8A}"/>
              </a:ext>
            </a:extLst>
          </p:cNvPr>
          <p:cNvSpPr/>
          <p:nvPr/>
        </p:nvSpPr>
        <p:spPr>
          <a:xfrm>
            <a:off x="9496049" y="4338332"/>
            <a:ext cx="971575" cy="9715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60" name="文本框 59">
            <a:extLst>
              <a:ext uri="{FF2B5EF4-FFF2-40B4-BE49-F238E27FC236}">
                <a16:creationId xmlns:a16="http://schemas.microsoft.com/office/drawing/2014/main" id="{DC29E13E-242E-40D7-85EC-C49E2AF4AE69}"/>
              </a:ext>
            </a:extLst>
          </p:cNvPr>
          <p:cNvSpPr txBox="1"/>
          <p:nvPr/>
        </p:nvSpPr>
        <p:spPr>
          <a:xfrm>
            <a:off x="9879138" y="4411379"/>
            <a:ext cx="48279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61" name="文本框 60">
            <a:extLst>
              <a:ext uri="{FF2B5EF4-FFF2-40B4-BE49-F238E27FC236}">
                <a16:creationId xmlns:a16="http://schemas.microsoft.com/office/drawing/2014/main" id="{084FCE3E-8078-48C3-AAA2-63D8BB0D5186}"/>
              </a:ext>
            </a:extLst>
          </p:cNvPr>
          <p:cNvSpPr txBox="1"/>
          <p:nvPr/>
        </p:nvSpPr>
        <p:spPr>
          <a:xfrm>
            <a:off x="9526971" y="4802131"/>
            <a:ext cx="89048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62" name="文本框 61">
            <a:extLst>
              <a:ext uri="{FF2B5EF4-FFF2-40B4-BE49-F238E27FC236}">
                <a16:creationId xmlns:a16="http://schemas.microsoft.com/office/drawing/2014/main" id="{88C75930-0291-4A0D-A2F0-E60FEBC3B77B}"/>
              </a:ext>
            </a:extLst>
          </p:cNvPr>
          <p:cNvSpPr txBox="1"/>
          <p:nvPr/>
        </p:nvSpPr>
        <p:spPr>
          <a:xfrm>
            <a:off x="9691662" y="4601424"/>
            <a:ext cx="717674"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cxnSp>
        <p:nvCxnSpPr>
          <p:cNvPr id="63" name="直接连接符 21">
            <a:extLst>
              <a:ext uri="{FF2B5EF4-FFF2-40B4-BE49-F238E27FC236}">
                <a16:creationId xmlns:a16="http://schemas.microsoft.com/office/drawing/2014/main" id="{2BCC8758-DB91-473A-AB47-AEDBDD0C923A}"/>
              </a:ext>
            </a:extLst>
          </p:cNvPr>
          <p:cNvCxnSpPr>
            <a:cxnSpLocks/>
            <a:stCxn id="40" idx="3"/>
            <a:endCxn id="59" idx="7"/>
          </p:cNvCxnSpPr>
          <p:nvPr/>
        </p:nvCxnSpPr>
        <p:spPr>
          <a:xfrm flipH="1">
            <a:off x="10325340" y="4073465"/>
            <a:ext cx="996640" cy="40715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直接连接符 21">
            <a:extLst>
              <a:ext uri="{FF2B5EF4-FFF2-40B4-BE49-F238E27FC236}">
                <a16:creationId xmlns:a16="http://schemas.microsoft.com/office/drawing/2014/main" id="{8FB7577B-2C72-4A77-A971-CB4FC85C213F}"/>
              </a:ext>
            </a:extLst>
          </p:cNvPr>
          <p:cNvCxnSpPr>
            <a:cxnSpLocks/>
            <a:stCxn id="35" idx="1"/>
            <a:endCxn id="34" idx="7"/>
          </p:cNvCxnSpPr>
          <p:nvPr/>
        </p:nvCxnSpPr>
        <p:spPr>
          <a:xfrm flipH="1">
            <a:off x="8660649" y="1067609"/>
            <a:ext cx="1289593"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直接连接符 21">
            <a:extLst>
              <a:ext uri="{FF2B5EF4-FFF2-40B4-BE49-F238E27FC236}">
                <a16:creationId xmlns:a16="http://schemas.microsoft.com/office/drawing/2014/main" id="{FDDABD04-0701-40E9-BD36-5EA30F915BCE}"/>
              </a:ext>
            </a:extLst>
          </p:cNvPr>
          <p:cNvCxnSpPr>
            <a:cxnSpLocks/>
            <a:stCxn id="37" idx="2"/>
            <a:endCxn id="34" idx="7"/>
          </p:cNvCxnSpPr>
          <p:nvPr/>
        </p:nvCxnSpPr>
        <p:spPr>
          <a:xfrm flipH="1" flipV="1">
            <a:off x="8660649" y="1067609"/>
            <a:ext cx="2096665" cy="111911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直接连接符 21">
            <a:extLst>
              <a:ext uri="{FF2B5EF4-FFF2-40B4-BE49-F238E27FC236}">
                <a16:creationId xmlns:a16="http://schemas.microsoft.com/office/drawing/2014/main" id="{B9AE7533-9FFD-44D5-9CCC-DE4778931332}"/>
              </a:ext>
            </a:extLst>
          </p:cNvPr>
          <p:cNvCxnSpPr>
            <a:cxnSpLocks/>
            <a:stCxn id="40" idx="2"/>
            <a:endCxn id="34" idx="5"/>
          </p:cNvCxnSpPr>
          <p:nvPr/>
        </p:nvCxnSpPr>
        <p:spPr>
          <a:xfrm flipH="1" flipV="1">
            <a:off x="8660649" y="1548093"/>
            <a:ext cx="2537815" cy="222718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直接连接符 21">
            <a:extLst>
              <a:ext uri="{FF2B5EF4-FFF2-40B4-BE49-F238E27FC236}">
                <a16:creationId xmlns:a16="http://schemas.microsoft.com/office/drawing/2014/main" id="{7A4802D8-C366-44F6-9BB6-320304C6966B}"/>
              </a:ext>
            </a:extLst>
          </p:cNvPr>
          <p:cNvCxnSpPr>
            <a:cxnSpLocks/>
            <a:stCxn id="34" idx="3"/>
          </p:cNvCxnSpPr>
          <p:nvPr/>
        </p:nvCxnSpPr>
        <p:spPr>
          <a:xfrm flipH="1">
            <a:off x="7934214" y="1548093"/>
            <a:ext cx="245951" cy="42867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587D56E3-FF3F-441E-A648-3DD1D6C97C88}"/>
              </a:ext>
            </a:extLst>
          </p:cNvPr>
          <p:cNvSpPr txBox="1"/>
          <p:nvPr/>
        </p:nvSpPr>
        <p:spPr>
          <a:xfrm>
            <a:off x="10927899" y="1869549"/>
            <a:ext cx="508779" cy="369332"/>
          </a:xfrm>
          <a:prstGeom prst="rect">
            <a:avLst/>
          </a:prstGeom>
          <a:noFill/>
        </p:spPr>
        <p:txBody>
          <a:bodyPr wrap="square" rtlCol="0">
            <a:spAutoFit/>
          </a:bodyPr>
          <a:lstStyle/>
          <a:p>
            <a:pPr algn="ctr"/>
            <a:r>
              <a:rPr lang="en-US" altLang="zh-CN" b="1" dirty="0">
                <a:solidFill>
                  <a:srgbClr val="66FF66"/>
                </a:solidFill>
              </a:rPr>
              <a:t>b</a:t>
            </a:r>
            <a:endParaRPr lang="zh-CN" altLang="en-US" b="1" dirty="0">
              <a:solidFill>
                <a:srgbClr val="00FFFF"/>
              </a:solidFill>
            </a:endParaRPr>
          </a:p>
        </p:txBody>
      </p:sp>
      <p:sp>
        <p:nvSpPr>
          <p:cNvPr id="47" name="内容占位符 2">
            <a:extLst>
              <a:ext uri="{FF2B5EF4-FFF2-40B4-BE49-F238E27FC236}">
                <a16:creationId xmlns:a16="http://schemas.microsoft.com/office/drawing/2014/main" id="{B1F2B5FF-3528-4874-BF4C-151568321DD0}"/>
              </a:ext>
            </a:extLst>
          </p:cNvPr>
          <p:cNvSpPr txBox="1">
            <a:spLocks/>
          </p:cNvSpPr>
          <p:nvPr/>
        </p:nvSpPr>
        <p:spPr>
          <a:xfrm>
            <a:off x="1103312" y="5123838"/>
            <a:ext cx="8135938" cy="140053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zh-CN" altLang="en-US" dirty="0"/>
              <a:t>解决方法很简单，由于出现问题的原因是原来从</a:t>
            </a:r>
            <a:r>
              <a:rPr lang="en-US" altLang="zh-CN" dirty="0"/>
              <a:t>”</a:t>
            </a:r>
            <a:r>
              <a:rPr lang="en-US" altLang="zh-CN" b="1" dirty="0">
                <a:solidFill>
                  <a:srgbClr val="66FF66"/>
                </a:solidFill>
              </a:rPr>
              <a:t>b</a:t>
            </a:r>
            <a:r>
              <a:rPr lang="en-US" altLang="zh-CN" dirty="0"/>
              <a:t>”</a:t>
            </a:r>
            <a:r>
              <a:rPr lang="zh-CN" altLang="en-US" dirty="0"/>
              <a:t>出发的所有转移边都不见了，所以我们只要把从原来节点出发的所有转移边全部复制一遍到新的节点上就好</a:t>
            </a:r>
            <a:endParaRPr lang="en-US" altLang="zh-CN" dirty="0"/>
          </a:p>
          <a:p>
            <a:endParaRPr lang="en-US" altLang="zh-CN" dirty="0"/>
          </a:p>
        </p:txBody>
      </p:sp>
      <p:cxnSp>
        <p:nvCxnSpPr>
          <p:cNvPr id="48" name="直接连接符 21">
            <a:extLst>
              <a:ext uri="{FF2B5EF4-FFF2-40B4-BE49-F238E27FC236}">
                <a16:creationId xmlns:a16="http://schemas.microsoft.com/office/drawing/2014/main" id="{7DA71FA1-4AB5-4341-9C0E-1D711AC44765}"/>
              </a:ext>
            </a:extLst>
          </p:cNvPr>
          <p:cNvCxnSpPr>
            <a:cxnSpLocks/>
            <a:endCxn id="40" idx="2"/>
          </p:cNvCxnSpPr>
          <p:nvPr/>
        </p:nvCxnSpPr>
        <p:spPr>
          <a:xfrm>
            <a:off x="7934214" y="2573149"/>
            <a:ext cx="3264250" cy="1202124"/>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4909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2.91667E-6 0 L -0.29076 0.01296 " pathEditMode="relative" rAng="0" ptsTypes="AA">
                                      <p:cBhvr>
                                        <p:cTn id="10" dur="2000" fill="hold"/>
                                        <p:tgtEl>
                                          <p:spTgt spid="26"/>
                                        </p:tgtEl>
                                        <p:attrNameLst>
                                          <p:attrName>ppt_x</p:attrName>
                                          <p:attrName>ppt_y</p:attrName>
                                        </p:attrNameLst>
                                      </p:cBhvr>
                                      <p:rCtr x="-14544" y="648"/>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5" presetClass="emph" presetSubtype="0" repeatCount="2000" fill="hold" nodeType="clickEffect">
                                  <p:stCondLst>
                                    <p:cond delay="0"/>
                                  </p:stCondLst>
                                  <p:childTnLst>
                                    <p:anim calcmode="discrete" valueType="str">
                                      <p:cBhvr>
                                        <p:cTn id="18" dur="500" fill="hold"/>
                                        <p:tgtEl>
                                          <p:spTgt spid="38"/>
                                        </p:tgtEl>
                                        <p:attrNameLst>
                                          <p:attrName>style.visibility</p:attrName>
                                        </p:attrNameLst>
                                      </p:cBhvr>
                                      <p:tavLst>
                                        <p:tav tm="0">
                                          <p:val>
                                            <p:strVal val="hidden"/>
                                          </p:val>
                                        </p:tav>
                                        <p:tav tm="50000">
                                          <p:val>
                                            <p:strVal val="visible"/>
                                          </p:val>
                                        </p:tav>
                                      </p:tavLst>
                                    </p:anim>
                                  </p:childTnLst>
                                </p:cTn>
                              </p:par>
                              <p:par>
                                <p:cTn id="19" presetID="35" presetClass="emph" presetSubtype="0" repeatCount="2000" fill="hold" grpId="1" nodeType="withEffect">
                                  <p:stCondLst>
                                    <p:cond delay="0"/>
                                  </p:stCondLst>
                                  <p:childTnLst>
                                    <p:anim calcmode="discrete" valueType="str">
                                      <p:cBhvr>
                                        <p:cTn id="20" dur="500" fill="hold"/>
                                        <p:tgtEl>
                                          <p:spTgt spid="57"/>
                                        </p:tgtEl>
                                        <p:attrNameLst>
                                          <p:attrName>style.visibility</p:attrName>
                                        </p:attrNameLst>
                                      </p:cBhvr>
                                      <p:tavLst>
                                        <p:tav tm="0">
                                          <p:val>
                                            <p:strVal val="hidden"/>
                                          </p:val>
                                        </p:tav>
                                        <p:tav tm="50000">
                                          <p:val>
                                            <p:strVal val="visible"/>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38"/>
                                        </p:tgtEl>
                                        <p:attrNameLst>
                                          <p:attrName>style.visibility</p:attrName>
                                        </p:attrNameLst>
                                      </p:cBhvr>
                                      <p:to>
                                        <p:strVal val="hidden"/>
                                      </p:to>
                                    </p:set>
                                  </p:childTnLst>
                                </p:cTn>
                              </p:par>
                            </p:childTnLst>
                          </p:cTn>
                        </p:par>
                        <p:par>
                          <p:cTn id="29" fill="hold">
                            <p:stCondLst>
                              <p:cond delay="0"/>
                            </p:stCondLst>
                            <p:childTnLst>
                              <p:par>
                                <p:cTn id="30" presetID="10" presetClass="entr" presetSubtype="0" fill="hold"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par>
                          <p:cTn id="33" fill="hold">
                            <p:stCondLst>
                              <p:cond delay="500"/>
                            </p:stCondLst>
                            <p:childTnLst>
                              <p:par>
                                <p:cTn id="34" presetID="42" presetClass="path" presetSubtype="0" accel="50000" decel="50000" fill="hold" grpId="0" nodeType="afterEffect">
                                  <p:stCondLst>
                                    <p:cond delay="0"/>
                                  </p:stCondLst>
                                  <p:childTnLst>
                                    <p:animMotion origin="layout" path="M 2.91667E-6 0 L -0.29076 0.01296 " pathEditMode="relative" rAng="0" ptsTypes="AA">
                                      <p:cBhvr>
                                        <p:cTn id="35" dur="2000" fill="hold"/>
                                        <p:tgtEl>
                                          <p:spTgt spid="57"/>
                                        </p:tgtEl>
                                        <p:attrNameLst>
                                          <p:attrName>ppt_x</p:attrName>
                                          <p:attrName>ppt_y</p:attrName>
                                        </p:attrNameLst>
                                      </p:cBhvr>
                                      <p:rCtr x="-14544" y="648"/>
                                    </p:animMotion>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0" nodeType="clickEffect">
                                  <p:stCondLst>
                                    <p:cond delay="0"/>
                                  </p:stCondLst>
                                  <p:childTnLst>
                                    <p:set>
                                      <p:cBhvr>
                                        <p:cTn id="47" dur="1" fill="hold">
                                          <p:stCondLst>
                                            <p:cond delay="0"/>
                                          </p:stCondLst>
                                        </p:cTn>
                                        <p:tgtEl>
                                          <p:spTgt spid="43"/>
                                        </p:tgtEl>
                                        <p:attrNameLst>
                                          <p:attrName>style.visibility</p:attrName>
                                        </p:attrNameLst>
                                      </p:cBhvr>
                                      <p:to>
                                        <p:strVal val="hidden"/>
                                      </p:to>
                                    </p:set>
                                  </p:childTnLst>
                                </p:cTn>
                              </p:par>
                              <p:par>
                                <p:cTn id="48" presetID="1" presetClass="exit" presetSubtype="0" fill="hold" grpId="0" nodeType="withEffect">
                                  <p:stCondLst>
                                    <p:cond delay="0"/>
                                  </p:stCondLst>
                                  <p:childTnLst>
                                    <p:set>
                                      <p:cBhvr>
                                        <p:cTn id="49" dur="1" fill="hold">
                                          <p:stCondLst>
                                            <p:cond delay="0"/>
                                          </p:stCondLst>
                                        </p:cTn>
                                        <p:tgtEl>
                                          <p:spTgt spid="62"/>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35" presetClass="emph" presetSubtype="0" repeatCount="2000" fill="hold" nodeType="clickEffect">
                                  <p:stCondLst>
                                    <p:cond delay="0"/>
                                  </p:stCondLst>
                                  <p:childTnLst>
                                    <p:anim calcmode="discrete" valueType="str">
                                      <p:cBhvr>
                                        <p:cTn id="57" dur="500" fill="hold"/>
                                        <p:tgtEl>
                                          <p:spTgt spid="44"/>
                                        </p:tgtEl>
                                        <p:attrNameLst>
                                          <p:attrName>style.visibility</p:attrName>
                                        </p:attrNameLst>
                                      </p:cBhvr>
                                      <p:tavLst>
                                        <p:tav tm="0">
                                          <p:val>
                                            <p:strVal val="hidden"/>
                                          </p:val>
                                        </p:tav>
                                        <p:tav tm="50000">
                                          <p:val>
                                            <p:strVal val="visible"/>
                                          </p:val>
                                        </p:tav>
                                      </p:tavLst>
                                    </p:anim>
                                  </p:childTnLst>
                                </p:cTn>
                              </p:par>
                            </p:childTnLst>
                          </p:cTn>
                        </p:par>
                        <p:par>
                          <p:cTn id="58" fill="hold">
                            <p:stCondLst>
                              <p:cond delay="1000"/>
                            </p:stCondLst>
                            <p:childTnLst>
                              <p:par>
                                <p:cTn id="59" presetID="10" presetClass="entr" presetSubtype="0" fill="hold" nodeType="after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childTnLst>
                          </p:cTn>
                        </p:par>
                        <p:par>
                          <p:cTn id="62" fill="hold">
                            <p:stCondLst>
                              <p:cond delay="1500"/>
                            </p:stCondLst>
                            <p:childTnLst>
                              <p:par>
                                <p:cTn id="63" presetID="1" presetClass="entr" presetSubtype="0" fill="hold" grpId="1" nodeType="after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par>
                                <p:cTn id="65" presetID="1" presetClass="entr" presetSubtype="0" fill="hold" grpId="1" nodeType="with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uiExpand="1" build="p"/>
      <p:bldP spid="43" grpId="0"/>
      <p:bldP spid="43" grpId="1"/>
      <p:bldP spid="62" grpId="0"/>
      <p:bldP spid="62" grpId="1"/>
      <p:bldP spid="57" grpId="0"/>
      <p:bldP spid="57" grpId="1"/>
      <p:bldP spid="47"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椭圆 45">
            <a:extLst>
              <a:ext uri="{FF2B5EF4-FFF2-40B4-BE49-F238E27FC236}">
                <a16:creationId xmlns:a16="http://schemas.microsoft.com/office/drawing/2014/main" id="{034676CD-4342-4726-9B9A-074DA79D3F18}"/>
              </a:ext>
            </a:extLst>
          </p:cNvPr>
          <p:cNvSpPr/>
          <p:nvPr/>
        </p:nvSpPr>
        <p:spPr>
          <a:xfrm>
            <a:off x="7214313" y="1853248"/>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构造</a:t>
            </a:r>
            <a:r>
              <a:rPr lang="en-US" altLang="zh-CN" dirty="0"/>
              <a:t>——</a:t>
            </a:r>
            <a:r>
              <a:rPr lang="zh-CN" altLang="en-US" dirty="0"/>
              <a:t>更进一步</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3" y="2052918"/>
            <a:ext cx="7868448" cy="4195481"/>
          </a:xfrm>
        </p:spPr>
        <p:txBody>
          <a:bodyPr/>
          <a:lstStyle/>
          <a:p>
            <a:r>
              <a:rPr lang="zh-CN" altLang="en-US" dirty="0"/>
              <a:t>现在可以确定新建节点的父亲了</a:t>
            </a:r>
            <a:endParaRPr lang="en-US" altLang="zh-CN" dirty="0"/>
          </a:p>
          <a:p>
            <a:r>
              <a:rPr lang="zh-CN" altLang="en-US" dirty="0"/>
              <a:t>排序为</a:t>
            </a:r>
            <a:r>
              <a:rPr lang="en-US" altLang="zh-CN" dirty="0"/>
              <a:t>[</a:t>
            </a:r>
            <a:r>
              <a:rPr lang="zh-CN" altLang="en-US" dirty="0"/>
              <a:t>空串</a:t>
            </a:r>
            <a:r>
              <a:rPr lang="en-US" altLang="zh-CN" dirty="0"/>
              <a:t>],[“</a:t>
            </a:r>
            <a:r>
              <a:rPr lang="en-US" altLang="zh-CN" b="1" dirty="0">
                <a:solidFill>
                  <a:srgbClr val="66FF66"/>
                </a:solidFill>
              </a:rPr>
              <a:t>b</a:t>
            </a:r>
            <a:r>
              <a:rPr lang="en-US" altLang="zh-CN" dirty="0"/>
              <a:t>”],[“</a:t>
            </a:r>
            <a:r>
              <a:rPr lang="en-US" altLang="zh-CN" b="1" dirty="0" err="1">
                <a:solidFill>
                  <a:srgbClr val="00FFFF"/>
                </a:solidFill>
              </a:rPr>
              <a:t>c</a:t>
            </a:r>
            <a:r>
              <a:rPr lang="en-US" altLang="zh-CN" b="1" dirty="0" err="1">
                <a:solidFill>
                  <a:srgbClr val="66FF66"/>
                </a:solidFill>
              </a:rPr>
              <a:t>b</a:t>
            </a:r>
            <a:r>
              <a:rPr lang="en-US" altLang="zh-CN" dirty="0"/>
              <a:t>”,”</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r>
              <a:rPr lang="en-US" altLang="zh-CN" dirty="0"/>
              <a:t>”,”</a:t>
            </a: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r>
              <a:rPr lang="en-US" altLang="zh-CN" dirty="0"/>
              <a:t>”]</a:t>
            </a:r>
          </a:p>
          <a:p>
            <a:r>
              <a:rPr lang="zh-CN" altLang="en-US" dirty="0"/>
              <a:t>根据定义，我们可以确定</a:t>
            </a:r>
            <a:r>
              <a:rPr lang="en-US" altLang="zh-CN" dirty="0"/>
              <a:t>[“</a:t>
            </a:r>
            <a:r>
              <a:rPr lang="en-US" altLang="zh-CN" b="1" dirty="0">
                <a:solidFill>
                  <a:srgbClr val="66FF66"/>
                </a:solidFill>
              </a:rPr>
              <a:t>b</a:t>
            </a:r>
            <a:r>
              <a:rPr lang="en-US" altLang="zh-CN" dirty="0"/>
              <a:t>”]</a:t>
            </a:r>
            <a:r>
              <a:rPr lang="zh-CN" altLang="en-US" dirty="0"/>
              <a:t>的父亲是</a:t>
            </a:r>
            <a:r>
              <a:rPr lang="en-US" altLang="zh-CN" dirty="0"/>
              <a:t>[</a:t>
            </a:r>
            <a:r>
              <a:rPr lang="zh-CN" altLang="en-US" dirty="0"/>
              <a:t>空串</a:t>
            </a:r>
            <a:r>
              <a:rPr lang="en-US" altLang="zh-CN" dirty="0"/>
              <a:t>]</a:t>
            </a:r>
            <a:r>
              <a:rPr lang="zh-CN" altLang="en-US" dirty="0"/>
              <a:t>，</a:t>
            </a:r>
            <a:r>
              <a:rPr lang="en-US" altLang="zh-CN" dirty="0"/>
              <a:t>[“</a:t>
            </a:r>
            <a:r>
              <a:rPr lang="en-US" altLang="zh-CN" b="1" dirty="0" err="1">
                <a:solidFill>
                  <a:srgbClr val="00FFFF"/>
                </a:solidFill>
              </a:rPr>
              <a:t>c</a:t>
            </a:r>
            <a:r>
              <a:rPr lang="en-US" altLang="zh-CN" b="1" dirty="0" err="1">
                <a:solidFill>
                  <a:srgbClr val="66FF66"/>
                </a:solidFill>
              </a:rPr>
              <a:t>b</a:t>
            </a:r>
            <a:r>
              <a:rPr lang="en-US" altLang="zh-CN" dirty="0"/>
              <a:t>”,”</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r>
              <a:rPr lang="en-US" altLang="zh-CN" dirty="0"/>
              <a:t>”,”</a:t>
            </a: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r>
              <a:rPr lang="en-US" altLang="zh-CN" dirty="0"/>
              <a:t>”]</a:t>
            </a:r>
            <a:r>
              <a:rPr lang="zh-CN" altLang="en-US" dirty="0"/>
              <a:t>的父亲是</a:t>
            </a:r>
            <a:r>
              <a:rPr lang="en-US" altLang="zh-CN" dirty="0"/>
              <a:t>[“</a:t>
            </a:r>
            <a:r>
              <a:rPr lang="en-US" altLang="zh-CN" b="1" dirty="0">
                <a:solidFill>
                  <a:srgbClr val="66FF66"/>
                </a:solidFill>
              </a:rPr>
              <a:t>b</a:t>
            </a:r>
            <a:r>
              <a:rPr lang="en-US" altLang="zh-CN" dirty="0"/>
              <a:t>”]</a:t>
            </a:r>
          </a:p>
          <a:p>
            <a:r>
              <a:rPr lang="zh-CN" altLang="en-US" dirty="0"/>
              <a:t>但是，</a:t>
            </a:r>
            <a:r>
              <a:rPr lang="en-US" altLang="zh-CN" dirty="0"/>
              <a:t>[“</a:t>
            </a:r>
            <a:r>
              <a:rPr lang="en-US" altLang="zh-CN" b="1" dirty="0">
                <a:solidFill>
                  <a:srgbClr val="FFFF00"/>
                </a:solidFill>
              </a:rPr>
              <a:t>a</a:t>
            </a:r>
            <a:r>
              <a:rPr lang="en-US" altLang="zh-CN" b="1" dirty="0">
                <a:solidFill>
                  <a:srgbClr val="66FF66"/>
                </a:solidFill>
              </a:rPr>
              <a:t>b</a:t>
            </a:r>
            <a:r>
              <a:rPr lang="en-US" altLang="zh-CN" dirty="0"/>
              <a:t>”]</a:t>
            </a:r>
            <a:r>
              <a:rPr lang="zh-CN" altLang="en-US" dirty="0"/>
              <a:t>的父亲怎么办？</a:t>
            </a:r>
            <a:endParaRPr lang="en-US" altLang="zh-CN" dirty="0"/>
          </a:p>
          <a:p>
            <a:r>
              <a:rPr lang="zh-CN" altLang="en-US" dirty="0"/>
              <a:t>我们知道，新建这个节点的时候字符串是</a:t>
            </a:r>
            <a:r>
              <a:rPr lang="en-US" altLang="zh-CN" dirty="0"/>
              <a:t>”</a:t>
            </a:r>
            <a:r>
              <a:rPr lang="en-US" altLang="zh-CN" b="1" dirty="0">
                <a:solidFill>
                  <a:srgbClr val="FFFF00"/>
                </a:solidFill>
              </a:rPr>
              <a:t>a</a:t>
            </a:r>
            <a:r>
              <a:rPr lang="en-US" altLang="zh-CN" b="1" dirty="0">
                <a:solidFill>
                  <a:srgbClr val="66FF66"/>
                </a:solidFill>
              </a:rPr>
              <a:t>b</a:t>
            </a:r>
            <a:r>
              <a:rPr lang="en-US" altLang="zh-CN" dirty="0"/>
              <a:t>”</a:t>
            </a:r>
            <a:r>
              <a:rPr lang="zh-CN" altLang="en-US" dirty="0"/>
              <a:t>，它的</a:t>
            </a:r>
            <a:r>
              <a:rPr lang="en-US" altLang="zh-CN" dirty="0"/>
              <a:t>3</a:t>
            </a:r>
            <a:r>
              <a:rPr lang="zh-CN" altLang="en-US" dirty="0"/>
              <a:t>个后缀分别是空串</a:t>
            </a:r>
            <a:r>
              <a:rPr lang="en-US" altLang="zh-CN" dirty="0"/>
              <a:t>,”</a:t>
            </a:r>
            <a:r>
              <a:rPr lang="en-US" altLang="zh-CN" b="1" dirty="0" err="1">
                <a:solidFill>
                  <a:srgbClr val="66FF66"/>
                </a:solidFill>
              </a:rPr>
              <a:t>b</a:t>
            </a:r>
            <a:r>
              <a:rPr lang="en-US" altLang="zh-CN" dirty="0" err="1"/>
              <a:t>”,”</a:t>
            </a:r>
            <a:r>
              <a:rPr lang="en-US" altLang="zh-CN" b="1" dirty="0" err="1">
                <a:solidFill>
                  <a:srgbClr val="FFFF00"/>
                </a:solidFill>
              </a:rPr>
              <a:t>a</a:t>
            </a:r>
            <a:r>
              <a:rPr lang="en-US" altLang="zh-CN" b="1" dirty="0" err="1">
                <a:solidFill>
                  <a:srgbClr val="66FF66"/>
                </a:solidFill>
              </a:rPr>
              <a:t>b</a:t>
            </a:r>
            <a:r>
              <a:rPr lang="en-US" altLang="zh-CN" dirty="0"/>
              <a:t>”</a:t>
            </a:r>
            <a:r>
              <a:rPr lang="zh-CN" altLang="en-US" dirty="0"/>
              <a:t>，对应节点的排序是</a:t>
            </a:r>
            <a:r>
              <a:rPr lang="en-US" altLang="zh-CN" dirty="0"/>
              <a:t>[</a:t>
            </a:r>
            <a:r>
              <a:rPr lang="zh-CN" altLang="en-US" dirty="0"/>
              <a:t>空串</a:t>
            </a:r>
            <a:r>
              <a:rPr lang="en-US" altLang="zh-CN" dirty="0"/>
              <a:t>],[“</a:t>
            </a:r>
            <a:r>
              <a:rPr lang="en-US" altLang="zh-CN" b="1" dirty="0">
                <a:solidFill>
                  <a:srgbClr val="66FF66"/>
                </a:solidFill>
              </a:rPr>
              <a:t>b</a:t>
            </a:r>
            <a:r>
              <a:rPr lang="en-US" altLang="zh-CN" dirty="0"/>
              <a:t>”],[“</a:t>
            </a:r>
            <a:r>
              <a:rPr lang="en-US" altLang="zh-CN" b="1" dirty="0">
                <a:solidFill>
                  <a:srgbClr val="FFFF00"/>
                </a:solidFill>
              </a:rPr>
              <a:t>a</a:t>
            </a:r>
            <a:r>
              <a:rPr lang="en-US" altLang="zh-CN" b="1" dirty="0">
                <a:solidFill>
                  <a:srgbClr val="66FF66"/>
                </a:solidFill>
              </a:rPr>
              <a:t>b</a:t>
            </a:r>
            <a:r>
              <a:rPr lang="en-US" altLang="zh-CN" dirty="0"/>
              <a:t>”]</a:t>
            </a:r>
            <a:r>
              <a:rPr lang="zh-CN" altLang="en-US" dirty="0"/>
              <a:t>，所以这个节点的父亲应该是</a:t>
            </a:r>
            <a:r>
              <a:rPr lang="en-US" altLang="zh-CN" dirty="0"/>
              <a:t>[“</a:t>
            </a:r>
            <a:r>
              <a:rPr lang="en-US" altLang="zh-CN" b="1" dirty="0">
                <a:solidFill>
                  <a:srgbClr val="66FF66"/>
                </a:solidFill>
              </a:rPr>
              <a:t>b</a:t>
            </a:r>
            <a:r>
              <a:rPr lang="en-US" altLang="zh-CN" dirty="0"/>
              <a:t>”]</a:t>
            </a:r>
          </a:p>
          <a:p>
            <a:r>
              <a:rPr lang="zh-CN" altLang="en-US" dirty="0"/>
              <a:t>（我们注意到在这个排序中</a:t>
            </a:r>
            <a:r>
              <a:rPr lang="en-US" altLang="zh-CN" dirty="0"/>
              <a:t>[“</a:t>
            </a:r>
            <a:r>
              <a:rPr lang="en-US" altLang="zh-CN" b="1" dirty="0">
                <a:solidFill>
                  <a:srgbClr val="66FF66"/>
                </a:solidFill>
              </a:rPr>
              <a:t>b</a:t>
            </a:r>
            <a:r>
              <a:rPr lang="en-US" altLang="zh-CN" dirty="0"/>
              <a:t>”]</a:t>
            </a:r>
            <a:r>
              <a:rPr lang="zh-CN" altLang="en-US" dirty="0"/>
              <a:t>的父亲仍然是</a:t>
            </a:r>
            <a:r>
              <a:rPr lang="en-US" altLang="zh-CN" dirty="0"/>
              <a:t>[</a:t>
            </a:r>
            <a:r>
              <a:rPr lang="zh-CN" altLang="en-US" dirty="0"/>
              <a:t>空串</a:t>
            </a:r>
            <a:r>
              <a:rPr lang="en-US" altLang="zh-CN" dirty="0"/>
              <a:t>]</a:t>
            </a:r>
            <a:r>
              <a:rPr lang="zh-CN" altLang="en-US" dirty="0"/>
              <a:t>）</a:t>
            </a:r>
            <a:endParaRPr lang="en-US" altLang="zh-CN" dirty="0"/>
          </a:p>
          <a:p>
            <a:r>
              <a:rPr lang="zh-CN" altLang="en-US" dirty="0"/>
              <a:t>现在这个就是</a:t>
            </a:r>
            <a:r>
              <a:rPr lang="en-US" altLang="zh-CN" dirty="0"/>
              <a:t>”</a:t>
            </a: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r>
              <a:rPr lang="en-US" altLang="zh-CN" dirty="0"/>
              <a:t>”</a:t>
            </a:r>
            <a:r>
              <a:rPr lang="zh-CN" altLang="en-US" dirty="0"/>
              <a:t>的后缀自动机</a:t>
            </a:r>
            <a:endParaRPr lang="en-US" altLang="zh-CN" dirty="0"/>
          </a:p>
        </p:txBody>
      </p:sp>
      <p:sp>
        <p:nvSpPr>
          <p:cNvPr id="34" name="椭圆 33">
            <a:extLst>
              <a:ext uri="{FF2B5EF4-FFF2-40B4-BE49-F238E27FC236}">
                <a16:creationId xmlns:a16="http://schemas.microsoft.com/office/drawing/2014/main" id="{26F6B653-2349-4760-8950-DDDF0638EA60}"/>
              </a:ext>
            </a:extLst>
          </p:cNvPr>
          <p:cNvSpPr/>
          <p:nvPr/>
        </p:nvSpPr>
        <p:spPr>
          <a:xfrm>
            <a:off x="8080653" y="968097"/>
            <a:ext cx="679508" cy="67950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C0BDABF0-BB1F-48ED-AA1D-C58AF9D9D7A5}"/>
              </a:ext>
            </a:extLst>
          </p:cNvPr>
          <p:cNvSpPr/>
          <p:nvPr/>
        </p:nvSpPr>
        <p:spPr>
          <a:xfrm>
            <a:off x="9850730" y="968097"/>
            <a:ext cx="679508" cy="6795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dirty="0">
                <a:solidFill>
                  <a:srgbClr val="FFFF00"/>
                </a:solidFill>
              </a:rPr>
              <a:t>a</a:t>
            </a:r>
            <a:endParaRPr lang="zh-CN" altLang="en-US" dirty="0"/>
          </a:p>
        </p:txBody>
      </p:sp>
      <p:cxnSp>
        <p:nvCxnSpPr>
          <p:cNvPr id="36" name="直接连接符 21">
            <a:extLst>
              <a:ext uri="{FF2B5EF4-FFF2-40B4-BE49-F238E27FC236}">
                <a16:creationId xmlns:a16="http://schemas.microsoft.com/office/drawing/2014/main" id="{66763B39-BCCE-4D9D-8B74-00B650ED2C82}"/>
              </a:ext>
            </a:extLst>
          </p:cNvPr>
          <p:cNvCxnSpPr>
            <a:cxnSpLocks/>
            <a:stCxn id="34" idx="6"/>
            <a:endCxn id="35" idx="2"/>
          </p:cNvCxnSpPr>
          <p:nvPr/>
        </p:nvCxnSpPr>
        <p:spPr>
          <a:xfrm>
            <a:off x="8760161" y="1307851"/>
            <a:ext cx="1090569" cy="0"/>
          </a:xfrm>
          <a:prstGeom prst="straightConnector1">
            <a:avLst/>
          </a:prstGeom>
          <a:ln w="38100">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id="{5AE98F3D-3EC4-4CBD-AF6F-742768971D2D}"/>
              </a:ext>
            </a:extLst>
          </p:cNvPr>
          <p:cNvSpPr/>
          <p:nvPr/>
        </p:nvSpPr>
        <p:spPr>
          <a:xfrm>
            <a:off x="10757314" y="176501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cxnSp>
        <p:nvCxnSpPr>
          <p:cNvPr id="39" name="直接连接符 21">
            <a:extLst>
              <a:ext uri="{FF2B5EF4-FFF2-40B4-BE49-F238E27FC236}">
                <a16:creationId xmlns:a16="http://schemas.microsoft.com/office/drawing/2014/main" id="{52D9F6AD-F8E3-4EF2-B0CE-C114E35D4844}"/>
              </a:ext>
            </a:extLst>
          </p:cNvPr>
          <p:cNvCxnSpPr>
            <a:cxnSpLocks/>
            <a:stCxn id="35" idx="5"/>
            <a:endCxn id="37" idx="1"/>
          </p:cNvCxnSpPr>
          <p:nvPr/>
        </p:nvCxnSpPr>
        <p:spPr>
          <a:xfrm>
            <a:off x="10430726" y="1548093"/>
            <a:ext cx="450104" cy="340437"/>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椭圆 39">
            <a:extLst>
              <a:ext uri="{FF2B5EF4-FFF2-40B4-BE49-F238E27FC236}">
                <a16:creationId xmlns:a16="http://schemas.microsoft.com/office/drawing/2014/main" id="{F674BB5C-A906-463A-A268-26FE17B195A9}"/>
              </a:ext>
            </a:extLst>
          </p:cNvPr>
          <p:cNvSpPr/>
          <p:nvPr/>
        </p:nvSpPr>
        <p:spPr>
          <a:xfrm>
            <a:off x="11198464" y="335356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41" name="文本框 40">
            <a:extLst>
              <a:ext uri="{FF2B5EF4-FFF2-40B4-BE49-F238E27FC236}">
                <a16:creationId xmlns:a16="http://schemas.microsoft.com/office/drawing/2014/main" id="{5ED49FAA-B2A3-4974-9EB7-AD5B3FF60B57}"/>
              </a:ext>
            </a:extLst>
          </p:cNvPr>
          <p:cNvSpPr txBox="1"/>
          <p:nvPr/>
        </p:nvSpPr>
        <p:spPr>
          <a:xfrm>
            <a:off x="11609910" y="3363189"/>
            <a:ext cx="327259" cy="369332"/>
          </a:xfrm>
          <a:prstGeom prst="rect">
            <a:avLst/>
          </a:prstGeom>
          <a:noFill/>
        </p:spPr>
        <p:txBody>
          <a:bodyPr wrap="square" rtlCol="0">
            <a:spAutoFit/>
          </a:bodyPr>
          <a:lstStyle/>
          <a:p>
            <a:pPr algn="ctr"/>
            <a:r>
              <a:rPr lang="en-US" altLang="zh-CN" b="1" dirty="0">
                <a:solidFill>
                  <a:srgbClr val="00FFFF"/>
                </a:solidFill>
              </a:rPr>
              <a:t>c</a:t>
            </a:r>
            <a:endParaRPr lang="zh-CN" altLang="en-US" b="1" dirty="0">
              <a:solidFill>
                <a:srgbClr val="00FFFF"/>
              </a:solidFill>
            </a:endParaRPr>
          </a:p>
        </p:txBody>
      </p:sp>
      <p:sp>
        <p:nvSpPr>
          <p:cNvPr id="42" name="文本框 41">
            <a:extLst>
              <a:ext uri="{FF2B5EF4-FFF2-40B4-BE49-F238E27FC236}">
                <a16:creationId xmlns:a16="http://schemas.microsoft.com/office/drawing/2014/main" id="{E101A15F-F0A8-41E4-8C32-46AEB30C738C}"/>
              </a:ext>
            </a:extLst>
          </p:cNvPr>
          <p:cNvSpPr txBox="1"/>
          <p:nvPr/>
        </p:nvSpPr>
        <p:spPr>
          <a:xfrm>
            <a:off x="11302441" y="3753941"/>
            <a:ext cx="653255"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sp>
        <p:nvSpPr>
          <p:cNvPr id="43" name="文本框 42">
            <a:extLst>
              <a:ext uri="{FF2B5EF4-FFF2-40B4-BE49-F238E27FC236}">
                <a16:creationId xmlns:a16="http://schemas.microsoft.com/office/drawing/2014/main" id="{2E43B5AE-104F-4FB8-B39F-7B11C77D4F81}"/>
              </a:ext>
            </a:extLst>
          </p:cNvPr>
          <p:cNvSpPr txBox="1"/>
          <p:nvPr/>
        </p:nvSpPr>
        <p:spPr>
          <a:xfrm>
            <a:off x="11446916" y="3553234"/>
            <a:ext cx="508779"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cxnSp>
        <p:nvCxnSpPr>
          <p:cNvPr id="44" name="直接连接符 21">
            <a:extLst>
              <a:ext uri="{FF2B5EF4-FFF2-40B4-BE49-F238E27FC236}">
                <a16:creationId xmlns:a16="http://schemas.microsoft.com/office/drawing/2014/main" id="{694B444E-0E5D-42D0-8FFD-6465D7D0D61A}"/>
              </a:ext>
            </a:extLst>
          </p:cNvPr>
          <p:cNvCxnSpPr>
            <a:cxnSpLocks/>
            <a:stCxn id="37" idx="4"/>
            <a:endCxn id="40" idx="1"/>
          </p:cNvCxnSpPr>
          <p:nvPr/>
        </p:nvCxnSpPr>
        <p:spPr>
          <a:xfrm>
            <a:off x="11179023" y="2608431"/>
            <a:ext cx="142957" cy="86864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直接连接符 21">
            <a:extLst>
              <a:ext uri="{FF2B5EF4-FFF2-40B4-BE49-F238E27FC236}">
                <a16:creationId xmlns:a16="http://schemas.microsoft.com/office/drawing/2014/main" id="{B3F9AB64-4F8F-49E5-AB20-4CDB1D341DA1}"/>
              </a:ext>
            </a:extLst>
          </p:cNvPr>
          <p:cNvCxnSpPr>
            <a:cxnSpLocks/>
            <a:stCxn id="34" idx="6"/>
            <a:endCxn id="40" idx="1"/>
          </p:cNvCxnSpPr>
          <p:nvPr/>
        </p:nvCxnSpPr>
        <p:spPr>
          <a:xfrm>
            <a:off x="8760161" y="1307851"/>
            <a:ext cx="2561819" cy="216922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CC7A0870-50A1-4232-807F-20690F9F6089}"/>
              </a:ext>
            </a:extLst>
          </p:cNvPr>
          <p:cNvSpPr txBox="1"/>
          <p:nvPr/>
        </p:nvSpPr>
        <p:spPr>
          <a:xfrm>
            <a:off x="10925652" y="2151553"/>
            <a:ext cx="508779" cy="369332"/>
          </a:xfrm>
          <a:prstGeom prst="rect">
            <a:avLst/>
          </a:prstGeom>
          <a:noFill/>
        </p:spPr>
        <p:txBody>
          <a:bodyPr wrap="square" rtlCol="0">
            <a:spAutoFit/>
          </a:bodyPr>
          <a:lstStyle/>
          <a:p>
            <a:pPr algn="ctr"/>
            <a:r>
              <a:rPr lang="en-US" altLang="zh-CN" b="1" dirty="0">
                <a:solidFill>
                  <a:srgbClr val="FFFF00"/>
                </a:solidFill>
              </a:rPr>
              <a:t>a</a:t>
            </a:r>
            <a:r>
              <a:rPr lang="en-US" altLang="zh-CN" b="1" dirty="0">
                <a:solidFill>
                  <a:srgbClr val="66FF66"/>
                </a:solidFill>
              </a:rPr>
              <a:t>b</a:t>
            </a:r>
            <a:endParaRPr lang="zh-CN" altLang="en-US" b="1" dirty="0">
              <a:solidFill>
                <a:srgbClr val="00FFFF"/>
              </a:solidFill>
            </a:endParaRPr>
          </a:p>
        </p:txBody>
      </p:sp>
      <p:sp>
        <p:nvSpPr>
          <p:cNvPr id="59" name="椭圆 58">
            <a:extLst>
              <a:ext uri="{FF2B5EF4-FFF2-40B4-BE49-F238E27FC236}">
                <a16:creationId xmlns:a16="http://schemas.microsoft.com/office/drawing/2014/main" id="{9DB70D77-7E1E-41F0-BC60-224F21380D8A}"/>
              </a:ext>
            </a:extLst>
          </p:cNvPr>
          <p:cNvSpPr/>
          <p:nvPr/>
        </p:nvSpPr>
        <p:spPr>
          <a:xfrm>
            <a:off x="9496049" y="4338332"/>
            <a:ext cx="971575" cy="9715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60" name="文本框 59">
            <a:extLst>
              <a:ext uri="{FF2B5EF4-FFF2-40B4-BE49-F238E27FC236}">
                <a16:creationId xmlns:a16="http://schemas.microsoft.com/office/drawing/2014/main" id="{DC29E13E-242E-40D7-85EC-C49E2AF4AE69}"/>
              </a:ext>
            </a:extLst>
          </p:cNvPr>
          <p:cNvSpPr txBox="1"/>
          <p:nvPr/>
        </p:nvSpPr>
        <p:spPr>
          <a:xfrm>
            <a:off x="9879138" y="4411379"/>
            <a:ext cx="48279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61" name="文本框 60">
            <a:extLst>
              <a:ext uri="{FF2B5EF4-FFF2-40B4-BE49-F238E27FC236}">
                <a16:creationId xmlns:a16="http://schemas.microsoft.com/office/drawing/2014/main" id="{084FCE3E-8078-48C3-AAA2-63D8BB0D5186}"/>
              </a:ext>
            </a:extLst>
          </p:cNvPr>
          <p:cNvSpPr txBox="1"/>
          <p:nvPr/>
        </p:nvSpPr>
        <p:spPr>
          <a:xfrm>
            <a:off x="9526971" y="4802131"/>
            <a:ext cx="89048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62" name="文本框 61">
            <a:extLst>
              <a:ext uri="{FF2B5EF4-FFF2-40B4-BE49-F238E27FC236}">
                <a16:creationId xmlns:a16="http://schemas.microsoft.com/office/drawing/2014/main" id="{88C75930-0291-4A0D-A2F0-E60FEBC3B77B}"/>
              </a:ext>
            </a:extLst>
          </p:cNvPr>
          <p:cNvSpPr txBox="1"/>
          <p:nvPr/>
        </p:nvSpPr>
        <p:spPr>
          <a:xfrm>
            <a:off x="9691662" y="4601424"/>
            <a:ext cx="717674"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cxnSp>
        <p:nvCxnSpPr>
          <p:cNvPr id="63" name="直接连接符 21">
            <a:extLst>
              <a:ext uri="{FF2B5EF4-FFF2-40B4-BE49-F238E27FC236}">
                <a16:creationId xmlns:a16="http://schemas.microsoft.com/office/drawing/2014/main" id="{2BCC8758-DB91-473A-AB47-AEDBDD0C923A}"/>
              </a:ext>
            </a:extLst>
          </p:cNvPr>
          <p:cNvCxnSpPr>
            <a:cxnSpLocks/>
            <a:stCxn id="40" idx="3"/>
            <a:endCxn id="59" idx="7"/>
          </p:cNvCxnSpPr>
          <p:nvPr/>
        </p:nvCxnSpPr>
        <p:spPr>
          <a:xfrm flipH="1">
            <a:off x="10325340" y="4073465"/>
            <a:ext cx="996640" cy="40715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直接连接符 21">
            <a:extLst>
              <a:ext uri="{FF2B5EF4-FFF2-40B4-BE49-F238E27FC236}">
                <a16:creationId xmlns:a16="http://schemas.microsoft.com/office/drawing/2014/main" id="{8FB7577B-2C72-4A77-A971-CB4FC85C213F}"/>
              </a:ext>
            </a:extLst>
          </p:cNvPr>
          <p:cNvCxnSpPr>
            <a:cxnSpLocks/>
            <a:stCxn id="35" idx="1"/>
            <a:endCxn id="34" idx="7"/>
          </p:cNvCxnSpPr>
          <p:nvPr/>
        </p:nvCxnSpPr>
        <p:spPr>
          <a:xfrm flipH="1">
            <a:off x="8660649" y="1067609"/>
            <a:ext cx="1289593"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直接连接符 21">
            <a:extLst>
              <a:ext uri="{FF2B5EF4-FFF2-40B4-BE49-F238E27FC236}">
                <a16:creationId xmlns:a16="http://schemas.microsoft.com/office/drawing/2014/main" id="{FDDABD04-0701-40E9-BD36-5EA30F915BCE}"/>
              </a:ext>
            </a:extLst>
          </p:cNvPr>
          <p:cNvCxnSpPr>
            <a:cxnSpLocks/>
            <a:stCxn id="37" idx="2"/>
            <a:endCxn id="34" idx="7"/>
          </p:cNvCxnSpPr>
          <p:nvPr/>
        </p:nvCxnSpPr>
        <p:spPr>
          <a:xfrm flipH="1" flipV="1">
            <a:off x="8660649" y="1067609"/>
            <a:ext cx="2096665" cy="111911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直接连接符 21">
            <a:extLst>
              <a:ext uri="{FF2B5EF4-FFF2-40B4-BE49-F238E27FC236}">
                <a16:creationId xmlns:a16="http://schemas.microsoft.com/office/drawing/2014/main" id="{B9AE7533-9FFD-44D5-9CCC-DE4778931332}"/>
              </a:ext>
            </a:extLst>
          </p:cNvPr>
          <p:cNvCxnSpPr>
            <a:cxnSpLocks/>
            <a:stCxn id="40" idx="2"/>
            <a:endCxn id="34" idx="5"/>
          </p:cNvCxnSpPr>
          <p:nvPr/>
        </p:nvCxnSpPr>
        <p:spPr>
          <a:xfrm flipH="1" flipV="1">
            <a:off x="8660649" y="1548093"/>
            <a:ext cx="2537815" cy="222718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直接连接符 21">
            <a:extLst>
              <a:ext uri="{FF2B5EF4-FFF2-40B4-BE49-F238E27FC236}">
                <a16:creationId xmlns:a16="http://schemas.microsoft.com/office/drawing/2014/main" id="{7A4802D8-C366-44F6-9BB6-320304C6966B}"/>
              </a:ext>
            </a:extLst>
          </p:cNvPr>
          <p:cNvCxnSpPr>
            <a:cxnSpLocks/>
            <a:stCxn id="34" idx="3"/>
            <a:endCxn id="46" idx="7"/>
          </p:cNvCxnSpPr>
          <p:nvPr/>
        </p:nvCxnSpPr>
        <p:spPr>
          <a:xfrm flipH="1">
            <a:off x="7934214" y="1548093"/>
            <a:ext cx="245951" cy="42867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直接连接符 21">
            <a:extLst>
              <a:ext uri="{FF2B5EF4-FFF2-40B4-BE49-F238E27FC236}">
                <a16:creationId xmlns:a16="http://schemas.microsoft.com/office/drawing/2014/main" id="{7DA71FA1-4AB5-4341-9C0E-1D711AC44765}"/>
              </a:ext>
            </a:extLst>
          </p:cNvPr>
          <p:cNvCxnSpPr>
            <a:cxnSpLocks/>
            <a:stCxn id="46" idx="5"/>
            <a:endCxn id="40" idx="2"/>
          </p:cNvCxnSpPr>
          <p:nvPr/>
        </p:nvCxnSpPr>
        <p:spPr>
          <a:xfrm>
            <a:off x="7934214" y="2573149"/>
            <a:ext cx="3264250" cy="1202124"/>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63AB981A-5B26-4E53-BDA7-A7FCC2CDD3DD}"/>
              </a:ext>
            </a:extLst>
          </p:cNvPr>
          <p:cNvSpPr txBox="1"/>
          <p:nvPr/>
        </p:nvSpPr>
        <p:spPr>
          <a:xfrm>
            <a:off x="7384898" y="1957783"/>
            <a:ext cx="508779" cy="369332"/>
          </a:xfrm>
          <a:prstGeom prst="rect">
            <a:avLst/>
          </a:prstGeom>
          <a:noFill/>
        </p:spPr>
        <p:txBody>
          <a:bodyPr wrap="square" rtlCol="0">
            <a:spAutoFit/>
          </a:bodyPr>
          <a:lstStyle/>
          <a:p>
            <a:pPr algn="ctr"/>
            <a:r>
              <a:rPr lang="en-US" altLang="zh-CN" b="1" dirty="0">
                <a:solidFill>
                  <a:srgbClr val="66FF66"/>
                </a:solidFill>
              </a:rPr>
              <a:t>b</a:t>
            </a:r>
            <a:endParaRPr lang="zh-CN" altLang="en-US" b="1" dirty="0">
              <a:solidFill>
                <a:srgbClr val="00FFFF"/>
              </a:solidFill>
            </a:endParaRPr>
          </a:p>
        </p:txBody>
      </p:sp>
      <p:cxnSp>
        <p:nvCxnSpPr>
          <p:cNvPr id="51" name="直接连接符 21">
            <a:extLst>
              <a:ext uri="{FF2B5EF4-FFF2-40B4-BE49-F238E27FC236}">
                <a16:creationId xmlns:a16="http://schemas.microsoft.com/office/drawing/2014/main" id="{9558E169-523E-4B9D-89F3-0DAF58E99AB1}"/>
              </a:ext>
            </a:extLst>
          </p:cNvPr>
          <p:cNvCxnSpPr>
            <a:cxnSpLocks/>
            <a:stCxn id="46" idx="0"/>
            <a:endCxn id="34" idx="2"/>
          </p:cNvCxnSpPr>
          <p:nvPr/>
        </p:nvCxnSpPr>
        <p:spPr>
          <a:xfrm flipV="1">
            <a:off x="7636022" y="1307851"/>
            <a:ext cx="444631" cy="54539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直接连接符 21">
            <a:extLst>
              <a:ext uri="{FF2B5EF4-FFF2-40B4-BE49-F238E27FC236}">
                <a16:creationId xmlns:a16="http://schemas.microsoft.com/office/drawing/2014/main" id="{4BA5F732-058B-42D7-BCCB-33A82236B7D4}"/>
              </a:ext>
            </a:extLst>
          </p:cNvPr>
          <p:cNvCxnSpPr>
            <a:cxnSpLocks/>
            <a:stCxn id="59" idx="1"/>
            <a:endCxn id="46" idx="5"/>
          </p:cNvCxnSpPr>
          <p:nvPr/>
        </p:nvCxnSpPr>
        <p:spPr>
          <a:xfrm flipH="1" flipV="1">
            <a:off x="7934214" y="2573149"/>
            <a:ext cx="1704119" cy="190746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直接连接符 21">
            <a:extLst>
              <a:ext uri="{FF2B5EF4-FFF2-40B4-BE49-F238E27FC236}">
                <a16:creationId xmlns:a16="http://schemas.microsoft.com/office/drawing/2014/main" id="{16B39B8D-FF32-4F24-8260-5E0ED5ED59C7}"/>
              </a:ext>
            </a:extLst>
          </p:cNvPr>
          <p:cNvCxnSpPr>
            <a:cxnSpLocks/>
            <a:stCxn id="37" idx="2"/>
            <a:endCxn id="46" idx="6"/>
          </p:cNvCxnSpPr>
          <p:nvPr/>
        </p:nvCxnSpPr>
        <p:spPr>
          <a:xfrm flipH="1">
            <a:off x="8057730" y="2186723"/>
            <a:ext cx="2699584" cy="8823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8728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500"/>
                                        <p:tgtEl>
                                          <p:spTgt spid="51"/>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fade">
                                      <p:cBhvr>
                                        <p:cTn id="23" dur="500"/>
                                        <p:tgtEl>
                                          <p:spTgt spid="5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65"/>
                                        </p:tgtEl>
                                      </p:cBhvr>
                                    </p:animEffect>
                                    <p:set>
                                      <p:cBhvr>
                                        <p:cTn id="36" dur="1" fill="hold">
                                          <p:stCondLst>
                                            <p:cond delay="499"/>
                                          </p:stCondLst>
                                        </p:cTn>
                                        <p:tgtEl>
                                          <p:spTgt spid="65"/>
                                        </p:tgtEl>
                                        <p:attrNameLst>
                                          <p:attrName>style.visibility</p:attrName>
                                        </p:attrNameLst>
                                      </p:cBhvr>
                                      <p:to>
                                        <p:strVal val="hidden"/>
                                      </p:to>
                                    </p:set>
                                  </p:childTnLst>
                                </p:cTn>
                              </p:par>
                            </p:childTnLst>
                          </p:cTn>
                        </p:par>
                        <p:par>
                          <p:cTn id="37" fill="hold">
                            <p:stCondLst>
                              <p:cond delay="500"/>
                            </p:stCondLst>
                            <p:childTnLst>
                              <p:par>
                                <p:cTn id="38" presetID="10" presetClass="entr" presetSubtype="0" fill="hold" nodeType="after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fade">
                                      <p:cBhvr>
                                        <p:cTn id="40" dur="500"/>
                                        <p:tgtEl>
                                          <p:spTgt spid="53"/>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椭圆 45">
            <a:extLst>
              <a:ext uri="{FF2B5EF4-FFF2-40B4-BE49-F238E27FC236}">
                <a16:creationId xmlns:a16="http://schemas.microsoft.com/office/drawing/2014/main" id="{034676CD-4342-4726-9B9A-074DA79D3F18}"/>
              </a:ext>
            </a:extLst>
          </p:cNvPr>
          <p:cNvSpPr/>
          <p:nvPr/>
        </p:nvSpPr>
        <p:spPr>
          <a:xfrm>
            <a:off x="7214313" y="1853248"/>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构造</a:t>
            </a:r>
            <a:r>
              <a:rPr lang="en-US" altLang="zh-CN" dirty="0"/>
              <a:t>——</a:t>
            </a:r>
            <a:r>
              <a:rPr lang="zh-CN" altLang="en-US" dirty="0"/>
              <a:t>更进一步</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3" y="2052918"/>
            <a:ext cx="6175897" cy="4195481"/>
          </a:xfrm>
        </p:spPr>
        <p:txBody>
          <a:bodyPr/>
          <a:lstStyle/>
          <a:p>
            <a:r>
              <a:rPr lang="zh-CN" altLang="en-US" dirty="0"/>
              <a:t>我们试试往后再加一个</a:t>
            </a:r>
            <a:r>
              <a:rPr lang="en-US" altLang="zh-CN" dirty="0"/>
              <a:t>”</a:t>
            </a:r>
            <a:r>
              <a:rPr lang="en-US" altLang="zh-CN" b="1" dirty="0">
                <a:solidFill>
                  <a:srgbClr val="66FF66"/>
                </a:solidFill>
              </a:rPr>
              <a:t>b</a:t>
            </a:r>
            <a:r>
              <a:rPr lang="en-US" altLang="zh-CN" dirty="0"/>
              <a:t>”</a:t>
            </a:r>
            <a:r>
              <a:rPr lang="zh-CN" altLang="en-US" dirty="0"/>
              <a:t>会发生什么事情</a:t>
            </a:r>
            <a:endParaRPr lang="en-US" altLang="zh-CN" dirty="0"/>
          </a:p>
          <a:p>
            <a:r>
              <a:rPr lang="zh-CN" altLang="en-US" dirty="0"/>
              <a:t>上一个排序是</a:t>
            </a:r>
            <a:r>
              <a:rPr lang="en-US" altLang="zh-CN" dirty="0"/>
              <a:t>[</a:t>
            </a:r>
            <a:r>
              <a:rPr lang="zh-CN" altLang="en-US" dirty="0"/>
              <a:t>空串</a:t>
            </a:r>
            <a:r>
              <a:rPr lang="en-US" altLang="zh-CN" dirty="0"/>
              <a:t>],[“</a:t>
            </a:r>
            <a:r>
              <a:rPr lang="en-US" altLang="zh-CN" b="1" dirty="0">
                <a:solidFill>
                  <a:srgbClr val="66FF66"/>
                </a:solidFill>
              </a:rPr>
              <a:t>b</a:t>
            </a:r>
            <a:r>
              <a:rPr lang="en-US" altLang="zh-CN" dirty="0"/>
              <a:t>”],[“</a:t>
            </a:r>
            <a:r>
              <a:rPr lang="en-US" altLang="zh-CN" b="1" dirty="0" err="1">
                <a:solidFill>
                  <a:srgbClr val="00FFFF"/>
                </a:solidFill>
              </a:rPr>
              <a:t>c</a:t>
            </a:r>
            <a:r>
              <a:rPr lang="en-US" altLang="zh-CN" b="1" dirty="0" err="1">
                <a:solidFill>
                  <a:srgbClr val="66FF66"/>
                </a:solidFill>
              </a:rPr>
              <a:t>b</a:t>
            </a:r>
            <a:r>
              <a:rPr lang="en-US" altLang="zh-CN" dirty="0"/>
              <a:t>”,”</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r>
              <a:rPr lang="en-US" altLang="zh-CN" dirty="0"/>
              <a:t>”,”</a:t>
            </a: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r>
              <a:rPr lang="en-US" altLang="zh-CN" dirty="0"/>
              <a:t>”]</a:t>
            </a:r>
          </a:p>
          <a:p>
            <a:r>
              <a:rPr lang="zh-CN" altLang="en-US" dirty="0"/>
              <a:t>所以首先我们新建一个节点，从</a:t>
            </a:r>
            <a:r>
              <a:rPr lang="en-US" altLang="zh-CN" dirty="0"/>
              <a:t>”</a:t>
            </a: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r>
              <a:rPr lang="en-US" altLang="zh-CN" dirty="0"/>
              <a:t>”</a:t>
            </a:r>
            <a:r>
              <a:rPr lang="zh-CN" altLang="en-US" dirty="0"/>
              <a:t>所在的节点连出一条</a:t>
            </a:r>
            <a:r>
              <a:rPr lang="en-US" altLang="zh-CN" dirty="0"/>
              <a:t>”</a:t>
            </a:r>
            <a:r>
              <a:rPr lang="en-US" altLang="zh-CN" b="1" dirty="0">
                <a:solidFill>
                  <a:srgbClr val="66FF66"/>
                </a:solidFill>
              </a:rPr>
              <a:t>b</a:t>
            </a:r>
            <a:r>
              <a:rPr lang="en-US" altLang="zh-CN" dirty="0"/>
              <a:t>”</a:t>
            </a:r>
            <a:r>
              <a:rPr lang="zh-CN" altLang="en-US" dirty="0"/>
              <a:t>的转移边</a:t>
            </a:r>
            <a:endParaRPr lang="en-US" altLang="zh-CN" dirty="0"/>
          </a:p>
          <a:p>
            <a:r>
              <a:rPr lang="zh-CN" altLang="en-US" dirty="0"/>
              <a:t>我们知道排序中上一个元素就是这个节点的父亲</a:t>
            </a:r>
            <a:endParaRPr lang="en-US" altLang="zh-CN" dirty="0"/>
          </a:p>
          <a:p>
            <a:r>
              <a:rPr lang="zh-CN" altLang="en-US" dirty="0"/>
              <a:t>同样连出一条</a:t>
            </a:r>
            <a:r>
              <a:rPr lang="en-US" altLang="zh-CN" dirty="0"/>
              <a:t>”</a:t>
            </a:r>
            <a:r>
              <a:rPr lang="en-US" altLang="zh-CN" b="1" dirty="0">
                <a:solidFill>
                  <a:srgbClr val="66FF66"/>
                </a:solidFill>
              </a:rPr>
              <a:t>b</a:t>
            </a:r>
            <a:r>
              <a:rPr lang="en-US" altLang="zh-CN" dirty="0"/>
              <a:t>”</a:t>
            </a:r>
            <a:r>
              <a:rPr lang="zh-CN" altLang="en-US" dirty="0"/>
              <a:t>的转移边</a:t>
            </a:r>
            <a:endParaRPr lang="en-US" altLang="zh-CN" dirty="0"/>
          </a:p>
          <a:p>
            <a:r>
              <a:rPr lang="zh-CN" altLang="en-US" dirty="0"/>
              <a:t>接着是根节点</a:t>
            </a:r>
            <a:endParaRPr lang="en-US" altLang="zh-CN" dirty="0"/>
          </a:p>
          <a:p>
            <a:r>
              <a:rPr lang="zh-CN" altLang="en-US" dirty="0"/>
              <a:t>我们发现根节点已经有</a:t>
            </a:r>
            <a:r>
              <a:rPr lang="en-US" altLang="zh-CN" dirty="0"/>
              <a:t>”</a:t>
            </a:r>
            <a:r>
              <a:rPr lang="en-US" altLang="zh-CN" b="1" dirty="0">
                <a:solidFill>
                  <a:srgbClr val="66FF66"/>
                </a:solidFill>
              </a:rPr>
              <a:t>b</a:t>
            </a:r>
            <a:r>
              <a:rPr lang="en-US" altLang="zh-CN" dirty="0"/>
              <a:t>”</a:t>
            </a:r>
            <a:r>
              <a:rPr lang="zh-CN" altLang="en-US" dirty="0"/>
              <a:t>的转移边了，也就是说，字符串</a:t>
            </a:r>
            <a:r>
              <a:rPr lang="en-US" altLang="zh-CN" dirty="0"/>
              <a:t>”</a:t>
            </a:r>
            <a:r>
              <a:rPr lang="en-US" altLang="zh-CN" b="1" dirty="0">
                <a:solidFill>
                  <a:srgbClr val="66FF66"/>
                </a:solidFill>
              </a:rPr>
              <a:t>b</a:t>
            </a:r>
            <a:r>
              <a:rPr lang="en-US" altLang="zh-CN" dirty="0"/>
              <a:t>”</a:t>
            </a:r>
            <a:r>
              <a:rPr lang="zh-CN" altLang="en-US" dirty="0"/>
              <a:t>已经出现过了</a:t>
            </a:r>
            <a:endParaRPr lang="en-US" altLang="zh-CN" dirty="0"/>
          </a:p>
        </p:txBody>
      </p:sp>
      <p:sp>
        <p:nvSpPr>
          <p:cNvPr id="34" name="椭圆 33">
            <a:extLst>
              <a:ext uri="{FF2B5EF4-FFF2-40B4-BE49-F238E27FC236}">
                <a16:creationId xmlns:a16="http://schemas.microsoft.com/office/drawing/2014/main" id="{26F6B653-2349-4760-8950-DDDF0638EA60}"/>
              </a:ext>
            </a:extLst>
          </p:cNvPr>
          <p:cNvSpPr/>
          <p:nvPr/>
        </p:nvSpPr>
        <p:spPr>
          <a:xfrm>
            <a:off x="8080653" y="968097"/>
            <a:ext cx="679508" cy="67950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C0BDABF0-BB1F-48ED-AA1D-C58AF9D9D7A5}"/>
              </a:ext>
            </a:extLst>
          </p:cNvPr>
          <p:cNvSpPr/>
          <p:nvPr/>
        </p:nvSpPr>
        <p:spPr>
          <a:xfrm>
            <a:off x="9850730" y="968097"/>
            <a:ext cx="679508" cy="6795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dirty="0">
                <a:solidFill>
                  <a:srgbClr val="FFFF00"/>
                </a:solidFill>
              </a:rPr>
              <a:t>a</a:t>
            </a:r>
            <a:endParaRPr lang="zh-CN" altLang="en-US" dirty="0"/>
          </a:p>
        </p:txBody>
      </p:sp>
      <p:cxnSp>
        <p:nvCxnSpPr>
          <p:cNvPr id="36" name="直接连接符 21">
            <a:extLst>
              <a:ext uri="{FF2B5EF4-FFF2-40B4-BE49-F238E27FC236}">
                <a16:creationId xmlns:a16="http://schemas.microsoft.com/office/drawing/2014/main" id="{66763B39-BCCE-4D9D-8B74-00B650ED2C82}"/>
              </a:ext>
            </a:extLst>
          </p:cNvPr>
          <p:cNvCxnSpPr>
            <a:cxnSpLocks/>
            <a:stCxn id="34" idx="6"/>
            <a:endCxn id="35" idx="2"/>
          </p:cNvCxnSpPr>
          <p:nvPr/>
        </p:nvCxnSpPr>
        <p:spPr>
          <a:xfrm>
            <a:off x="8760161" y="1307851"/>
            <a:ext cx="1090569" cy="0"/>
          </a:xfrm>
          <a:prstGeom prst="straightConnector1">
            <a:avLst/>
          </a:prstGeom>
          <a:ln w="38100">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id="{5AE98F3D-3EC4-4CBD-AF6F-742768971D2D}"/>
              </a:ext>
            </a:extLst>
          </p:cNvPr>
          <p:cNvSpPr/>
          <p:nvPr/>
        </p:nvSpPr>
        <p:spPr>
          <a:xfrm>
            <a:off x="10757314" y="176501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cxnSp>
        <p:nvCxnSpPr>
          <p:cNvPr id="39" name="直接连接符 21">
            <a:extLst>
              <a:ext uri="{FF2B5EF4-FFF2-40B4-BE49-F238E27FC236}">
                <a16:creationId xmlns:a16="http://schemas.microsoft.com/office/drawing/2014/main" id="{52D9F6AD-F8E3-4EF2-B0CE-C114E35D4844}"/>
              </a:ext>
            </a:extLst>
          </p:cNvPr>
          <p:cNvCxnSpPr>
            <a:cxnSpLocks/>
            <a:stCxn id="35" idx="5"/>
            <a:endCxn id="37" idx="1"/>
          </p:cNvCxnSpPr>
          <p:nvPr/>
        </p:nvCxnSpPr>
        <p:spPr>
          <a:xfrm>
            <a:off x="10430726" y="1548093"/>
            <a:ext cx="450104" cy="340437"/>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椭圆 39">
            <a:extLst>
              <a:ext uri="{FF2B5EF4-FFF2-40B4-BE49-F238E27FC236}">
                <a16:creationId xmlns:a16="http://schemas.microsoft.com/office/drawing/2014/main" id="{F674BB5C-A906-463A-A268-26FE17B195A9}"/>
              </a:ext>
            </a:extLst>
          </p:cNvPr>
          <p:cNvSpPr/>
          <p:nvPr/>
        </p:nvSpPr>
        <p:spPr>
          <a:xfrm>
            <a:off x="11198464" y="335356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41" name="文本框 40">
            <a:extLst>
              <a:ext uri="{FF2B5EF4-FFF2-40B4-BE49-F238E27FC236}">
                <a16:creationId xmlns:a16="http://schemas.microsoft.com/office/drawing/2014/main" id="{5ED49FAA-B2A3-4974-9EB7-AD5B3FF60B57}"/>
              </a:ext>
            </a:extLst>
          </p:cNvPr>
          <p:cNvSpPr txBox="1"/>
          <p:nvPr/>
        </p:nvSpPr>
        <p:spPr>
          <a:xfrm>
            <a:off x="11609910" y="3363189"/>
            <a:ext cx="327259" cy="369332"/>
          </a:xfrm>
          <a:prstGeom prst="rect">
            <a:avLst/>
          </a:prstGeom>
          <a:noFill/>
        </p:spPr>
        <p:txBody>
          <a:bodyPr wrap="square" rtlCol="0">
            <a:spAutoFit/>
          </a:bodyPr>
          <a:lstStyle/>
          <a:p>
            <a:pPr algn="ctr"/>
            <a:r>
              <a:rPr lang="en-US" altLang="zh-CN" b="1" dirty="0">
                <a:solidFill>
                  <a:srgbClr val="00FFFF"/>
                </a:solidFill>
              </a:rPr>
              <a:t>c</a:t>
            </a:r>
            <a:endParaRPr lang="zh-CN" altLang="en-US" b="1" dirty="0">
              <a:solidFill>
                <a:srgbClr val="00FFFF"/>
              </a:solidFill>
            </a:endParaRPr>
          </a:p>
        </p:txBody>
      </p:sp>
      <p:sp>
        <p:nvSpPr>
          <p:cNvPr id="42" name="文本框 41">
            <a:extLst>
              <a:ext uri="{FF2B5EF4-FFF2-40B4-BE49-F238E27FC236}">
                <a16:creationId xmlns:a16="http://schemas.microsoft.com/office/drawing/2014/main" id="{E101A15F-F0A8-41E4-8C32-46AEB30C738C}"/>
              </a:ext>
            </a:extLst>
          </p:cNvPr>
          <p:cNvSpPr txBox="1"/>
          <p:nvPr/>
        </p:nvSpPr>
        <p:spPr>
          <a:xfrm>
            <a:off x="11302441" y="3753941"/>
            <a:ext cx="653255"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sp>
        <p:nvSpPr>
          <p:cNvPr id="43" name="文本框 42">
            <a:extLst>
              <a:ext uri="{FF2B5EF4-FFF2-40B4-BE49-F238E27FC236}">
                <a16:creationId xmlns:a16="http://schemas.microsoft.com/office/drawing/2014/main" id="{2E43B5AE-104F-4FB8-B39F-7B11C77D4F81}"/>
              </a:ext>
            </a:extLst>
          </p:cNvPr>
          <p:cNvSpPr txBox="1"/>
          <p:nvPr/>
        </p:nvSpPr>
        <p:spPr>
          <a:xfrm>
            <a:off x="11446916" y="3553234"/>
            <a:ext cx="508779"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cxnSp>
        <p:nvCxnSpPr>
          <p:cNvPr id="44" name="直接连接符 21">
            <a:extLst>
              <a:ext uri="{FF2B5EF4-FFF2-40B4-BE49-F238E27FC236}">
                <a16:creationId xmlns:a16="http://schemas.microsoft.com/office/drawing/2014/main" id="{694B444E-0E5D-42D0-8FFD-6465D7D0D61A}"/>
              </a:ext>
            </a:extLst>
          </p:cNvPr>
          <p:cNvCxnSpPr>
            <a:cxnSpLocks/>
            <a:stCxn id="37" idx="4"/>
            <a:endCxn id="40" idx="1"/>
          </p:cNvCxnSpPr>
          <p:nvPr/>
        </p:nvCxnSpPr>
        <p:spPr>
          <a:xfrm>
            <a:off x="11179023" y="2608431"/>
            <a:ext cx="142957" cy="86864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直接连接符 21">
            <a:extLst>
              <a:ext uri="{FF2B5EF4-FFF2-40B4-BE49-F238E27FC236}">
                <a16:creationId xmlns:a16="http://schemas.microsoft.com/office/drawing/2014/main" id="{B3F9AB64-4F8F-49E5-AB20-4CDB1D341DA1}"/>
              </a:ext>
            </a:extLst>
          </p:cNvPr>
          <p:cNvCxnSpPr>
            <a:cxnSpLocks/>
            <a:stCxn id="34" idx="6"/>
            <a:endCxn id="40" idx="1"/>
          </p:cNvCxnSpPr>
          <p:nvPr/>
        </p:nvCxnSpPr>
        <p:spPr>
          <a:xfrm>
            <a:off x="8760161" y="1307851"/>
            <a:ext cx="2561819" cy="216922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CC7A0870-50A1-4232-807F-20690F9F6089}"/>
              </a:ext>
            </a:extLst>
          </p:cNvPr>
          <p:cNvSpPr txBox="1"/>
          <p:nvPr/>
        </p:nvSpPr>
        <p:spPr>
          <a:xfrm>
            <a:off x="10925652" y="2151553"/>
            <a:ext cx="508779" cy="369332"/>
          </a:xfrm>
          <a:prstGeom prst="rect">
            <a:avLst/>
          </a:prstGeom>
          <a:noFill/>
        </p:spPr>
        <p:txBody>
          <a:bodyPr wrap="square" rtlCol="0">
            <a:spAutoFit/>
          </a:bodyPr>
          <a:lstStyle/>
          <a:p>
            <a:pPr algn="ctr"/>
            <a:r>
              <a:rPr lang="en-US" altLang="zh-CN" b="1" dirty="0">
                <a:solidFill>
                  <a:srgbClr val="FFFF00"/>
                </a:solidFill>
              </a:rPr>
              <a:t>a</a:t>
            </a:r>
            <a:r>
              <a:rPr lang="en-US" altLang="zh-CN" b="1" dirty="0">
                <a:solidFill>
                  <a:srgbClr val="66FF66"/>
                </a:solidFill>
              </a:rPr>
              <a:t>b</a:t>
            </a:r>
            <a:endParaRPr lang="zh-CN" altLang="en-US" b="1" dirty="0">
              <a:solidFill>
                <a:srgbClr val="00FFFF"/>
              </a:solidFill>
            </a:endParaRPr>
          </a:p>
        </p:txBody>
      </p:sp>
      <p:sp>
        <p:nvSpPr>
          <p:cNvPr id="59" name="椭圆 58">
            <a:extLst>
              <a:ext uri="{FF2B5EF4-FFF2-40B4-BE49-F238E27FC236}">
                <a16:creationId xmlns:a16="http://schemas.microsoft.com/office/drawing/2014/main" id="{9DB70D77-7E1E-41F0-BC60-224F21380D8A}"/>
              </a:ext>
            </a:extLst>
          </p:cNvPr>
          <p:cNvSpPr/>
          <p:nvPr/>
        </p:nvSpPr>
        <p:spPr>
          <a:xfrm>
            <a:off x="9496049" y="4338332"/>
            <a:ext cx="971575" cy="9715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60" name="文本框 59">
            <a:extLst>
              <a:ext uri="{FF2B5EF4-FFF2-40B4-BE49-F238E27FC236}">
                <a16:creationId xmlns:a16="http://schemas.microsoft.com/office/drawing/2014/main" id="{DC29E13E-242E-40D7-85EC-C49E2AF4AE69}"/>
              </a:ext>
            </a:extLst>
          </p:cNvPr>
          <p:cNvSpPr txBox="1"/>
          <p:nvPr/>
        </p:nvSpPr>
        <p:spPr>
          <a:xfrm>
            <a:off x="9879138" y="4411379"/>
            <a:ext cx="48279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61" name="文本框 60">
            <a:extLst>
              <a:ext uri="{FF2B5EF4-FFF2-40B4-BE49-F238E27FC236}">
                <a16:creationId xmlns:a16="http://schemas.microsoft.com/office/drawing/2014/main" id="{084FCE3E-8078-48C3-AAA2-63D8BB0D5186}"/>
              </a:ext>
            </a:extLst>
          </p:cNvPr>
          <p:cNvSpPr txBox="1"/>
          <p:nvPr/>
        </p:nvSpPr>
        <p:spPr>
          <a:xfrm>
            <a:off x="9526971" y="4802131"/>
            <a:ext cx="89048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62" name="文本框 61">
            <a:extLst>
              <a:ext uri="{FF2B5EF4-FFF2-40B4-BE49-F238E27FC236}">
                <a16:creationId xmlns:a16="http://schemas.microsoft.com/office/drawing/2014/main" id="{88C75930-0291-4A0D-A2F0-E60FEBC3B77B}"/>
              </a:ext>
            </a:extLst>
          </p:cNvPr>
          <p:cNvSpPr txBox="1"/>
          <p:nvPr/>
        </p:nvSpPr>
        <p:spPr>
          <a:xfrm>
            <a:off x="9691662" y="4601424"/>
            <a:ext cx="717674"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cxnSp>
        <p:nvCxnSpPr>
          <p:cNvPr id="63" name="直接连接符 21">
            <a:extLst>
              <a:ext uri="{FF2B5EF4-FFF2-40B4-BE49-F238E27FC236}">
                <a16:creationId xmlns:a16="http://schemas.microsoft.com/office/drawing/2014/main" id="{2BCC8758-DB91-473A-AB47-AEDBDD0C923A}"/>
              </a:ext>
            </a:extLst>
          </p:cNvPr>
          <p:cNvCxnSpPr>
            <a:cxnSpLocks/>
            <a:stCxn id="40" idx="3"/>
            <a:endCxn id="59" idx="7"/>
          </p:cNvCxnSpPr>
          <p:nvPr/>
        </p:nvCxnSpPr>
        <p:spPr>
          <a:xfrm flipH="1">
            <a:off x="10325340" y="4073465"/>
            <a:ext cx="996640" cy="40715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直接连接符 21">
            <a:extLst>
              <a:ext uri="{FF2B5EF4-FFF2-40B4-BE49-F238E27FC236}">
                <a16:creationId xmlns:a16="http://schemas.microsoft.com/office/drawing/2014/main" id="{8FB7577B-2C72-4A77-A971-CB4FC85C213F}"/>
              </a:ext>
            </a:extLst>
          </p:cNvPr>
          <p:cNvCxnSpPr>
            <a:cxnSpLocks/>
            <a:stCxn id="35" idx="1"/>
            <a:endCxn id="34" idx="7"/>
          </p:cNvCxnSpPr>
          <p:nvPr/>
        </p:nvCxnSpPr>
        <p:spPr>
          <a:xfrm flipH="1">
            <a:off x="8660649" y="1067609"/>
            <a:ext cx="1289593"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直接连接符 21">
            <a:extLst>
              <a:ext uri="{FF2B5EF4-FFF2-40B4-BE49-F238E27FC236}">
                <a16:creationId xmlns:a16="http://schemas.microsoft.com/office/drawing/2014/main" id="{B9AE7533-9FFD-44D5-9CCC-DE4778931332}"/>
              </a:ext>
            </a:extLst>
          </p:cNvPr>
          <p:cNvCxnSpPr>
            <a:cxnSpLocks/>
            <a:stCxn id="40" idx="2"/>
            <a:endCxn id="34" idx="5"/>
          </p:cNvCxnSpPr>
          <p:nvPr/>
        </p:nvCxnSpPr>
        <p:spPr>
          <a:xfrm flipH="1" flipV="1">
            <a:off x="8660649" y="1548093"/>
            <a:ext cx="2537815" cy="222718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直接连接符 21">
            <a:extLst>
              <a:ext uri="{FF2B5EF4-FFF2-40B4-BE49-F238E27FC236}">
                <a16:creationId xmlns:a16="http://schemas.microsoft.com/office/drawing/2014/main" id="{7A4802D8-C366-44F6-9BB6-320304C6966B}"/>
              </a:ext>
            </a:extLst>
          </p:cNvPr>
          <p:cNvCxnSpPr>
            <a:cxnSpLocks/>
            <a:stCxn id="34" idx="3"/>
            <a:endCxn id="46" idx="7"/>
          </p:cNvCxnSpPr>
          <p:nvPr/>
        </p:nvCxnSpPr>
        <p:spPr>
          <a:xfrm flipH="1">
            <a:off x="7934214" y="1548093"/>
            <a:ext cx="245951" cy="42867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直接连接符 21">
            <a:extLst>
              <a:ext uri="{FF2B5EF4-FFF2-40B4-BE49-F238E27FC236}">
                <a16:creationId xmlns:a16="http://schemas.microsoft.com/office/drawing/2014/main" id="{7DA71FA1-4AB5-4341-9C0E-1D711AC44765}"/>
              </a:ext>
            </a:extLst>
          </p:cNvPr>
          <p:cNvCxnSpPr>
            <a:cxnSpLocks/>
            <a:stCxn id="46" idx="5"/>
            <a:endCxn id="40" idx="2"/>
          </p:cNvCxnSpPr>
          <p:nvPr/>
        </p:nvCxnSpPr>
        <p:spPr>
          <a:xfrm>
            <a:off x="7934214" y="2573149"/>
            <a:ext cx="3264250" cy="1202124"/>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63AB981A-5B26-4E53-BDA7-A7FCC2CDD3DD}"/>
              </a:ext>
            </a:extLst>
          </p:cNvPr>
          <p:cNvSpPr txBox="1"/>
          <p:nvPr/>
        </p:nvSpPr>
        <p:spPr>
          <a:xfrm>
            <a:off x="7384898" y="1957783"/>
            <a:ext cx="508779" cy="369332"/>
          </a:xfrm>
          <a:prstGeom prst="rect">
            <a:avLst/>
          </a:prstGeom>
          <a:noFill/>
        </p:spPr>
        <p:txBody>
          <a:bodyPr wrap="square" rtlCol="0">
            <a:spAutoFit/>
          </a:bodyPr>
          <a:lstStyle/>
          <a:p>
            <a:pPr algn="ctr"/>
            <a:r>
              <a:rPr lang="en-US" altLang="zh-CN" b="1" dirty="0">
                <a:solidFill>
                  <a:srgbClr val="66FF66"/>
                </a:solidFill>
              </a:rPr>
              <a:t>b</a:t>
            </a:r>
            <a:endParaRPr lang="zh-CN" altLang="en-US" b="1" dirty="0">
              <a:solidFill>
                <a:srgbClr val="00FFFF"/>
              </a:solidFill>
            </a:endParaRPr>
          </a:p>
        </p:txBody>
      </p:sp>
      <p:cxnSp>
        <p:nvCxnSpPr>
          <p:cNvPr id="51" name="直接连接符 21">
            <a:extLst>
              <a:ext uri="{FF2B5EF4-FFF2-40B4-BE49-F238E27FC236}">
                <a16:creationId xmlns:a16="http://schemas.microsoft.com/office/drawing/2014/main" id="{9558E169-523E-4B9D-89F3-0DAF58E99AB1}"/>
              </a:ext>
            </a:extLst>
          </p:cNvPr>
          <p:cNvCxnSpPr>
            <a:cxnSpLocks/>
            <a:stCxn id="46" idx="0"/>
            <a:endCxn id="34" idx="2"/>
          </p:cNvCxnSpPr>
          <p:nvPr/>
        </p:nvCxnSpPr>
        <p:spPr>
          <a:xfrm flipV="1">
            <a:off x="7636022" y="1307851"/>
            <a:ext cx="444631" cy="54539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直接连接符 21">
            <a:extLst>
              <a:ext uri="{FF2B5EF4-FFF2-40B4-BE49-F238E27FC236}">
                <a16:creationId xmlns:a16="http://schemas.microsoft.com/office/drawing/2014/main" id="{4BA5F732-058B-42D7-BCCB-33A82236B7D4}"/>
              </a:ext>
            </a:extLst>
          </p:cNvPr>
          <p:cNvCxnSpPr>
            <a:cxnSpLocks/>
            <a:stCxn id="59" idx="1"/>
            <a:endCxn id="46" idx="5"/>
          </p:cNvCxnSpPr>
          <p:nvPr/>
        </p:nvCxnSpPr>
        <p:spPr>
          <a:xfrm flipH="1" flipV="1">
            <a:off x="7934214" y="2573149"/>
            <a:ext cx="1704119" cy="190746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直接连接符 21">
            <a:extLst>
              <a:ext uri="{FF2B5EF4-FFF2-40B4-BE49-F238E27FC236}">
                <a16:creationId xmlns:a16="http://schemas.microsoft.com/office/drawing/2014/main" id="{16B39B8D-FF32-4F24-8260-5E0ED5ED59C7}"/>
              </a:ext>
            </a:extLst>
          </p:cNvPr>
          <p:cNvCxnSpPr>
            <a:cxnSpLocks/>
            <a:stCxn id="37" idx="2"/>
            <a:endCxn id="46" idx="6"/>
          </p:cNvCxnSpPr>
          <p:nvPr/>
        </p:nvCxnSpPr>
        <p:spPr>
          <a:xfrm flipH="1">
            <a:off x="8057730" y="2186723"/>
            <a:ext cx="2699584" cy="8823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椭圆 46">
            <a:extLst>
              <a:ext uri="{FF2B5EF4-FFF2-40B4-BE49-F238E27FC236}">
                <a16:creationId xmlns:a16="http://schemas.microsoft.com/office/drawing/2014/main" id="{5FE68210-9FC5-453A-B8B6-2E1E14ABC93D}"/>
              </a:ext>
            </a:extLst>
          </p:cNvPr>
          <p:cNvSpPr/>
          <p:nvPr/>
        </p:nvSpPr>
        <p:spPr>
          <a:xfrm>
            <a:off x="8334899" y="5510614"/>
            <a:ext cx="1202123" cy="12021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49" name="文本框 48">
            <a:extLst>
              <a:ext uri="{FF2B5EF4-FFF2-40B4-BE49-F238E27FC236}">
                <a16:creationId xmlns:a16="http://schemas.microsoft.com/office/drawing/2014/main" id="{11C8FDEF-4842-4C42-A62E-743BE775388C}"/>
              </a:ext>
            </a:extLst>
          </p:cNvPr>
          <p:cNvSpPr txBox="1"/>
          <p:nvPr/>
        </p:nvSpPr>
        <p:spPr>
          <a:xfrm>
            <a:off x="8758617" y="5789118"/>
            <a:ext cx="703006"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54" name="文本框 53">
            <a:extLst>
              <a:ext uri="{FF2B5EF4-FFF2-40B4-BE49-F238E27FC236}">
                <a16:creationId xmlns:a16="http://schemas.microsoft.com/office/drawing/2014/main" id="{117B38A2-EF2A-42CF-BDA9-0980C7ED492A}"/>
              </a:ext>
            </a:extLst>
          </p:cNvPr>
          <p:cNvSpPr txBox="1"/>
          <p:nvPr/>
        </p:nvSpPr>
        <p:spPr>
          <a:xfrm>
            <a:off x="8431462" y="6187325"/>
            <a:ext cx="105517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56" name="文本框 55">
            <a:extLst>
              <a:ext uri="{FF2B5EF4-FFF2-40B4-BE49-F238E27FC236}">
                <a16:creationId xmlns:a16="http://schemas.microsoft.com/office/drawing/2014/main" id="{AF863C81-2BDF-44DD-B5B9-6884D09A3D1F}"/>
              </a:ext>
            </a:extLst>
          </p:cNvPr>
          <p:cNvSpPr txBox="1"/>
          <p:nvPr/>
        </p:nvSpPr>
        <p:spPr>
          <a:xfrm>
            <a:off x="8586527" y="5986618"/>
            <a:ext cx="890483"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cxnSp>
        <p:nvCxnSpPr>
          <p:cNvPr id="57" name="直接连接符 21">
            <a:extLst>
              <a:ext uri="{FF2B5EF4-FFF2-40B4-BE49-F238E27FC236}">
                <a16:creationId xmlns:a16="http://schemas.microsoft.com/office/drawing/2014/main" id="{0F91C6FD-F575-4E85-AFB8-B690FD698668}"/>
              </a:ext>
            </a:extLst>
          </p:cNvPr>
          <p:cNvCxnSpPr>
            <a:cxnSpLocks/>
            <a:stCxn id="59" idx="3"/>
            <a:endCxn id="47" idx="7"/>
          </p:cNvCxnSpPr>
          <p:nvPr/>
        </p:nvCxnSpPr>
        <p:spPr>
          <a:xfrm flipH="1">
            <a:off x="9360975" y="5167623"/>
            <a:ext cx="277358" cy="519038"/>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25ADDB0D-84F7-433A-98C9-445844A475B3}"/>
              </a:ext>
            </a:extLst>
          </p:cNvPr>
          <p:cNvSpPr txBox="1"/>
          <p:nvPr/>
        </p:nvSpPr>
        <p:spPr>
          <a:xfrm>
            <a:off x="8922620" y="5595007"/>
            <a:ext cx="518150" cy="369332"/>
          </a:xfrm>
          <a:prstGeom prst="rect">
            <a:avLst/>
          </a:prstGeom>
          <a:noFill/>
        </p:spPr>
        <p:txBody>
          <a:bodyPr wrap="square" rtlCol="0">
            <a:spAutoFit/>
          </a:bodyPr>
          <a:lstStyle/>
          <a:p>
            <a:pPr algn="ctr"/>
            <a:r>
              <a:rPr lang="en-US" altLang="zh-CN" b="1" dirty="0">
                <a:solidFill>
                  <a:srgbClr val="66FF66"/>
                </a:solidFill>
              </a:rPr>
              <a:t>bb</a:t>
            </a:r>
            <a:endParaRPr lang="zh-CN" altLang="en-US" b="1" dirty="0">
              <a:solidFill>
                <a:srgbClr val="00FFFF"/>
              </a:solidFill>
            </a:endParaRPr>
          </a:p>
        </p:txBody>
      </p:sp>
      <p:cxnSp>
        <p:nvCxnSpPr>
          <p:cNvPr id="67" name="直接连接符 21">
            <a:extLst>
              <a:ext uri="{FF2B5EF4-FFF2-40B4-BE49-F238E27FC236}">
                <a16:creationId xmlns:a16="http://schemas.microsoft.com/office/drawing/2014/main" id="{9547869C-863C-4B02-A05A-26C1BF5B7033}"/>
              </a:ext>
            </a:extLst>
          </p:cNvPr>
          <p:cNvCxnSpPr>
            <a:cxnSpLocks/>
            <a:stCxn id="46" idx="4"/>
            <a:endCxn id="47" idx="0"/>
          </p:cNvCxnSpPr>
          <p:nvPr/>
        </p:nvCxnSpPr>
        <p:spPr>
          <a:xfrm>
            <a:off x="7636022" y="2696665"/>
            <a:ext cx="1299939" cy="2813949"/>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01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500"/>
                                        <p:tgtEl>
                                          <p:spTgt spid="47"/>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fade">
                                      <p:cBhvr>
                                        <p:cTn id="23" dur="500"/>
                                        <p:tgtEl>
                                          <p:spTgt spid="57"/>
                                        </p:tgtEl>
                                      </p:cBhvr>
                                    </p:animEffect>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5" presetClass="emph" presetSubtype="0" repeatCount="2000" fill="hold" nodeType="clickEffect">
                                  <p:stCondLst>
                                    <p:cond delay="0"/>
                                  </p:stCondLst>
                                  <p:childTnLst>
                                    <p:anim calcmode="discrete" valueType="str">
                                      <p:cBhvr>
                                        <p:cTn id="38" dur="500" fill="hold"/>
                                        <p:tgtEl>
                                          <p:spTgt spid="52"/>
                                        </p:tgtEl>
                                        <p:attrNameLst>
                                          <p:attrName>style.visibility</p:attrName>
                                        </p:attrNameLst>
                                      </p:cBhvr>
                                      <p:tavLst>
                                        <p:tav tm="0">
                                          <p:val>
                                            <p:strVal val="hidden"/>
                                          </p:val>
                                        </p:tav>
                                        <p:tav tm="50000">
                                          <p:val>
                                            <p:strVal val="visible"/>
                                          </p:val>
                                        </p:tav>
                                      </p:tavLst>
                                    </p:anim>
                                  </p:childTnLst>
                                </p:cTn>
                              </p:par>
                            </p:childTnLst>
                          </p:cTn>
                        </p:par>
                        <p:par>
                          <p:cTn id="39" fill="hold">
                            <p:stCondLst>
                              <p:cond delay="1000"/>
                            </p:stCondLst>
                            <p:childTnLst>
                              <p:par>
                                <p:cTn id="40" presetID="35" presetClass="emph" presetSubtype="0" repeatCount="2000" fill="hold" grpId="0" nodeType="afterEffect">
                                  <p:stCondLst>
                                    <p:cond delay="0"/>
                                  </p:stCondLst>
                                  <p:childTnLst>
                                    <p:anim calcmode="discrete" valueType="str">
                                      <p:cBhvr>
                                        <p:cTn id="41" dur="500" fill="hold"/>
                                        <p:tgtEl>
                                          <p:spTgt spid="46"/>
                                        </p:tgtEl>
                                        <p:attrNameLst>
                                          <p:attrName>style.visibility</p:attrName>
                                        </p:attrNameLst>
                                      </p:cBhvr>
                                      <p:tavLst>
                                        <p:tav tm="0">
                                          <p:val>
                                            <p:strVal val="hidden"/>
                                          </p:val>
                                        </p:tav>
                                        <p:tav tm="50000">
                                          <p:val>
                                            <p:strVal val="visible"/>
                                          </p:val>
                                        </p:tav>
                                      </p:tavLst>
                                    </p:anim>
                                  </p:childTnLst>
                                </p:cTn>
                              </p:par>
                              <p:par>
                                <p:cTn id="42" presetID="35" presetClass="emph" presetSubtype="0" repeatCount="2000" fill="hold" grpId="0" nodeType="withEffect">
                                  <p:stCondLst>
                                    <p:cond delay="0"/>
                                  </p:stCondLst>
                                  <p:childTnLst>
                                    <p:anim calcmode="discrete" valueType="str">
                                      <p:cBhvr>
                                        <p:cTn id="43" dur="500" fill="hold"/>
                                        <p:tgtEl>
                                          <p:spTgt spid="50"/>
                                        </p:tgtEl>
                                        <p:attrNameLst>
                                          <p:attrName>style.visibility</p:attrName>
                                        </p:attrNameLst>
                                      </p:cBhvr>
                                      <p:tavLst>
                                        <p:tav tm="0">
                                          <p:val>
                                            <p:strVal val="hidden"/>
                                          </p:val>
                                        </p:tav>
                                        <p:tav tm="50000">
                                          <p:val>
                                            <p:strVal val="visible"/>
                                          </p:val>
                                        </p:tav>
                                      </p:tavLst>
                                    </p:anim>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fade">
                                      <p:cBhvr>
                                        <p:cTn id="52" dur="500"/>
                                        <p:tgtEl>
                                          <p:spTgt spid="67"/>
                                        </p:tgtEl>
                                      </p:cBhvr>
                                    </p:animEffec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5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35" presetClass="emph" presetSubtype="0" repeatCount="2000" fill="hold" nodeType="clickEffect">
                                  <p:stCondLst>
                                    <p:cond delay="0"/>
                                  </p:stCondLst>
                                  <p:childTnLst>
                                    <p:anim calcmode="discrete" valueType="str">
                                      <p:cBhvr>
                                        <p:cTn id="63" dur="500" fill="hold"/>
                                        <p:tgtEl>
                                          <p:spTgt spid="51"/>
                                        </p:tgtEl>
                                        <p:attrNameLst>
                                          <p:attrName>style.visibility</p:attrName>
                                        </p:attrNameLst>
                                      </p:cBhvr>
                                      <p:tavLst>
                                        <p:tav tm="0">
                                          <p:val>
                                            <p:strVal val="hidden"/>
                                          </p:val>
                                        </p:tav>
                                        <p:tav tm="50000">
                                          <p:val>
                                            <p:strVal val="visible"/>
                                          </p:val>
                                        </p:tav>
                                      </p:tavLst>
                                    </p:anim>
                                  </p:childTnLst>
                                </p:cTn>
                              </p:par>
                            </p:childTnLst>
                          </p:cTn>
                        </p:par>
                        <p:par>
                          <p:cTn id="64" fill="hold">
                            <p:stCondLst>
                              <p:cond delay="1000"/>
                            </p:stCondLst>
                            <p:childTnLst>
                              <p:par>
                                <p:cTn id="65" presetID="35" presetClass="emph" presetSubtype="0" repeatCount="2000" fill="hold" grpId="0" nodeType="afterEffect">
                                  <p:stCondLst>
                                    <p:cond delay="0"/>
                                  </p:stCondLst>
                                  <p:childTnLst>
                                    <p:anim calcmode="discrete" valueType="str">
                                      <p:cBhvr>
                                        <p:cTn id="66" dur="500" fill="hold"/>
                                        <p:tgtEl>
                                          <p:spTgt spid="34"/>
                                        </p:tgtEl>
                                        <p:attrNameLst>
                                          <p:attrName>style.visibility</p:attrName>
                                        </p:attrNameLst>
                                      </p:cBhvr>
                                      <p:tavLst>
                                        <p:tav tm="0">
                                          <p:val>
                                            <p:strVal val="hidden"/>
                                          </p:val>
                                        </p:tav>
                                        <p:tav tm="50000">
                                          <p:val>
                                            <p:strVal val="visible"/>
                                          </p:val>
                                        </p:tav>
                                      </p:tavLst>
                                    </p:anim>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35" presetClass="emph" presetSubtype="0" repeatCount="2000" fill="hold" nodeType="clickEffect">
                                  <p:stCondLst>
                                    <p:cond delay="0"/>
                                  </p:stCondLst>
                                  <p:childTnLst>
                                    <p:anim calcmode="discrete" valueType="str">
                                      <p:cBhvr>
                                        <p:cTn id="74" dur="500" fill="hold"/>
                                        <p:tgtEl>
                                          <p:spTgt spid="29"/>
                                        </p:tgtEl>
                                        <p:attrNameLst>
                                          <p:attrName>style.visibility</p:attrName>
                                        </p:attrNameLst>
                                      </p:cBhvr>
                                      <p:tavLst>
                                        <p:tav tm="0">
                                          <p:val>
                                            <p:strVal val="hidden"/>
                                          </p:val>
                                        </p:tav>
                                        <p:tav tm="50000">
                                          <p:val>
                                            <p:strVal val="visible"/>
                                          </p:val>
                                        </p:tav>
                                      </p:tavLst>
                                    </p:anim>
                                  </p:childTnLst>
                                </p:cTn>
                              </p:par>
                            </p:childTnLst>
                          </p:cTn>
                        </p:par>
                        <p:par>
                          <p:cTn id="75" fill="hold">
                            <p:stCondLst>
                              <p:cond delay="1000"/>
                            </p:stCondLst>
                            <p:childTnLst>
                              <p:par>
                                <p:cTn id="76" presetID="35" presetClass="emph" presetSubtype="0" repeatCount="2000" fill="hold" grpId="1" nodeType="afterEffect">
                                  <p:stCondLst>
                                    <p:cond delay="0"/>
                                  </p:stCondLst>
                                  <p:childTnLst>
                                    <p:anim calcmode="discrete" valueType="str">
                                      <p:cBhvr>
                                        <p:cTn id="77" dur="500" fill="hold"/>
                                        <p:tgtEl>
                                          <p:spTgt spid="46"/>
                                        </p:tgtEl>
                                        <p:attrNameLst>
                                          <p:attrName>style.visibility</p:attrName>
                                        </p:attrNameLst>
                                      </p:cBhvr>
                                      <p:tavLst>
                                        <p:tav tm="0">
                                          <p:val>
                                            <p:strVal val="hidden"/>
                                          </p:val>
                                        </p:tav>
                                        <p:tav tm="50000">
                                          <p:val>
                                            <p:strVal val="visible"/>
                                          </p:val>
                                        </p:tav>
                                      </p:tavLst>
                                    </p:anim>
                                  </p:childTnLst>
                                </p:cTn>
                              </p:par>
                              <p:par>
                                <p:cTn id="78" presetID="35" presetClass="emph" presetSubtype="0" repeatCount="2000" fill="hold" grpId="1" nodeType="withEffect">
                                  <p:stCondLst>
                                    <p:cond delay="0"/>
                                  </p:stCondLst>
                                  <p:childTnLst>
                                    <p:anim calcmode="discrete" valueType="str">
                                      <p:cBhvr>
                                        <p:cTn id="79" dur="500" fill="hold"/>
                                        <p:tgtEl>
                                          <p:spTgt spid="5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3" grpId="0" uiExpand="1" build="p"/>
      <p:bldP spid="34" grpId="0" animBg="1"/>
      <p:bldP spid="50" grpId="0"/>
      <p:bldP spid="50" grpId="1"/>
      <p:bldP spid="47" grpId="0" animBg="1"/>
      <p:bldP spid="49" grpId="0"/>
      <p:bldP spid="54" grpId="0"/>
      <p:bldP spid="56" grpId="0"/>
      <p:bldP spid="5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椭圆 45">
            <a:extLst>
              <a:ext uri="{FF2B5EF4-FFF2-40B4-BE49-F238E27FC236}">
                <a16:creationId xmlns:a16="http://schemas.microsoft.com/office/drawing/2014/main" id="{034676CD-4342-4726-9B9A-074DA79D3F18}"/>
              </a:ext>
            </a:extLst>
          </p:cNvPr>
          <p:cNvSpPr/>
          <p:nvPr/>
        </p:nvSpPr>
        <p:spPr>
          <a:xfrm>
            <a:off x="7214313" y="1853248"/>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构造</a:t>
            </a:r>
            <a:r>
              <a:rPr lang="en-US" altLang="zh-CN" dirty="0"/>
              <a:t>——</a:t>
            </a:r>
            <a:r>
              <a:rPr lang="zh-CN" altLang="en-US" dirty="0"/>
              <a:t>更进一步</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3" y="2890316"/>
            <a:ext cx="6671498" cy="4195481"/>
          </a:xfrm>
        </p:spPr>
        <p:txBody>
          <a:bodyPr/>
          <a:lstStyle/>
          <a:p>
            <a:r>
              <a:rPr lang="zh-CN" altLang="en-US" dirty="0"/>
              <a:t>按照原来的做法，我们要先拆节点</a:t>
            </a:r>
            <a:endParaRPr lang="en-US" altLang="zh-CN" dirty="0"/>
          </a:p>
          <a:p>
            <a:r>
              <a:rPr lang="zh-CN" altLang="en-US" dirty="0"/>
              <a:t>但是，我们现在恰好找到了一个不重不漏地接受当前字符串的所有后缀的节点集合</a:t>
            </a:r>
            <a:endParaRPr lang="en-US" altLang="zh-CN" dirty="0"/>
          </a:p>
          <a:p>
            <a:r>
              <a:rPr lang="zh-CN" altLang="en-US" dirty="0"/>
              <a:t>且排序为</a:t>
            </a:r>
            <a:r>
              <a:rPr lang="en-US" altLang="zh-CN" dirty="0"/>
              <a:t>[</a:t>
            </a:r>
            <a:r>
              <a:rPr lang="zh-CN" altLang="en-US" dirty="0"/>
              <a:t>空串</a:t>
            </a:r>
            <a:r>
              <a:rPr lang="en-US" altLang="zh-CN" dirty="0"/>
              <a:t>],[“</a:t>
            </a:r>
            <a:r>
              <a:rPr lang="en-US" altLang="zh-CN" b="1" dirty="0">
                <a:solidFill>
                  <a:srgbClr val="66FF66"/>
                </a:solidFill>
              </a:rPr>
              <a:t>b</a:t>
            </a:r>
            <a:r>
              <a:rPr lang="en-US" altLang="zh-CN" dirty="0"/>
              <a:t>”],[“</a:t>
            </a:r>
            <a:r>
              <a:rPr lang="en-US" altLang="zh-CN" b="1" dirty="0">
                <a:solidFill>
                  <a:srgbClr val="66FF66"/>
                </a:solidFill>
              </a:rPr>
              <a:t>bb</a:t>
            </a:r>
            <a:r>
              <a:rPr lang="en-US" altLang="zh-CN" dirty="0"/>
              <a:t>”,”</a:t>
            </a:r>
            <a:r>
              <a:rPr lang="en-US" altLang="zh-CN" b="1" dirty="0" err="1">
                <a:solidFill>
                  <a:srgbClr val="00FFFF"/>
                </a:solidFill>
              </a:rPr>
              <a:t>c</a:t>
            </a:r>
            <a:r>
              <a:rPr lang="en-US" altLang="zh-CN" b="1" dirty="0" err="1">
                <a:solidFill>
                  <a:srgbClr val="66FF66"/>
                </a:solidFill>
              </a:rPr>
              <a:t>bb</a:t>
            </a:r>
            <a:r>
              <a:rPr lang="en-US" altLang="zh-CN" dirty="0"/>
              <a:t>”,”</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dirty="0"/>
              <a:t>”,”</a:t>
            </a: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dirty="0"/>
              <a:t>”]</a:t>
            </a:r>
          </a:p>
          <a:p>
            <a:r>
              <a:rPr lang="zh-CN" altLang="en-US" dirty="0"/>
              <a:t>于是我们直接将新建节点的父亲设为</a:t>
            </a:r>
            <a:r>
              <a:rPr lang="en-US" altLang="zh-CN" dirty="0"/>
              <a:t>[“</a:t>
            </a:r>
            <a:r>
              <a:rPr lang="en-US" altLang="zh-CN" b="1" dirty="0">
                <a:solidFill>
                  <a:srgbClr val="66FF66"/>
                </a:solidFill>
              </a:rPr>
              <a:t>b</a:t>
            </a:r>
            <a:r>
              <a:rPr lang="en-US" altLang="zh-CN" dirty="0"/>
              <a:t>”]</a:t>
            </a:r>
            <a:r>
              <a:rPr lang="zh-CN" altLang="en-US" dirty="0"/>
              <a:t>就可以了</a:t>
            </a:r>
            <a:endParaRPr lang="en-US" altLang="zh-CN" dirty="0"/>
          </a:p>
        </p:txBody>
      </p:sp>
      <p:sp>
        <p:nvSpPr>
          <p:cNvPr id="34" name="椭圆 33">
            <a:extLst>
              <a:ext uri="{FF2B5EF4-FFF2-40B4-BE49-F238E27FC236}">
                <a16:creationId xmlns:a16="http://schemas.microsoft.com/office/drawing/2014/main" id="{26F6B653-2349-4760-8950-DDDF0638EA60}"/>
              </a:ext>
            </a:extLst>
          </p:cNvPr>
          <p:cNvSpPr/>
          <p:nvPr/>
        </p:nvSpPr>
        <p:spPr>
          <a:xfrm>
            <a:off x="8080653" y="968097"/>
            <a:ext cx="679508" cy="67950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C0BDABF0-BB1F-48ED-AA1D-C58AF9D9D7A5}"/>
              </a:ext>
            </a:extLst>
          </p:cNvPr>
          <p:cNvSpPr/>
          <p:nvPr/>
        </p:nvSpPr>
        <p:spPr>
          <a:xfrm>
            <a:off x="9850730" y="968097"/>
            <a:ext cx="679508" cy="6795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dirty="0">
                <a:solidFill>
                  <a:srgbClr val="FFFF00"/>
                </a:solidFill>
              </a:rPr>
              <a:t>a</a:t>
            </a:r>
            <a:endParaRPr lang="zh-CN" altLang="en-US" dirty="0"/>
          </a:p>
        </p:txBody>
      </p:sp>
      <p:cxnSp>
        <p:nvCxnSpPr>
          <p:cNvPr id="36" name="直接连接符 21">
            <a:extLst>
              <a:ext uri="{FF2B5EF4-FFF2-40B4-BE49-F238E27FC236}">
                <a16:creationId xmlns:a16="http://schemas.microsoft.com/office/drawing/2014/main" id="{66763B39-BCCE-4D9D-8B74-00B650ED2C82}"/>
              </a:ext>
            </a:extLst>
          </p:cNvPr>
          <p:cNvCxnSpPr>
            <a:cxnSpLocks/>
            <a:stCxn id="34" idx="6"/>
            <a:endCxn id="35" idx="2"/>
          </p:cNvCxnSpPr>
          <p:nvPr/>
        </p:nvCxnSpPr>
        <p:spPr>
          <a:xfrm>
            <a:off x="8760161" y="1307851"/>
            <a:ext cx="1090569" cy="0"/>
          </a:xfrm>
          <a:prstGeom prst="straightConnector1">
            <a:avLst/>
          </a:prstGeom>
          <a:ln w="38100">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id="{5AE98F3D-3EC4-4CBD-AF6F-742768971D2D}"/>
              </a:ext>
            </a:extLst>
          </p:cNvPr>
          <p:cNvSpPr/>
          <p:nvPr/>
        </p:nvSpPr>
        <p:spPr>
          <a:xfrm>
            <a:off x="10757314" y="176501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cxnSp>
        <p:nvCxnSpPr>
          <p:cNvPr id="39" name="直接连接符 21">
            <a:extLst>
              <a:ext uri="{FF2B5EF4-FFF2-40B4-BE49-F238E27FC236}">
                <a16:creationId xmlns:a16="http://schemas.microsoft.com/office/drawing/2014/main" id="{52D9F6AD-F8E3-4EF2-B0CE-C114E35D4844}"/>
              </a:ext>
            </a:extLst>
          </p:cNvPr>
          <p:cNvCxnSpPr>
            <a:cxnSpLocks/>
            <a:stCxn id="35" idx="5"/>
            <a:endCxn id="37" idx="1"/>
          </p:cNvCxnSpPr>
          <p:nvPr/>
        </p:nvCxnSpPr>
        <p:spPr>
          <a:xfrm>
            <a:off x="10430726" y="1548093"/>
            <a:ext cx="450104" cy="340437"/>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椭圆 39">
            <a:extLst>
              <a:ext uri="{FF2B5EF4-FFF2-40B4-BE49-F238E27FC236}">
                <a16:creationId xmlns:a16="http://schemas.microsoft.com/office/drawing/2014/main" id="{F674BB5C-A906-463A-A268-26FE17B195A9}"/>
              </a:ext>
            </a:extLst>
          </p:cNvPr>
          <p:cNvSpPr/>
          <p:nvPr/>
        </p:nvSpPr>
        <p:spPr>
          <a:xfrm>
            <a:off x="11198464" y="335356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41" name="文本框 40">
            <a:extLst>
              <a:ext uri="{FF2B5EF4-FFF2-40B4-BE49-F238E27FC236}">
                <a16:creationId xmlns:a16="http://schemas.microsoft.com/office/drawing/2014/main" id="{5ED49FAA-B2A3-4974-9EB7-AD5B3FF60B57}"/>
              </a:ext>
            </a:extLst>
          </p:cNvPr>
          <p:cNvSpPr txBox="1"/>
          <p:nvPr/>
        </p:nvSpPr>
        <p:spPr>
          <a:xfrm>
            <a:off x="11609910" y="3363189"/>
            <a:ext cx="327259" cy="369332"/>
          </a:xfrm>
          <a:prstGeom prst="rect">
            <a:avLst/>
          </a:prstGeom>
          <a:noFill/>
        </p:spPr>
        <p:txBody>
          <a:bodyPr wrap="square" rtlCol="0">
            <a:spAutoFit/>
          </a:bodyPr>
          <a:lstStyle/>
          <a:p>
            <a:pPr algn="ctr"/>
            <a:r>
              <a:rPr lang="en-US" altLang="zh-CN" b="1" dirty="0">
                <a:solidFill>
                  <a:srgbClr val="00FFFF"/>
                </a:solidFill>
              </a:rPr>
              <a:t>c</a:t>
            </a:r>
            <a:endParaRPr lang="zh-CN" altLang="en-US" b="1" dirty="0">
              <a:solidFill>
                <a:srgbClr val="00FFFF"/>
              </a:solidFill>
            </a:endParaRPr>
          </a:p>
        </p:txBody>
      </p:sp>
      <p:sp>
        <p:nvSpPr>
          <p:cNvPr id="42" name="文本框 41">
            <a:extLst>
              <a:ext uri="{FF2B5EF4-FFF2-40B4-BE49-F238E27FC236}">
                <a16:creationId xmlns:a16="http://schemas.microsoft.com/office/drawing/2014/main" id="{E101A15F-F0A8-41E4-8C32-46AEB30C738C}"/>
              </a:ext>
            </a:extLst>
          </p:cNvPr>
          <p:cNvSpPr txBox="1"/>
          <p:nvPr/>
        </p:nvSpPr>
        <p:spPr>
          <a:xfrm>
            <a:off x="11302441" y="3753941"/>
            <a:ext cx="653255"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sp>
        <p:nvSpPr>
          <p:cNvPr id="43" name="文本框 42">
            <a:extLst>
              <a:ext uri="{FF2B5EF4-FFF2-40B4-BE49-F238E27FC236}">
                <a16:creationId xmlns:a16="http://schemas.microsoft.com/office/drawing/2014/main" id="{2E43B5AE-104F-4FB8-B39F-7B11C77D4F81}"/>
              </a:ext>
            </a:extLst>
          </p:cNvPr>
          <p:cNvSpPr txBox="1"/>
          <p:nvPr/>
        </p:nvSpPr>
        <p:spPr>
          <a:xfrm>
            <a:off x="11446916" y="3553234"/>
            <a:ext cx="508779"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cxnSp>
        <p:nvCxnSpPr>
          <p:cNvPr id="44" name="直接连接符 21">
            <a:extLst>
              <a:ext uri="{FF2B5EF4-FFF2-40B4-BE49-F238E27FC236}">
                <a16:creationId xmlns:a16="http://schemas.microsoft.com/office/drawing/2014/main" id="{694B444E-0E5D-42D0-8FFD-6465D7D0D61A}"/>
              </a:ext>
            </a:extLst>
          </p:cNvPr>
          <p:cNvCxnSpPr>
            <a:cxnSpLocks/>
            <a:stCxn id="37" idx="4"/>
            <a:endCxn id="40" idx="1"/>
          </p:cNvCxnSpPr>
          <p:nvPr/>
        </p:nvCxnSpPr>
        <p:spPr>
          <a:xfrm>
            <a:off x="11179023" y="2608431"/>
            <a:ext cx="142957" cy="86864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直接连接符 21">
            <a:extLst>
              <a:ext uri="{FF2B5EF4-FFF2-40B4-BE49-F238E27FC236}">
                <a16:creationId xmlns:a16="http://schemas.microsoft.com/office/drawing/2014/main" id="{B3F9AB64-4F8F-49E5-AB20-4CDB1D341DA1}"/>
              </a:ext>
            </a:extLst>
          </p:cNvPr>
          <p:cNvCxnSpPr>
            <a:cxnSpLocks/>
            <a:stCxn id="34" idx="6"/>
            <a:endCxn id="40" idx="1"/>
          </p:cNvCxnSpPr>
          <p:nvPr/>
        </p:nvCxnSpPr>
        <p:spPr>
          <a:xfrm>
            <a:off x="8760161" y="1307851"/>
            <a:ext cx="2561819" cy="216922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CC7A0870-50A1-4232-807F-20690F9F6089}"/>
              </a:ext>
            </a:extLst>
          </p:cNvPr>
          <p:cNvSpPr txBox="1"/>
          <p:nvPr/>
        </p:nvSpPr>
        <p:spPr>
          <a:xfrm>
            <a:off x="10925652" y="2151553"/>
            <a:ext cx="508779" cy="369332"/>
          </a:xfrm>
          <a:prstGeom prst="rect">
            <a:avLst/>
          </a:prstGeom>
          <a:noFill/>
        </p:spPr>
        <p:txBody>
          <a:bodyPr wrap="square" rtlCol="0">
            <a:spAutoFit/>
          </a:bodyPr>
          <a:lstStyle/>
          <a:p>
            <a:pPr algn="ctr"/>
            <a:r>
              <a:rPr lang="en-US" altLang="zh-CN" b="1" dirty="0">
                <a:solidFill>
                  <a:srgbClr val="FFFF00"/>
                </a:solidFill>
              </a:rPr>
              <a:t>a</a:t>
            </a:r>
            <a:r>
              <a:rPr lang="en-US" altLang="zh-CN" b="1" dirty="0">
                <a:solidFill>
                  <a:srgbClr val="66FF66"/>
                </a:solidFill>
              </a:rPr>
              <a:t>b</a:t>
            </a:r>
            <a:endParaRPr lang="zh-CN" altLang="en-US" b="1" dirty="0">
              <a:solidFill>
                <a:srgbClr val="00FFFF"/>
              </a:solidFill>
            </a:endParaRPr>
          </a:p>
        </p:txBody>
      </p:sp>
      <p:sp>
        <p:nvSpPr>
          <p:cNvPr id="59" name="椭圆 58">
            <a:extLst>
              <a:ext uri="{FF2B5EF4-FFF2-40B4-BE49-F238E27FC236}">
                <a16:creationId xmlns:a16="http://schemas.microsoft.com/office/drawing/2014/main" id="{9DB70D77-7E1E-41F0-BC60-224F21380D8A}"/>
              </a:ext>
            </a:extLst>
          </p:cNvPr>
          <p:cNvSpPr/>
          <p:nvPr/>
        </p:nvSpPr>
        <p:spPr>
          <a:xfrm>
            <a:off x="9496049" y="4338332"/>
            <a:ext cx="971575" cy="9715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60" name="文本框 59">
            <a:extLst>
              <a:ext uri="{FF2B5EF4-FFF2-40B4-BE49-F238E27FC236}">
                <a16:creationId xmlns:a16="http://schemas.microsoft.com/office/drawing/2014/main" id="{DC29E13E-242E-40D7-85EC-C49E2AF4AE69}"/>
              </a:ext>
            </a:extLst>
          </p:cNvPr>
          <p:cNvSpPr txBox="1"/>
          <p:nvPr/>
        </p:nvSpPr>
        <p:spPr>
          <a:xfrm>
            <a:off x="9879138" y="4411379"/>
            <a:ext cx="48279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61" name="文本框 60">
            <a:extLst>
              <a:ext uri="{FF2B5EF4-FFF2-40B4-BE49-F238E27FC236}">
                <a16:creationId xmlns:a16="http://schemas.microsoft.com/office/drawing/2014/main" id="{084FCE3E-8078-48C3-AAA2-63D8BB0D5186}"/>
              </a:ext>
            </a:extLst>
          </p:cNvPr>
          <p:cNvSpPr txBox="1"/>
          <p:nvPr/>
        </p:nvSpPr>
        <p:spPr>
          <a:xfrm>
            <a:off x="9526971" y="4802131"/>
            <a:ext cx="89048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62" name="文本框 61">
            <a:extLst>
              <a:ext uri="{FF2B5EF4-FFF2-40B4-BE49-F238E27FC236}">
                <a16:creationId xmlns:a16="http://schemas.microsoft.com/office/drawing/2014/main" id="{88C75930-0291-4A0D-A2F0-E60FEBC3B77B}"/>
              </a:ext>
            </a:extLst>
          </p:cNvPr>
          <p:cNvSpPr txBox="1"/>
          <p:nvPr/>
        </p:nvSpPr>
        <p:spPr>
          <a:xfrm>
            <a:off x="9691662" y="4601424"/>
            <a:ext cx="717674"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cxnSp>
        <p:nvCxnSpPr>
          <p:cNvPr id="63" name="直接连接符 21">
            <a:extLst>
              <a:ext uri="{FF2B5EF4-FFF2-40B4-BE49-F238E27FC236}">
                <a16:creationId xmlns:a16="http://schemas.microsoft.com/office/drawing/2014/main" id="{2BCC8758-DB91-473A-AB47-AEDBDD0C923A}"/>
              </a:ext>
            </a:extLst>
          </p:cNvPr>
          <p:cNvCxnSpPr>
            <a:cxnSpLocks/>
            <a:stCxn id="40" idx="3"/>
            <a:endCxn id="59" idx="7"/>
          </p:cNvCxnSpPr>
          <p:nvPr/>
        </p:nvCxnSpPr>
        <p:spPr>
          <a:xfrm flipH="1">
            <a:off x="10325340" y="4073465"/>
            <a:ext cx="996640" cy="40715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直接连接符 21">
            <a:extLst>
              <a:ext uri="{FF2B5EF4-FFF2-40B4-BE49-F238E27FC236}">
                <a16:creationId xmlns:a16="http://schemas.microsoft.com/office/drawing/2014/main" id="{8FB7577B-2C72-4A77-A971-CB4FC85C213F}"/>
              </a:ext>
            </a:extLst>
          </p:cNvPr>
          <p:cNvCxnSpPr>
            <a:cxnSpLocks/>
            <a:stCxn id="35" idx="1"/>
            <a:endCxn id="34" idx="7"/>
          </p:cNvCxnSpPr>
          <p:nvPr/>
        </p:nvCxnSpPr>
        <p:spPr>
          <a:xfrm flipH="1">
            <a:off x="8660649" y="1067609"/>
            <a:ext cx="1289593"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直接连接符 21">
            <a:extLst>
              <a:ext uri="{FF2B5EF4-FFF2-40B4-BE49-F238E27FC236}">
                <a16:creationId xmlns:a16="http://schemas.microsoft.com/office/drawing/2014/main" id="{B9AE7533-9FFD-44D5-9CCC-DE4778931332}"/>
              </a:ext>
            </a:extLst>
          </p:cNvPr>
          <p:cNvCxnSpPr>
            <a:cxnSpLocks/>
            <a:stCxn id="40" idx="2"/>
            <a:endCxn id="34" idx="5"/>
          </p:cNvCxnSpPr>
          <p:nvPr/>
        </p:nvCxnSpPr>
        <p:spPr>
          <a:xfrm flipH="1" flipV="1">
            <a:off x="8660649" y="1548093"/>
            <a:ext cx="2537815" cy="222718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直接连接符 21">
            <a:extLst>
              <a:ext uri="{FF2B5EF4-FFF2-40B4-BE49-F238E27FC236}">
                <a16:creationId xmlns:a16="http://schemas.microsoft.com/office/drawing/2014/main" id="{7A4802D8-C366-44F6-9BB6-320304C6966B}"/>
              </a:ext>
            </a:extLst>
          </p:cNvPr>
          <p:cNvCxnSpPr>
            <a:cxnSpLocks/>
            <a:stCxn id="34" idx="3"/>
            <a:endCxn id="46" idx="7"/>
          </p:cNvCxnSpPr>
          <p:nvPr/>
        </p:nvCxnSpPr>
        <p:spPr>
          <a:xfrm flipH="1">
            <a:off x="7934214" y="1548093"/>
            <a:ext cx="245951" cy="42867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直接连接符 21">
            <a:extLst>
              <a:ext uri="{FF2B5EF4-FFF2-40B4-BE49-F238E27FC236}">
                <a16:creationId xmlns:a16="http://schemas.microsoft.com/office/drawing/2014/main" id="{7DA71FA1-4AB5-4341-9C0E-1D711AC44765}"/>
              </a:ext>
            </a:extLst>
          </p:cNvPr>
          <p:cNvCxnSpPr>
            <a:cxnSpLocks/>
            <a:stCxn id="46" idx="5"/>
            <a:endCxn id="40" idx="2"/>
          </p:cNvCxnSpPr>
          <p:nvPr/>
        </p:nvCxnSpPr>
        <p:spPr>
          <a:xfrm>
            <a:off x="7934214" y="2573149"/>
            <a:ext cx="3264250" cy="1202124"/>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63AB981A-5B26-4E53-BDA7-A7FCC2CDD3DD}"/>
              </a:ext>
            </a:extLst>
          </p:cNvPr>
          <p:cNvSpPr txBox="1"/>
          <p:nvPr/>
        </p:nvSpPr>
        <p:spPr>
          <a:xfrm>
            <a:off x="7384898" y="1957783"/>
            <a:ext cx="508779" cy="369332"/>
          </a:xfrm>
          <a:prstGeom prst="rect">
            <a:avLst/>
          </a:prstGeom>
          <a:noFill/>
        </p:spPr>
        <p:txBody>
          <a:bodyPr wrap="square" rtlCol="0">
            <a:spAutoFit/>
          </a:bodyPr>
          <a:lstStyle/>
          <a:p>
            <a:pPr algn="ctr"/>
            <a:r>
              <a:rPr lang="en-US" altLang="zh-CN" b="1" dirty="0">
                <a:solidFill>
                  <a:srgbClr val="66FF66"/>
                </a:solidFill>
              </a:rPr>
              <a:t>b</a:t>
            </a:r>
            <a:endParaRPr lang="zh-CN" altLang="en-US" b="1" dirty="0">
              <a:solidFill>
                <a:srgbClr val="00FFFF"/>
              </a:solidFill>
            </a:endParaRPr>
          </a:p>
        </p:txBody>
      </p:sp>
      <p:cxnSp>
        <p:nvCxnSpPr>
          <p:cNvPr id="51" name="直接连接符 21">
            <a:extLst>
              <a:ext uri="{FF2B5EF4-FFF2-40B4-BE49-F238E27FC236}">
                <a16:creationId xmlns:a16="http://schemas.microsoft.com/office/drawing/2014/main" id="{9558E169-523E-4B9D-89F3-0DAF58E99AB1}"/>
              </a:ext>
            </a:extLst>
          </p:cNvPr>
          <p:cNvCxnSpPr>
            <a:cxnSpLocks/>
            <a:stCxn id="46" idx="0"/>
            <a:endCxn id="34" idx="2"/>
          </p:cNvCxnSpPr>
          <p:nvPr/>
        </p:nvCxnSpPr>
        <p:spPr>
          <a:xfrm flipV="1">
            <a:off x="7636022" y="1307851"/>
            <a:ext cx="444631" cy="54539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直接连接符 21">
            <a:extLst>
              <a:ext uri="{FF2B5EF4-FFF2-40B4-BE49-F238E27FC236}">
                <a16:creationId xmlns:a16="http://schemas.microsoft.com/office/drawing/2014/main" id="{4BA5F732-058B-42D7-BCCB-33A82236B7D4}"/>
              </a:ext>
            </a:extLst>
          </p:cNvPr>
          <p:cNvCxnSpPr>
            <a:cxnSpLocks/>
            <a:stCxn id="59" idx="1"/>
            <a:endCxn id="46" idx="5"/>
          </p:cNvCxnSpPr>
          <p:nvPr/>
        </p:nvCxnSpPr>
        <p:spPr>
          <a:xfrm flipH="1" flipV="1">
            <a:off x="7934214" y="2573149"/>
            <a:ext cx="1704119" cy="190746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直接连接符 21">
            <a:extLst>
              <a:ext uri="{FF2B5EF4-FFF2-40B4-BE49-F238E27FC236}">
                <a16:creationId xmlns:a16="http://schemas.microsoft.com/office/drawing/2014/main" id="{16B39B8D-FF32-4F24-8260-5E0ED5ED59C7}"/>
              </a:ext>
            </a:extLst>
          </p:cNvPr>
          <p:cNvCxnSpPr>
            <a:cxnSpLocks/>
            <a:stCxn id="37" idx="2"/>
            <a:endCxn id="46" idx="6"/>
          </p:cNvCxnSpPr>
          <p:nvPr/>
        </p:nvCxnSpPr>
        <p:spPr>
          <a:xfrm flipH="1">
            <a:off x="8057730" y="2186723"/>
            <a:ext cx="2699584" cy="8823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椭圆 46">
            <a:extLst>
              <a:ext uri="{FF2B5EF4-FFF2-40B4-BE49-F238E27FC236}">
                <a16:creationId xmlns:a16="http://schemas.microsoft.com/office/drawing/2014/main" id="{5FE68210-9FC5-453A-B8B6-2E1E14ABC93D}"/>
              </a:ext>
            </a:extLst>
          </p:cNvPr>
          <p:cNvSpPr/>
          <p:nvPr/>
        </p:nvSpPr>
        <p:spPr>
          <a:xfrm>
            <a:off x="8334899" y="5510614"/>
            <a:ext cx="1202123" cy="12021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49" name="文本框 48">
            <a:extLst>
              <a:ext uri="{FF2B5EF4-FFF2-40B4-BE49-F238E27FC236}">
                <a16:creationId xmlns:a16="http://schemas.microsoft.com/office/drawing/2014/main" id="{11C8FDEF-4842-4C42-A62E-743BE775388C}"/>
              </a:ext>
            </a:extLst>
          </p:cNvPr>
          <p:cNvSpPr txBox="1"/>
          <p:nvPr/>
        </p:nvSpPr>
        <p:spPr>
          <a:xfrm>
            <a:off x="8758617" y="5789118"/>
            <a:ext cx="703006"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54" name="文本框 53">
            <a:extLst>
              <a:ext uri="{FF2B5EF4-FFF2-40B4-BE49-F238E27FC236}">
                <a16:creationId xmlns:a16="http://schemas.microsoft.com/office/drawing/2014/main" id="{117B38A2-EF2A-42CF-BDA9-0980C7ED492A}"/>
              </a:ext>
            </a:extLst>
          </p:cNvPr>
          <p:cNvSpPr txBox="1"/>
          <p:nvPr/>
        </p:nvSpPr>
        <p:spPr>
          <a:xfrm>
            <a:off x="8431462" y="6187325"/>
            <a:ext cx="105517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56" name="文本框 55">
            <a:extLst>
              <a:ext uri="{FF2B5EF4-FFF2-40B4-BE49-F238E27FC236}">
                <a16:creationId xmlns:a16="http://schemas.microsoft.com/office/drawing/2014/main" id="{AF863C81-2BDF-44DD-B5B9-6884D09A3D1F}"/>
              </a:ext>
            </a:extLst>
          </p:cNvPr>
          <p:cNvSpPr txBox="1"/>
          <p:nvPr/>
        </p:nvSpPr>
        <p:spPr>
          <a:xfrm>
            <a:off x="8586527" y="5986618"/>
            <a:ext cx="890483"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cxnSp>
        <p:nvCxnSpPr>
          <p:cNvPr id="57" name="直接连接符 21">
            <a:extLst>
              <a:ext uri="{FF2B5EF4-FFF2-40B4-BE49-F238E27FC236}">
                <a16:creationId xmlns:a16="http://schemas.microsoft.com/office/drawing/2014/main" id="{0F91C6FD-F575-4E85-AFB8-B690FD698668}"/>
              </a:ext>
            </a:extLst>
          </p:cNvPr>
          <p:cNvCxnSpPr>
            <a:cxnSpLocks/>
            <a:stCxn id="59" idx="3"/>
            <a:endCxn id="47" idx="7"/>
          </p:cNvCxnSpPr>
          <p:nvPr/>
        </p:nvCxnSpPr>
        <p:spPr>
          <a:xfrm flipH="1">
            <a:off x="9360975" y="5167623"/>
            <a:ext cx="277358" cy="519038"/>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25ADDB0D-84F7-433A-98C9-445844A475B3}"/>
              </a:ext>
            </a:extLst>
          </p:cNvPr>
          <p:cNvSpPr txBox="1"/>
          <p:nvPr/>
        </p:nvSpPr>
        <p:spPr>
          <a:xfrm>
            <a:off x="8922620" y="5595007"/>
            <a:ext cx="518150" cy="369332"/>
          </a:xfrm>
          <a:prstGeom prst="rect">
            <a:avLst/>
          </a:prstGeom>
          <a:noFill/>
        </p:spPr>
        <p:txBody>
          <a:bodyPr wrap="square" rtlCol="0">
            <a:spAutoFit/>
          </a:bodyPr>
          <a:lstStyle/>
          <a:p>
            <a:pPr algn="ctr"/>
            <a:r>
              <a:rPr lang="en-US" altLang="zh-CN" b="1" dirty="0">
                <a:solidFill>
                  <a:srgbClr val="66FF66"/>
                </a:solidFill>
              </a:rPr>
              <a:t>bb</a:t>
            </a:r>
            <a:endParaRPr lang="zh-CN" altLang="en-US" b="1" dirty="0">
              <a:solidFill>
                <a:srgbClr val="00FFFF"/>
              </a:solidFill>
            </a:endParaRPr>
          </a:p>
        </p:txBody>
      </p:sp>
      <p:cxnSp>
        <p:nvCxnSpPr>
          <p:cNvPr id="67" name="直接连接符 21">
            <a:extLst>
              <a:ext uri="{FF2B5EF4-FFF2-40B4-BE49-F238E27FC236}">
                <a16:creationId xmlns:a16="http://schemas.microsoft.com/office/drawing/2014/main" id="{9547869C-863C-4B02-A05A-26C1BF5B7033}"/>
              </a:ext>
            </a:extLst>
          </p:cNvPr>
          <p:cNvCxnSpPr>
            <a:cxnSpLocks/>
            <a:stCxn id="46" idx="4"/>
            <a:endCxn id="47" idx="0"/>
          </p:cNvCxnSpPr>
          <p:nvPr/>
        </p:nvCxnSpPr>
        <p:spPr>
          <a:xfrm>
            <a:off x="7636022" y="2696665"/>
            <a:ext cx="1299939" cy="2813949"/>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直接连接符 21">
            <a:extLst>
              <a:ext uri="{FF2B5EF4-FFF2-40B4-BE49-F238E27FC236}">
                <a16:creationId xmlns:a16="http://schemas.microsoft.com/office/drawing/2014/main" id="{CD225F7A-068F-4D79-9D14-8AF662BDD726}"/>
              </a:ext>
            </a:extLst>
          </p:cNvPr>
          <p:cNvCxnSpPr>
            <a:cxnSpLocks/>
            <a:stCxn id="47" idx="1"/>
            <a:endCxn id="46" idx="4"/>
          </p:cNvCxnSpPr>
          <p:nvPr/>
        </p:nvCxnSpPr>
        <p:spPr>
          <a:xfrm flipH="1" flipV="1">
            <a:off x="7636022" y="2696665"/>
            <a:ext cx="874924" cy="2989996"/>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584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5" presetClass="emph" presetSubtype="0" repeatCount="2000" fill="hold" grpId="0" nodeType="clickEffect">
                                  <p:stCondLst>
                                    <p:cond delay="0"/>
                                  </p:stCondLst>
                                  <p:childTnLst>
                                    <p:anim calcmode="discrete" valueType="str">
                                      <p:cBhvr>
                                        <p:cTn id="14" dur="500" fill="hold"/>
                                        <p:tgtEl>
                                          <p:spTgt spid="49"/>
                                        </p:tgtEl>
                                        <p:attrNameLst>
                                          <p:attrName>style.visibility</p:attrName>
                                        </p:attrNameLst>
                                      </p:cBhvr>
                                      <p:tavLst>
                                        <p:tav tm="0">
                                          <p:val>
                                            <p:strVal val="hidden"/>
                                          </p:val>
                                        </p:tav>
                                        <p:tav tm="50000">
                                          <p:val>
                                            <p:strVal val="visible"/>
                                          </p:val>
                                        </p:tav>
                                      </p:tavLst>
                                    </p:anim>
                                  </p:childTnLst>
                                </p:cTn>
                              </p:par>
                              <p:par>
                                <p:cTn id="15" presetID="35" presetClass="emph" presetSubtype="0" repeatCount="2000" fill="hold" grpId="0" nodeType="withEffect">
                                  <p:stCondLst>
                                    <p:cond delay="0"/>
                                  </p:stCondLst>
                                  <p:childTnLst>
                                    <p:anim calcmode="discrete" valueType="str">
                                      <p:cBhvr>
                                        <p:cTn id="16" dur="500" fill="hold"/>
                                        <p:tgtEl>
                                          <p:spTgt spid="58"/>
                                        </p:tgtEl>
                                        <p:attrNameLst>
                                          <p:attrName>style.visibility</p:attrName>
                                        </p:attrNameLst>
                                      </p:cBhvr>
                                      <p:tavLst>
                                        <p:tav tm="0">
                                          <p:val>
                                            <p:strVal val="hidden"/>
                                          </p:val>
                                        </p:tav>
                                        <p:tav tm="50000">
                                          <p:val>
                                            <p:strVal val="visible"/>
                                          </p:val>
                                        </p:tav>
                                      </p:tavLst>
                                    </p:anim>
                                  </p:childTnLst>
                                </p:cTn>
                              </p:par>
                              <p:par>
                                <p:cTn id="17" presetID="35" presetClass="emph" presetSubtype="0" repeatCount="2000" fill="hold" grpId="0" nodeType="withEffect">
                                  <p:stCondLst>
                                    <p:cond delay="0"/>
                                  </p:stCondLst>
                                  <p:childTnLst>
                                    <p:anim calcmode="discrete" valueType="str">
                                      <p:cBhvr>
                                        <p:cTn id="18" dur="500" fill="hold"/>
                                        <p:tgtEl>
                                          <p:spTgt spid="56"/>
                                        </p:tgtEl>
                                        <p:attrNameLst>
                                          <p:attrName>style.visibility</p:attrName>
                                        </p:attrNameLst>
                                      </p:cBhvr>
                                      <p:tavLst>
                                        <p:tav tm="0">
                                          <p:val>
                                            <p:strVal val="hidden"/>
                                          </p:val>
                                        </p:tav>
                                        <p:tav tm="50000">
                                          <p:val>
                                            <p:strVal val="visible"/>
                                          </p:val>
                                        </p:tav>
                                      </p:tavLst>
                                    </p:anim>
                                  </p:childTnLst>
                                </p:cTn>
                              </p:par>
                              <p:par>
                                <p:cTn id="19" presetID="35" presetClass="emph" presetSubtype="0" repeatCount="2000" fill="hold" grpId="0" nodeType="withEffect">
                                  <p:stCondLst>
                                    <p:cond delay="0"/>
                                  </p:stCondLst>
                                  <p:childTnLst>
                                    <p:anim calcmode="discrete" valueType="str">
                                      <p:cBhvr>
                                        <p:cTn id="20" dur="500" fill="hold"/>
                                        <p:tgtEl>
                                          <p:spTgt spid="54"/>
                                        </p:tgtEl>
                                        <p:attrNameLst>
                                          <p:attrName>style.visibility</p:attrName>
                                        </p:attrNameLst>
                                      </p:cBhvr>
                                      <p:tavLst>
                                        <p:tav tm="0">
                                          <p:val>
                                            <p:strVal val="hidden"/>
                                          </p:val>
                                        </p:tav>
                                        <p:tav tm="50000">
                                          <p:val>
                                            <p:strVal val="visible"/>
                                          </p:val>
                                        </p:tav>
                                      </p:tavLst>
                                    </p:anim>
                                  </p:childTnLst>
                                </p:cTn>
                              </p:par>
                              <p:par>
                                <p:cTn id="21" presetID="35" presetClass="emph" presetSubtype="0" repeatCount="2000" fill="hold" grpId="0" nodeType="withEffect">
                                  <p:stCondLst>
                                    <p:cond delay="0"/>
                                  </p:stCondLst>
                                  <p:childTnLst>
                                    <p:anim calcmode="discrete" valueType="str">
                                      <p:cBhvr>
                                        <p:cTn id="22" dur="500" fill="hold"/>
                                        <p:tgtEl>
                                          <p:spTgt spid="47"/>
                                        </p:tgtEl>
                                        <p:attrNameLst>
                                          <p:attrName>style.visibility</p:attrName>
                                        </p:attrNameLst>
                                      </p:cBhvr>
                                      <p:tavLst>
                                        <p:tav tm="0">
                                          <p:val>
                                            <p:strVal val="hidden"/>
                                          </p:val>
                                        </p:tav>
                                        <p:tav tm="50000">
                                          <p:val>
                                            <p:strVal val="visible"/>
                                          </p:val>
                                        </p:tav>
                                      </p:tavLst>
                                    </p:anim>
                                  </p:childTnLst>
                                </p:cTn>
                              </p:par>
                              <p:par>
                                <p:cTn id="23" presetID="35" presetClass="emph" presetSubtype="0" repeatCount="2000" fill="hold" grpId="0" nodeType="withEffect">
                                  <p:stCondLst>
                                    <p:cond delay="0"/>
                                  </p:stCondLst>
                                  <p:childTnLst>
                                    <p:anim calcmode="discrete" valueType="str">
                                      <p:cBhvr>
                                        <p:cTn id="24" dur="500" fill="hold"/>
                                        <p:tgtEl>
                                          <p:spTgt spid="50"/>
                                        </p:tgtEl>
                                        <p:attrNameLst>
                                          <p:attrName>style.visibility</p:attrName>
                                        </p:attrNameLst>
                                      </p:cBhvr>
                                      <p:tavLst>
                                        <p:tav tm="0">
                                          <p:val>
                                            <p:strVal val="hidden"/>
                                          </p:val>
                                        </p:tav>
                                        <p:tav tm="50000">
                                          <p:val>
                                            <p:strVal val="visible"/>
                                          </p:val>
                                        </p:tav>
                                      </p:tavLst>
                                    </p:anim>
                                  </p:childTnLst>
                                </p:cTn>
                              </p:par>
                              <p:par>
                                <p:cTn id="25" presetID="35" presetClass="emph" presetSubtype="0" repeatCount="2000" fill="hold" grpId="0" nodeType="withEffect">
                                  <p:stCondLst>
                                    <p:cond delay="0"/>
                                  </p:stCondLst>
                                  <p:childTnLst>
                                    <p:anim calcmode="discrete" valueType="str">
                                      <p:cBhvr>
                                        <p:cTn id="26" dur="500" fill="hold"/>
                                        <p:tgtEl>
                                          <p:spTgt spid="46"/>
                                        </p:tgtEl>
                                        <p:attrNameLst>
                                          <p:attrName>style.visibility</p:attrName>
                                        </p:attrNameLst>
                                      </p:cBhvr>
                                      <p:tavLst>
                                        <p:tav tm="0">
                                          <p:val>
                                            <p:strVal val="hidden"/>
                                          </p:val>
                                        </p:tav>
                                        <p:tav tm="50000">
                                          <p:val>
                                            <p:strVal val="visible"/>
                                          </p:val>
                                        </p:tav>
                                      </p:tavLst>
                                    </p:anim>
                                  </p:childTnLst>
                                </p:cTn>
                              </p:par>
                              <p:par>
                                <p:cTn id="27" presetID="35" presetClass="emph" presetSubtype="0" repeatCount="2000" fill="hold" grpId="0" nodeType="withEffect">
                                  <p:stCondLst>
                                    <p:cond delay="0"/>
                                  </p:stCondLst>
                                  <p:childTnLst>
                                    <p:anim calcmode="discrete" valueType="str">
                                      <p:cBhvr>
                                        <p:cTn id="28" dur="500" fill="hold"/>
                                        <p:tgtEl>
                                          <p:spTgt spid="34"/>
                                        </p:tgtEl>
                                        <p:attrNameLst>
                                          <p:attrName>style.visibility</p:attrName>
                                        </p:attrNameLst>
                                      </p:cBhvr>
                                      <p:tavLst>
                                        <p:tav tm="0">
                                          <p:val>
                                            <p:strVal val="hidden"/>
                                          </p:val>
                                        </p:tav>
                                        <p:tav tm="50000">
                                          <p:val>
                                            <p:strVal val="visible"/>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3" grpId="0" uiExpand="1" build="p"/>
      <p:bldP spid="34" grpId="0" animBg="1"/>
      <p:bldP spid="50" grpId="0"/>
      <p:bldP spid="47" grpId="0" animBg="1"/>
      <p:bldP spid="49" grpId="0"/>
      <p:bldP spid="54" grpId="0"/>
      <p:bldP spid="56" grpId="0"/>
      <p:bldP spid="5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椭圆 45">
            <a:extLst>
              <a:ext uri="{FF2B5EF4-FFF2-40B4-BE49-F238E27FC236}">
                <a16:creationId xmlns:a16="http://schemas.microsoft.com/office/drawing/2014/main" id="{034676CD-4342-4726-9B9A-074DA79D3F18}"/>
              </a:ext>
            </a:extLst>
          </p:cNvPr>
          <p:cNvSpPr/>
          <p:nvPr/>
        </p:nvSpPr>
        <p:spPr>
          <a:xfrm>
            <a:off x="7214313" y="1853248"/>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构造</a:t>
            </a:r>
            <a:r>
              <a:rPr lang="en-US" altLang="zh-CN" dirty="0"/>
              <a:t>——</a:t>
            </a:r>
            <a:r>
              <a:rPr lang="zh-CN" altLang="en-US" dirty="0"/>
              <a:t>更进一步</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4" y="2052918"/>
            <a:ext cx="5673158" cy="4352364"/>
          </a:xfrm>
        </p:spPr>
        <p:txBody>
          <a:bodyPr/>
          <a:lstStyle/>
          <a:p>
            <a:r>
              <a:rPr lang="zh-CN" altLang="en-US" dirty="0"/>
              <a:t>如果我们再加一个</a:t>
            </a:r>
            <a:r>
              <a:rPr lang="en-US" altLang="zh-CN" dirty="0"/>
              <a:t>”</a:t>
            </a:r>
            <a:r>
              <a:rPr lang="en-US" altLang="zh-CN" b="1" dirty="0">
                <a:solidFill>
                  <a:srgbClr val="00FFFF"/>
                </a:solidFill>
              </a:rPr>
              <a:t>c</a:t>
            </a:r>
            <a:r>
              <a:rPr lang="en-US" altLang="zh-CN" dirty="0"/>
              <a:t>”</a:t>
            </a:r>
            <a:r>
              <a:rPr lang="zh-CN" altLang="en-US" dirty="0"/>
              <a:t>呢？</a:t>
            </a:r>
            <a:endParaRPr lang="en-US" altLang="zh-CN" dirty="0"/>
          </a:p>
          <a:p>
            <a:r>
              <a:rPr lang="zh-CN" altLang="en-US" dirty="0"/>
              <a:t>同样地，新建一个节点，从接受原串的节点连一条</a:t>
            </a:r>
            <a:r>
              <a:rPr lang="en-US" altLang="zh-CN" dirty="0"/>
              <a:t>”</a:t>
            </a:r>
            <a:r>
              <a:rPr lang="en-US" altLang="zh-CN" b="1" dirty="0">
                <a:solidFill>
                  <a:srgbClr val="00FFFF"/>
                </a:solidFill>
              </a:rPr>
              <a:t>c</a:t>
            </a:r>
            <a:r>
              <a:rPr lang="en-US" altLang="zh-CN" dirty="0"/>
              <a:t>”</a:t>
            </a:r>
            <a:r>
              <a:rPr lang="zh-CN" altLang="en-US" dirty="0"/>
              <a:t>的转移边</a:t>
            </a:r>
            <a:endParaRPr lang="en-US" altLang="zh-CN" dirty="0"/>
          </a:p>
          <a:p>
            <a:r>
              <a:rPr lang="zh-CN" altLang="en-US" dirty="0"/>
              <a:t>接着访问排序的上一个节点</a:t>
            </a:r>
            <a:endParaRPr lang="en-US" altLang="zh-CN" dirty="0"/>
          </a:p>
          <a:p>
            <a:r>
              <a:rPr lang="zh-CN" altLang="en-US" dirty="0"/>
              <a:t>我们发现它已经有一条</a:t>
            </a:r>
            <a:r>
              <a:rPr lang="en-US" altLang="zh-CN" dirty="0"/>
              <a:t>”</a:t>
            </a:r>
            <a:r>
              <a:rPr lang="en-US" altLang="zh-CN" b="1" dirty="0">
                <a:solidFill>
                  <a:srgbClr val="00FFFF"/>
                </a:solidFill>
              </a:rPr>
              <a:t>c</a:t>
            </a:r>
            <a:r>
              <a:rPr lang="en-US" altLang="zh-CN" dirty="0"/>
              <a:t>”</a:t>
            </a:r>
            <a:r>
              <a:rPr lang="zh-CN" altLang="en-US" dirty="0"/>
              <a:t>的转移边了</a:t>
            </a:r>
            <a:endParaRPr lang="en-US" altLang="zh-CN" dirty="0"/>
          </a:p>
          <a:p>
            <a:r>
              <a:rPr lang="zh-CN" altLang="en-US" dirty="0"/>
              <a:t>也就是说，字符串</a:t>
            </a:r>
            <a:r>
              <a:rPr lang="en-US" altLang="zh-CN" dirty="0"/>
              <a:t>”</a:t>
            </a:r>
            <a:r>
              <a:rPr lang="en-US" altLang="zh-CN" b="1" dirty="0" err="1">
                <a:solidFill>
                  <a:srgbClr val="66FF66"/>
                </a:solidFill>
              </a:rPr>
              <a:t>b</a:t>
            </a:r>
            <a:r>
              <a:rPr lang="en-US" altLang="zh-CN" b="1" dirty="0" err="1">
                <a:solidFill>
                  <a:srgbClr val="00FFFF"/>
                </a:solidFill>
              </a:rPr>
              <a:t>c</a:t>
            </a:r>
            <a:r>
              <a:rPr lang="en-US" altLang="zh-CN" dirty="0"/>
              <a:t>”</a:t>
            </a:r>
            <a:r>
              <a:rPr lang="zh-CN" altLang="en-US" dirty="0"/>
              <a:t>以及它的所有后缀都出现过了</a:t>
            </a:r>
            <a:endParaRPr lang="en-US" altLang="zh-CN" dirty="0"/>
          </a:p>
          <a:p>
            <a:r>
              <a:rPr lang="zh-CN" altLang="en-US" dirty="0"/>
              <a:t>我们发现，对于这个节点，前面的</a:t>
            </a:r>
            <a:r>
              <a:rPr lang="en-US" altLang="zh-CN" dirty="0"/>
              <a:t>”</a:t>
            </a:r>
            <a:r>
              <a:rPr lang="en-US" altLang="zh-CN" b="1" dirty="0">
                <a:solidFill>
                  <a:srgbClr val="00FFFF"/>
                </a:solidFill>
              </a:rPr>
              <a:t>c</a:t>
            </a:r>
            <a:r>
              <a:rPr lang="en-US" altLang="zh-CN" dirty="0"/>
              <a:t>”,”</a:t>
            </a:r>
            <a:r>
              <a:rPr lang="en-US" altLang="zh-CN" b="1" dirty="0" err="1">
                <a:solidFill>
                  <a:srgbClr val="66FF66"/>
                </a:solidFill>
              </a:rPr>
              <a:t>b</a:t>
            </a:r>
            <a:r>
              <a:rPr lang="en-US" altLang="zh-CN" b="1" dirty="0" err="1">
                <a:solidFill>
                  <a:srgbClr val="00FFFF"/>
                </a:solidFill>
              </a:rPr>
              <a:t>c</a:t>
            </a:r>
            <a:r>
              <a:rPr lang="en-US" altLang="zh-CN" dirty="0"/>
              <a:t>”</a:t>
            </a:r>
            <a:r>
              <a:rPr lang="zh-CN" altLang="en-US" dirty="0"/>
              <a:t>是我们需要的，后面的</a:t>
            </a:r>
            <a:r>
              <a:rPr lang="en-US" altLang="zh-CN" dirty="0"/>
              <a:t>”</a:t>
            </a: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dirty="0"/>
              <a:t>”</a:t>
            </a:r>
            <a:r>
              <a:rPr lang="zh-CN" altLang="en-US" dirty="0"/>
              <a:t>是我们不需要的</a:t>
            </a:r>
            <a:endParaRPr lang="en-US" altLang="zh-CN" dirty="0"/>
          </a:p>
          <a:p>
            <a:r>
              <a:rPr lang="zh-CN" altLang="en-US" dirty="0"/>
              <a:t>于是我们考虑把</a:t>
            </a:r>
            <a:r>
              <a:rPr lang="en-US" altLang="zh-CN" dirty="0"/>
              <a:t>[“</a:t>
            </a:r>
            <a:r>
              <a:rPr lang="en-US" altLang="zh-CN" b="1" dirty="0">
                <a:solidFill>
                  <a:srgbClr val="00FFFF"/>
                </a:solidFill>
              </a:rPr>
              <a:t>c</a:t>
            </a:r>
            <a:r>
              <a:rPr lang="en-US" altLang="zh-CN" dirty="0"/>
              <a:t>”,”</a:t>
            </a:r>
            <a:r>
              <a:rPr lang="en-US" altLang="zh-CN" b="1" dirty="0" err="1">
                <a:solidFill>
                  <a:srgbClr val="66FF66"/>
                </a:solidFill>
              </a:rPr>
              <a:t>b</a:t>
            </a:r>
            <a:r>
              <a:rPr lang="en-US" altLang="zh-CN" b="1" dirty="0" err="1">
                <a:solidFill>
                  <a:srgbClr val="00FFFF"/>
                </a:solidFill>
              </a:rPr>
              <a:t>c</a:t>
            </a:r>
            <a:r>
              <a:rPr lang="en-US" altLang="zh-CN" dirty="0"/>
              <a:t>”,”</a:t>
            </a: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dirty="0"/>
              <a:t>”]</a:t>
            </a:r>
            <a:r>
              <a:rPr lang="zh-CN" altLang="en-US" dirty="0"/>
              <a:t>拆成</a:t>
            </a:r>
            <a:r>
              <a:rPr lang="en-US" altLang="zh-CN" dirty="0"/>
              <a:t>[“</a:t>
            </a:r>
            <a:r>
              <a:rPr lang="en-US" altLang="zh-CN" b="1" dirty="0">
                <a:solidFill>
                  <a:srgbClr val="00FFFF"/>
                </a:solidFill>
              </a:rPr>
              <a:t>c</a:t>
            </a:r>
            <a:r>
              <a:rPr lang="en-US" altLang="zh-CN" dirty="0"/>
              <a:t>”,”</a:t>
            </a:r>
            <a:r>
              <a:rPr lang="en-US" altLang="zh-CN" b="1" dirty="0" err="1">
                <a:solidFill>
                  <a:srgbClr val="66FF66"/>
                </a:solidFill>
              </a:rPr>
              <a:t>b</a:t>
            </a:r>
            <a:r>
              <a:rPr lang="en-US" altLang="zh-CN" b="1" dirty="0" err="1">
                <a:solidFill>
                  <a:srgbClr val="00FFFF"/>
                </a:solidFill>
              </a:rPr>
              <a:t>c</a:t>
            </a:r>
            <a:r>
              <a:rPr lang="en-US" altLang="zh-CN" dirty="0"/>
              <a:t>”]</a:t>
            </a:r>
            <a:r>
              <a:rPr lang="zh-CN" altLang="en-US" dirty="0"/>
              <a:t>和</a:t>
            </a:r>
            <a:r>
              <a:rPr lang="en-US" altLang="zh-CN" dirty="0"/>
              <a:t>[“</a:t>
            </a: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dirty="0"/>
              <a:t>”]</a:t>
            </a:r>
            <a:r>
              <a:rPr lang="zh-CN" altLang="en-US" dirty="0"/>
              <a:t>两个部分</a:t>
            </a:r>
            <a:endParaRPr lang="en-US" altLang="zh-CN" dirty="0"/>
          </a:p>
          <a:p>
            <a:endParaRPr lang="en-US" altLang="zh-CN" dirty="0"/>
          </a:p>
        </p:txBody>
      </p:sp>
      <p:sp>
        <p:nvSpPr>
          <p:cNvPr id="34" name="椭圆 33">
            <a:extLst>
              <a:ext uri="{FF2B5EF4-FFF2-40B4-BE49-F238E27FC236}">
                <a16:creationId xmlns:a16="http://schemas.microsoft.com/office/drawing/2014/main" id="{26F6B653-2349-4760-8950-DDDF0638EA60}"/>
              </a:ext>
            </a:extLst>
          </p:cNvPr>
          <p:cNvSpPr/>
          <p:nvPr/>
        </p:nvSpPr>
        <p:spPr>
          <a:xfrm>
            <a:off x="8080653" y="968097"/>
            <a:ext cx="679508" cy="67950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C0BDABF0-BB1F-48ED-AA1D-C58AF9D9D7A5}"/>
              </a:ext>
            </a:extLst>
          </p:cNvPr>
          <p:cNvSpPr/>
          <p:nvPr/>
        </p:nvSpPr>
        <p:spPr>
          <a:xfrm>
            <a:off x="9850730" y="968097"/>
            <a:ext cx="679508" cy="6795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dirty="0">
                <a:solidFill>
                  <a:srgbClr val="FFFF00"/>
                </a:solidFill>
              </a:rPr>
              <a:t>a</a:t>
            </a:r>
            <a:endParaRPr lang="zh-CN" altLang="en-US" dirty="0"/>
          </a:p>
        </p:txBody>
      </p:sp>
      <p:cxnSp>
        <p:nvCxnSpPr>
          <p:cNvPr id="36" name="直接连接符 21">
            <a:extLst>
              <a:ext uri="{FF2B5EF4-FFF2-40B4-BE49-F238E27FC236}">
                <a16:creationId xmlns:a16="http://schemas.microsoft.com/office/drawing/2014/main" id="{66763B39-BCCE-4D9D-8B74-00B650ED2C82}"/>
              </a:ext>
            </a:extLst>
          </p:cNvPr>
          <p:cNvCxnSpPr>
            <a:cxnSpLocks/>
            <a:stCxn id="34" idx="6"/>
            <a:endCxn id="35" idx="2"/>
          </p:cNvCxnSpPr>
          <p:nvPr/>
        </p:nvCxnSpPr>
        <p:spPr>
          <a:xfrm>
            <a:off x="8760161" y="1307851"/>
            <a:ext cx="1090569" cy="0"/>
          </a:xfrm>
          <a:prstGeom prst="straightConnector1">
            <a:avLst/>
          </a:prstGeom>
          <a:ln w="38100">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id="{5AE98F3D-3EC4-4CBD-AF6F-742768971D2D}"/>
              </a:ext>
            </a:extLst>
          </p:cNvPr>
          <p:cNvSpPr/>
          <p:nvPr/>
        </p:nvSpPr>
        <p:spPr>
          <a:xfrm>
            <a:off x="10757314" y="176501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cxnSp>
        <p:nvCxnSpPr>
          <p:cNvPr id="39" name="直接连接符 21">
            <a:extLst>
              <a:ext uri="{FF2B5EF4-FFF2-40B4-BE49-F238E27FC236}">
                <a16:creationId xmlns:a16="http://schemas.microsoft.com/office/drawing/2014/main" id="{52D9F6AD-F8E3-4EF2-B0CE-C114E35D4844}"/>
              </a:ext>
            </a:extLst>
          </p:cNvPr>
          <p:cNvCxnSpPr>
            <a:cxnSpLocks/>
            <a:stCxn id="35" idx="5"/>
            <a:endCxn id="37" idx="1"/>
          </p:cNvCxnSpPr>
          <p:nvPr/>
        </p:nvCxnSpPr>
        <p:spPr>
          <a:xfrm>
            <a:off x="10430726" y="1548093"/>
            <a:ext cx="450104" cy="340437"/>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椭圆 39">
            <a:extLst>
              <a:ext uri="{FF2B5EF4-FFF2-40B4-BE49-F238E27FC236}">
                <a16:creationId xmlns:a16="http://schemas.microsoft.com/office/drawing/2014/main" id="{F674BB5C-A906-463A-A268-26FE17B195A9}"/>
              </a:ext>
            </a:extLst>
          </p:cNvPr>
          <p:cNvSpPr/>
          <p:nvPr/>
        </p:nvSpPr>
        <p:spPr>
          <a:xfrm>
            <a:off x="11198464" y="335356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42" name="文本框 41">
            <a:extLst>
              <a:ext uri="{FF2B5EF4-FFF2-40B4-BE49-F238E27FC236}">
                <a16:creationId xmlns:a16="http://schemas.microsoft.com/office/drawing/2014/main" id="{E101A15F-F0A8-41E4-8C32-46AEB30C738C}"/>
              </a:ext>
            </a:extLst>
          </p:cNvPr>
          <p:cNvSpPr txBox="1"/>
          <p:nvPr/>
        </p:nvSpPr>
        <p:spPr>
          <a:xfrm>
            <a:off x="11302441" y="3753941"/>
            <a:ext cx="653255"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cxnSp>
        <p:nvCxnSpPr>
          <p:cNvPr id="44" name="直接连接符 21">
            <a:extLst>
              <a:ext uri="{FF2B5EF4-FFF2-40B4-BE49-F238E27FC236}">
                <a16:creationId xmlns:a16="http://schemas.microsoft.com/office/drawing/2014/main" id="{694B444E-0E5D-42D0-8FFD-6465D7D0D61A}"/>
              </a:ext>
            </a:extLst>
          </p:cNvPr>
          <p:cNvCxnSpPr>
            <a:cxnSpLocks/>
            <a:stCxn id="37" idx="4"/>
            <a:endCxn id="40" idx="1"/>
          </p:cNvCxnSpPr>
          <p:nvPr/>
        </p:nvCxnSpPr>
        <p:spPr>
          <a:xfrm>
            <a:off x="11179023" y="2608431"/>
            <a:ext cx="142957" cy="86864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直接连接符 21">
            <a:extLst>
              <a:ext uri="{FF2B5EF4-FFF2-40B4-BE49-F238E27FC236}">
                <a16:creationId xmlns:a16="http://schemas.microsoft.com/office/drawing/2014/main" id="{B3F9AB64-4F8F-49E5-AB20-4CDB1D341DA1}"/>
              </a:ext>
            </a:extLst>
          </p:cNvPr>
          <p:cNvCxnSpPr>
            <a:cxnSpLocks/>
            <a:stCxn id="34" idx="6"/>
            <a:endCxn id="40" idx="1"/>
          </p:cNvCxnSpPr>
          <p:nvPr/>
        </p:nvCxnSpPr>
        <p:spPr>
          <a:xfrm>
            <a:off x="8760161" y="1307851"/>
            <a:ext cx="2561819" cy="216922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CC7A0870-50A1-4232-807F-20690F9F6089}"/>
              </a:ext>
            </a:extLst>
          </p:cNvPr>
          <p:cNvSpPr txBox="1"/>
          <p:nvPr/>
        </p:nvSpPr>
        <p:spPr>
          <a:xfrm>
            <a:off x="10925652" y="2151553"/>
            <a:ext cx="508779" cy="369332"/>
          </a:xfrm>
          <a:prstGeom prst="rect">
            <a:avLst/>
          </a:prstGeom>
          <a:noFill/>
        </p:spPr>
        <p:txBody>
          <a:bodyPr wrap="square" rtlCol="0">
            <a:spAutoFit/>
          </a:bodyPr>
          <a:lstStyle/>
          <a:p>
            <a:pPr algn="ctr"/>
            <a:r>
              <a:rPr lang="en-US" altLang="zh-CN" b="1" dirty="0">
                <a:solidFill>
                  <a:srgbClr val="FFFF00"/>
                </a:solidFill>
              </a:rPr>
              <a:t>a</a:t>
            </a:r>
            <a:r>
              <a:rPr lang="en-US" altLang="zh-CN" b="1" dirty="0">
                <a:solidFill>
                  <a:srgbClr val="66FF66"/>
                </a:solidFill>
              </a:rPr>
              <a:t>b</a:t>
            </a:r>
            <a:endParaRPr lang="zh-CN" altLang="en-US" b="1" dirty="0">
              <a:solidFill>
                <a:srgbClr val="00FFFF"/>
              </a:solidFill>
            </a:endParaRPr>
          </a:p>
        </p:txBody>
      </p:sp>
      <p:sp>
        <p:nvSpPr>
          <p:cNvPr id="59" name="椭圆 58">
            <a:extLst>
              <a:ext uri="{FF2B5EF4-FFF2-40B4-BE49-F238E27FC236}">
                <a16:creationId xmlns:a16="http://schemas.microsoft.com/office/drawing/2014/main" id="{9DB70D77-7E1E-41F0-BC60-224F21380D8A}"/>
              </a:ext>
            </a:extLst>
          </p:cNvPr>
          <p:cNvSpPr/>
          <p:nvPr/>
        </p:nvSpPr>
        <p:spPr>
          <a:xfrm>
            <a:off x="9496049" y="4338332"/>
            <a:ext cx="971575" cy="9715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60" name="文本框 59">
            <a:extLst>
              <a:ext uri="{FF2B5EF4-FFF2-40B4-BE49-F238E27FC236}">
                <a16:creationId xmlns:a16="http://schemas.microsoft.com/office/drawing/2014/main" id="{DC29E13E-242E-40D7-85EC-C49E2AF4AE69}"/>
              </a:ext>
            </a:extLst>
          </p:cNvPr>
          <p:cNvSpPr txBox="1"/>
          <p:nvPr/>
        </p:nvSpPr>
        <p:spPr>
          <a:xfrm>
            <a:off x="9879138" y="4411379"/>
            <a:ext cx="48279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61" name="文本框 60">
            <a:extLst>
              <a:ext uri="{FF2B5EF4-FFF2-40B4-BE49-F238E27FC236}">
                <a16:creationId xmlns:a16="http://schemas.microsoft.com/office/drawing/2014/main" id="{084FCE3E-8078-48C3-AAA2-63D8BB0D5186}"/>
              </a:ext>
            </a:extLst>
          </p:cNvPr>
          <p:cNvSpPr txBox="1"/>
          <p:nvPr/>
        </p:nvSpPr>
        <p:spPr>
          <a:xfrm>
            <a:off x="9526971" y="4802131"/>
            <a:ext cx="89048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62" name="文本框 61">
            <a:extLst>
              <a:ext uri="{FF2B5EF4-FFF2-40B4-BE49-F238E27FC236}">
                <a16:creationId xmlns:a16="http://schemas.microsoft.com/office/drawing/2014/main" id="{88C75930-0291-4A0D-A2F0-E60FEBC3B77B}"/>
              </a:ext>
            </a:extLst>
          </p:cNvPr>
          <p:cNvSpPr txBox="1"/>
          <p:nvPr/>
        </p:nvSpPr>
        <p:spPr>
          <a:xfrm>
            <a:off x="9691662" y="4601424"/>
            <a:ext cx="717674"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cxnSp>
        <p:nvCxnSpPr>
          <p:cNvPr id="63" name="直接连接符 21">
            <a:extLst>
              <a:ext uri="{FF2B5EF4-FFF2-40B4-BE49-F238E27FC236}">
                <a16:creationId xmlns:a16="http://schemas.microsoft.com/office/drawing/2014/main" id="{2BCC8758-DB91-473A-AB47-AEDBDD0C923A}"/>
              </a:ext>
            </a:extLst>
          </p:cNvPr>
          <p:cNvCxnSpPr>
            <a:cxnSpLocks/>
            <a:stCxn id="40" idx="3"/>
            <a:endCxn id="59" idx="7"/>
          </p:cNvCxnSpPr>
          <p:nvPr/>
        </p:nvCxnSpPr>
        <p:spPr>
          <a:xfrm flipH="1">
            <a:off x="10325340" y="4073465"/>
            <a:ext cx="996640" cy="40715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直接连接符 21">
            <a:extLst>
              <a:ext uri="{FF2B5EF4-FFF2-40B4-BE49-F238E27FC236}">
                <a16:creationId xmlns:a16="http://schemas.microsoft.com/office/drawing/2014/main" id="{8FB7577B-2C72-4A77-A971-CB4FC85C213F}"/>
              </a:ext>
            </a:extLst>
          </p:cNvPr>
          <p:cNvCxnSpPr>
            <a:cxnSpLocks/>
            <a:stCxn id="35" idx="1"/>
            <a:endCxn id="34" idx="7"/>
          </p:cNvCxnSpPr>
          <p:nvPr/>
        </p:nvCxnSpPr>
        <p:spPr>
          <a:xfrm flipH="1">
            <a:off x="8660649" y="1067609"/>
            <a:ext cx="1289593"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直接连接符 21">
            <a:extLst>
              <a:ext uri="{FF2B5EF4-FFF2-40B4-BE49-F238E27FC236}">
                <a16:creationId xmlns:a16="http://schemas.microsoft.com/office/drawing/2014/main" id="{B9AE7533-9FFD-44D5-9CCC-DE4778931332}"/>
              </a:ext>
            </a:extLst>
          </p:cNvPr>
          <p:cNvCxnSpPr>
            <a:cxnSpLocks/>
            <a:stCxn id="40" idx="2"/>
            <a:endCxn id="34" idx="5"/>
          </p:cNvCxnSpPr>
          <p:nvPr/>
        </p:nvCxnSpPr>
        <p:spPr>
          <a:xfrm flipH="1" flipV="1">
            <a:off x="8660649" y="1548093"/>
            <a:ext cx="2537815" cy="222718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直接连接符 21">
            <a:extLst>
              <a:ext uri="{FF2B5EF4-FFF2-40B4-BE49-F238E27FC236}">
                <a16:creationId xmlns:a16="http://schemas.microsoft.com/office/drawing/2014/main" id="{7A4802D8-C366-44F6-9BB6-320304C6966B}"/>
              </a:ext>
            </a:extLst>
          </p:cNvPr>
          <p:cNvCxnSpPr>
            <a:cxnSpLocks/>
            <a:stCxn id="34" idx="3"/>
            <a:endCxn id="46" idx="7"/>
          </p:cNvCxnSpPr>
          <p:nvPr/>
        </p:nvCxnSpPr>
        <p:spPr>
          <a:xfrm flipH="1">
            <a:off x="7934214" y="1548093"/>
            <a:ext cx="245951" cy="42867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直接连接符 21">
            <a:extLst>
              <a:ext uri="{FF2B5EF4-FFF2-40B4-BE49-F238E27FC236}">
                <a16:creationId xmlns:a16="http://schemas.microsoft.com/office/drawing/2014/main" id="{7DA71FA1-4AB5-4341-9C0E-1D711AC44765}"/>
              </a:ext>
            </a:extLst>
          </p:cNvPr>
          <p:cNvCxnSpPr>
            <a:cxnSpLocks/>
            <a:stCxn id="46" idx="5"/>
            <a:endCxn id="40" idx="2"/>
          </p:cNvCxnSpPr>
          <p:nvPr/>
        </p:nvCxnSpPr>
        <p:spPr>
          <a:xfrm>
            <a:off x="7934214" y="2573149"/>
            <a:ext cx="3264250" cy="1202124"/>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63AB981A-5B26-4E53-BDA7-A7FCC2CDD3DD}"/>
              </a:ext>
            </a:extLst>
          </p:cNvPr>
          <p:cNvSpPr txBox="1"/>
          <p:nvPr/>
        </p:nvSpPr>
        <p:spPr>
          <a:xfrm>
            <a:off x="7384898" y="1957783"/>
            <a:ext cx="508779" cy="369332"/>
          </a:xfrm>
          <a:prstGeom prst="rect">
            <a:avLst/>
          </a:prstGeom>
          <a:noFill/>
        </p:spPr>
        <p:txBody>
          <a:bodyPr wrap="square" rtlCol="0">
            <a:spAutoFit/>
          </a:bodyPr>
          <a:lstStyle/>
          <a:p>
            <a:pPr algn="ctr"/>
            <a:r>
              <a:rPr lang="en-US" altLang="zh-CN" b="1" dirty="0">
                <a:solidFill>
                  <a:srgbClr val="66FF66"/>
                </a:solidFill>
              </a:rPr>
              <a:t>b</a:t>
            </a:r>
            <a:endParaRPr lang="zh-CN" altLang="en-US" b="1" dirty="0">
              <a:solidFill>
                <a:srgbClr val="00FFFF"/>
              </a:solidFill>
            </a:endParaRPr>
          </a:p>
        </p:txBody>
      </p:sp>
      <p:cxnSp>
        <p:nvCxnSpPr>
          <p:cNvPr id="51" name="直接连接符 21">
            <a:extLst>
              <a:ext uri="{FF2B5EF4-FFF2-40B4-BE49-F238E27FC236}">
                <a16:creationId xmlns:a16="http://schemas.microsoft.com/office/drawing/2014/main" id="{9558E169-523E-4B9D-89F3-0DAF58E99AB1}"/>
              </a:ext>
            </a:extLst>
          </p:cNvPr>
          <p:cNvCxnSpPr>
            <a:cxnSpLocks/>
            <a:stCxn id="46" idx="0"/>
            <a:endCxn id="34" idx="2"/>
          </p:cNvCxnSpPr>
          <p:nvPr/>
        </p:nvCxnSpPr>
        <p:spPr>
          <a:xfrm flipV="1">
            <a:off x="7636022" y="1307851"/>
            <a:ext cx="444631" cy="54539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直接连接符 21">
            <a:extLst>
              <a:ext uri="{FF2B5EF4-FFF2-40B4-BE49-F238E27FC236}">
                <a16:creationId xmlns:a16="http://schemas.microsoft.com/office/drawing/2014/main" id="{4BA5F732-058B-42D7-BCCB-33A82236B7D4}"/>
              </a:ext>
            </a:extLst>
          </p:cNvPr>
          <p:cNvCxnSpPr>
            <a:cxnSpLocks/>
            <a:stCxn id="59" idx="1"/>
            <a:endCxn id="46" idx="5"/>
          </p:cNvCxnSpPr>
          <p:nvPr/>
        </p:nvCxnSpPr>
        <p:spPr>
          <a:xfrm flipH="1" flipV="1">
            <a:off x="7934214" y="2573149"/>
            <a:ext cx="1704119" cy="190746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直接连接符 21">
            <a:extLst>
              <a:ext uri="{FF2B5EF4-FFF2-40B4-BE49-F238E27FC236}">
                <a16:creationId xmlns:a16="http://schemas.microsoft.com/office/drawing/2014/main" id="{16B39B8D-FF32-4F24-8260-5E0ED5ED59C7}"/>
              </a:ext>
            </a:extLst>
          </p:cNvPr>
          <p:cNvCxnSpPr>
            <a:cxnSpLocks/>
            <a:stCxn id="37" idx="2"/>
            <a:endCxn id="46" idx="6"/>
          </p:cNvCxnSpPr>
          <p:nvPr/>
        </p:nvCxnSpPr>
        <p:spPr>
          <a:xfrm flipH="1">
            <a:off x="8057730" y="2186723"/>
            <a:ext cx="2699584" cy="8823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椭圆 46">
            <a:extLst>
              <a:ext uri="{FF2B5EF4-FFF2-40B4-BE49-F238E27FC236}">
                <a16:creationId xmlns:a16="http://schemas.microsoft.com/office/drawing/2014/main" id="{5FE68210-9FC5-453A-B8B6-2E1E14ABC93D}"/>
              </a:ext>
            </a:extLst>
          </p:cNvPr>
          <p:cNvSpPr/>
          <p:nvPr/>
        </p:nvSpPr>
        <p:spPr>
          <a:xfrm>
            <a:off x="8334899" y="5510614"/>
            <a:ext cx="1202123" cy="12021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49" name="文本框 48">
            <a:extLst>
              <a:ext uri="{FF2B5EF4-FFF2-40B4-BE49-F238E27FC236}">
                <a16:creationId xmlns:a16="http://schemas.microsoft.com/office/drawing/2014/main" id="{11C8FDEF-4842-4C42-A62E-743BE775388C}"/>
              </a:ext>
            </a:extLst>
          </p:cNvPr>
          <p:cNvSpPr txBox="1"/>
          <p:nvPr/>
        </p:nvSpPr>
        <p:spPr>
          <a:xfrm>
            <a:off x="8758617" y="5789118"/>
            <a:ext cx="703006"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54" name="文本框 53">
            <a:extLst>
              <a:ext uri="{FF2B5EF4-FFF2-40B4-BE49-F238E27FC236}">
                <a16:creationId xmlns:a16="http://schemas.microsoft.com/office/drawing/2014/main" id="{117B38A2-EF2A-42CF-BDA9-0980C7ED492A}"/>
              </a:ext>
            </a:extLst>
          </p:cNvPr>
          <p:cNvSpPr txBox="1"/>
          <p:nvPr/>
        </p:nvSpPr>
        <p:spPr>
          <a:xfrm>
            <a:off x="8431462" y="6187325"/>
            <a:ext cx="105517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56" name="文本框 55">
            <a:extLst>
              <a:ext uri="{FF2B5EF4-FFF2-40B4-BE49-F238E27FC236}">
                <a16:creationId xmlns:a16="http://schemas.microsoft.com/office/drawing/2014/main" id="{AF863C81-2BDF-44DD-B5B9-6884D09A3D1F}"/>
              </a:ext>
            </a:extLst>
          </p:cNvPr>
          <p:cNvSpPr txBox="1"/>
          <p:nvPr/>
        </p:nvSpPr>
        <p:spPr>
          <a:xfrm>
            <a:off x="8586527" y="5986618"/>
            <a:ext cx="890483"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cxnSp>
        <p:nvCxnSpPr>
          <p:cNvPr id="57" name="直接连接符 21">
            <a:extLst>
              <a:ext uri="{FF2B5EF4-FFF2-40B4-BE49-F238E27FC236}">
                <a16:creationId xmlns:a16="http://schemas.microsoft.com/office/drawing/2014/main" id="{0F91C6FD-F575-4E85-AFB8-B690FD698668}"/>
              </a:ext>
            </a:extLst>
          </p:cNvPr>
          <p:cNvCxnSpPr>
            <a:cxnSpLocks/>
            <a:stCxn id="59" idx="3"/>
            <a:endCxn id="47" idx="7"/>
          </p:cNvCxnSpPr>
          <p:nvPr/>
        </p:nvCxnSpPr>
        <p:spPr>
          <a:xfrm flipH="1">
            <a:off x="9360975" y="5167623"/>
            <a:ext cx="277358" cy="519038"/>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25ADDB0D-84F7-433A-98C9-445844A475B3}"/>
              </a:ext>
            </a:extLst>
          </p:cNvPr>
          <p:cNvSpPr txBox="1"/>
          <p:nvPr/>
        </p:nvSpPr>
        <p:spPr>
          <a:xfrm>
            <a:off x="8922620" y="5595007"/>
            <a:ext cx="518150" cy="369332"/>
          </a:xfrm>
          <a:prstGeom prst="rect">
            <a:avLst/>
          </a:prstGeom>
          <a:noFill/>
        </p:spPr>
        <p:txBody>
          <a:bodyPr wrap="square" rtlCol="0">
            <a:spAutoFit/>
          </a:bodyPr>
          <a:lstStyle/>
          <a:p>
            <a:pPr algn="ctr"/>
            <a:r>
              <a:rPr lang="en-US" altLang="zh-CN" b="1" dirty="0">
                <a:solidFill>
                  <a:srgbClr val="66FF66"/>
                </a:solidFill>
              </a:rPr>
              <a:t>bb</a:t>
            </a:r>
            <a:endParaRPr lang="zh-CN" altLang="en-US" b="1" dirty="0">
              <a:solidFill>
                <a:srgbClr val="00FFFF"/>
              </a:solidFill>
            </a:endParaRPr>
          </a:p>
        </p:txBody>
      </p:sp>
      <p:cxnSp>
        <p:nvCxnSpPr>
          <p:cNvPr id="67" name="直接连接符 21">
            <a:extLst>
              <a:ext uri="{FF2B5EF4-FFF2-40B4-BE49-F238E27FC236}">
                <a16:creationId xmlns:a16="http://schemas.microsoft.com/office/drawing/2014/main" id="{9547869C-863C-4B02-A05A-26C1BF5B7033}"/>
              </a:ext>
            </a:extLst>
          </p:cNvPr>
          <p:cNvCxnSpPr>
            <a:cxnSpLocks/>
            <a:stCxn id="46" idx="4"/>
            <a:endCxn id="47" idx="0"/>
          </p:cNvCxnSpPr>
          <p:nvPr/>
        </p:nvCxnSpPr>
        <p:spPr>
          <a:xfrm>
            <a:off x="7636022" y="2696665"/>
            <a:ext cx="1299939" cy="2813949"/>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直接连接符 21">
            <a:extLst>
              <a:ext uri="{FF2B5EF4-FFF2-40B4-BE49-F238E27FC236}">
                <a16:creationId xmlns:a16="http://schemas.microsoft.com/office/drawing/2014/main" id="{CD225F7A-068F-4D79-9D14-8AF662BDD726}"/>
              </a:ext>
            </a:extLst>
          </p:cNvPr>
          <p:cNvCxnSpPr>
            <a:cxnSpLocks/>
            <a:stCxn id="47" idx="1"/>
            <a:endCxn id="46" idx="4"/>
          </p:cNvCxnSpPr>
          <p:nvPr/>
        </p:nvCxnSpPr>
        <p:spPr>
          <a:xfrm flipH="1" flipV="1">
            <a:off x="7636022" y="2696665"/>
            <a:ext cx="874924" cy="2989996"/>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椭圆 64">
            <a:extLst>
              <a:ext uri="{FF2B5EF4-FFF2-40B4-BE49-F238E27FC236}">
                <a16:creationId xmlns:a16="http://schemas.microsoft.com/office/drawing/2014/main" id="{BF98419A-9112-42AA-AFEC-303484EEAFA4}"/>
              </a:ext>
            </a:extLst>
          </p:cNvPr>
          <p:cNvSpPr/>
          <p:nvPr/>
        </p:nvSpPr>
        <p:spPr>
          <a:xfrm>
            <a:off x="6626148" y="4778808"/>
            <a:ext cx="1306721" cy="130672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68" name="文本框 67">
            <a:extLst>
              <a:ext uri="{FF2B5EF4-FFF2-40B4-BE49-F238E27FC236}">
                <a16:creationId xmlns:a16="http://schemas.microsoft.com/office/drawing/2014/main" id="{1E25D7A4-C996-49C3-BAF2-8CC30196D8A0}"/>
              </a:ext>
            </a:extLst>
          </p:cNvPr>
          <p:cNvSpPr txBox="1"/>
          <p:nvPr/>
        </p:nvSpPr>
        <p:spPr>
          <a:xfrm>
            <a:off x="6961860" y="5095948"/>
            <a:ext cx="87496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69" name="文本框 68">
            <a:extLst>
              <a:ext uri="{FF2B5EF4-FFF2-40B4-BE49-F238E27FC236}">
                <a16:creationId xmlns:a16="http://schemas.microsoft.com/office/drawing/2014/main" id="{C13B0D72-8DC2-4084-9C2C-BFF389CE888B}"/>
              </a:ext>
            </a:extLst>
          </p:cNvPr>
          <p:cNvSpPr txBox="1"/>
          <p:nvPr/>
        </p:nvSpPr>
        <p:spPr>
          <a:xfrm>
            <a:off x="6644330" y="5494155"/>
            <a:ext cx="120212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70" name="文本框 69">
            <a:extLst>
              <a:ext uri="{FF2B5EF4-FFF2-40B4-BE49-F238E27FC236}">
                <a16:creationId xmlns:a16="http://schemas.microsoft.com/office/drawing/2014/main" id="{39D43036-BC30-41CD-B542-4772F6DE87DB}"/>
              </a:ext>
            </a:extLst>
          </p:cNvPr>
          <p:cNvSpPr txBox="1"/>
          <p:nvPr/>
        </p:nvSpPr>
        <p:spPr>
          <a:xfrm>
            <a:off x="6799395" y="5293448"/>
            <a:ext cx="1047058"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71" name="文本框 70">
            <a:extLst>
              <a:ext uri="{FF2B5EF4-FFF2-40B4-BE49-F238E27FC236}">
                <a16:creationId xmlns:a16="http://schemas.microsoft.com/office/drawing/2014/main" id="{885BBA03-9972-4447-8A2E-26BC03685713}"/>
              </a:ext>
            </a:extLst>
          </p:cNvPr>
          <p:cNvSpPr txBox="1"/>
          <p:nvPr/>
        </p:nvSpPr>
        <p:spPr>
          <a:xfrm>
            <a:off x="7125863" y="4892212"/>
            <a:ext cx="694068" cy="369332"/>
          </a:xfrm>
          <a:prstGeom prst="rect">
            <a:avLst/>
          </a:prstGeom>
          <a:noFill/>
        </p:spPr>
        <p:txBody>
          <a:bodyPr wrap="square" rtlCol="0">
            <a:spAutoFit/>
          </a:bodyPr>
          <a:lstStyle/>
          <a:p>
            <a:pPr algn="ct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cxnSp>
        <p:nvCxnSpPr>
          <p:cNvPr id="72" name="直接连接符 21">
            <a:extLst>
              <a:ext uri="{FF2B5EF4-FFF2-40B4-BE49-F238E27FC236}">
                <a16:creationId xmlns:a16="http://schemas.microsoft.com/office/drawing/2014/main" id="{AB7BE4CA-A122-41AE-8250-489FB380EDC4}"/>
              </a:ext>
            </a:extLst>
          </p:cNvPr>
          <p:cNvCxnSpPr>
            <a:cxnSpLocks/>
            <a:stCxn id="47" idx="2"/>
            <a:endCxn id="65" idx="5"/>
          </p:cNvCxnSpPr>
          <p:nvPr/>
        </p:nvCxnSpPr>
        <p:spPr>
          <a:xfrm flipH="1" flipV="1">
            <a:off x="7741504" y="5894164"/>
            <a:ext cx="593395" cy="217512"/>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2E43B5AE-104F-4FB8-B39F-7B11C77D4F81}"/>
              </a:ext>
            </a:extLst>
          </p:cNvPr>
          <p:cNvSpPr txBox="1"/>
          <p:nvPr/>
        </p:nvSpPr>
        <p:spPr>
          <a:xfrm>
            <a:off x="11446916" y="3553234"/>
            <a:ext cx="508779"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sp>
        <p:nvSpPr>
          <p:cNvPr id="41" name="文本框 40">
            <a:extLst>
              <a:ext uri="{FF2B5EF4-FFF2-40B4-BE49-F238E27FC236}">
                <a16:creationId xmlns:a16="http://schemas.microsoft.com/office/drawing/2014/main" id="{5ED49FAA-B2A3-4974-9EB7-AD5B3FF60B57}"/>
              </a:ext>
            </a:extLst>
          </p:cNvPr>
          <p:cNvSpPr txBox="1"/>
          <p:nvPr/>
        </p:nvSpPr>
        <p:spPr>
          <a:xfrm>
            <a:off x="11609910" y="3363189"/>
            <a:ext cx="327259" cy="369332"/>
          </a:xfrm>
          <a:prstGeom prst="rect">
            <a:avLst/>
          </a:prstGeom>
          <a:noFill/>
        </p:spPr>
        <p:txBody>
          <a:bodyPr wrap="square" rtlCol="0">
            <a:spAutoFit/>
          </a:bodyPr>
          <a:lstStyle/>
          <a:p>
            <a:pPr algn="ctr"/>
            <a:r>
              <a:rPr lang="en-US" altLang="zh-CN" b="1" dirty="0">
                <a:solidFill>
                  <a:srgbClr val="00FFFF"/>
                </a:solidFill>
              </a:rPr>
              <a:t>c</a:t>
            </a:r>
            <a:endParaRPr lang="zh-CN" altLang="en-US" b="1" dirty="0">
              <a:solidFill>
                <a:srgbClr val="00FFFF"/>
              </a:solidFill>
            </a:endParaRPr>
          </a:p>
        </p:txBody>
      </p:sp>
    </p:spTree>
    <p:extLst>
      <p:ext uri="{BB962C8B-B14F-4D97-AF65-F5344CB8AC3E}">
        <p14:creationId xmlns:p14="http://schemas.microsoft.com/office/powerpoint/2010/main" val="339098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fade">
                                      <p:cBhvr>
                                        <p:cTn id="15" dur="500"/>
                                        <p:tgtEl>
                                          <p:spTgt spid="65"/>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72"/>
                                        </p:tgtEl>
                                        <p:attrNameLst>
                                          <p:attrName>style.visibility</p:attrName>
                                        </p:attrNameLst>
                                      </p:cBhvr>
                                      <p:to>
                                        <p:strVal val="visible"/>
                                      </p:to>
                                    </p:set>
                                    <p:animEffect transition="in" filter="fade">
                                      <p:cBhvr>
                                        <p:cTn id="19" dur="500"/>
                                        <p:tgtEl>
                                          <p:spTgt spid="72"/>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35" presetClass="emph" presetSubtype="0" repeatCount="2000" fill="hold" nodeType="clickEffect">
                                  <p:stCondLst>
                                    <p:cond delay="0"/>
                                  </p:stCondLst>
                                  <p:childTnLst>
                                    <p:anim calcmode="discrete" valueType="str">
                                      <p:cBhvr>
                                        <p:cTn id="36" dur="500" fill="hold"/>
                                        <p:tgtEl>
                                          <p:spTgt spid="38"/>
                                        </p:tgtEl>
                                        <p:attrNameLst>
                                          <p:attrName>style.visibility</p:attrName>
                                        </p:attrNameLst>
                                      </p:cBhvr>
                                      <p:tavLst>
                                        <p:tav tm="0">
                                          <p:val>
                                            <p:strVal val="hidden"/>
                                          </p:val>
                                        </p:tav>
                                        <p:tav tm="50000">
                                          <p:val>
                                            <p:strVal val="visible"/>
                                          </p:val>
                                        </p:tav>
                                      </p:tavLst>
                                    </p:anim>
                                  </p:childTnLst>
                                </p:cTn>
                              </p:par>
                            </p:childTnLst>
                          </p:cTn>
                        </p:par>
                        <p:par>
                          <p:cTn id="37" fill="hold">
                            <p:stCondLst>
                              <p:cond delay="1000"/>
                            </p:stCondLst>
                            <p:childTnLst>
                              <p:par>
                                <p:cTn id="38" presetID="35" presetClass="emph" presetSubtype="0" repeatCount="2000" fill="hold" grpId="0" nodeType="afterEffect">
                                  <p:stCondLst>
                                    <p:cond delay="0"/>
                                  </p:stCondLst>
                                  <p:childTnLst>
                                    <p:anim calcmode="discrete" valueType="str">
                                      <p:cBhvr>
                                        <p:cTn id="39" dur="500" fill="hold"/>
                                        <p:tgtEl>
                                          <p:spTgt spid="46"/>
                                        </p:tgtEl>
                                        <p:attrNameLst>
                                          <p:attrName>style.visibility</p:attrName>
                                        </p:attrNameLst>
                                      </p:cBhvr>
                                      <p:tavLst>
                                        <p:tav tm="0">
                                          <p:val>
                                            <p:strVal val="hidden"/>
                                          </p:val>
                                        </p:tav>
                                        <p:tav tm="50000">
                                          <p:val>
                                            <p:strVal val="visible"/>
                                          </p:val>
                                        </p:tav>
                                      </p:tavLst>
                                    </p:anim>
                                  </p:childTnLst>
                                </p:cTn>
                              </p:par>
                              <p:par>
                                <p:cTn id="40" presetID="35" presetClass="emph" presetSubtype="0" repeatCount="2000" fill="hold" grpId="0" nodeType="withEffect">
                                  <p:stCondLst>
                                    <p:cond delay="0"/>
                                  </p:stCondLst>
                                  <p:childTnLst>
                                    <p:anim calcmode="discrete" valueType="str">
                                      <p:cBhvr>
                                        <p:cTn id="41" dur="500" fill="hold"/>
                                        <p:tgtEl>
                                          <p:spTgt spid="50"/>
                                        </p:tgtEl>
                                        <p:attrNameLst>
                                          <p:attrName>style.visibility</p:attrName>
                                        </p:attrNameLst>
                                      </p:cBhvr>
                                      <p:tavLst>
                                        <p:tav tm="0">
                                          <p:val>
                                            <p:strVal val="hidden"/>
                                          </p:val>
                                        </p:tav>
                                        <p:tav tm="50000">
                                          <p:val>
                                            <p:strVal val="visible"/>
                                          </p:val>
                                        </p:tav>
                                      </p:tavLst>
                                    </p:anim>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35" presetClass="emph" presetSubtype="0" repeatCount="2000" fill="hold" nodeType="clickEffect">
                                  <p:stCondLst>
                                    <p:cond delay="0"/>
                                  </p:stCondLst>
                                  <p:childTnLst>
                                    <p:anim calcmode="discrete" valueType="str">
                                      <p:cBhvr>
                                        <p:cTn id="49" dur="500" fill="hold"/>
                                        <p:tgtEl>
                                          <p:spTgt spid="48"/>
                                        </p:tgtEl>
                                        <p:attrNameLst>
                                          <p:attrName>style.visibility</p:attrName>
                                        </p:attrNameLst>
                                      </p:cBhvr>
                                      <p:tavLst>
                                        <p:tav tm="0">
                                          <p:val>
                                            <p:strVal val="hidden"/>
                                          </p:val>
                                        </p:tav>
                                        <p:tav tm="50000">
                                          <p:val>
                                            <p:strVal val="visible"/>
                                          </p:val>
                                        </p:tav>
                                      </p:tavLst>
                                    </p:anim>
                                  </p:childTnLst>
                                </p:cTn>
                              </p:par>
                            </p:childTnLst>
                          </p:cTn>
                        </p:par>
                        <p:par>
                          <p:cTn id="50" fill="hold">
                            <p:stCondLst>
                              <p:cond delay="1000"/>
                            </p:stCondLst>
                            <p:childTnLst>
                              <p:par>
                                <p:cTn id="51" presetID="35" presetClass="emph" presetSubtype="0" repeatCount="2000" fill="hold" grpId="0" nodeType="afterEffect">
                                  <p:stCondLst>
                                    <p:cond delay="0"/>
                                  </p:stCondLst>
                                  <p:childTnLst>
                                    <p:anim calcmode="discrete" valueType="str">
                                      <p:cBhvr>
                                        <p:cTn id="52" dur="500" fill="hold"/>
                                        <p:tgtEl>
                                          <p:spTgt spid="40"/>
                                        </p:tgtEl>
                                        <p:attrNameLst>
                                          <p:attrName>style.visibility</p:attrName>
                                        </p:attrNameLst>
                                      </p:cBhvr>
                                      <p:tavLst>
                                        <p:tav tm="0">
                                          <p:val>
                                            <p:strVal val="hidden"/>
                                          </p:val>
                                        </p:tav>
                                        <p:tav tm="50000">
                                          <p:val>
                                            <p:strVal val="visible"/>
                                          </p:val>
                                        </p:tav>
                                      </p:tavLst>
                                    </p:anim>
                                  </p:childTnLst>
                                </p:cTn>
                              </p:par>
                              <p:par>
                                <p:cTn id="53" presetID="35" presetClass="emph" presetSubtype="0" repeatCount="2000" fill="hold" grpId="0" nodeType="withEffect">
                                  <p:stCondLst>
                                    <p:cond delay="0"/>
                                  </p:stCondLst>
                                  <p:childTnLst>
                                    <p:anim calcmode="discrete" valueType="str">
                                      <p:cBhvr>
                                        <p:cTn id="54" dur="500" fill="hold"/>
                                        <p:tgtEl>
                                          <p:spTgt spid="43"/>
                                        </p:tgtEl>
                                        <p:attrNameLst>
                                          <p:attrName>style.visibility</p:attrName>
                                        </p:attrNameLst>
                                      </p:cBhvr>
                                      <p:tavLst>
                                        <p:tav tm="0">
                                          <p:val>
                                            <p:strVal val="hidden"/>
                                          </p:val>
                                        </p:tav>
                                        <p:tav tm="50000">
                                          <p:val>
                                            <p:strVal val="visible"/>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35" presetClass="emph" presetSubtype="0" repeatCount="2000" fill="hold" grpId="1" nodeType="clickEffect">
                                  <p:stCondLst>
                                    <p:cond delay="0"/>
                                  </p:stCondLst>
                                  <p:childTnLst>
                                    <p:anim calcmode="discrete" valueType="str">
                                      <p:cBhvr>
                                        <p:cTn id="62" dur="500" fill="hold"/>
                                        <p:tgtEl>
                                          <p:spTgt spid="43"/>
                                        </p:tgtEl>
                                        <p:attrNameLst>
                                          <p:attrName>style.visibility</p:attrName>
                                        </p:attrNameLst>
                                      </p:cBhvr>
                                      <p:tavLst>
                                        <p:tav tm="0">
                                          <p:val>
                                            <p:strVal val="hidden"/>
                                          </p:val>
                                        </p:tav>
                                        <p:tav tm="50000">
                                          <p:val>
                                            <p:strVal val="visible"/>
                                          </p:val>
                                        </p:tav>
                                      </p:tavLst>
                                    </p:anim>
                                  </p:childTnLst>
                                </p:cTn>
                              </p:par>
                              <p:par>
                                <p:cTn id="63" presetID="35" presetClass="emph" presetSubtype="0" repeatCount="2000" fill="hold" grpId="0" nodeType="withEffect">
                                  <p:stCondLst>
                                    <p:cond delay="0"/>
                                  </p:stCondLst>
                                  <p:childTnLst>
                                    <p:anim calcmode="discrete" valueType="str">
                                      <p:cBhvr>
                                        <p:cTn id="64" dur="500" fill="hold"/>
                                        <p:tgtEl>
                                          <p:spTgt spid="41"/>
                                        </p:tgtEl>
                                        <p:attrNameLst>
                                          <p:attrName>style.visibility</p:attrName>
                                        </p:attrNameLst>
                                      </p:cBhvr>
                                      <p:tavLst>
                                        <p:tav tm="0">
                                          <p:val>
                                            <p:strVal val="hidden"/>
                                          </p:val>
                                        </p:tav>
                                        <p:tav tm="50000">
                                          <p:val>
                                            <p:strVal val="visible"/>
                                          </p:val>
                                        </p:tav>
                                      </p:tavLst>
                                    </p:anim>
                                  </p:childTnLst>
                                </p:cTn>
                              </p:par>
                              <p:par>
                                <p:cTn id="65" presetID="35" presetClass="emph" presetSubtype="0" repeatCount="2000" fill="hold" grpId="0" nodeType="withEffect">
                                  <p:stCondLst>
                                    <p:cond delay="0"/>
                                  </p:stCondLst>
                                  <p:childTnLst>
                                    <p:anim calcmode="discrete" valueType="str">
                                      <p:cBhvr>
                                        <p:cTn id="66" dur="500" fill="hold"/>
                                        <p:tgtEl>
                                          <p:spTgt spid="34"/>
                                        </p:tgtEl>
                                        <p:attrNameLst>
                                          <p:attrName>style.visibility</p:attrName>
                                        </p:attrNameLst>
                                      </p:cBhvr>
                                      <p:tavLst>
                                        <p:tav tm="0">
                                          <p:val>
                                            <p:strVal val="hidden"/>
                                          </p:val>
                                        </p:tav>
                                        <p:tav tm="50000">
                                          <p:val>
                                            <p:strVal val="visible"/>
                                          </p:val>
                                        </p:tav>
                                      </p:tavLst>
                                    </p:anim>
                                  </p:childTnLst>
                                </p:cTn>
                              </p:par>
                              <p:par>
                                <p:cTn id="67" presetID="35" presetClass="emph" presetSubtype="0" repeatCount="2000" fill="hold" nodeType="withEffect">
                                  <p:stCondLst>
                                    <p:cond delay="0"/>
                                  </p:stCondLst>
                                  <p:childTnLst>
                                    <p:anim calcmode="discrete" valueType="str">
                                      <p:cBhvr>
                                        <p:cTn id="68" dur="500" fill="hold"/>
                                        <p:tgtEl>
                                          <p:spTgt spid="66"/>
                                        </p:tgtEl>
                                        <p:attrNameLst>
                                          <p:attrName>style.visibility</p:attrName>
                                        </p:attrNameLst>
                                      </p:cBhvr>
                                      <p:tavLst>
                                        <p:tav tm="0">
                                          <p:val>
                                            <p:strVal val="hidden"/>
                                          </p:val>
                                        </p:tav>
                                        <p:tav tm="50000">
                                          <p:val>
                                            <p:strVal val="visible"/>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autoRev="1" fill="hold" grpId="2" nodeType="clickEffect">
                                  <p:stCondLst>
                                    <p:cond delay="0"/>
                                  </p:stCondLst>
                                  <p:childTnLst>
                                    <p:animMotion origin="layout" path="M 4.375E-6 0.00023 L -0.34076 0.16643 " pathEditMode="relative" rAng="0" ptsTypes="AA">
                                      <p:cBhvr>
                                        <p:cTn id="76" dur="1000" fill="hold"/>
                                        <p:tgtEl>
                                          <p:spTgt spid="43"/>
                                        </p:tgtEl>
                                        <p:attrNameLst>
                                          <p:attrName>ppt_x</p:attrName>
                                          <p:attrName>ppt_y</p:attrName>
                                        </p:attrNameLst>
                                      </p:cBhvr>
                                      <p:rCtr x="-17044" y="8310"/>
                                    </p:animMotion>
                                  </p:childTnLst>
                                </p:cTn>
                              </p:par>
                              <p:par>
                                <p:cTn id="77" presetID="42" presetClass="path" presetSubtype="0" accel="50000" decel="50000" autoRev="1" fill="hold" grpId="2" nodeType="withEffect">
                                  <p:stCondLst>
                                    <p:cond delay="0"/>
                                  </p:stCondLst>
                                  <p:childTnLst>
                                    <p:animMotion origin="layout" path="M 0.00014 0.00023 L -0.34076 0.16644 " pathEditMode="relative" rAng="0" ptsTypes="AA">
                                      <p:cBhvr>
                                        <p:cTn id="78" dur="1000" fill="hold"/>
                                        <p:tgtEl>
                                          <p:spTgt spid="41"/>
                                        </p:tgtEl>
                                        <p:attrNameLst>
                                          <p:attrName>ppt_x</p:attrName>
                                          <p:attrName>ppt_y</p:attrName>
                                        </p:attrNameLst>
                                      </p:cBhvr>
                                      <p:rCtr x="-17044" y="8310"/>
                                    </p:animMotion>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3" grpId="0" uiExpand="1" build="p"/>
      <p:bldP spid="34" grpId="0" animBg="1"/>
      <p:bldP spid="40" grpId="0" animBg="1"/>
      <p:bldP spid="50" grpId="0"/>
      <p:bldP spid="65" grpId="0" animBg="1"/>
      <p:bldP spid="68" grpId="0"/>
      <p:bldP spid="69" grpId="0"/>
      <p:bldP spid="70" grpId="0"/>
      <p:bldP spid="71" grpId="0"/>
      <p:bldP spid="43" grpId="0"/>
      <p:bldP spid="43" grpId="1"/>
      <p:bldP spid="43" grpId="2"/>
      <p:bldP spid="41" grpId="0"/>
      <p:bldP spid="41" grpId="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椭圆 72">
            <a:extLst>
              <a:ext uri="{FF2B5EF4-FFF2-40B4-BE49-F238E27FC236}">
                <a16:creationId xmlns:a16="http://schemas.microsoft.com/office/drawing/2014/main" id="{D343EE87-7831-48CC-9BC0-7B9A87D754A0}"/>
              </a:ext>
            </a:extLst>
          </p:cNvPr>
          <p:cNvSpPr/>
          <p:nvPr/>
        </p:nvSpPr>
        <p:spPr>
          <a:xfrm>
            <a:off x="11197833" y="3353563"/>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46" name="椭圆 45">
            <a:extLst>
              <a:ext uri="{FF2B5EF4-FFF2-40B4-BE49-F238E27FC236}">
                <a16:creationId xmlns:a16="http://schemas.microsoft.com/office/drawing/2014/main" id="{034676CD-4342-4726-9B9A-074DA79D3F18}"/>
              </a:ext>
            </a:extLst>
          </p:cNvPr>
          <p:cNvSpPr/>
          <p:nvPr/>
        </p:nvSpPr>
        <p:spPr>
          <a:xfrm>
            <a:off x="7214313" y="1853248"/>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构造</a:t>
            </a:r>
            <a:r>
              <a:rPr lang="en-US" altLang="zh-CN" dirty="0"/>
              <a:t>——</a:t>
            </a:r>
            <a:r>
              <a:rPr lang="zh-CN" altLang="en-US" dirty="0"/>
              <a:t>更进一步</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4" y="2052918"/>
            <a:ext cx="5673158" cy="4352364"/>
          </a:xfrm>
        </p:spPr>
        <p:txBody>
          <a:bodyPr/>
          <a:lstStyle/>
          <a:p>
            <a:r>
              <a:rPr lang="zh-CN" altLang="en-US" dirty="0"/>
              <a:t>我们新建一个节点，试图让它接受</a:t>
            </a:r>
            <a:r>
              <a:rPr lang="en-US" altLang="zh-CN" dirty="0"/>
              <a:t>”</a:t>
            </a:r>
            <a:r>
              <a:rPr lang="en-US" altLang="zh-CN" b="1" dirty="0">
                <a:solidFill>
                  <a:srgbClr val="00FFFF"/>
                </a:solidFill>
              </a:rPr>
              <a:t>c</a:t>
            </a:r>
            <a:r>
              <a:rPr lang="en-US" altLang="zh-CN" dirty="0"/>
              <a:t>”</a:t>
            </a:r>
            <a:r>
              <a:rPr lang="zh-CN" altLang="en-US" dirty="0"/>
              <a:t>和</a:t>
            </a:r>
            <a:r>
              <a:rPr lang="en-US" altLang="zh-CN" dirty="0"/>
              <a:t>”</a:t>
            </a:r>
            <a:r>
              <a:rPr lang="en-US" altLang="zh-CN" b="1" dirty="0" err="1">
                <a:solidFill>
                  <a:srgbClr val="66FF66"/>
                </a:solidFill>
              </a:rPr>
              <a:t>b</a:t>
            </a:r>
            <a:r>
              <a:rPr lang="en-US" altLang="zh-CN" b="1" dirty="0" err="1">
                <a:solidFill>
                  <a:srgbClr val="00FFFF"/>
                </a:solidFill>
              </a:rPr>
              <a:t>c</a:t>
            </a:r>
            <a:r>
              <a:rPr lang="en-US" altLang="zh-CN" dirty="0"/>
              <a:t>”</a:t>
            </a:r>
          </a:p>
          <a:p>
            <a:r>
              <a:rPr lang="zh-CN" altLang="en-US" dirty="0"/>
              <a:t>我们知道，原节点能接受</a:t>
            </a:r>
            <a:r>
              <a:rPr lang="en-US" altLang="zh-CN" dirty="0"/>
              <a:t>”</a:t>
            </a:r>
            <a:r>
              <a:rPr lang="en-US" altLang="zh-CN" b="1" dirty="0" err="1">
                <a:solidFill>
                  <a:srgbClr val="66FF66"/>
                </a:solidFill>
              </a:rPr>
              <a:t>b</a:t>
            </a:r>
            <a:r>
              <a:rPr lang="en-US" altLang="zh-CN" b="1" dirty="0" err="1">
                <a:solidFill>
                  <a:srgbClr val="00FFFF"/>
                </a:solidFill>
              </a:rPr>
              <a:t>c</a:t>
            </a:r>
            <a:r>
              <a:rPr lang="en-US" altLang="zh-CN" dirty="0"/>
              <a:t>”</a:t>
            </a:r>
            <a:r>
              <a:rPr lang="zh-CN" altLang="en-US" dirty="0"/>
              <a:t>是因为节点</a:t>
            </a:r>
            <a:r>
              <a:rPr lang="en-US" altLang="zh-CN" dirty="0"/>
              <a:t>[“</a:t>
            </a:r>
            <a:r>
              <a:rPr lang="en-US" altLang="zh-CN" b="1" dirty="0">
                <a:solidFill>
                  <a:srgbClr val="66FF66"/>
                </a:solidFill>
              </a:rPr>
              <a:t>b</a:t>
            </a:r>
            <a:r>
              <a:rPr lang="en-US" altLang="zh-CN" dirty="0"/>
              <a:t>”]</a:t>
            </a:r>
            <a:r>
              <a:rPr lang="zh-CN" altLang="en-US" dirty="0"/>
              <a:t>向原节点有一条</a:t>
            </a:r>
            <a:r>
              <a:rPr lang="en-US" altLang="zh-CN" dirty="0"/>
              <a:t>”</a:t>
            </a:r>
            <a:r>
              <a:rPr lang="en-US" altLang="zh-CN" b="1" dirty="0">
                <a:solidFill>
                  <a:srgbClr val="00FFFF"/>
                </a:solidFill>
              </a:rPr>
              <a:t>c</a:t>
            </a:r>
            <a:r>
              <a:rPr lang="en-US" altLang="zh-CN" dirty="0"/>
              <a:t>”</a:t>
            </a:r>
            <a:r>
              <a:rPr lang="zh-CN" altLang="en-US" dirty="0"/>
              <a:t>的转移边</a:t>
            </a:r>
            <a:endParaRPr lang="en-US" altLang="zh-CN" dirty="0"/>
          </a:p>
          <a:p>
            <a:r>
              <a:rPr lang="zh-CN" altLang="en-US" dirty="0"/>
              <a:t>我们知道，原节点能接受</a:t>
            </a:r>
            <a:r>
              <a:rPr lang="en-US" altLang="zh-CN" dirty="0"/>
              <a:t>”</a:t>
            </a:r>
            <a:r>
              <a:rPr lang="en-US" altLang="zh-CN" b="1" dirty="0">
                <a:solidFill>
                  <a:srgbClr val="00FFFF"/>
                </a:solidFill>
              </a:rPr>
              <a:t>c</a:t>
            </a:r>
            <a:r>
              <a:rPr lang="en-US" altLang="zh-CN" dirty="0"/>
              <a:t>”</a:t>
            </a:r>
            <a:r>
              <a:rPr lang="zh-CN" altLang="en-US" dirty="0"/>
              <a:t>是因为节点</a:t>
            </a:r>
            <a:r>
              <a:rPr lang="en-US" altLang="zh-CN" dirty="0"/>
              <a:t>[”</a:t>
            </a:r>
            <a:r>
              <a:rPr lang="en-US" altLang="zh-CN" b="1" dirty="0">
                <a:solidFill>
                  <a:srgbClr val="66FF66"/>
                </a:solidFill>
              </a:rPr>
              <a:t>b</a:t>
            </a:r>
            <a:r>
              <a:rPr lang="en-US" altLang="zh-CN" dirty="0"/>
              <a:t>”]</a:t>
            </a:r>
            <a:r>
              <a:rPr lang="zh-CN" altLang="en-US" dirty="0"/>
              <a:t>的父亲向原节点有一条</a:t>
            </a:r>
            <a:r>
              <a:rPr lang="en-US" altLang="zh-CN" dirty="0"/>
              <a:t>”</a:t>
            </a:r>
            <a:r>
              <a:rPr lang="en-US" altLang="zh-CN" b="1" dirty="0">
                <a:solidFill>
                  <a:srgbClr val="00FFFF"/>
                </a:solidFill>
              </a:rPr>
              <a:t>c</a:t>
            </a:r>
            <a:r>
              <a:rPr lang="en-US" altLang="zh-CN" dirty="0"/>
              <a:t>”</a:t>
            </a:r>
            <a:r>
              <a:rPr lang="zh-CN" altLang="en-US" dirty="0"/>
              <a:t>的转移边</a:t>
            </a:r>
            <a:endParaRPr lang="en-US" altLang="zh-CN" dirty="0"/>
          </a:p>
          <a:p>
            <a:r>
              <a:rPr lang="zh-CN" altLang="en-US" dirty="0"/>
              <a:t>于是我们把这两条边全部改成指向新节点</a:t>
            </a:r>
            <a:endParaRPr lang="en-US" altLang="zh-CN" dirty="0"/>
          </a:p>
          <a:p>
            <a:r>
              <a:rPr lang="zh-CN" altLang="en-US" dirty="0"/>
              <a:t>然后仍需要把从原节点出发的所有转移边复制到新节点上才能保证其它节点接受的字符串集合不变</a:t>
            </a:r>
            <a:endParaRPr lang="en-US" altLang="zh-CN" dirty="0"/>
          </a:p>
          <a:p>
            <a:r>
              <a:rPr lang="zh-CN" altLang="en-US" dirty="0"/>
              <a:t>现在我们成功地把</a:t>
            </a:r>
            <a:r>
              <a:rPr lang="en-US" altLang="zh-CN" dirty="0"/>
              <a:t>[“</a:t>
            </a:r>
            <a:r>
              <a:rPr lang="en-US" altLang="zh-CN" b="1" dirty="0">
                <a:solidFill>
                  <a:srgbClr val="00FFFF"/>
                </a:solidFill>
              </a:rPr>
              <a:t>c</a:t>
            </a:r>
            <a:r>
              <a:rPr lang="en-US" altLang="zh-CN" dirty="0"/>
              <a:t>”,”</a:t>
            </a:r>
            <a:r>
              <a:rPr lang="en-US" altLang="zh-CN" b="1" dirty="0" err="1">
                <a:solidFill>
                  <a:srgbClr val="66FF66"/>
                </a:solidFill>
              </a:rPr>
              <a:t>b</a:t>
            </a:r>
            <a:r>
              <a:rPr lang="en-US" altLang="zh-CN" b="1" dirty="0" err="1">
                <a:solidFill>
                  <a:srgbClr val="00FFFF"/>
                </a:solidFill>
              </a:rPr>
              <a:t>c</a:t>
            </a:r>
            <a:r>
              <a:rPr lang="en-US" altLang="zh-CN" dirty="0"/>
              <a:t>”]</a:t>
            </a:r>
            <a:r>
              <a:rPr lang="zh-CN" altLang="en-US" dirty="0"/>
              <a:t>拆了出来</a:t>
            </a:r>
            <a:endParaRPr lang="en-US" altLang="zh-CN" dirty="0"/>
          </a:p>
          <a:p>
            <a:endParaRPr lang="en-US" altLang="zh-CN" dirty="0"/>
          </a:p>
        </p:txBody>
      </p:sp>
      <p:sp>
        <p:nvSpPr>
          <p:cNvPr id="34" name="椭圆 33">
            <a:extLst>
              <a:ext uri="{FF2B5EF4-FFF2-40B4-BE49-F238E27FC236}">
                <a16:creationId xmlns:a16="http://schemas.microsoft.com/office/drawing/2014/main" id="{26F6B653-2349-4760-8950-DDDF0638EA60}"/>
              </a:ext>
            </a:extLst>
          </p:cNvPr>
          <p:cNvSpPr/>
          <p:nvPr/>
        </p:nvSpPr>
        <p:spPr>
          <a:xfrm>
            <a:off x="8080653" y="968097"/>
            <a:ext cx="679508" cy="67950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C0BDABF0-BB1F-48ED-AA1D-C58AF9D9D7A5}"/>
              </a:ext>
            </a:extLst>
          </p:cNvPr>
          <p:cNvSpPr/>
          <p:nvPr/>
        </p:nvSpPr>
        <p:spPr>
          <a:xfrm>
            <a:off x="9850730" y="968097"/>
            <a:ext cx="679508" cy="6795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dirty="0">
                <a:solidFill>
                  <a:srgbClr val="FFFF00"/>
                </a:solidFill>
              </a:rPr>
              <a:t>a</a:t>
            </a:r>
            <a:endParaRPr lang="zh-CN" altLang="en-US" dirty="0"/>
          </a:p>
        </p:txBody>
      </p:sp>
      <p:cxnSp>
        <p:nvCxnSpPr>
          <p:cNvPr id="36" name="直接连接符 21">
            <a:extLst>
              <a:ext uri="{FF2B5EF4-FFF2-40B4-BE49-F238E27FC236}">
                <a16:creationId xmlns:a16="http://schemas.microsoft.com/office/drawing/2014/main" id="{66763B39-BCCE-4D9D-8B74-00B650ED2C82}"/>
              </a:ext>
            </a:extLst>
          </p:cNvPr>
          <p:cNvCxnSpPr>
            <a:cxnSpLocks/>
            <a:stCxn id="34" idx="6"/>
            <a:endCxn id="35" idx="2"/>
          </p:cNvCxnSpPr>
          <p:nvPr/>
        </p:nvCxnSpPr>
        <p:spPr>
          <a:xfrm>
            <a:off x="8760161" y="1307851"/>
            <a:ext cx="1090569" cy="0"/>
          </a:xfrm>
          <a:prstGeom prst="straightConnector1">
            <a:avLst/>
          </a:prstGeom>
          <a:ln w="38100">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id="{5AE98F3D-3EC4-4CBD-AF6F-742768971D2D}"/>
              </a:ext>
            </a:extLst>
          </p:cNvPr>
          <p:cNvSpPr/>
          <p:nvPr/>
        </p:nvSpPr>
        <p:spPr>
          <a:xfrm>
            <a:off x="10757314" y="176501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cxnSp>
        <p:nvCxnSpPr>
          <p:cNvPr id="39" name="直接连接符 21">
            <a:extLst>
              <a:ext uri="{FF2B5EF4-FFF2-40B4-BE49-F238E27FC236}">
                <a16:creationId xmlns:a16="http://schemas.microsoft.com/office/drawing/2014/main" id="{52D9F6AD-F8E3-4EF2-B0CE-C114E35D4844}"/>
              </a:ext>
            </a:extLst>
          </p:cNvPr>
          <p:cNvCxnSpPr>
            <a:cxnSpLocks/>
            <a:stCxn id="35" idx="5"/>
            <a:endCxn id="37" idx="1"/>
          </p:cNvCxnSpPr>
          <p:nvPr/>
        </p:nvCxnSpPr>
        <p:spPr>
          <a:xfrm>
            <a:off x="10430726" y="1548093"/>
            <a:ext cx="450104" cy="340437"/>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椭圆 39">
            <a:extLst>
              <a:ext uri="{FF2B5EF4-FFF2-40B4-BE49-F238E27FC236}">
                <a16:creationId xmlns:a16="http://schemas.microsoft.com/office/drawing/2014/main" id="{F674BB5C-A906-463A-A268-26FE17B195A9}"/>
              </a:ext>
            </a:extLst>
          </p:cNvPr>
          <p:cNvSpPr/>
          <p:nvPr/>
        </p:nvSpPr>
        <p:spPr>
          <a:xfrm>
            <a:off x="11198464" y="335356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42" name="文本框 41">
            <a:extLst>
              <a:ext uri="{FF2B5EF4-FFF2-40B4-BE49-F238E27FC236}">
                <a16:creationId xmlns:a16="http://schemas.microsoft.com/office/drawing/2014/main" id="{E101A15F-F0A8-41E4-8C32-46AEB30C738C}"/>
              </a:ext>
            </a:extLst>
          </p:cNvPr>
          <p:cNvSpPr txBox="1"/>
          <p:nvPr/>
        </p:nvSpPr>
        <p:spPr>
          <a:xfrm>
            <a:off x="11302441" y="3753941"/>
            <a:ext cx="653255"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cxnSp>
        <p:nvCxnSpPr>
          <p:cNvPr id="44" name="直接连接符 21">
            <a:extLst>
              <a:ext uri="{FF2B5EF4-FFF2-40B4-BE49-F238E27FC236}">
                <a16:creationId xmlns:a16="http://schemas.microsoft.com/office/drawing/2014/main" id="{694B444E-0E5D-42D0-8FFD-6465D7D0D61A}"/>
              </a:ext>
            </a:extLst>
          </p:cNvPr>
          <p:cNvCxnSpPr>
            <a:cxnSpLocks/>
            <a:stCxn id="37" idx="4"/>
            <a:endCxn id="40" idx="1"/>
          </p:cNvCxnSpPr>
          <p:nvPr/>
        </p:nvCxnSpPr>
        <p:spPr>
          <a:xfrm>
            <a:off x="11179023" y="2608431"/>
            <a:ext cx="142957" cy="86864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直接连接符 21">
            <a:extLst>
              <a:ext uri="{FF2B5EF4-FFF2-40B4-BE49-F238E27FC236}">
                <a16:creationId xmlns:a16="http://schemas.microsoft.com/office/drawing/2014/main" id="{B3F9AB64-4F8F-49E5-AB20-4CDB1D341DA1}"/>
              </a:ext>
            </a:extLst>
          </p:cNvPr>
          <p:cNvCxnSpPr>
            <a:cxnSpLocks/>
            <a:stCxn id="34" idx="6"/>
            <a:endCxn id="40" idx="1"/>
          </p:cNvCxnSpPr>
          <p:nvPr/>
        </p:nvCxnSpPr>
        <p:spPr>
          <a:xfrm>
            <a:off x="8760161" y="1307851"/>
            <a:ext cx="2561819" cy="216922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CC7A0870-50A1-4232-807F-20690F9F6089}"/>
              </a:ext>
            </a:extLst>
          </p:cNvPr>
          <p:cNvSpPr txBox="1"/>
          <p:nvPr/>
        </p:nvSpPr>
        <p:spPr>
          <a:xfrm>
            <a:off x="10925652" y="2151553"/>
            <a:ext cx="508779" cy="369332"/>
          </a:xfrm>
          <a:prstGeom prst="rect">
            <a:avLst/>
          </a:prstGeom>
          <a:noFill/>
        </p:spPr>
        <p:txBody>
          <a:bodyPr wrap="square" rtlCol="0">
            <a:spAutoFit/>
          </a:bodyPr>
          <a:lstStyle/>
          <a:p>
            <a:pPr algn="ctr"/>
            <a:r>
              <a:rPr lang="en-US" altLang="zh-CN" b="1" dirty="0">
                <a:solidFill>
                  <a:srgbClr val="FFFF00"/>
                </a:solidFill>
              </a:rPr>
              <a:t>a</a:t>
            </a:r>
            <a:r>
              <a:rPr lang="en-US" altLang="zh-CN" b="1" dirty="0">
                <a:solidFill>
                  <a:srgbClr val="66FF66"/>
                </a:solidFill>
              </a:rPr>
              <a:t>b</a:t>
            </a:r>
            <a:endParaRPr lang="zh-CN" altLang="en-US" b="1" dirty="0">
              <a:solidFill>
                <a:srgbClr val="00FFFF"/>
              </a:solidFill>
            </a:endParaRPr>
          </a:p>
        </p:txBody>
      </p:sp>
      <p:sp>
        <p:nvSpPr>
          <p:cNvPr id="59" name="椭圆 58">
            <a:extLst>
              <a:ext uri="{FF2B5EF4-FFF2-40B4-BE49-F238E27FC236}">
                <a16:creationId xmlns:a16="http://schemas.microsoft.com/office/drawing/2014/main" id="{9DB70D77-7E1E-41F0-BC60-224F21380D8A}"/>
              </a:ext>
            </a:extLst>
          </p:cNvPr>
          <p:cNvSpPr/>
          <p:nvPr/>
        </p:nvSpPr>
        <p:spPr>
          <a:xfrm>
            <a:off x="9496049" y="4338332"/>
            <a:ext cx="971575" cy="9715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60" name="文本框 59">
            <a:extLst>
              <a:ext uri="{FF2B5EF4-FFF2-40B4-BE49-F238E27FC236}">
                <a16:creationId xmlns:a16="http://schemas.microsoft.com/office/drawing/2014/main" id="{DC29E13E-242E-40D7-85EC-C49E2AF4AE69}"/>
              </a:ext>
            </a:extLst>
          </p:cNvPr>
          <p:cNvSpPr txBox="1"/>
          <p:nvPr/>
        </p:nvSpPr>
        <p:spPr>
          <a:xfrm>
            <a:off x="9879138" y="4411379"/>
            <a:ext cx="48279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61" name="文本框 60">
            <a:extLst>
              <a:ext uri="{FF2B5EF4-FFF2-40B4-BE49-F238E27FC236}">
                <a16:creationId xmlns:a16="http://schemas.microsoft.com/office/drawing/2014/main" id="{084FCE3E-8078-48C3-AAA2-63D8BB0D5186}"/>
              </a:ext>
            </a:extLst>
          </p:cNvPr>
          <p:cNvSpPr txBox="1"/>
          <p:nvPr/>
        </p:nvSpPr>
        <p:spPr>
          <a:xfrm>
            <a:off x="9526971" y="4802131"/>
            <a:ext cx="89048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62" name="文本框 61">
            <a:extLst>
              <a:ext uri="{FF2B5EF4-FFF2-40B4-BE49-F238E27FC236}">
                <a16:creationId xmlns:a16="http://schemas.microsoft.com/office/drawing/2014/main" id="{88C75930-0291-4A0D-A2F0-E60FEBC3B77B}"/>
              </a:ext>
            </a:extLst>
          </p:cNvPr>
          <p:cNvSpPr txBox="1"/>
          <p:nvPr/>
        </p:nvSpPr>
        <p:spPr>
          <a:xfrm>
            <a:off x="9691662" y="4601424"/>
            <a:ext cx="717674"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cxnSp>
        <p:nvCxnSpPr>
          <p:cNvPr id="63" name="直接连接符 21">
            <a:extLst>
              <a:ext uri="{FF2B5EF4-FFF2-40B4-BE49-F238E27FC236}">
                <a16:creationId xmlns:a16="http://schemas.microsoft.com/office/drawing/2014/main" id="{2BCC8758-DB91-473A-AB47-AEDBDD0C923A}"/>
              </a:ext>
            </a:extLst>
          </p:cNvPr>
          <p:cNvCxnSpPr>
            <a:cxnSpLocks/>
            <a:stCxn id="40" idx="3"/>
            <a:endCxn id="59" idx="7"/>
          </p:cNvCxnSpPr>
          <p:nvPr/>
        </p:nvCxnSpPr>
        <p:spPr>
          <a:xfrm flipH="1">
            <a:off x="10325340" y="4073465"/>
            <a:ext cx="996640" cy="40715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直接连接符 21">
            <a:extLst>
              <a:ext uri="{FF2B5EF4-FFF2-40B4-BE49-F238E27FC236}">
                <a16:creationId xmlns:a16="http://schemas.microsoft.com/office/drawing/2014/main" id="{8FB7577B-2C72-4A77-A971-CB4FC85C213F}"/>
              </a:ext>
            </a:extLst>
          </p:cNvPr>
          <p:cNvCxnSpPr>
            <a:cxnSpLocks/>
            <a:stCxn id="35" idx="1"/>
            <a:endCxn id="34" idx="7"/>
          </p:cNvCxnSpPr>
          <p:nvPr/>
        </p:nvCxnSpPr>
        <p:spPr>
          <a:xfrm flipH="1">
            <a:off x="8660649" y="1067609"/>
            <a:ext cx="1289593"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直接连接符 21">
            <a:extLst>
              <a:ext uri="{FF2B5EF4-FFF2-40B4-BE49-F238E27FC236}">
                <a16:creationId xmlns:a16="http://schemas.microsoft.com/office/drawing/2014/main" id="{B9AE7533-9FFD-44D5-9CCC-DE4778931332}"/>
              </a:ext>
            </a:extLst>
          </p:cNvPr>
          <p:cNvCxnSpPr>
            <a:cxnSpLocks/>
            <a:stCxn id="40" idx="2"/>
            <a:endCxn id="34" idx="5"/>
          </p:cNvCxnSpPr>
          <p:nvPr/>
        </p:nvCxnSpPr>
        <p:spPr>
          <a:xfrm flipH="1" flipV="1">
            <a:off x="8660649" y="1548093"/>
            <a:ext cx="2537815" cy="222718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直接连接符 21">
            <a:extLst>
              <a:ext uri="{FF2B5EF4-FFF2-40B4-BE49-F238E27FC236}">
                <a16:creationId xmlns:a16="http://schemas.microsoft.com/office/drawing/2014/main" id="{7A4802D8-C366-44F6-9BB6-320304C6966B}"/>
              </a:ext>
            </a:extLst>
          </p:cNvPr>
          <p:cNvCxnSpPr>
            <a:cxnSpLocks/>
            <a:stCxn id="34" idx="3"/>
            <a:endCxn id="46" idx="7"/>
          </p:cNvCxnSpPr>
          <p:nvPr/>
        </p:nvCxnSpPr>
        <p:spPr>
          <a:xfrm flipH="1">
            <a:off x="7934214" y="1548093"/>
            <a:ext cx="245951" cy="42867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直接连接符 21">
            <a:extLst>
              <a:ext uri="{FF2B5EF4-FFF2-40B4-BE49-F238E27FC236}">
                <a16:creationId xmlns:a16="http://schemas.microsoft.com/office/drawing/2014/main" id="{7DA71FA1-4AB5-4341-9C0E-1D711AC44765}"/>
              </a:ext>
            </a:extLst>
          </p:cNvPr>
          <p:cNvCxnSpPr>
            <a:cxnSpLocks/>
            <a:stCxn id="46" idx="5"/>
            <a:endCxn id="40" idx="2"/>
          </p:cNvCxnSpPr>
          <p:nvPr/>
        </p:nvCxnSpPr>
        <p:spPr>
          <a:xfrm>
            <a:off x="7934214" y="2573149"/>
            <a:ext cx="3264250" cy="1202124"/>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63AB981A-5B26-4E53-BDA7-A7FCC2CDD3DD}"/>
              </a:ext>
            </a:extLst>
          </p:cNvPr>
          <p:cNvSpPr txBox="1"/>
          <p:nvPr/>
        </p:nvSpPr>
        <p:spPr>
          <a:xfrm>
            <a:off x="7384898" y="1957783"/>
            <a:ext cx="508779" cy="369332"/>
          </a:xfrm>
          <a:prstGeom prst="rect">
            <a:avLst/>
          </a:prstGeom>
          <a:noFill/>
        </p:spPr>
        <p:txBody>
          <a:bodyPr wrap="square" rtlCol="0">
            <a:spAutoFit/>
          </a:bodyPr>
          <a:lstStyle/>
          <a:p>
            <a:pPr algn="ctr"/>
            <a:r>
              <a:rPr lang="en-US" altLang="zh-CN" b="1" dirty="0">
                <a:solidFill>
                  <a:srgbClr val="66FF66"/>
                </a:solidFill>
              </a:rPr>
              <a:t>b</a:t>
            </a:r>
            <a:endParaRPr lang="zh-CN" altLang="en-US" b="1" dirty="0">
              <a:solidFill>
                <a:srgbClr val="00FFFF"/>
              </a:solidFill>
            </a:endParaRPr>
          </a:p>
        </p:txBody>
      </p:sp>
      <p:cxnSp>
        <p:nvCxnSpPr>
          <p:cNvPr id="51" name="直接连接符 21">
            <a:extLst>
              <a:ext uri="{FF2B5EF4-FFF2-40B4-BE49-F238E27FC236}">
                <a16:creationId xmlns:a16="http://schemas.microsoft.com/office/drawing/2014/main" id="{9558E169-523E-4B9D-89F3-0DAF58E99AB1}"/>
              </a:ext>
            </a:extLst>
          </p:cNvPr>
          <p:cNvCxnSpPr>
            <a:cxnSpLocks/>
            <a:stCxn id="46" idx="0"/>
            <a:endCxn id="34" idx="2"/>
          </p:cNvCxnSpPr>
          <p:nvPr/>
        </p:nvCxnSpPr>
        <p:spPr>
          <a:xfrm flipV="1">
            <a:off x="7636022" y="1307851"/>
            <a:ext cx="444631" cy="54539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直接连接符 21">
            <a:extLst>
              <a:ext uri="{FF2B5EF4-FFF2-40B4-BE49-F238E27FC236}">
                <a16:creationId xmlns:a16="http://schemas.microsoft.com/office/drawing/2014/main" id="{4BA5F732-058B-42D7-BCCB-33A82236B7D4}"/>
              </a:ext>
            </a:extLst>
          </p:cNvPr>
          <p:cNvCxnSpPr>
            <a:cxnSpLocks/>
            <a:stCxn id="59" idx="1"/>
            <a:endCxn id="46" idx="5"/>
          </p:cNvCxnSpPr>
          <p:nvPr/>
        </p:nvCxnSpPr>
        <p:spPr>
          <a:xfrm flipH="1" flipV="1">
            <a:off x="7934214" y="2573149"/>
            <a:ext cx="1704119" cy="190746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直接连接符 21">
            <a:extLst>
              <a:ext uri="{FF2B5EF4-FFF2-40B4-BE49-F238E27FC236}">
                <a16:creationId xmlns:a16="http://schemas.microsoft.com/office/drawing/2014/main" id="{16B39B8D-FF32-4F24-8260-5E0ED5ED59C7}"/>
              </a:ext>
            </a:extLst>
          </p:cNvPr>
          <p:cNvCxnSpPr>
            <a:cxnSpLocks/>
            <a:stCxn id="37" idx="2"/>
            <a:endCxn id="46" idx="6"/>
          </p:cNvCxnSpPr>
          <p:nvPr/>
        </p:nvCxnSpPr>
        <p:spPr>
          <a:xfrm flipH="1">
            <a:off x="8057730" y="2186723"/>
            <a:ext cx="2699584" cy="8823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椭圆 46">
            <a:extLst>
              <a:ext uri="{FF2B5EF4-FFF2-40B4-BE49-F238E27FC236}">
                <a16:creationId xmlns:a16="http://schemas.microsoft.com/office/drawing/2014/main" id="{5FE68210-9FC5-453A-B8B6-2E1E14ABC93D}"/>
              </a:ext>
            </a:extLst>
          </p:cNvPr>
          <p:cNvSpPr/>
          <p:nvPr/>
        </p:nvSpPr>
        <p:spPr>
          <a:xfrm>
            <a:off x="8334899" y="5510614"/>
            <a:ext cx="1202123" cy="12021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49" name="文本框 48">
            <a:extLst>
              <a:ext uri="{FF2B5EF4-FFF2-40B4-BE49-F238E27FC236}">
                <a16:creationId xmlns:a16="http://schemas.microsoft.com/office/drawing/2014/main" id="{11C8FDEF-4842-4C42-A62E-743BE775388C}"/>
              </a:ext>
            </a:extLst>
          </p:cNvPr>
          <p:cNvSpPr txBox="1"/>
          <p:nvPr/>
        </p:nvSpPr>
        <p:spPr>
          <a:xfrm>
            <a:off x="8758617" y="5789118"/>
            <a:ext cx="703006"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54" name="文本框 53">
            <a:extLst>
              <a:ext uri="{FF2B5EF4-FFF2-40B4-BE49-F238E27FC236}">
                <a16:creationId xmlns:a16="http://schemas.microsoft.com/office/drawing/2014/main" id="{117B38A2-EF2A-42CF-BDA9-0980C7ED492A}"/>
              </a:ext>
            </a:extLst>
          </p:cNvPr>
          <p:cNvSpPr txBox="1"/>
          <p:nvPr/>
        </p:nvSpPr>
        <p:spPr>
          <a:xfrm>
            <a:off x="8431462" y="6187325"/>
            <a:ext cx="105517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56" name="文本框 55">
            <a:extLst>
              <a:ext uri="{FF2B5EF4-FFF2-40B4-BE49-F238E27FC236}">
                <a16:creationId xmlns:a16="http://schemas.microsoft.com/office/drawing/2014/main" id="{AF863C81-2BDF-44DD-B5B9-6884D09A3D1F}"/>
              </a:ext>
            </a:extLst>
          </p:cNvPr>
          <p:cNvSpPr txBox="1"/>
          <p:nvPr/>
        </p:nvSpPr>
        <p:spPr>
          <a:xfrm>
            <a:off x="8586527" y="5986618"/>
            <a:ext cx="890483"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cxnSp>
        <p:nvCxnSpPr>
          <p:cNvPr id="57" name="直接连接符 21">
            <a:extLst>
              <a:ext uri="{FF2B5EF4-FFF2-40B4-BE49-F238E27FC236}">
                <a16:creationId xmlns:a16="http://schemas.microsoft.com/office/drawing/2014/main" id="{0F91C6FD-F575-4E85-AFB8-B690FD698668}"/>
              </a:ext>
            </a:extLst>
          </p:cNvPr>
          <p:cNvCxnSpPr>
            <a:cxnSpLocks/>
            <a:stCxn id="59" idx="3"/>
            <a:endCxn id="47" idx="7"/>
          </p:cNvCxnSpPr>
          <p:nvPr/>
        </p:nvCxnSpPr>
        <p:spPr>
          <a:xfrm flipH="1">
            <a:off x="9360975" y="5167623"/>
            <a:ext cx="277358" cy="519038"/>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25ADDB0D-84F7-433A-98C9-445844A475B3}"/>
              </a:ext>
            </a:extLst>
          </p:cNvPr>
          <p:cNvSpPr txBox="1"/>
          <p:nvPr/>
        </p:nvSpPr>
        <p:spPr>
          <a:xfrm>
            <a:off x="8922620" y="5595007"/>
            <a:ext cx="518150" cy="369332"/>
          </a:xfrm>
          <a:prstGeom prst="rect">
            <a:avLst/>
          </a:prstGeom>
          <a:noFill/>
        </p:spPr>
        <p:txBody>
          <a:bodyPr wrap="square" rtlCol="0">
            <a:spAutoFit/>
          </a:bodyPr>
          <a:lstStyle/>
          <a:p>
            <a:pPr algn="ctr"/>
            <a:r>
              <a:rPr lang="en-US" altLang="zh-CN" b="1" dirty="0">
                <a:solidFill>
                  <a:srgbClr val="66FF66"/>
                </a:solidFill>
              </a:rPr>
              <a:t>bb</a:t>
            </a:r>
            <a:endParaRPr lang="zh-CN" altLang="en-US" b="1" dirty="0">
              <a:solidFill>
                <a:srgbClr val="00FFFF"/>
              </a:solidFill>
            </a:endParaRPr>
          </a:p>
        </p:txBody>
      </p:sp>
      <p:cxnSp>
        <p:nvCxnSpPr>
          <p:cNvPr id="67" name="直接连接符 21">
            <a:extLst>
              <a:ext uri="{FF2B5EF4-FFF2-40B4-BE49-F238E27FC236}">
                <a16:creationId xmlns:a16="http://schemas.microsoft.com/office/drawing/2014/main" id="{9547869C-863C-4B02-A05A-26C1BF5B7033}"/>
              </a:ext>
            </a:extLst>
          </p:cNvPr>
          <p:cNvCxnSpPr>
            <a:cxnSpLocks/>
            <a:stCxn id="46" idx="4"/>
            <a:endCxn id="47" idx="0"/>
          </p:cNvCxnSpPr>
          <p:nvPr/>
        </p:nvCxnSpPr>
        <p:spPr>
          <a:xfrm>
            <a:off x="7636022" y="2696665"/>
            <a:ext cx="1299939" cy="2813949"/>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直接连接符 21">
            <a:extLst>
              <a:ext uri="{FF2B5EF4-FFF2-40B4-BE49-F238E27FC236}">
                <a16:creationId xmlns:a16="http://schemas.microsoft.com/office/drawing/2014/main" id="{CD225F7A-068F-4D79-9D14-8AF662BDD726}"/>
              </a:ext>
            </a:extLst>
          </p:cNvPr>
          <p:cNvCxnSpPr>
            <a:cxnSpLocks/>
            <a:stCxn id="47" idx="1"/>
            <a:endCxn id="46" idx="4"/>
          </p:cNvCxnSpPr>
          <p:nvPr/>
        </p:nvCxnSpPr>
        <p:spPr>
          <a:xfrm flipH="1" flipV="1">
            <a:off x="7636022" y="2696665"/>
            <a:ext cx="874924" cy="2989996"/>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椭圆 64">
            <a:extLst>
              <a:ext uri="{FF2B5EF4-FFF2-40B4-BE49-F238E27FC236}">
                <a16:creationId xmlns:a16="http://schemas.microsoft.com/office/drawing/2014/main" id="{BF98419A-9112-42AA-AFEC-303484EEAFA4}"/>
              </a:ext>
            </a:extLst>
          </p:cNvPr>
          <p:cNvSpPr/>
          <p:nvPr/>
        </p:nvSpPr>
        <p:spPr>
          <a:xfrm>
            <a:off x="6626148" y="4778808"/>
            <a:ext cx="1306721" cy="130672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68" name="文本框 67">
            <a:extLst>
              <a:ext uri="{FF2B5EF4-FFF2-40B4-BE49-F238E27FC236}">
                <a16:creationId xmlns:a16="http://schemas.microsoft.com/office/drawing/2014/main" id="{1E25D7A4-C996-49C3-BAF2-8CC30196D8A0}"/>
              </a:ext>
            </a:extLst>
          </p:cNvPr>
          <p:cNvSpPr txBox="1"/>
          <p:nvPr/>
        </p:nvSpPr>
        <p:spPr>
          <a:xfrm>
            <a:off x="6961860" y="5095948"/>
            <a:ext cx="87496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69" name="文本框 68">
            <a:extLst>
              <a:ext uri="{FF2B5EF4-FFF2-40B4-BE49-F238E27FC236}">
                <a16:creationId xmlns:a16="http://schemas.microsoft.com/office/drawing/2014/main" id="{C13B0D72-8DC2-4084-9C2C-BFF389CE888B}"/>
              </a:ext>
            </a:extLst>
          </p:cNvPr>
          <p:cNvSpPr txBox="1"/>
          <p:nvPr/>
        </p:nvSpPr>
        <p:spPr>
          <a:xfrm>
            <a:off x="6644330" y="5494155"/>
            <a:ext cx="120212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70" name="文本框 69">
            <a:extLst>
              <a:ext uri="{FF2B5EF4-FFF2-40B4-BE49-F238E27FC236}">
                <a16:creationId xmlns:a16="http://schemas.microsoft.com/office/drawing/2014/main" id="{39D43036-BC30-41CD-B542-4772F6DE87DB}"/>
              </a:ext>
            </a:extLst>
          </p:cNvPr>
          <p:cNvSpPr txBox="1"/>
          <p:nvPr/>
        </p:nvSpPr>
        <p:spPr>
          <a:xfrm>
            <a:off x="6799395" y="5293448"/>
            <a:ext cx="1047058"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71" name="文本框 70">
            <a:extLst>
              <a:ext uri="{FF2B5EF4-FFF2-40B4-BE49-F238E27FC236}">
                <a16:creationId xmlns:a16="http://schemas.microsoft.com/office/drawing/2014/main" id="{885BBA03-9972-4447-8A2E-26BC03685713}"/>
              </a:ext>
            </a:extLst>
          </p:cNvPr>
          <p:cNvSpPr txBox="1"/>
          <p:nvPr/>
        </p:nvSpPr>
        <p:spPr>
          <a:xfrm>
            <a:off x="7125863" y="4892212"/>
            <a:ext cx="694068" cy="369332"/>
          </a:xfrm>
          <a:prstGeom prst="rect">
            <a:avLst/>
          </a:prstGeom>
          <a:noFill/>
        </p:spPr>
        <p:txBody>
          <a:bodyPr wrap="square" rtlCol="0">
            <a:spAutoFit/>
          </a:bodyPr>
          <a:lstStyle/>
          <a:p>
            <a:pPr algn="ct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cxnSp>
        <p:nvCxnSpPr>
          <p:cNvPr id="72" name="直接连接符 21">
            <a:extLst>
              <a:ext uri="{FF2B5EF4-FFF2-40B4-BE49-F238E27FC236}">
                <a16:creationId xmlns:a16="http://schemas.microsoft.com/office/drawing/2014/main" id="{AB7BE4CA-A122-41AE-8250-489FB380EDC4}"/>
              </a:ext>
            </a:extLst>
          </p:cNvPr>
          <p:cNvCxnSpPr>
            <a:cxnSpLocks/>
            <a:stCxn id="47" idx="2"/>
            <a:endCxn id="65" idx="5"/>
          </p:cNvCxnSpPr>
          <p:nvPr/>
        </p:nvCxnSpPr>
        <p:spPr>
          <a:xfrm flipH="1" flipV="1">
            <a:off x="7741504" y="5894164"/>
            <a:ext cx="593395" cy="217512"/>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2E43B5AE-104F-4FB8-B39F-7B11C77D4F81}"/>
              </a:ext>
            </a:extLst>
          </p:cNvPr>
          <p:cNvSpPr txBox="1"/>
          <p:nvPr/>
        </p:nvSpPr>
        <p:spPr>
          <a:xfrm>
            <a:off x="11446916" y="3553234"/>
            <a:ext cx="508779"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sp>
        <p:nvSpPr>
          <p:cNvPr id="41" name="文本框 40">
            <a:extLst>
              <a:ext uri="{FF2B5EF4-FFF2-40B4-BE49-F238E27FC236}">
                <a16:creationId xmlns:a16="http://schemas.microsoft.com/office/drawing/2014/main" id="{5ED49FAA-B2A3-4974-9EB7-AD5B3FF60B57}"/>
              </a:ext>
            </a:extLst>
          </p:cNvPr>
          <p:cNvSpPr txBox="1"/>
          <p:nvPr/>
        </p:nvSpPr>
        <p:spPr>
          <a:xfrm>
            <a:off x="11609910" y="3363189"/>
            <a:ext cx="327259" cy="369332"/>
          </a:xfrm>
          <a:prstGeom prst="rect">
            <a:avLst/>
          </a:prstGeom>
          <a:noFill/>
        </p:spPr>
        <p:txBody>
          <a:bodyPr wrap="square" rtlCol="0">
            <a:spAutoFit/>
          </a:bodyPr>
          <a:lstStyle/>
          <a:p>
            <a:pPr algn="ctr"/>
            <a:r>
              <a:rPr lang="en-US" altLang="zh-CN" b="1" dirty="0">
                <a:solidFill>
                  <a:srgbClr val="00FFFF"/>
                </a:solidFill>
              </a:rPr>
              <a:t>c</a:t>
            </a:r>
            <a:endParaRPr lang="zh-CN" altLang="en-US" b="1" dirty="0">
              <a:solidFill>
                <a:srgbClr val="00FFFF"/>
              </a:solidFill>
            </a:endParaRPr>
          </a:p>
        </p:txBody>
      </p:sp>
      <p:cxnSp>
        <p:nvCxnSpPr>
          <p:cNvPr id="75" name="直接连接符 21">
            <a:extLst>
              <a:ext uri="{FF2B5EF4-FFF2-40B4-BE49-F238E27FC236}">
                <a16:creationId xmlns:a16="http://schemas.microsoft.com/office/drawing/2014/main" id="{B1BA0F32-D65B-401D-889B-A2ECFDCA2BBA}"/>
              </a:ext>
            </a:extLst>
          </p:cNvPr>
          <p:cNvCxnSpPr>
            <a:cxnSpLocks/>
            <a:stCxn id="46" idx="3"/>
          </p:cNvCxnSpPr>
          <p:nvPr/>
        </p:nvCxnSpPr>
        <p:spPr>
          <a:xfrm flipH="1">
            <a:off x="7023496" y="2573149"/>
            <a:ext cx="314333" cy="790040"/>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接连接符 21">
            <a:extLst>
              <a:ext uri="{FF2B5EF4-FFF2-40B4-BE49-F238E27FC236}">
                <a16:creationId xmlns:a16="http://schemas.microsoft.com/office/drawing/2014/main" id="{9620B192-E2DF-475B-85F8-73A465196E48}"/>
              </a:ext>
            </a:extLst>
          </p:cNvPr>
          <p:cNvCxnSpPr>
            <a:cxnSpLocks/>
            <a:stCxn id="34" idx="5"/>
          </p:cNvCxnSpPr>
          <p:nvPr/>
        </p:nvCxnSpPr>
        <p:spPr>
          <a:xfrm flipH="1">
            <a:off x="7445204" y="1548093"/>
            <a:ext cx="1215445" cy="2236805"/>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接连接符 21">
            <a:extLst>
              <a:ext uri="{FF2B5EF4-FFF2-40B4-BE49-F238E27FC236}">
                <a16:creationId xmlns:a16="http://schemas.microsoft.com/office/drawing/2014/main" id="{2111376E-B25B-4443-B223-0A7044B74B1F}"/>
              </a:ext>
            </a:extLst>
          </p:cNvPr>
          <p:cNvCxnSpPr>
            <a:cxnSpLocks/>
            <a:endCxn id="59" idx="2"/>
          </p:cNvCxnSpPr>
          <p:nvPr/>
        </p:nvCxnSpPr>
        <p:spPr>
          <a:xfrm>
            <a:off x="7321688" y="4083090"/>
            <a:ext cx="2174361" cy="741030"/>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954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4.79167E-6 -2.96296E-6 L -0.37682 0.00116 " pathEditMode="relative" rAng="0" ptsTypes="AA">
                                      <p:cBhvr>
                                        <p:cTn id="10" dur="2000" fill="hold"/>
                                        <p:tgtEl>
                                          <p:spTgt spid="73"/>
                                        </p:tgtEl>
                                        <p:attrNameLst>
                                          <p:attrName>ppt_x</p:attrName>
                                          <p:attrName>ppt_y</p:attrName>
                                        </p:attrNameLst>
                                      </p:cBhvr>
                                      <p:rCtr x="-18841" y="46"/>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5" presetClass="emph" presetSubtype="0" repeatCount="2000" fill="hold" grpId="0" nodeType="clickEffect">
                                  <p:stCondLst>
                                    <p:cond delay="0"/>
                                  </p:stCondLst>
                                  <p:childTnLst>
                                    <p:anim calcmode="discrete" valueType="str">
                                      <p:cBhvr>
                                        <p:cTn id="18" dur="500" fill="hold"/>
                                        <p:tgtEl>
                                          <p:spTgt spid="46"/>
                                        </p:tgtEl>
                                        <p:attrNameLst>
                                          <p:attrName>style.visibility</p:attrName>
                                        </p:attrNameLst>
                                      </p:cBhvr>
                                      <p:tavLst>
                                        <p:tav tm="0">
                                          <p:val>
                                            <p:strVal val="hidden"/>
                                          </p:val>
                                        </p:tav>
                                        <p:tav tm="50000">
                                          <p:val>
                                            <p:strVal val="visible"/>
                                          </p:val>
                                        </p:tav>
                                      </p:tavLst>
                                    </p:anim>
                                  </p:childTnLst>
                                </p:cTn>
                              </p:par>
                              <p:par>
                                <p:cTn id="19" presetID="35" presetClass="emph" presetSubtype="0" repeatCount="2000" fill="hold" grpId="0" nodeType="withEffect">
                                  <p:stCondLst>
                                    <p:cond delay="0"/>
                                  </p:stCondLst>
                                  <p:childTnLst>
                                    <p:anim calcmode="discrete" valueType="str">
                                      <p:cBhvr>
                                        <p:cTn id="20" dur="500" fill="hold"/>
                                        <p:tgtEl>
                                          <p:spTgt spid="50"/>
                                        </p:tgtEl>
                                        <p:attrNameLst>
                                          <p:attrName>style.visibility</p:attrName>
                                        </p:attrNameLst>
                                      </p:cBhvr>
                                      <p:tavLst>
                                        <p:tav tm="0">
                                          <p:val>
                                            <p:strVal val="hidden"/>
                                          </p:val>
                                        </p:tav>
                                        <p:tav tm="50000">
                                          <p:val>
                                            <p:strVal val="visible"/>
                                          </p:val>
                                        </p:tav>
                                      </p:tavLst>
                                    </p:anim>
                                  </p:childTnLst>
                                </p:cTn>
                              </p:par>
                            </p:childTnLst>
                          </p:cTn>
                        </p:par>
                        <p:par>
                          <p:cTn id="21" fill="hold">
                            <p:stCondLst>
                              <p:cond delay="1000"/>
                            </p:stCondLst>
                            <p:childTnLst>
                              <p:par>
                                <p:cTn id="22" presetID="35" presetClass="emph" presetSubtype="0" repeatCount="2000" fill="hold" nodeType="afterEffect">
                                  <p:stCondLst>
                                    <p:cond delay="0"/>
                                  </p:stCondLst>
                                  <p:childTnLst>
                                    <p:anim calcmode="discrete" valueType="str">
                                      <p:cBhvr>
                                        <p:cTn id="23" dur="500" fill="hold"/>
                                        <p:tgtEl>
                                          <p:spTgt spid="48"/>
                                        </p:tgtEl>
                                        <p:attrNameLst>
                                          <p:attrName>style.visibility</p:attrName>
                                        </p:attrNameLst>
                                      </p:cBhvr>
                                      <p:tavLst>
                                        <p:tav tm="0">
                                          <p:val>
                                            <p:strVal val="hidden"/>
                                          </p:val>
                                        </p:tav>
                                        <p:tav tm="50000">
                                          <p:val>
                                            <p:strVal val="visible"/>
                                          </p:val>
                                        </p:tav>
                                      </p:tavLst>
                                    </p:anim>
                                  </p:childTnLst>
                                </p:cTn>
                              </p:par>
                            </p:childTnLst>
                          </p:cTn>
                        </p:par>
                        <p:par>
                          <p:cTn id="24" fill="hold">
                            <p:stCondLst>
                              <p:cond delay="2000"/>
                            </p:stCondLst>
                            <p:childTnLst>
                              <p:par>
                                <p:cTn id="25" presetID="35" presetClass="emph" presetSubtype="0" repeatCount="2000" fill="hold" grpId="1" nodeType="afterEffect">
                                  <p:stCondLst>
                                    <p:cond delay="0"/>
                                  </p:stCondLst>
                                  <p:childTnLst>
                                    <p:anim calcmode="discrete" valueType="str">
                                      <p:cBhvr>
                                        <p:cTn id="26" dur="500" fill="hold"/>
                                        <p:tgtEl>
                                          <p:spTgt spid="43"/>
                                        </p:tgtEl>
                                        <p:attrNameLst>
                                          <p:attrName>style.visibility</p:attrName>
                                        </p:attrNameLst>
                                      </p:cBhvr>
                                      <p:tavLst>
                                        <p:tav tm="0">
                                          <p:val>
                                            <p:strVal val="hidden"/>
                                          </p:val>
                                        </p:tav>
                                        <p:tav tm="50000">
                                          <p:val>
                                            <p:strVal val="visible"/>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5" presetClass="emph" presetSubtype="0" repeatCount="2000" fill="hold" nodeType="clickEffect">
                                  <p:stCondLst>
                                    <p:cond delay="0"/>
                                  </p:stCondLst>
                                  <p:childTnLst>
                                    <p:anim calcmode="discrete" valueType="str">
                                      <p:cBhvr>
                                        <p:cTn id="34" dur="500" fill="hold"/>
                                        <p:tgtEl>
                                          <p:spTgt spid="51"/>
                                        </p:tgtEl>
                                        <p:attrNameLst>
                                          <p:attrName>style.visibility</p:attrName>
                                        </p:attrNameLst>
                                      </p:cBhvr>
                                      <p:tavLst>
                                        <p:tav tm="0">
                                          <p:val>
                                            <p:strVal val="hidden"/>
                                          </p:val>
                                        </p:tav>
                                        <p:tav tm="50000">
                                          <p:val>
                                            <p:strVal val="visible"/>
                                          </p:val>
                                        </p:tav>
                                      </p:tavLst>
                                    </p:anim>
                                  </p:childTnLst>
                                </p:cTn>
                              </p:par>
                            </p:childTnLst>
                          </p:cTn>
                        </p:par>
                        <p:par>
                          <p:cTn id="35" fill="hold">
                            <p:stCondLst>
                              <p:cond delay="1000"/>
                            </p:stCondLst>
                            <p:childTnLst>
                              <p:par>
                                <p:cTn id="36" presetID="35" presetClass="emph" presetSubtype="0" repeatCount="2000" fill="hold" grpId="0" nodeType="afterEffect">
                                  <p:stCondLst>
                                    <p:cond delay="0"/>
                                  </p:stCondLst>
                                  <p:childTnLst>
                                    <p:anim calcmode="discrete" valueType="str">
                                      <p:cBhvr>
                                        <p:cTn id="37" dur="500" fill="hold"/>
                                        <p:tgtEl>
                                          <p:spTgt spid="34"/>
                                        </p:tgtEl>
                                        <p:attrNameLst>
                                          <p:attrName>style.visibility</p:attrName>
                                        </p:attrNameLst>
                                      </p:cBhvr>
                                      <p:tavLst>
                                        <p:tav tm="0">
                                          <p:val>
                                            <p:strVal val="hidden"/>
                                          </p:val>
                                        </p:tav>
                                        <p:tav tm="50000">
                                          <p:val>
                                            <p:strVal val="visible"/>
                                          </p:val>
                                        </p:tav>
                                      </p:tavLst>
                                    </p:anim>
                                  </p:childTnLst>
                                </p:cTn>
                              </p:par>
                            </p:childTnLst>
                          </p:cTn>
                        </p:par>
                        <p:par>
                          <p:cTn id="38" fill="hold">
                            <p:stCondLst>
                              <p:cond delay="2000"/>
                            </p:stCondLst>
                            <p:childTnLst>
                              <p:par>
                                <p:cTn id="39" presetID="35" presetClass="emph" presetSubtype="0" repeatCount="2000" fill="hold" nodeType="afterEffect">
                                  <p:stCondLst>
                                    <p:cond delay="0"/>
                                  </p:stCondLst>
                                  <p:childTnLst>
                                    <p:anim calcmode="discrete" valueType="str">
                                      <p:cBhvr>
                                        <p:cTn id="40" dur="500" fill="hold"/>
                                        <p:tgtEl>
                                          <p:spTgt spid="45"/>
                                        </p:tgtEl>
                                        <p:attrNameLst>
                                          <p:attrName>style.visibility</p:attrName>
                                        </p:attrNameLst>
                                      </p:cBhvr>
                                      <p:tavLst>
                                        <p:tav tm="0">
                                          <p:val>
                                            <p:strVal val="hidden"/>
                                          </p:val>
                                        </p:tav>
                                        <p:tav tm="50000">
                                          <p:val>
                                            <p:strVal val="visible"/>
                                          </p:val>
                                        </p:tav>
                                      </p:tavLst>
                                    </p:anim>
                                  </p:childTnLst>
                                </p:cTn>
                              </p:par>
                            </p:childTnLst>
                          </p:cTn>
                        </p:par>
                        <p:par>
                          <p:cTn id="41" fill="hold">
                            <p:stCondLst>
                              <p:cond delay="3000"/>
                            </p:stCondLst>
                            <p:childTnLst>
                              <p:par>
                                <p:cTn id="42" presetID="35" presetClass="emph" presetSubtype="0" repeatCount="2000" fill="hold" grpId="1" nodeType="afterEffect">
                                  <p:stCondLst>
                                    <p:cond delay="0"/>
                                  </p:stCondLst>
                                  <p:childTnLst>
                                    <p:anim calcmode="discrete" valueType="str">
                                      <p:cBhvr>
                                        <p:cTn id="43" dur="500" fill="hold"/>
                                        <p:tgtEl>
                                          <p:spTgt spid="41"/>
                                        </p:tgtEl>
                                        <p:attrNameLst>
                                          <p:attrName>style.visibility</p:attrName>
                                        </p:attrNameLst>
                                      </p:cBhvr>
                                      <p:tavLst>
                                        <p:tav tm="0">
                                          <p:val>
                                            <p:strVal val="hidden"/>
                                          </p:val>
                                        </p:tav>
                                        <p:tav tm="50000">
                                          <p:val>
                                            <p:strVal val="visible"/>
                                          </p:val>
                                        </p:tav>
                                      </p:tavLst>
                                    </p:anim>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48"/>
                                        </p:tgtEl>
                                      </p:cBhvr>
                                    </p:animEffect>
                                    <p:set>
                                      <p:cBhvr>
                                        <p:cTn id="52" dur="1" fill="hold">
                                          <p:stCondLst>
                                            <p:cond delay="499"/>
                                          </p:stCondLst>
                                        </p:cTn>
                                        <p:tgtEl>
                                          <p:spTgt spid="48"/>
                                        </p:tgtEl>
                                        <p:attrNameLst>
                                          <p:attrName>style.visibility</p:attrName>
                                        </p:attrNameLst>
                                      </p:cBhvr>
                                      <p:to>
                                        <p:strVal val="hidden"/>
                                      </p:to>
                                    </p:set>
                                  </p:childTnLst>
                                </p:cTn>
                              </p:par>
                            </p:childTnLst>
                          </p:cTn>
                        </p:par>
                        <p:par>
                          <p:cTn id="53" fill="hold">
                            <p:stCondLst>
                              <p:cond delay="500"/>
                            </p:stCondLst>
                            <p:childTnLst>
                              <p:par>
                                <p:cTn id="54" presetID="10" presetClass="entr" presetSubtype="0" fill="hold" nodeType="afterEffect">
                                  <p:stCondLst>
                                    <p:cond delay="0"/>
                                  </p:stCondLst>
                                  <p:childTnLst>
                                    <p:set>
                                      <p:cBhvr>
                                        <p:cTn id="55" dur="1" fill="hold">
                                          <p:stCondLst>
                                            <p:cond delay="0"/>
                                          </p:stCondLst>
                                        </p:cTn>
                                        <p:tgtEl>
                                          <p:spTgt spid="75"/>
                                        </p:tgtEl>
                                        <p:attrNameLst>
                                          <p:attrName>style.visibility</p:attrName>
                                        </p:attrNameLst>
                                      </p:cBhvr>
                                      <p:to>
                                        <p:strVal val="visible"/>
                                      </p:to>
                                    </p:set>
                                    <p:animEffect transition="in" filter="fade">
                                      <p:cBhvr>
                                        <p:cTn id="56" dur="500"/>
                                        <p:tgtEl>
                                          <p:spTgt spid="75"/>
                                        </p:tgtEl>
                                      </p:cBhvr>
                                    </p:animEffect>
                                  </p:childTnLst>
                                </p:cTn>
                              </p:par>
                            </p:childTnLst>
                          </p:cTn>
                        </p:par>
                        <p:par>
                          <p:cTn id="57" fill="hold">
                            <p:stCondLst>
                              <p:cond delay="1000"/>
                            </p:stCondLst>
                            <p:childTnLst>
                              <p:par>
                                <p:cTn id="58" presetID="42" presetClass="path" presetSubtype="0" accel="50000" decel="50000" fill="hold" grpId="0" nodeType="afterEffect">
                                  <p:stCondLst>
                                    <p:cond delay="0"/>
                                  </p:stCondLst>
                                  <p:childTnLst>
                                    <p:animMotion origin="layout" path="M -4.79167E-6 -2.96296E-6 L -0.37682 0.00116 " pathEditMode="relative" rAng="0" ptsTypes="AA">
                                      <p:cBhvr>
                                        <p:cTn id="59" dur="2000" fill="hold"/>
                                        <p:tgtEl>
                                          <p:spTgt spid="43"/>
                                        </p:tgtEl>
                                        <p:attrNameLst>
                                          <p:attrName>ppt_x</p:attrName>
                                          <p:attrName>ppt_y</p:attrName>
                                        </p:attrNameLst>
                                      </p:cBhvr>
                                      <p:rCtr x="-18841" y="46"/>
                                    </p:animMotion>
                                  </p:childTnLst>
                                </p:cTn>
                              </p:par>
                            </p:childTnLst>
                          </p:cTn>
                        </p:par>
                        <p:par>
                          <p:cTn id="60" fill="hold">
                            <p:stCondLst>
                              <p:cond delay="3000"/>
                            </p:stCondLst>
                            <p:childTnLst>
                              <p:par>
                                <p:cTn id="61" presetID="1" presetClass="exit" presetSubtype="0" fill="hold" grpId="0" nodeType="afterEffect">
                                  <p:stCondLst>
                                    <p:cond delay="0"/>
                                  </p:stCondLst>
                                  <p:childTnLst>
                                    <p:set>
                                      <p:cBhvr>
                                        <p:cTn id="62" dur="1" fill="hold">
                                          <p:stCondLst>
                                            <p:cond delay="0"/>
                                          </p:stCondLst>
                                        </p:cTn>
                                        <p:tgtEl>
                                          <p:spTgt spid="62"/>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56"/>
                                        </p:tgtEl>
                                        <p:attrNameLst>
                                          <p:attrName>style.visibility</p:attrName>
                                        </p:attrNameLst>
                                      </p:cBhvr>
                                      <p:to>
                                        <p:strVal val="hidden"/>
                                      </p:to>
                                    </p:set>
                                  </p:childTnLst>
                                </p:cTn>
                              </p:par>
                              <p:par>
                                <p:cTn id="65" presetID="1" presetClass="exit" presetSubtype="0" fill="hold" grpId="0" nodeType="withEffect">
                                  <p:stCondLst>
                                    <p:cond delay="0"/>
                                  </p:stCondLst>
                                  <p:childTnLst>
                                    <p:set>
                                      <p:cBhvr>
                                        <p:cTn id="66" dur="1" fill="hold">
                                          <p:stCondLst>
                                            <p:cond delay="0"/>
                                          </p:stCondLst>
                                        </p:cTn>
                                        <p:tgtEl>
                                          <p:spTgt spid="70"/>
                                        </p:tgtEl>
                                        <p:attrNameLst>
                                          <p:attrName>style.visibility</p:attrName>
                                        </p:attrNameLst>
                                      </p:cBhvr>
                                      <p:to>
                                        <p:strVal val="hidden"/>
                                      </p:to>
                                    </p:set>
                                  </p:childTnLst>
                                </p:cTn>
                              </p:par>
                            </p:childTnLst>
                          </p:cTn>
                        </p:par>
                        <p:par>
                          <p:cTn id="67" fill="hold">
                            <p:stCondLst>
                              <p:cond delay="3000"/>
                            </p:stCondLst>
                            <p:childTnLst>
                              <p:par>
                                <p:cTn id="68" presetID="10" presetClass="exit" presetSubtype="0" fill="hold" nodeType="afterEffect">
                                  <p:stCondLst>
                                    <p:cond delay="500"/>
                                  </p:stCondLst>
                                  <p:childTnLst>
                                    <p:animEffect transition="out" filter="fade">
                                      <p:cBhvr>
                                        <p:cTn id="69" dur="500"/>
                                        <p:tgtEl>
                                          <p:spTgt spid="45"/>
                                        </p:tgtEl>
                                      </p:cBhvr>
                                    </p:animEffect>
                                    <p:set>
                                      <p:cBhvr>
                                        <p:cTn id="70" dur="1" fill="hold">
                                          <p:stCondLst>
                                            <p:cond delay="499"/>
                                          </p:stCondLst>
                                        </p:cTn>
                                        <p:tgtEl>
                                          <p:spTgt spid="45"/>
                                        </p:tgtEl>
                                        <p:attrNameLst>
                                          <p:attrName>style.visibility</p:attrName>
                                        </p:attrNameLst>
                                      </p:cBhvr>
                                      <p:to>
                                        <p:strVal val="hidden"/>
                                      </p:to>
                                    </p:set>
                                  </p:childTnLst>
                                </p:cTn>
                              </p:par>
                            </p:childTnLst>
                          </p:cTn>
                        </p:par>
                        <p:par>
                          <p:cTn id="71" fill="hold">
                            <p:stCondLst>
                              <p:cond delay="4000"/>
                            </p:stCondLst>
                            <p:childTnLst>
                              <p:par>
                                <p:cTn id="72" presetID="10" presetClass="entr" presetSubtype="0" fill="hold" nodeType="afterEffect">
                                  <p:stCondLst>
                                    <p:cond delay="0"/>
                                  </p:stCondLst>
                                  <p:childTnLst>
                                    <p:set>
                                      <p:cBhvr>
                                        <p:cTn id="73" dur="1" fill="hold">
                                          <p:stCondLst>
                                            <p:cond delay="0"/>
                                          </p:stCondLst>
                                        </p:cTn>
                                        <p:tgtEl>
                                          <p:spTgt spid="76"/>
                                        </p:tgtEl>
                                        <p:attrNameLst>
                                          <p:attrName>style.visibility</p:attrName>
                                        </p:attrNameLst>
                                      </p:cBhvr>
                                      <p:to>
                                        <p:strVal val="visible"/>
                                      </p:to>
                                    </p:set>
                                    <p:animEffect transition="in" filter="fade">
                                      <p:cBhvr>
                                        <p:cTn id="74" dur="500"/>
                                        <p:tgtEl>
                                          <p:spTgt spid="76"/>
                                        </p:tgtEl>
                                      </p:cBhvr>
                                    </p:animEffect>
                                  </p:childTnLst>
                                </p:cTn>
                              </p:par>
                            </p:childTnLst>
                          </p:cTn>
                        </p:par>
                        <p:par>
                          <p:cTn id="75" fill="hold">
                            <p:stCondLst>
                              <p:cond delay="4500"/>
                            </p:stCondLst>
                            <p:childTnLst>
                              <p:par>
                                <p:cTn id="76" presetID="42" presetClass="path" presetSubtype="0" accel="50000" decel="50000" fill="hold" grpId="0" nodeType="afterEffect">
                                  <p:stCondLst>
                                    <p:cond delay="0"/>
                                  </p:stCondLst>
                                  <p:childTnLst>
                                    <p:animMotion origin="layout" path="M -4.79167E-6 -2.96296E-6 L -0.37682 0.00116 " pathEditMode="relative" rAng="0" ptsTypes="AA">
                                      <p:cBhvr>
                                        <p:cTn id="77" dur="2000" fill="hold"/>
                                        <p:tgtEl>
                                          <p:spTgt spid="41"/>
                                        </p:tgtEl>
                                        <p:attrNameLst>
                                          <p:attrName>ppt_x</p:attrName>
                                          <p:attrName>ppt_y</p:attrName>
                                        </p:attrNameLst>
                                      </p:cBhvr>
                                      <p:rCtr x="-18841" y="46"/>
                                    </p:animMotion>
                                  </p:childTnLst>
                                </p:cTn>
                              </p:par>
                            </p:childTnLst>
                          </p:cTn>
                        </p:par>
                        <p:par>
                          <p:cTn id="78" fill="hold">
                            <p:stCondLst>
                              <p:cond delay="6500"/>
                            </p:stCondLst>
                            <p:childTnLst>
                              <p:par>
                                <p:cTn id="79" presetID="1" presetClass="exit" presetSubtype="0" fill="hold" grpId="1" nodeType="afterEffect">
                                  <p:stCondLst>
                                    <p:cond delay="0"/>
                                  </p:stCondLst>
                                  <p:childTnLst>
                                    <p:set>
                                      <p:cBhvr>
                                        <p:cTn id="80" dur="1" fill="hold">
                                          <p:stCondLst>
                                            <p:cond delay="0"/>
                                          </p:stCondLst>
                                        </p:cTn>
                                        <p:tgtEl>
                                          <p:spTgt spid="49"/>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60"/>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68"/>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35" presetClass="emph" presetSubtype="0" repeatCount="2000" fill="hold" nodeType="clickEffect">
                                  <p:stCondLst>
                                    <p:cond delay="0"/>
                                  </p:stCondLst>
                                  <p:childTnLst>
                                    <p:anim calcmode="discrete" valueType="str">
                                      <p:cBhvr>
                                        <p:cTn id="92" dur="500" fill="hold"/>
                                        <p:tgtEl>
                                          <p:spTgt spid="63"/>
                                        </p:tgtEl>
                                        <p:attrNameLst>
                                          <p:attrName>style.visibility</p:attrName>
                                        </p:attrNameLst>
                                      </p:cBhvr>
                                      <p:tavLst>
                                        <p:tav tm="0">
                                          <p:val>
                                            <p:strVal val="hidden"/>
                                          </p:val>
                                        </p:tav>
                                        <p:tav tm="50000">
                                          <p:val>
                                            <p:strVal val="visible"/>
                                          </p:val>
                                        </p:tav>
                                      </p:tavLst>
                                    </p:anim>
                                  </p:childTnLst>
                                </p:cTn>
                              </p:par>
                            </p:childTnLst>
                          </p:cTn>
                        </p:par>
                        <p:par>
                          <p:cTn id="93" fill="hold">
                            <p:stCondLst>
                              <p:cond delay="1000"/>
                            </p:stCondLst>
                            <p:childTnLst>
                              <p:par>
                                <p:cTn id="94" presetID="10" presetClass="entr" presetSubtype="0" fill="hold" nodeType="afterEffect">
                                  <p:stCondLst>
                                    <p:cond delay="0"/>
                                  </p:stCondLst>
                                  <p:childTnLst>
                                    <p:set>
                                      <p:cBhvr>
                                        <p:cTn id="95" dur="1" fill="hold">
                                          <p:stCondLst>
                                            <p:cond delay="0"/>
                                          </p:stCondLst>
                                        </p:cTn>
                                        <p:tgtEl>
                                          <p:spTgt spid="77"/>
                                        </p:tgtEl>
                                        <p:attrNameLst>
                                          <p:attrName>style.visibility</p:attrName>
                                        </p:attrNameLst>
                                      </p:cBhvr>
                                      <p:to>
                                        <p:strVal val="visible"/>
                                      </p:to>
                                    </p:set>
                                    <p:animEffect transition="in" filter="fade">
                                      <p:cBhvr>
                                        <p:cTn id="96" dur="500"/>
                                        <p:tgtEl>
                                          <p:spTgt spid="77"/>
                                        </p:tgtEl>
                                      </p:cBhvr>
                                    </p:animEffect>
                                  </p:childTnLst>
                                </p:cTn>
                              </p:par>
                            </p:childTnLst>
                          </p:cTn>
                        </p:par>
                        <p:par>
                          <p:cTn id="97" fill="hold">
                            <p:stCondLst>
                              <p:cond delay="1500"/>
                            </p:stCondLst>
                            <p:childTnLst>
                              <p:par>
                                <p:cTn id="98" presetID="1" presetClass="entr" presetSubtype="0" fill="hold" grpId="1" nodeType="afterEffect">
                                  <p:stCondLst>
                                    <p:cond delay="0"/>
                                  </p:stCondLst>
                                  <p:childTnLst>
                                    <p:set>
                                      <p:cBhvr>
                                        <p:cTn id="99" dur="1" fill="hold">
                                          <p:stCondLst>
                                            <p:cond delay="0"/>
                                          </p:stCondLst>
                                        </p:cTn>
                                        <p:tgtEl>
                                          <p:spTgt spid="62"/>
                                        </p:tgtEl>
                                        <p:attrNameLst>
                                          <p:attrName>style.visibility</p:attrName>
                                        </p:attrNameLst>
                                      </p:cBhvr>
                                      <p:to>
                                        <p:strVal val="visible"/>
                                      </p:to>
                                    </p:set>
                                  </p:childTnLst>
                                </p:cTn>
                              </p:par>
                              <p:par>
                                <p:cTn id="100" presetID="1" presetClass="entr" presetSubtype="0" fill="hold" grpId="1" nodeType="withEffect">
                                  <p:stCondLst>
                                    <p:cond delay="0"/>
                                  </p:stCondLst>
                                  <p:childTnLst>
                                    <p:set>
                                      <p:cBhvr>
                                        <p:cTn id="101" dur="1" fill="hold">
                                          <p:stCondLst>
                                            <p:cond delay="0"/>
                                          </p:stCondLst>
                                        </p:cTn>
                                        <p:tgtEl>
                                          <p:spTgt spid="56"/>
                                        </p:tgtEl>
                                        <p:attrNameLst>
                                          <p:attrName>style.visibility</p:attrName>
                                        </p:attrNameLst>
                                      </p:cBhvr>
                                      <p:to>
                                        <p:strVal val="visible"/>
                                      </p:to>
                                    </p:set>
                                  </p:childTnLst>
                                </p:cTn>
                              </p:par>
                              <p:par>
                                <p:cTn id="102" presetID="1" presetClass="entr" presetSubtype="0" fill="hold" grpId="1" nodeType="withEffect">
                                  <p:stCondLst>
                                    <p:cond delay="0"/>
                                  </p:stCondLst>
                                  <p:childTnLst>
                                    <p:set>
                                      <p:cBhvr>
                                        <p:cTn id="103" dur="1" fill="hold">
                                          <p:stCondLst>
                                            <p:cond delay="0"/>
                                          </p:stCondLst>
                                        </p:cTn>
                                        <p:tgtEl>
                                          <p:spTgt spid="70"/>
                                        </p:tgtEl>
                                        <p:attrNameLst>
                                          <p:attrName>style.visibility</p:attrName>
                                        </p:attrNameLst>
                                      </p:cBhvr>
                                      <p:to>
                                        <p:strVal val="visible"/>
                                      </p:to>
                                    </p:set>
                                  </p:childTnLst>
                                </p:cTn>
                              </p:par>
                              <p:par>
                                <p:cTn id="104" presetID="1" presetClass="entr" presetSubtype="0" fill="hold" grpId="2" nodeType="withEffect">
                                  <p:stCondLst>
                                    <p:cond delay="0"/>
                                  </p:stCondLst>
                                  <p:childTnLst>
                                    <p:set>
                                      <p:cBhvr>
                                        <p:cTn id="105" dur="1" fill="hold">
                                          <p:stCondLst>
                                            <p:cond delay="0"/>
                                          </p:stCondLst>
                                        </p:cTn>
                                        <p:tgtEl>
                                          <p:spTgt spid="49"/>
                                        </p:tgtEl>
                                        <p:attrNameLst>
                                          <p:attrName>style.visibility</p:attrName>
                                        </p:attrNameLst>
                                      </p:cBhvr>
                                      <p:to>
                                        <p:strVal val="visible"/>
                                      </p:to>
                                    </p:set>
                                  </p:childTnLst>
                                </p:cTn>
                              </p:par>
                              <p:par>
                                <p:cTn id="106" presetID="1" presetClass="entr" presetSubtype="0" fill="hold" grpId="2" nodeType="withEffect">
                                  <p:stCondLst>
                                    <p:cond delay="0"/>
                                  </p:stCondLst>
                                  <p:childTnLst>
                                    <p:set>
                                      <p:cBhvr>
                                        <p:cTn id="107" dur="1" fill="hold">
                                          <p:stCondLst>
                                            <p:cond delay="0"/>
                                          </p:stCondLst>
                                        </p:cTn>
                                        <p:tgtEl>
                                          <p:spTgt spid="60"/>
                                        </p:tgtEl>
                                        <p:attrNameLst>
                                          <p:attrName>style.visibility</p:attrName>
                                        </p:attrNameLst>
                                      </p:cBhvr>
                                      <p:to>
                                        <p:strVal val="visible"/>
                                      </p:to>
                                    </p:set>
                                  </p:childTnLst>
                                </p:cTn>
                              </p:par>
                              <p:par>
                                <p:cTn id="108" presetID="1" presetClass="entr" presetSubtype="0" fill="hold" grpId="2" nodeType="withEffect">
                                  <p:stCondLst>
                                    <p:cond delay="0"/>
                                  </p:stCondLst>
                                  <p:childTnLst>
                                    <p:set>
                                      <p:cBhvr>
                                        <p:cTn id="109" dur="1" fill="hold">
                                          <p:stCondLst>
                                            <p:cond delay="0"/>
                                          </p:stCondLst>
                                        </p:cTn>
                                        <p:tgtEl>
                                          <p:spTgt spid="68"/>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46" grpId="0" animBg="1"/>
      <p:bldP spid="3" grpId="0" uiExpand="1" build="p"/>
      <p:bldP spid="34" grpId="0" animBg="1"/>
      <p:bldP spid="60" grpId="1"/>
      <p:bldP spid="60" grpId="2"/>
      <p:bldP spid="62" grpId="0"/>
      <p:bldP spid="62" grpId="1"/>
      <p:bldP spid="50" grpId="0"/>
      <p:bldP spid="49" grpId="1"/>
      <p:bldP spid="49" grpId="2"/>
      <p:bldP spid="56" grpId="0"/>
      <p:bldP spid="56" grpId="1"/>
      <p:bldP spid="68" grpId="1"/>
      <p:bldP spid="68" grpId="2"/>
      <p:bldP spid="70" grpId="0"/>
      <p:bldP spid="70" grpId="1"/>
      <p:bldP spid="43" grpId="0"/>
      <p:bldP spid="43" grpId="1"/>
      <p:bldP spid="41" grpId="0"/>
      <p:bldP spid="41"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7F2743-1BBF-4FA6-921D-EAC5A51F7432}"/>
              </a:ext>
            </a:extLst>
          </p:cNvPr>
          <p:cNvSpPr>
            <a:spLocks noGrp="1"/>
          </p:cNvSpPr>
          <p:nvPr>
            <p:ph type="title"/>
          </p:nvPr>
        </p:nvSpPr>
        <p:spPr>
          <a:xfrm>
            <a:off x="884650" y="502414"/>
            <a:ext cx="9404723" cy="1400530"/>
          </a:xfrm>
        </p:spPr>
        <p:txBody>
          <a:bodyPr/>
          <a:lstStyle/>
          <a:p>
            <a:r>
              <a:rPr lang="zh-CN" altLang="en-US" dirty="0"/>
              <a:t>关于内容</a:t>
            </a:r>
          </a:p>
        </p:txBody>
      </p:sp>
      <p:sp>
        <p:nvSpPr>
          <p:cNvPr id="3" name="内容占位符 2">
            <a:extLst>
              <a:ext uri="{FF2B5EF4-FFF2-40B4-BE49-F238E27FC236}">
                <a16:creationId xmlns:a16="http://schemas.microsoft.com/office/drawing/2014/main" id="{2724A8FA-323C-4E5D-9E07-2D5E8102B1CB}"/>
              </a:ext>
            </a:extLst>
          </p:cNvPr>
          <p:cNvSpPr>
            <a:spLocks noGrp="1"/>
          </p:cNvSpPr>
          <p:nvPr>
            <p:ph idx="1"/>
          </p:nvPr>
        </p:nvSpPr>
        <p:spPr>
          <a:xfrm>
            <a:off x="1103312" y="2052918"/>
            <a:ext cx="8946541" cy="4427395"/>
          </a:xfrm>
        </p:spPr>
        <p:txBody>
          <a:bodyPr/>
          <a:lstStyle/>
          <a:p>
            <a:r>
              <a:rPr lang="zh-CN" altLang="en-US" dirty="0"/>
              <a:t>本次讲课内容较为基础，</a:t>
            </a:r>
            <a:r>
              <a:rPr lang="en-US" altLang="zh-CN" dirty="0" err="1"/>
              <a:t>dalao</a:t>
            </a:r>
            <a:r>
              <a:rPr lang="zh-CN" altLang="en-US" dirty="0"/>
              <a:t>们可以选择自觉（自行睡觉）</a:t>
            </a:r>
            <a:endParaRPr lang="en-US" altLang="zh-CN" dirty="0"/>
          </a:p>
          <a:p>
            <a:r>
              <a:rPr lang="zh-CN" altLang="en-US" dirty="0"/>
              <a:t>估计今天的内容会比之后的所有内容都要简单吧</a:t>
            </a:r>
            <a:endParaRPr lang="en-US" altLang="zh-CN" dirty="0"/>
          </a:p>
          <a:p>
            <a:r>
              <a:rPr lang="zh-CN" altLang="en-US" dirty="0"/>
              <a:t>第一部分是后缀自动机</a:t>
            </a:r>
            <a:endParaRPr lang="en-US" altLang="zh-CN" dirty="0"/>
          </a:p>
          <a:p>
            <a:r>
              <a:rPr lang="zh-CN" altLang="en-US" dirty="0"/>
              <a:t>这是一个关于后缀自动机的入门级教程，讲得比较详细</a:t>
            </a:r>
            <a:endParaRPr lang="en-US" altLang="zh-CN" dirty="0"/>
          </a:p>
          <a:p>
            <a:r>
              <a:rPr lang="zh-CN" altLang="en-US" dirty="0"/>
              <a:t>为了让直接阅读的读者能够读懂，我把要讲的内容几乎都写到了</a:t>
            </a:r>
            <a:r>
              <a:rPr lang="en-US" altLang="zh-CN" dirty="0"/>
              <a:t>PPT</a:t>
            </a:r>
            <a:r>
              <a:rPr lang="zh-CN" altLang="en-US" dirty="0"/>
              <a:t>上</a:t>
            </a:r>
            <a:endParaRPr lang="en-US" altLang="zh-CN" dirty="0"/>
          </a:p>
          <a:p>
            <a:r>
              <a:rPr lang="zh-CN" altLang="en-US" dirty="0"/>
              <a:t>当然这一部分也有例题</a:t>
            </a:r>
            <a:endParaRPr lang="en-US" altLang="zh-CN" dirty="0"/>
          </a:p>
          <a:p>
            <a:r>
              <a:rPr lang="zh-CN" altLang="en-US" dirty="0"/>
              <a:t>第二部分是树形数据结构</a:t>
            </a:r>
            <a:endParaRPr lang="en-US" altLang="zh-CN" dirty="0"/>
          </a:p>
          <a:p>
            <a:r>
              <a:rPr lang="zh-CN" altLang="en-US" dirty="0"/>
              <a:t>这部分我会讲几道比较简单的例题</a:t>
            </a:r>
            <a:endParaRPr lang="en-US" altLang="zh-CN" dirty="0"/>
          </a:p>
          <a:p>
            <a:r>
              <a:rPr lang="zh-CN" altLang="en-US" dirty="0"/>
              <a:t>我做过的题很少，所以例题不会很多，但是都比较典型</a:t>
            </a:r>
            <a:endParaRPr lang="en-US" altLang="zh-CN" dirty="0"/>
          </a:p>
          <a:p>
            <a:r>
              <a:rPr lang="zh-CN" altLang="en-US" dirty="0"/>
              <a:t>下午由于只有</a:t>
            </a:r>
            <a:r>
              <a:rPr lang="en-US" altLang="zh-CN" dirty="0"/>
              <a:t>3</a:t>
            </a:r>
            <a:r>
              <a:rPr lang="zh-CN" altLang="en-US" dirty="0"/>
              <a:t>小时，所以题目绝对比上午讲的内容简单</a:t>
            </a:r>
            <a:endParaRPr lang="en-US" altLang="zh-CN" dirty="0"/>
          </a:p>
        </p:txBody>
      </p:sp>
    </p:spTree>
    <p:custDataLst>
      <p:tags r:id="rId1"/>
    </p:custDataLst>
    <p:extLst>
      <p:ext uri="{BB962C8B-B14F-4D97-AF65-F5344CB8AC3E}">
        <p14:creationId xmlns:p14="http://schemas.microsoft.com/office/powerpoint/2010/main" val="1793159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椭圆 73">
            <a:extLst>
              <a:ext uri="{FF2B5EF4-FFF2-40B4-BE49-F238E27FC236}">
                <a16:creationId xmlns:a16="http://schemas.microsoft.com/office/drawing/2014/main" id="{C346966D-85BC-43BE-BFC0-A169F61DCB84}"/>
              </a:ext>
            </a:extLst>
          </p:cNvPr>
          <p:cNvSpPr/>
          <p:nvPr/>
        </p:nvSpPr>
        <p:spPr>
          <a:xfrm>
            <a:off x="6601787" y="3363189"/>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46" name="椭圆 45">
            <a:extLst>
              <a:ext uri="{FF2B5EF4-FFF2-40B4-BE49-F238E27FC236}">
                <a16:creationId xmlns:a16="http://schemas.microsoft.com/office/drawing/2014/main" id="{034676CD-4342-4726-9B9A-074DA79D3F18}"/>
              </a:ext>
            </a:extLst>
          </p:cNvPr>
          <p:cNvSpPr/>
          <p:nvPr/>
        </p:nvSpPr>
        <p:spPr>
          <a:xfrm>
            <a:off x="7214313" y="1853248"/>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构造</a:t>
            </a:r>
            <a:r>
              <a:rPr lang="en-US" altLang="zh-CN" dirty="0"/>
              <a:t>——</a:t>
            </a:r>
            <a:r>
              <a:rPr lang="zh-CN" altLang="en-US" dirty="0"/>
              <a:t>更进一步</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4" y="2052917"/>
            <a:ext cx="5673158" cy="4503739"/>
          </a:xfrm>
        </p:spPr>
        <p:txBody>
          <a:bodyPr>
            <a:normAutofit/>
          </a:bodyPr>
          <a:lstStyle/>
          <a:p>
            <a:r>
              <a:rPr lang="zh-CN" altLang="en-US" dirty="0"/>
              <a:t>然后要确定新建节点的父亲</a:t>
            </a:r>
            <a:endParaRPr lang="en-US" altLang="zh-CN" dirty="0"/>
          </a:p>
          <a:p>
            <a:r>
              <a:rPr lang="zh-CN" altLang="en-US" dirty="0"/>
              <a:t>现在的排序是</a:t>
            </a:r>
            <a:r>
              <a:rPr lang="en-US" altLang="zh-CN" dirty="0"/>
              <a:t>[</a:t>
            </a:r>
            <a:r>
              <a:rPr lang="zh-CN" altLang="en-US" dirty="0"/>
              <a:t>空串</a:t>
            </a:r>
            <a:r>
              <a:rPr lang="en-US" altLang="zh-CN" dirty="0"/>
              <a:t>],[“</a:t>
            </a:r>
            <a:r>
              <a:rPr lang="en-US" altLang="zh-CN" b="1" dirty="0">
                <a:solidFill>
                  <a:srgbClr val="00FFFF"/>
                </a:solidFill>
              </a:rPr>
              <a:t>c</a:t>
            </a:r>
            <a:r>
              <a:rPr lang="en-US" altLang="zh-CN" dirty="0"/>
              <a:t>”,”</a:t>
            </a:r>
            <a:r>
              <a:rPr lang="en-US" altLang="zh-CN" b="1" dirty="0" err="1">
                <a:solidFill>
                  <a:srgbClr val="66FF66"/>
                </a:solidFill>
              </a:rPr>
              <a:t>b</a:t>
            </a:r>
            <a:r>
              <a:rPr lang="en-US" altLang="zh-CN" b="1" dirty="0" err="1">
                <a:solidFill>
                  <a:srgbClr val="00FFFF"/>
                </a:solidFill>
              </a:rPr>
              <a:t>c</a:t>
            </a:r>
            <a:r>
              <a:rPr lang="en-US" altLang="zh-CN" dirty="0"/>
              <a:t>”]</a:t>
            </a:r>
            <a:r>
              <a:rPr lang="zh-CN" altLang="en-US" dirty="0"/>
              <a:t>，</a:t>
            </a:r>
            <a:r>
              <a:rPr lang="en-US" altLang="zh-CN" dirty="0"/>
              <a:t>[“</a:t>
            </a:r>
            <a:r>
              <a:rPr lang="en-US" altLang="zh-CN" b="1" dirty="0" err="1">
                <a:solidFill>
                  <a:srgbClr val="66FF66"/>
                </a:solidFill>
              </a:rPr>
              <a:t>bb</a:t>
            </a:r>
            <a:r>
              <a:rPr lang="en-US" altLang="zh-CN" b="1" dirty="0" err="1">
                <a:solidFill>
                  <a:srgbClr val="00FFFF"/>
                </a:solidFill>
              </a:rPr>
              <a:t>c</a:t>
            </a:r>
            <a:r>
              <a:rPr lang="en-US" altLang="zh-CN" dirty="0"/>
              <a:t>”,”</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r>
              <a:rPr lang="en-US" altLang="zh-CN" dirty="0"/>
              <a:t>”,”</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r>
              <a:rPr lang="en-US" altLang="zh-CN" dirty="0"/>
              <a:t>”,”</a:t>
            </a: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r>
              <a:rPr lang="en-US" altLang="zh-CN" dirty="0"/>
              <a:t>”]</a:t>
            </a:r>
          </a:p>
          <a:p>
            <a:r>
              <a:rPr lang="zh-CN" altLang="en-US" dirty="0"/>
              <a:t>所以</a:t>
            </a:r>
            <a:r>
              <a:rPr lang="en-US" altLang="zh-CN" dirty="0"/>
              <a:t>[“</a:t>
            </a:r>
            <a:r>
              <a:rPr lang="en-US" altLang="zh-CN" b="1" dirty="0" err="1">
                <a:solidFill>
                  <a:srgbClr val="66FF66"/>
                </a:solidFill>
              </a:rPr>
              <a:t>bb</a:t>
            </a:r>
            <a:r>
              <a:rPr lang="en-US" altLang="zh-CN" b="1" dirty="0" err="1">
                <a:solidFill>
                  <a:srgbClr val="00FFFF"/>
                </a:solidFill>
              </a:rPr>
              <a:t>c</a:t>
            </a:r>
            <a:r>
              <a:rPr lang="en-US" altLang="zh-CN" dirty="0"/>
              <a:t>”,”</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r>
              <a:rPr lang="en-US" altLang="zh-CN" dirty="0"/>
              <a:t>”,”</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r>
              <a:rPr lang="en-US" altLang="zh-CN" dirty="0"/>
              <a:t>”,”</a:t>
            </a: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r>
              <a:rPr lang="en-US" altLang="zh-CN" dirty="0"/>
              <a:t>”]</a:t>
            </a:r>
            <a:r>
              <a:rPr lang="zh-CN" altLang="en-US" dirty="0"/>
              <a:t>的父亲应该是</a:t>
            </a:r>
            <a:r>
              <a:rPr lang="en-US" altLang="zh-CN" dirty="0"/>
              <a:t>[“</a:t>
            </a:r>
            <a:r>
              <a:rPr lang="en-US" altLang="zh-CN" b="1" dirty="0">
                <a:solidFill>
                  <a:srgbClr val="00FFFF"/>
                </a:solidFill>
              </a:rPr>
              <a:t>c</a:t>
            </a:r>
            <a:r>
              <a:rPr lang="en-US" altLang="zh-CN" dirty="0"/>
              <a:t>”,”</a:t>
            </a:r>
            <a:r>
              <a:rPr lang="en-US" altLang="zh-CN" b="1" dirty="0" err="1">
                <a:solidFill>
                  <a:srgbClr val="66FF66"/>
                </a:solidFill>
              </a:rPr>
              <a:t>b</a:t>
            </a:r>
            <a:r>
              <a:rPr lang="en-US" altLang="zh-CN" b="1" dirty="0" err="1">
                <a:solidFill>
                  <a:srgbClr val="00FFFF"/>
                </a:solidFill>
              </a:rPr>
              <a:t>c</a:t>
            </a:r>
            <a:r>
              <a:rPr lang="en-US" altLang="zh-CN" dirty="0"/>
              <a:t>”]</a:t>
            </a:r>
            <a:r>
              <a:rPr lang="zh-CN" altLang="en-US" dirty="0"/>
              <a:t>，</a:t>
            </a:r>
            <a:r>
              <a:rPr lang="en-US" altLang="zh-CN" dirty="0"/>
              <a:t>[“</a:t>
            </a:r>
            <a:r>
              <a:rPr lang="en-US" altLang="zh-CN" b="1" dirty="0">
                <a:solidFill>
                  <a:srgbClr val="00FFFF"/>
                </a:solidFill>
              </a:rPr>
              <a:t>c</a:t>
            </a:r>
            <a:r>
              <a:rPr lang="en-US" altLang="zh-CN" dirty="0"/>
              <a:t>”,”</a:t>
            </a:r>
            <a:r>
              <a:rPr lang="en-US" altLang="zh-CN" b="1" dirty="0" err="1">
                <a:solidFill>
                  <a:srgbClr val="66FF66"/>
                </a:solidFill>
              </a:rPr>
              <a:t>b</a:t>
            </a:r>
            <a:r>
              <a:rPr lang="en-US" altLang="zh-CN" b="1" dirty="0" err="1">
                <a:solidFill>
                  <a:srgbClr val="00FFFF"/>
                </a:solidFill>
              </a:rPr>
              <a:t>c</a:t>
            </a:r>
            <a:r>
              <a:rPr lang="en-US" altLang="zh-CN" dirty="0"/>
              <a:t>”]</a:t>
            </a:r>
            <a:r>
              <a:rPr lang="zh-CN" altLang="en-US" dirty="0"/>
              <a:t>的父亲应该是根</a:t>
            </a:r>
            <a:endParaRPr lang="en-US" altLang="zh-CN" dirty="0"/>
          </a:p>
          <a:p>
            <a:r>
              <a:rPr lang="zh-CN" altLang="en-US" dirty="0"/>
              <a:t>还有</a:t>
            </a:r>
            <a:r>
              <a:rPr lang="en-US" altLang="zh-CN" dirty="0"/>
              <a:t>[“</a:t>
            </a: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dirty="0"/>
              <a:t>”]</a:t>
            </a:r>
            <a:r>
              <a:rPr lang="zh-CN" altLang="en-US" dirty="0"/>
              <a:t>是被拆出来的节点，它的父亲也会改变</a:t>
            </a:r>
            <a:endParaRPr lang="en-US" altLang="zh-CN" dirty="0"/>
          </a:p>
          <a:p>
            <a:r>
              <a:rPr lang="zh-CN" altLang="en-US" dirty="0"/>
              <a:t>新建这个节点的时候字符串是</a:t>
            </a:r>
            <a:r>
              <a:rPr lang="en-US" altLang="zh-CN" dirty="0"/>
              <a:t>”</a:t>
            </a: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dirty="0"/>
              <a:t>”</a:t>
            </a:r>
            <a:r>
              <a:rPr lang="zh-CN" altLang="en-US" dirty="0"/>
              <a:t>，它的所有后缀对应的节点在现在的自动机上的排序是</a:t>
            </a:r>
            <a:r>
              <a:rPr lang="en-US" altLang="zh-CN" dirty="0"/>
              <a:t>[</a:t>
            </a:r>
            <a:r>
              <a:rPr lang="zh-CN" altLang="en-US" dirty="0"/>
              <a:t>空串</a:t>
            </a:r>
            <a:r>
              <a:rPr lang="en-US" altLang="zh-CN" dirty="0"/>
              <a:t>],[“</a:t>
            </a:r>
            <a:r>
              <a:rPr lang="en-US" altLang="zh-CN" b="1" dirty="0">
                <a:solidFill>
                  <a:srgbClr val="00FFFF"/>
                </a:solidFill>
              </a:rPr>
              <a:t>c</a:t>
            </a:r>
            <a:r>
              <a:rPr lang="en-US" altLang="zh-CN" dirty="0"/>
              <a:t>”,”</a:t>
            </a:r>
            <a:r>
              <a:rPr lang="en-US" altLang="zh-CN" b="1" dirty="0" err="1">
                <a:solidFill>
                  <a:srgbClr val="66FF66"/>
                </a:solidFill>
              </a:rPr>
              <a:t>b</a:t>
            </a:r>
            <a:r>
              <a:rPr lang="en-US" altLang="zh-CN" b="1" dirty="0" err="1">
                <a:solidFill>
                  <a:srgbClr val="00FFFF"/>
                </a:solidFill>
              </a:rPr>
              <a:t>c</a:t>
            </a:r>
            <a:r>
              <a:rPr lang="en-US" altLang="zh-CN" dirty="0"/>
              <a:t>”],[“</a:t>
            </a: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dirty="0"/>
              <a:t>”]</a:t>
            </a:r>
          </a:p>
          <a:p>
            <a:r>
              <a:rPr lang="zh-CN" altLang="en-US" dirty="0"/>
              <a:t>所以它的父亲应该是</a:t>
            </a:r>
            <a:r>
              <a:rPr lang="en-US" altLang="zh-CN" dirty="0"/>
              <a:t>[“</a:t>
            </a:r>
            <a:r>
              <a:rPr lang="en-US" altLang="zh-CN" b="1" dirty="0">
                <a:solidFill>
                  <a:srgbClr val="00FFFF"/>
                </a:solidFill>
              </a:rPr>
              <a:t>c</a:t>
            </a:r>
            <a:r>
              <a:rPr lang="en-US" altLang="zh-CN" dirty="0"/>
              <a:t>”,”</a:t>
            </a:r>
            <a:r>
              <a:rPr lang="en-US" altLang="zh-CN" b="1" dirty="0" err="1">
                <a:solidFill>
                  <a:srgbClr val="66FF66"/>
                </a:solidFill>
              </a:rPr>
              <a:t>b</a:t>
            </a:r>
            <a:r>
              <a:rPr lang="en-US" altLang="zh-CN" b="1" dirty="0" err="1">
                <a:solidFill>
                  <a:srgbClr val="00FFFF"/>
                </a:solidFill>
              </a:rPr>
              <a:t>c</a:t>
            </a:r>
            <a:r>
              <a:rPr lang="en-US" altLang="zh-CN" dirty="0"/>
              <a:t>”]</a:t>
            </a:r>
          </a:p>
          <a:p>
            <a:endParaRPr lang="en-US" altLang="zh-CN" dirty="0"/>
          </a:p>
        </p:txBody>
      </p:sp>
      <p:sp>
        <p:nvSpPr>
          <p:cNvPr id="34" name="椭圆 33">
            <a:extLst>
              <a:ext uri="{FF2B5EF4-FFF2-40B4-BE49-F238E27FC236}">
                <a16:creationId xmlns:a16="http://schemas.microsoft.com/office/drawing/2014/main" id="{26F6B653-2349-4760-8950-DDDF0638EA60}"/>
              </a:ext>
            </a:extLst>
          </p:cNvPr>
          <p:cNvSpPr/>
          <p:nvPr/>
        </p:nvSpPr>
        <p:spPr>
          <a:xfrm>
            <a:off x="8080653" y="968097"/>
            <a:ext cx="679508" cy="67950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C0BDABF0-BB1F-48ED-AA1D-C58AF9D9D7A5}"/>
              </a:ext>
            </a:extLst>
          </p:cNvPr>
          <p:cNvSpPr/>
          <p:nvPr/>
        </p:nvSpPr>
        <p:spPr>
          <a:xfrm>
            <a:off x="9850730" y="968097"/>
            <a:ext cx="679508" cy="6795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dirty="0">
                <a:solidFill>
                  <a:srgbClr val="FFFF00"/>
                </a:solidFill>
              </a:rPr>
              <a:t>a</a:t>
            </a:r>
            <a:endParaRPr lang="zh-CN" altLang="en-US" dirty="0"/>
          </a:p>
        </p:txBody>
      </p:sp>
      <p:cxnSp>
        <p:nvCxnSpPr>
          <p:cNvPr id="36" name="直接连接符 21">
            <a:extLst>
              <a:ext uri="{FF2B5EF4-FFF2-40B4-BE49-F238E27FC236}">
                <a16:creationId xmlns:a16="http://schemas.microsoft.com/office/drawing/2014/main" id="{66763B39-BCCE-4D9D-8B74-00B650ED2C82}"/>
              </a:ext>
            </a:extLst>
          </p:cNvPr>
          <p:cNvCxnSpPr>
            <a:cxnSpLocks/>
            <a:stCxn id="34" idx="6"/>
            <a:endCxn id="35" idx="2"/>
          </p:cNvCxnSpPr>
          <p:nvPr/>
        </p:nvCxnSpPr>
        <p:spPr>
          <a:xfrm>
            <a:off x="8760161" y="1307851"/>
            <a:ext cx="1090569" cy="0"/>
          </a:xfrm>
          <a:prstGeom prst="straightConnector1">
            <a:avLst/>
          </a:prstGeom>
          <a:ln w="38100">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id="{5AE98F3D-3EC4-4CBD-AF6F-742768971D2D}"/>
              </a:ext>
            </a:extLst>
          </p:cNvPr>
          <p:cNvSpPr/>
          <p:nvPr/>
        </p:nvSpPr>
        <p:spPr>
          <a:xfrm>
            <a:off x="10757314" y="176501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cxnSp>
        <p:nvCxnSpPr>
          <p:cNvPr id="39" name="直接连接符 21">
            <a:extLst>
              <a:ext uri="{FF2B5EF4-FFF2-40B4-BE49-F238E27FC236}">
                <a16:creationId xmlns:a16="http://schemas.microsoft.com/office/drawing/2014/main" id="{52D9F6AD-F8E3-4EF2-B0CE-C114E35D4844}"/>
              </a:ext>
            </a:extLst>
          </p:cNvPr>
          <p:cNvCxnSpPr>
            <a:cxnSpLocks/>
            <a:stCxn id="35" idx="5"/>
            <a:endCxn id="37" idx="1"/>
          </p:cNvCxnSpPr>
          <p:nvPr/>
        </p:nvCxnSpPr>
        <p:spPr>
          <a:xfrm>
            <a:off x="10430726" y="1548093"/>
            <a:ext cx="450104" cy="340437"/>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椭圆 39">
            <a:extLst>
              <a:ext uri="{FF2B5EF4-FFF2-40B4-BE49-F238E27FC236}">
                <a16:creationId xmlns:a16="http://schemas.microsoft.com/office/drawing/2014/main" id="{F674BB5C-A906-463A-A268-26FE17B195A9}"/>
              </a:ext>
            </a:extLst>
          </p:cNvPr>
          <p:cNvSpPr/>
          <p:nvPr/>
        </p:nvSpPr>
        <p:spPr>
          <a:xfrm>
            <a:off x="11198464" y="335356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42" name="文本框 41">
            <a:extLst>
              <a:ext uri="{FF2B5EF4-FFF2-40B4-BE49-F238E27FC236}">
                <a16:creationId xmlns:a16="http://schemas.microsoft.com/office/drawing/2014/main" id="{E101A15F-F0A8-41E4-8C32-46AEB30C738C}"/>
              </a:ext>
            </a:extLst>
          </p:cNvPr>
          <p:cNvSpPr txBox="1"/>
          <p:nvPr/>
        </p:nvSpPr>
        <p:spPr>
          <a:xfrm>
            <a:off x="11302441" y="3753941"/>
            <a:ext cx="653255"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cxnSp>
        <p:nvCxnSpPr>
          <p:cNvPr id="44" name="直接连接符 21">
            <a:extLst>
              <a:ext uri="{FF2B5EF4-FFF2-40B4-BE49-F238E27FC236}">
                <a16:creationId xmlns:a16="http://schemas.microsoft.com/office/drawing/2014/main" id="{694B444E-0E5D-42D0-8FFD-6465D7D0D61A}"/>
              </a:ext>
            </a:extLst>
          </p:cNvPr>
          <p:cNvCxnSpPr>
            <a:cxnSpLocks/>
            <a:stCxn id="37" idx="4"/>
            <a:endCxn id="40" idx="1"/>
          </p:cNvCxnSpPr>
          <p:nvPr/>
        </p:nvCxnSpPr>
        <p:spPr>
          <a:xfrm>
            <a:off x="11179023" y="2608431"/>
            <a:ext cx="142957" cy="86864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CC7A0870-50A1-4232-807F-20690F9F6089}"/>
              </a:ext>
            </a:extLst>
          </p:cNvPr>
          <p:cNvSpPr txBox="1"/>
          <p:nvPr/>
        </p:nvSpPr>
        <p:spPr>
          <a:xfrm>
            <a:off x="10925652" y="2151553"/>
            <a:ext cx="508779" cy="369332"/>
          </a:xfrm>
          <a:prstGeom prst="rect">
            <a:avLst/>
          </a:prstGeom>
          <a:noFill/>
        </p:spPr>
        <p:txBody>
          <a:bodyPr wrap="square" rtlCol="0">
            <a:spAutoFit/>
          </a:bodyPr>
          <a:lstStyle/>
          <a:p>
            <a:pPr algn="ctr"/>
            <a:r>
              <a:rPr lang="en-US" altLang="zh-CN" b="1" dirty="0">
                <a:solidFill>
                  <a:srgbClr val="FFFF00"/>
                </a:solidFill>
              </a:rPr>
              <a:t>a</a:t>
            </a:r>
            <a:r>
              <a:rPr lang="en-US" altLang="zh-CN" b="1" dirty="0">
                <a:solidFill>
                  <a:srgbClr val="66FF66"/>
                </a:solidFill>
              </a:rPr>
              <a:t>b</a:t>
            </a:r>
            <a:endParaRPr lang="zh-CN" altLang="en-US" b="1" dirty="0">
              <a:solidFill>
                <a:srgbClr val="00FFFF"/>
              </a:solidFill>
            </a:endParaRPr>
          </a:p>
        </p:txBody>
      </p:sp>
      <p:sp>
        <p:nvSpPr>
          <p:cNvPr id="59" name="椭圆 58">
            <a:extLst>
              <a:ext uri="{FF2B5EF4-FFF2-40B4-BE49-F238E27FC236}">
                <a16:creationId xmlns:a16="http://schemas.microsoft.com/office/drawing/2014/main" id="{9DB70D77-7E1E-41F0-BC60-224F21380D8A}"/>
              </a:ext>
            </a:extLst>
          </p:cNvPr>
          <p:cNvSpPr/>
          <p:nvPr/>
        </p:nvSpPr>
        <p:spPr>
          <a:xfrm>
            <a:off x="9496049" y="4338332"/>
            <a:ext cx="971575" cy="9715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60" name="文本框 59">
            <a:extLst>
              <a:ext uri="{FF2B5EF4-FFF2-40B4-BE49-F238E27FC236}">
                <a16:creationId xmlns:a16="http://schemas.microsoft.com/office/drawing/2014/main" id="{DC29E13E-242E-40D7-85EC-C49E2AF4AE69}"/>
              </a:ext>
            </a:extLst>
          </p:cNvPr>
          <p:cNvSpPr txBox="1"/>
          <p:nvPr/>
        </p:nvSpPr>
        <p:spPr>
          <a:xfrm>
            <a:off x="9879138" y="4411379"/>
            <a:ext cx="48279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61" name="文本框 60">
            <a:extLst>
              <a:ext uri="{FF2B5EF4-FFF2-40B4-BE49-F238E27FC236}">
                <a16:creationId xmlns:a16="http://schemas.microsoft.com/office/drawing/2014/main" id="{084FCE3E-8078-48C3-AAA2-63D8BB0D5186}"/>
              </a:ext>
            </a:extLst>
          </p:cNvPr>
          <p:cNvSpPr txBox="1"/>
          <p:nvPr/>
        </p:nvSpPr>
        <p:spPr>
          <a:xfrm>
            <a:off x="9526971" y="4802131"/>
            <a:ext cx="89048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62" name="文本框 61">
            <a:extLst>
              <a:ext uri="{FF2B5EF4-FFF2-40B4-BE49-F238E27FC236}">
                <a16:creationId xmlns:a16="http://schemas.microsoft.com/office/drawing/2014/main" id="{88C75930-0291-4A0D-A2F0-E60FEBC3B77B}"/>
              </a:ext>
            </a:extLst>
          </p:cNvPr>
          <p:cNvSpPr txBox="1"/>
          <p:nvPr/>
        </p:nvSpPr>
        <p:spPr>
          <a:xfrm>
            <a:off x="9691662" y="4601424"/>
            <a:ext cx="717674"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cxnSp>
        <p:nvCxnSpPr>
          <p:cNvPr id="63" name="直接连接符 21">
            <a:extLst>
              <a:ext uri="{FF2B5EF4-FFF2-40B4-BE49-F238E27FC236}">
                <a16:creationId xmlns:a16="http://schemas.microsoft.com/office/drawing/2014/main" id="{2BCC8758-DB91-473A-AB47-AEDBDD0C923A}"/>
              </a:ext>
            </a:extLst>
          </p:cNvPr>
          <p:cNvCxnSpPr>
            <a:cxnSpLocks/>
            <a:stCxn id="40" idx="3"/>
            <a:endCxn id="59" idx="7"/>
          </p:cNvCxnSpPr>
          <p:nvPr/>
        </p:nvCxnSpPr>
        <p:spPr>
          <a:xfrm flipH="1">
            <a:off x="10325340" y="4073465"/>
            <a:ext cx="996640" cy="40715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直接连接符 21">
            <a:extLst>
              <a:ext uri="{FF2B5EF4-FFF2-40B4-BE49-F238E27FC236}">
                <a16:creationId xmlns:a16="http://schemas.microsoft.com/office/drawing/2014/main" id="{8FB7577B-2C72-4A77-A971-CB4FC85C213F}"/>
              </a:ext>
            </a:extLst>
          </p:cNvPr>
          <p:cNvCxnSpPr>
            <a:cxnSpLocks/>
            <a:stCxn id="35" idx="1"/>
            <a:endCxn id="34" idx="7"/>
          </p:cNvCxnSpPr>
          <p:nvPr/>
        </p:nvCxnSpPr>
        <p:spPr>
          <a:xfrm flipH="1">
            <a:off x="8660649" y="1067609"/>
            <a:ext cx="1289593"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直接连接符 21">
            <a:extLst>
              <a:ext uri="{FF2B5EF4-FFF2-40B4-BE49-F238E27FC236}">
                <a16:creationId xmlns:a16="http://schemas.microsoft.com/office/drawing/2014/main" id="{B9AE7533-9FFD-44D5-9CCC-DE4778931332}"/>
              </a:ext>
            </a:extLst>
          </p:cNvPr>
          <p:cNvCxnSpPr>
            <a:cxnSpLocks/>
            <a:stCxn id="40" idx="2"/>
            <a:endCxn id="34" idx="5"/>
          </p:cNvCxnSpPr>
          <p:nvPr/>
        </p:nvCxnSpPr>
        <p:spPr>
          <a:xfrm flipH="1" flipV="1">
            <a:off x="8660649" y="1548093"/>
            <a:ext cx="2537815" cy="222718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直接连接符 21">
            <a:extLst>
              <a:ext uri="{FF2B5EF4-FFF2-40B4-BE49-F238E27FC236}">
                <a16:creationId xmlns:a16="http://schemas.microsoft.com/office/drawing/2014/main" id="{7A4802D8-C366-44F6-9BB6-320304C6966B}"/>
              </a:ext>
            </a:extLst>
          </p:cNvPr>
          <p:cNvCxnSpPr>
            <a:cxnSpLocks/>
            <a:stCxn id="34" idx="3"/>
            <a:endCxn id="46" idx="7"/>
          </p:cNvCxnSpPr>
          <p:nvPr/>
        </p:nvCxnSpPr>
        <p:spPr>
          <a:xfrm flipH="1">
            <a:off x="7934214" y="1548093"/>
            <a:ext cx="245951" cy="42867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63AB981A-5B26-4E53-BDA7-A7FCC2CDD3DD}"/>
              </a:ext>
            </a:extLst>
          </p:cNvPr>
          <p:cNvSpPr txBox="1"/>
          <p:nvPr/>
        </p:nvSpPr>
        <p:spPr>
          <a:xfrm>
            <a:off x="7384898" y="1957783"/>
            <a:ext cx="508779" cy="369332"/>
          </a:xfrm>
          <a:prstGeom prst="rect">
            <a:avLst/>
          </a:prstGeom>
          <a:noFill/>
        </p:spPr>
        <p:txBody>
          <a:bodyPr wrap="square" rtlCol="0">
            <a:spAutoFit/>
          </a:bodyPr>
          <a:lstStyle/>
          <a:p>
            <a:pPr algn="ctr"/>
            <a:r>
              <a:rPr lang="en-US" altLang="zh-CN" b="1" dirty="0">
                <a:solidFill>
                  <a:srgbClr val="66FF66"/>
                </a:solidFill>
              </a:rPr>
              <a:t>b</a:t>
            </a:r>
            <a:endParaRPr lang="zh-CN" altLang="en-US" b="1" dirty="0">
              <a:solidFill>
                <a:srgbClr val="00FFFF"/>
              </a:solidFill>
            </a:endParaRPr>
          </a:p>
        </p:txBody>
      </p:sp>
      <p:cxnSp>
        <p:nvCxnSpPr>
          <p:cNvPr id="51" name="直接连接符 21">
            <a:extLst>
              <a:ext uri="{FF2B5EF4-FFF2-40B4-BE49-F238E27FC236}">
                <a16:creationId xmlns:a16="http://schemas.microsoft.com/office/drawing/2014/main" id="{9558E169-523E-4B9D-89F3-0DAF58E99AB1}"/>
              </a:ext>
            </a:extLst>
          </p:cNvPr>
          <p:cNvCxnSpPr>
            <a:cxnSpLocks/>
            <a:stCxn id="46" idx="0"/>
            <a:endCxn id="34" idx="2"/>
          </p:cNvCxnSpPr>
          <p:nvPr/>
        </p:nvCxnSpPr>
        <p:spPr>
          <a:xfrm flipV="1">
            <a:off x="7636022" y="1307851"/>
            <a:ext cx="444631" cy="54539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直接连接符 21">
            <a:extLst>
              <a:ext uri="{FF2B5EF4-FFF2-40B4-BE49-F238E27FC236}">
                <a16:creationId xmlns:a16="http://schemas.microsoft.com/office/drawing/2014/main" id="{4BA5F732-058B-42D7-BCCB-33A82236B7D4}"/>
              </a:ext>
            </a:extLst>
          </p:cNvPr>
          <p:cNvCxnSpPr>
            <a:cxnSpLocks/>
            <a:stCxn id="59" idx="1"/>
            <a:endCxn id="46" idx="5"/>
          </p:cNvCxnSpPr>
          <p:nvPr/>
        </p:nvCxnSpPr>
        <p:spPr>
          <a:xfrm flipH="1" flipV="1">
            <a:off x="7934214" y="2573149"/>
            <a:ext cx="1704119" cy="190746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直接连接符 21">
            <a:extLst>
              <a:ext uri="{FF2B5EF4-FFF2-40B4-BE49-F238E27FC236}">
                <a16:creationId xmlns:a16="http://schemas.microsoft.com/office/drawing/2014/main" id="{16B39B8D-FF32-4F24-8260-5E0ED5ED59C7}"/>
              </a:ext>
            </a:extLst>
          </p:cNvPr>
          <p:cNvCxnSpPr>
            <a:cxnSpLocks/>
            <a:stCxn id="37" idx="2"/>
            <a:endCxn id="46" idx="6"/>
          </p:cNvCxnSpPr>
          <p:nvPr/>
        </p:nvCxnSpPr>
        <p:spPr>
          <a:xfrm flipH="1">
            <a:off x="8057730" y="2186723"/>
            <a:ext cx="2699584" cy="8823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椭圆 46">
            <a:extLst>
              <a:ext uri="{FF2B5EF4-FFF2-40B4-BE49-F238E27FC236}">
                <a16:creationId xmlns:a16="http://schemas.microsoft.com/office/drawing/2014/main" id="{5FE68210-9FC5-453A-B8B6-2E1E14ABC93D}"/>
              </a:ext>
            </a:extLst>
          </p:cNvPr>
          <p:cNvSpPr/>
          <p:nvPr/>
        </p:nvSpPr>
        <p:spPr>
          <a:xfrm>
            <a:off x="8334899" y="5510614"/>
            <a:ext cx="1202123" cy="12021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49" name="文本框 48">
            <a:extLst>
              <a:ext uri="{FF2B5EF4-FFF2-40B4-BE49-F238E27FC236}">
                <a16:creationId xmlns:a16="http://schemas.microsoft.com/office/drawing/2014/main" id="{11C8FDEF-4842-4C42-A62E-743BE775388C}"/>
              </a:ext>
            </a:extLst>
          </p:cNvPr>
          <p:cNvSpPr txBox="1"/>
          <p:nvPr/>
        </p:nvSpPr>
        <p:spPr>
          <a:xfrm>
            <a:off x="8758617" y="5789118"/>
            <a:ext cx="703006"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54" name="文本框 53">
            <a:extLst>
              <a:ext uri="{FF2B5EF4-FFF2-40B4-BE49-F238E27FC236}">
                <a16:creationId xmlns:a16="http://schemas.microsoft.com/office/drawing/2014/main" id="{117B38A2-EF2A-42CF-BDA9-0980C7ED492A}"/>
              </a:ext>
            </a:extLst>
          </p:cNvPr>
          <p:cNvSpPr txBox="1"/>
          <p:nvPr/>
        </p:nvSpPr>
        <p:spPr>
          <a:xfrm>
            <a:off x="8431462" y="6187325"/>
            <a:ext cx="105517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56" name="文本框 55">
            <a:extLst>
              <a:ext uri="{FF2B5EF4-FFF2-40B4-BE49-F238E27FC236}">
                <a16:creationId xmlns:a16="http://schemas.microsoft.com/office/drawing/2014/main" id="{AF863C81-2BDF-44DD-B5B9-6884D09A3D1F}"/>
              </a:ext>
            </a:extLst>
          </p:cNvPr>
          <p:cNvSpPr txBox="1"/>
          <p:nvPr/>
        </p:nvSpPr>
        <p:spPr>
          <a:xfrm>
            <a:off x="8586527" y="5986618"/>
            <a:ext cx="890483"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cxnSp>
        <p:nvCxnSpPr>
          <p:cNvPr id="57" name="直接连接符 21">
            <a:extLst>
              <a:ext uri="{FF2B5EF4-FFF2-40B4-BE49-F238E27FC236}">
                <a16:creationId xmlns:a16="http://schemas.microsoft.com/office/drawing/2014/main" id="{0F91C6FD-F575-4E85-AFB8-B690FD698668}"/>
              </a:ext>
            </a:extLst>
          </p:cNvPr>
          <p:cNvCxnSpPr>
            <a:cxnSpLocks/>
            <a:stCxn id="59" idx="3"/>
            <a:endCxn id="47" idx="7"/>
          </p:cNvCxnSpPr>
          <p:nvPr/>
        </p:nvCxnSpPr>
        <p:spPr>
          <a:xfrm flipH="1">
            <a:off x="9360975" y="5167623"/>
            <a:ext cx="277358" cy="519038"/>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25ADDB0D-84F7-433A-98C9-445844A475B3}"/>
              </a:ext>
            </a:extLst>
          </p:cNvPr>
          <p:cNvSpPr txBox="1"/>
          <p:nvPr/>
        </p:nvSpPr>
        <p:spPr>
          <a:xfrm>
            <a:off x="8922620" y="5595007"/>
            <a:ext cx="518150" cy="369332"/>
          </a:xfrm>
          <a:prstGeom prst="rect">
            <a:avLst/>
          </a:prstGeom>
          <a:noFill/>
        </p:spPr>
        <p:txBody>
          <a:bodyPr wrap="square" rtlCol="0">
            <a:spAutoFit/>
          </a:bodyPr>
          <a:lstStyle/>
          <a:p>
            <a:pPr algn="ctr"/>
            <a:r>
              <a:rPr lang="en-US" altLang="zh-CN" b="1" dirty="0">
                <a:solidFill>
                  <a:srgbClr val="66FF66"/>
                </a:solidFill>
              </a:rPr>
              <a:t>bb</a:t>
            </a:r>
            <a:endParaRPr lang="zh-CN" altLang="en-US" b="1" dirty="0">
              <a:solidFill>
                <a:srgbClr val="00FFFF"/>
              </a:solidFill>
            </a:endParaRPr>
          </a:p>
        </p:txBody>
      </p:sp>
      <p:cxnSp>
        <p:nvCxnSpPr>
          <p:cNvPr id="67" name="直接连接符 21">
            <a:extLst>
              <a:ext uri="{FF2B5EF4-FFF2-40B4-BE49-F238E27FC236}">
                <a16:creationId xmlns:a16="http://schemas.microsoft.com/office/drawing/2014/main" id="{9547869C-863C-4B02-A05A-26C1BF5B7033}"/>
              </a:ext>
            </a:extLst>
          </p:cNvPr>
          <p:cNvCxnSpPr>
            <a:cxnSpLocks/>
            <a:stCxn id="46" idx="4"/>
            <a:endCxn id="47" idx="0"/>
          </p:cNvCxnSpPr>
          <p:nvPr/>
        </p:nvCxnSpPr>
        <p:spPr>
          <a:xfrm>
            <a:off x="7636022" y="2696665"/>
            <a:ext cx="1299939" cy="2813949"/>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直接连接符 21">
            <a:extLst>
              <a:ext uri="{FF2B5EF4-FFF2-40B4-BE49-F238E27FC236}">
                <a16:creationId xmlns:a16="http://schemas.microsoft.com/office/drawing/2014/main" id="{CD225F7A-068F-4D79-9D14-8AF662BDD726}"/>
              </a:ext>
            </a:extLst>
          </p:cNvPr>
          <p:cNvCxnSpPr>
            <a:cxnSpLocks/>
            <a:stCxn id="47" idx="1"/>
            <a:endCxn id="46" idx="4"/>
          </p:cNvCxnSpPr>
          <p:nvPr/>
        </p:nvCxnSpPr>
        <p:spPr>
          <a:xfrm flipH="1" flipV="1">
            <a:off x="7636022" y="2696665"/>
            <a:ext cx="874924" cy="2989996"/>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椭圆 64">
            <a:extLst>
              <a:ext uri="{FF2B5EF4-FFF2-40B4-BE49-F238E27FC236}">
                <a16:creationId xmlns:a16="http://schemas.microsoft.com/office/drawing/2014/main" id="{BF98419A-9112-42AA-AFEC-303484EEAFA4}"/>
              </a:ext>
            </a:extLst>
          </p:cNvPr>
          <p:cNvSpPr/>
          <p:nvPr/>
        </p:nvSpPr>
        <p:spPr>
          <a:xfrm>
            <a:off x="6626148" y="4778808"/>
            <a:ext cx="1306721" cy="130672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68" name="文本框 67">
            <a:extLst>
              <a:ext uri="{FF2B5EF4-FFF2-40B4-BE49-F238E27FC236}">
                <a16:creationId xmlns:a16="http://schemas.microsoft.com/office/drawing/2014/main" id="{1E25D7A4-C996-49C3-BAF2-8CC30196D8A0}"/>
              </a:ext>
            </a:extLst>
          </p:cNvPr>
          <p:cNvSpPr txBox="1"/>
          <p:nvPr/>
        </p:nvSpPr>
        <p:spPr>
          <a:xfrm>
            <a:off x="6961860" y="5095948"/>
            <a:ext cx="87496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69" name="文本框 68">
            <a:extLst>
              <a:ext uri="{FF2B5EF4-FFF2-40B4-BE49-F238E27FC236}">
                <a16:creationId xmlns:a16="http://schemas.microsoft.com/office/drawing/2014/main" id="{C13B0D72-8DC2-4084-9C2C-BFF389CE888B}"/>
              </a:ext>
            </a:extLst>
          </p:cNvPr>
          <p:cNvSpPr txBox="1"/>
          <p:nvPr/>
        </p:nvSpPr>
        <p:spPr>
          <a:xfrm>
            <a:off x="6644330" y="5494155"/>
            <a:ext cx="120212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70" name="文本框 69">
            <a:extLst>
              <a:ext uri="{FF2B5EF4-FFF2-40B4-BE49-F238E27FC236}">
                <a16:creationId xmlns:a16="http://schemas.microsoft.com/office/drawing/2014/main" id="{39D43036-BC30-41CD-B542-4772F6DE87DB}"/>
              </a:ext>
            </a:extLst>
          </p:cNvPr>
          <p:cNvSpPr txBox="1"/>
          <p:nvPr/>
        </p:nvSpPr>
        <p:spPr>
          <a:xfrm>
            <a:off x="6799395" y="5293448"/>
            <a:ext cx="1047058"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71" name="文本框 70">
            <a:extLst>
              <a:ext uri="{FF2B5EF4-FFF2-40B4-BE49-F238E27FC236}">
                <a16:creationId xmlns:a16="http://schemas.microsoft.com/office/drawing/2014/main" id="{885BBA03-9972-4447-8A2E-26BC03685713}"/>
              </a:ext>
            </a:extLst>
          </p:cNvPr>
          <p:cNvSpPr txBox="1"/>
          <p:nvPr/>
        </p:nvSpPr>
        <p:spPr>
          <a:xfrm>
            <a:off x="7125863" y="4892212"/>
            <a:ext cx="694068" cy="369332"/>
          </a:xfrm>
          <a:prstGeom prst="rect">
            <a:avLst/>
          </a:prstGeom>
          <a:noFill/>
        </p:spPr>
        <p:txBody>
          <a:bodyPr wrap="square" rtlCol="0">
            <a:spAutoFit/>
          </a:bodyPr>
          <a:lstStyle/>
          <a:p>
            <a:pPr algn="ct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cxnSp>
        <p:nvCxnSpPr>
          <p:cNvPr id="72" name="直接连接符 21">
            <a:extLst>
              <a:ext uri="{FF2B5EF4-FFF2-40B4-BE49-F238E27FC236}">
                <a16:creationId xmlns:a16="http://schemas.microsoft.com/office/drawing/2014/main" id="{AB7BE4CA-A122-41AE-8250-489FB380EDC4}"/>
              </a:ext>
            </a:extLst>
          </p:cNvPr>
          <p:cNvCxnSpPr>
            <a:cxnSpLocks/>
            <a:stCxn id="47" idx="2"/>
            <a:endCxn id="65" idx="5"/>
          </p:cNvCxnSpPr>
          <p:nvPr/>
        </p:nvCxnSpPr>
        <p:spPr>
          <a:xfrm flipH="1" flipV="1">
            <a:off x="7741504" y="5894164"/>
            <a:ext cx="593395" cy="217512"/>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直接连接符 21">
            <a:extLst>
              <a:ext uri="{FF2B5EF4-FFF2-40B4-BE49-F238E27FC236}">
                <a16:creationId xmlns:a16="http://schemas.microsoft.com/office/drawing/2014/main" id="{B1BA0F32-D65B-401D-889B-A2ECFDCA2BBA}"/>
              </a:ext>
            </a:extLst>
          </p:cNvPr>
          <p:cNvCxnSpPr>
            <a:cxnSpLocks/>
            <a:stCxn id="46" idx="3"/>
            <a:endCxn id="74" idx="0"/>
          </p:cNvCxnSpPr>
          <p:nvPr/>
        </p:nvCxnSpPr>
        <p:spPr>
          <a:xfrm flipH="1">
            <a:off x="7023496" y="2573149"/>
            <a:ext cx="314333" cy="790040"/>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接连接符 21">
            <a:extLst>
              <a:ext uri="{FF2B5EF4-FFF2-40B4-BE49-F238E27FC236}">
                <a16:creationId xmlns:a16="http://schemas.microsoft.com/office/drawing/2014/main" id="{9620B192-E2DF-475B-85F8-73A465196E48}"/>
              </a:ext>
            </a:extLst>
          </p:cNvPr>
          <p:cNvCxnSpPr>
            <a:cxnSpLocks/>
            <a:stCxn id="34" idx="5"/>
            <a:endCxn id="74" idx="6"/>
          </p:cNvCxnSpPr>
          <p:nvPr/>
        </p:nvCxnSpPr>
        <p:spPr>
          <a:xfrm flipH="1">
            <a:off x="7445204" y="1548093"/>
            <a:ext cx="1215445" cy="2236805"/>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接连接符 21">
            <a:extLst>
              <a:ext uri="{FF2B5EF4-FFF2-40B4-BE49-F238E27FC236}">
                <a16:creationId xmlns:a16="http://schemas.microsoft.com/office/drawing/2014/main" id="{2111376E-B25B-4443-B223-0A7044B74B1F}"/>
              </a:ext>
            </a:extLst>
          </p:cNvPr>
          <p:cNvCxnSpPr>
            <a:cxnSpLocks/>
            <a:stCxn id="74" idx="5"/>
            <a:endCxn id="59" idx="2"/>
          </p:cNvCxnSpPr>
          <p:nvPr/>
        </p:nvCxnSpPr>
        <p:spPr>
          <a:xfrm>
            <a:off x="7321688" y="4083090"/>
            <a:ext cx="2174361" cy="741030"/>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文本框 78">
            <a:extLst>
              <a:ext uri="{FF2B5EF4-FFF2-40B4-BE49-F238E27FC236}">
                <a16:creationId xmlns:a16="http://schemas.microsoft.com/office/drawing/2014/main" id="{D6B09E48-0CD9-4DE7-9621-CCBCC578745D}"/>
              </a:ext>
            </a:extLst>
          </p:cNvPr>
          <p:cNvSpPr txBox="1"/>
          <p:nvPr/>
        </p:nvSpPr>
        <p:spPr>
          <a:xfrm>
            <a:off x="6849313" y="3565240"/>
            <a:ext cx="508779"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sp>
        <p:nvSpPr>
          <p:cNvPr id="80" name="文本框 79">
            <a:extLst>
              <a:ext uri="{FF2B5EF4-FFF2-40B4-BE49-F238E27FC236}">
                <a16:creationId xmlns:a16="http://schemas.microsoft.com/office/drawing/2014/main" id="{AB0D2F73-B6E9-4330-B82F-C7E700859531}"/>
              </a:ext>
            </a:extLst>
          </p:cNvPr>
          <p:cNvSpPr txBox="1"/>
          <p:nvPr/>
        </p:nvSpPr>
        <p:spPr>
          <a:xfrm>
            <a:off x="7012307" y="3375195"/>
            <a:ext cx="327259" cy="369332"/>
          </a:xfrm>
          <a:prstGeom prst="rect">
            <a:avLst/>
          </a:prstGeom>
          <a:noFill/>
        </p:spPr>
        <p:txBody>
          <a:bodyPr wrap="square" rtlCol="0">
            <a:spAutoFit/>
          </a:bodyPr>
          <a:lstStyle/>
          <a:p>
            <a:pPr algn="ctr"/>
            <a:r>
              <a:rPr lang="en-US" altLang="zh-CN" b="1" dirty="0">
                <a:solidFill>
                  <a:srgbClr val="00FFFF"/>
                </a:solidFill>
              </a:rPr>
              <a:t>c</a:t>
            </a:r>
            <a:endParaRPr lang="zh-CN" altLang="en-US" b="1" dirty="0">
              <a:solidFill>
                <a:srgbClr val="00FFFF"/>
              </a:solidFill>
            </a:endParaRPr>
          </a:p>
        </p:txBody>
      </p:sp>
      <p:cxnSp>
        <p:nvCxnSpPr>
          <p:cNvPr id="81" name="直接连接符 21">
            <a:extLst>
              <a:ext uri="{FF2B5EF4-FFF2-40B4-BE49-F238E27FC236}">
                <a16:creationId xmlns:a16="http://schemas.microsoft.com/office/drawing/2014/main" id="{262C7B61-CA69-4C86-A82D-1A75573D17BB}"/>
              </a:ext>
            </a:extLst>
          </p:cNvPr>
          <p:cNvCxnSpPr>
            <a:cxnSpLocks/>
            <a:stCxn id="65" idx="0"/>
            <a:endCxn id="74" idx="4"/>
          </p:cNvCxnSpPr>
          <p:nvPr/>
        </p:nvCxnSpPr>
        <p:spPr>
          <a:xfrm flipH="1" flipV="1">
            <a:off x="7023496" y="4206606"/>
            <a:ext cx="256013" cy="572202"/>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2" name="直接连接符 21">
            <a:extLst>
              <a:ext uri="{FF2B5EF4-FFF2-40B4-BE49-F238E27FC236}">
                <a16:creationId xmlns:a16="http://schemas.microsoft.com/office/drawing/2014/main" id="{7FF358A3-09AA-4049-B90C-AD1C8030329A}"/>
              </a:ext>
            </a:extLst>
          </p:cNvPr>
          <p:cNvCxnSpPr>
            <a:cxnSpLocks/>
            <a:stCxn id="74" idx="1"/>
            <a:endCxn id="34" idx="1"/>
          </p:cNvCxnSpPr>
          <p:nvPr/>
        </p:nvCxnSpPr>
        <p:spPr>
          <a:xfrm rot="5400000" flipH="1" flipV="1">
            <a:off x="6243186" y="1549726"/>
            <a:ext cx="2419096" cy="1454862"/>
          </a:xfrm>
          <a:prstGeom prst="bentConnector3">
            <a:avLst>
              <a:gd name="adj1" fmla="val 99979"/>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3" name="直接连接符 21">
            <a:extLst>
              <a:ext uri="{FF2B5EF4-FFF2-40B4-BE49-F238E27FC236}">
                <a16:creationId xmlns:a16="http://schemas.microsoft.com/office/drawing/2014/main" id="{0BD5261A-0A52-4540-AFEE-9740DD3BD252}"/>
              </a:ext>
            </a:extLst>
          </p:cNvPr>
          <p:cNvCxnSpPr>
            <a:cxnSpLocks/>
            <a:stCxn id="40" idx="2"/>
            <a:endCxn id="74" idx="6"/>
          </p:cNvCxnSpPr>
          <p:nvPr/>
        </p:nvCxnSpPr>
        <p:spPr>
          <a:xfrm flipH="1">
            <a:off x="7445204" y="3775273"/>
            <a:ext cx="3753260" cy="9625"/>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130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5" presetClass="emph" presetSubtype="0" repeatCount="2000" fill="hold" grpId="0" nodeType="clickEffect">
                                  <p:stCondLst>
                                    <p:cond delay="0"/>
                                  </p:stCondLst>
                                  <p:childTnLst>
                                    <p:anim calcmode="discrete" valueType="str">
                                      <p:cBhvr>
                                        <p:cTn id="14" dur="500" fill="hold"/>
                                        <p:tgtEl>
                                          <p:spTgt spid="65"/>
                                        </p:tgtEl>
                                        <p:attrNameLst>
                                          <p:attrName>style.visibility</p:attrName>
                                        </p:attrNameLst>
                                      </p:cBhvr>
                                      <p:tavLst>
                                        <p:tav tm="0">
                                          <p:val>
                                            <p:strVal val="hidden"/>
                                          </p:val>
                                        </p:tav>
                                        <p:tav tm="50000">
                                          <p:val>
                                            <p:strVal val="visible"/>
                                          </p:val>
                                        </p:tav>
                                      </p:tavLst>
                                    </p:anim>
                                  </p:childTnLst>
                                </p:cTn>
                              </p:par>
                              <p:par>
                                <p:cTn id="15" presetID="35" presetClass="emph" presetSubtype="0" repeatCount="2000" fill="hold" grpId="0" nodeType="withEffect">
                                  <p:stCondLst>
                                    <p:cond delay="0"/>
                                  </p:stCondLst>
                                  <p:childTnLst>
                                    <p:anim calcmode="discrete" valueType="str">
                                      <p:cBhvr>
                                        <p:cTn id="16" dur="500" fill="hold"/>
                                        <p:tgtEl>
                                          <p:spTgt spid="68"/>
                                        </p:tgtEl>
                                        <p:attrNameLst>
                                          <p:attrName>style.visibility</p:attrName>
                                        </p:attrNameLst>
                                      </p:cBhvr>
                                      <p:tavLst>
                                        <p:tav tm="0">
                                          <p:val>
                                            <p:strVal val="hidden"/>
                                          </p:val>
                                        </p:tav>
                                        <p:tav tm="50000">
                                          <p:val>
                                            <p:strVal val="visible"/>
                                          </p:val>
                                        </p:tav>
                                      </p:tavLst>
                                    </p:anim>
                                  </p:childTnLst>
                                </p:cTn>
                              </p:par>
                              <p:par>
                                <p:cTn id="17" presetID="35" presetClass="emph" presetSubtype="0" repeatCount="2000" fill="hold" grpId="0" nodeType="withEffect">
                                  <p:stCondLst>
                                    <p:cond delay="0"/>
                                  </p:stCondLst>
                                  <p:childTnLst>
                                    <p:anim calcmode="discrete" valueType="str">
                                      <p:cBhvr>
                                        <p:cTn id="18" dur="500" fill="hold"/>
                                        <p:tgtEl>
                                          <p:spTgt spid="69"/>
                                        </p:tgtEl>
                                        <p:attrNameLst>
                                          <p:attrName>style.visibility</p:attrName>
                                        </p:attrNameLst>
                                      </p:cBhvr>
                                      <p:tavLst>
                                        <p:tav tm="0">
                                          <p:val>
                                            <p:strVal val="hidden"/>
                                          </p:val>
                                        </p:tav>
                                        <p:tav tm="50000">
                                          <p:val>
                                            <p:strVal val="visible"/>
                                          </p:val>
                                        </p:tav>
                                      </p:tavLst>
                                    </p:anim>
                                  </p:childTnLst>
                                </p:cTn>
                              </p:par>
                              <p:par>
                                <p:cTn id="19" presetID="35" presetClass="emph" presetSubtype="0" repeatCount="2000" fill="hold" grpId="0" nodeType="withEffect">
                                  <p:stCondLst>
                                    <p:cond delay="0"/>
                                  </p:stCondLst>
                                  <p:childTnLst>
                                    <p:anim calcmode="discrete" valueType="str">
                                      <p:cBhvr>
                                        <p:cTn id="20" dur="500" fill="hold"/>
                                        <p:tgtEl>
                                          <p:spTgt spid="70"/>
                                        </p:tgtEl>
                                        <p:attrNameLst>
                                          <p:attrName>style.visibility</p:attrName>
                                        </p:attrNameLst>
                                      </p:cBhvr>
                                      <p:tavLst>
                                        <p:tav tm="0">
                                          <p:val>
                                            <p:strVal val="hidden"/>
                                          </p:val>
                                        </p:tav>
                                        <p:tav tm="50000">
                                          <p:val>
                                            <p:strVal val="visible"/>
                                          </p:val>
                                        </p:tav>
                                      </p:tavLst>
                                    </p:anim>
                                  </p:childTnLst>
                                </p:cTn>
                              </p:par>
                              <p:par>
                                <p:cTn id="21" presetID="35" presetClass="emph" presetSubtype="0" repeatCount="2000" fill="hold" grpId="0" nodeType="withEffect">
                                  <p:stCondLst>
                                    <p:cond delay="0"/>
                                  </p:stCondLst>
                                  <p:childTnLst>
                                    <p:anim calcmode="discrete" valueType="str">
                                      <p:cBhvr>
                                        <p:cTn id="22" dur="500" fill="hold"/>
                                        <p:tgtEl>
                                          <p:spTgt spid="71"/>
                                        </p:tgtEl>
                                        <p:attrNameLst>
                                          <p:attrName>style.visibility</p:attrName>
                                        </p:attrNameLst>
                                      </p:cBhvr>
                                      <p:tavLst>
                                        <p:tav tm="0">
                                          <p:val>
                                            <p:strVal val="hidden"/>
                                          </p:val>
                                        </p:tav>
                                        <p:tav tm="50000">
                                          <p:val>
                                            <p:strVal val="visible"/>
                                          </p:val>
                                        </p:tav>
                                      </p:tavLst>
                                    </p:anim>
                                  </p:childTnLst>
                                </p:cTn>
                              </p:par>
                              <p:par>
                                <p:cTn id="23" presetID="35" presetClass="emph" presetSubtype="0" repeatCount="2000" fill="hold" grpId="0" nodeType="withEffect">
                                  <p:stCondLst>
                                    <p:cond delay="0"/>
                                  </p:stCondLst>
                                  <p:childTnLst>
                                    <p:anim calcmode="discrete" valueType="str">
                                      <p:cBhvr>
                                        <p:cTn id="24" dur="500" fill="hold"/>
                                        <p:tgtEl>
                                          <p:spTgt spid="74"/>
                                        </p:tgtEl>
                                        <p:attrNameLst>
                                          <p:attrName>style.visibility</p:attrName>
                                        </p:attrNameLst>
                                      </p:cBhvr>
                                      <p:tavLst>
                                        <p:tav tm="0">
                                          <p:val>
                                            <p:strVal val="hidden"/>
                                          </p:val>
                                        </p:tav>
                                        <p:tav tm="50000">
                                          <p:val>
                                            <p:strVal val="visible"/>
                                          </p:val>
                                        </p:tav>
                                      </p:tavLst>
                                    </p:anim>
                                  </p:childTnLst>
                                </p:cTn>
                              </p:par>
                              <p:par>
                                <p:cTn id="25" presetID="35" presetClass="emph" presetSubtype="0" repeatCount="2000" fill="hold" grpId="0" nodeType="withEffect">
                                  <p:stCondLst>
                                    <p:cond delay="0"/>
                                  </p:stCondLst>
                                  <p:childTnLst>
                                    <p:anim calcmode="discrete" valueType="str">
                                      <p:cBhvr>
                                        <p:cTn id="26" dur="500" fill="hold"/>
                                        <p:tgtEl>
                                          <p:spTgt spid="79"/>
                                        </p:tgtEl>
                                        <p:attrNameLst>
                                          <p:attrName>style.visibility</p:attrName>
                                        </p:attrNameLst>
                                      </p:cBhvr>
                                      <p:tavLst>
                                        <p:tav tm="0">
                                          <p:val>
                                            <p:strVal val="hidden"/>
                                          </p:val>
                                        </p:tav>
                                        <p:tav tm="50000">
                                          <p:val>
                                            <p:strVal val="visible"/>
                                          </p:val>
                                        </p:tav>
                                      </p:tavLst>
                                    </p:anim>
                                  </p:childTnLst>
                                </p:cTn>
                              </p:par>
                              <p:par>
                                <p:cTn id="27" presetID="35" presetClass="emph" presetSubtype="0" repeatCount="2000" fill="hold" grpId="0" nodeType="withEffect">
                                  <p:stCondLst>
                                    <p:cond delay="0"/>
                                  </p:stCondLst>
                                  <p:childTnLst>
                                    <p:anim calcmode="discrete" valueType="str">
                                      <p:cBhvr>
                                        <p:cTn id="28" dur="500" fill="hold"/>
                                        <p:tgtEl>
                                          <p:spTgt spid="80"/>
                                        </p:tgtEl>
                                        <p:attrNameLst>
                                          <p:attrName>style.visibility</p:attrName>
                                        </p:attrNameLst>
                                      </p:cBhvr>
                                      <p:tavLst>
                                        <p:tav tm="0">
                                          <p:val>
                                            <p:strVal val="hidden"/>
                                          </p:val>
                                        </p:tav>
                                        <p:tav tm="50000">
                                          <p:val>
                                            <p:strVal val="visible"/>
                                          </p:val>
                                        </p:tav>
                                      </p:tavLst>
                                    </p:anim>
                                  </p:childTnLst>
                                </p:cTn>
                              </p:par>
                              <p:par>
                                <p:cTn id="29" presetID="35" presetClass="emph" presetSubtype="0" repeatCount="2000" fill="hold" grpId="0" nodeType="withEffect">
                                  <p:stCondLst>
                                    <p:cond delay="0"/>
                                  </p:stCondLst>
                                  <p:childTnLst>
                                    <p:anim calcmode="discrete" valueType="str">
                                      <p:cBhvr>
                                        <p:cTn id="30" dur="500" fill="hold"/>
                                        <p:tgtEl>
                                          <p:spTgt spid="34"/>
                                        </p:tgtEl>
                                        <p:attrNameLst>
                                          <p:attrName>style.visibility</p:attrName>
                                        </p:attrNameLst>
                                      </p:cBhvr>
                                      <p:tavLst>
                                        <p:tav tm="0">
                                          <p:val>
                                            <p:strVal val="hidden"/>
                                          </p:val>
                                        </p:tav>
                                        <p:tav tm="50000">
                                          <p:val>
                                            <p:strVal val="visible"/>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81"/>
                                        </p:tgtEl>
                                        <p:attrNameLst>
                                          <p:attrName>style.visibility</p:attrName>
                                        </p:attrNameLst>
                                      </p:cBhvr>
                                      <p:to>
                                        <p:strVal val="visible"/>
                                      </p:to>
                                    </p:set>
                                    <p:animEffect transition="in" filter="fade">
                                      <p:cBhvr>
                                        <p:cTn id="39" dur="500"/>
                                        <p:tgtEl>
                                          <p:spTgt spid="81"/>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82"/>
                                        </p:tgtEl>
                                        <p:attrNameLst>
                                          <p:attrName>style.visibility</p:attrName>
                                        </p:attrNameLst>
                                      </p:cBhvr>
                                      <p:to>
                                        <p:strVal val="visible"/>
                                      </p:to>
                                    </p:set>
                                    <p:animEffect transition="in" filter="fade">
                                      <p:cBhvr>
                                        <p:cTn id="43" dur="500"/>
                                        <p:tgtEl>
                                          <p:spTgt spid="82"/>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35" presetClass="emph" presetSubtype="0" repeatCount="2000" fill="hold" grpId="0" nodeType="clickEffect">
                                  <p:stCondLst>
                                    <p:cond delay="0"/>
                                  </p:stCondLst>
                                  <p:childTnLst>
                                    <p:anim calcmode="discrete" valueType="str">
                                      <p:cBhvr>
                                        <p:cTn id="51" dur="500" fill="hold"/>
                                        <p:tgtEl>
                                          <p:spTgt spid="40"/>
                                        </p:tgtEl>
                                        <p:attrNameLst>
                                          <p:attrName>style.visibility</p:attrName>
                                        </p:attrNameLst>
                                      </p:cBhvr>
                                      <p:tavLst>
                                        <p:tav tm="0">
                                          <p:val>
                                            <p:strVal val="hidden"/>
                                          </p:val>
                                        </p:tav>
                                        <p:tav tm="50000">
                                          <p:val>
                                            <p:strVal val="visible"/>
                                          </p:val>
                                        </p:tav>
                                      </p:tavLst>
                                    </p:anim>
                                  </p:childTnLst>
                                </p:cTn>
                              </p:par>
                              <p:par>
                                <p:cTn id="52" presetID="35" presetClass="emph" presetSubtype="0" repeatCount="2000" fill="hold" grpId="0" nodeType="withEffect">
                                  <p:stCondLst>
                                    <p:cond delay="0"/>
                                  </p:stCondLst>
                                  <p:childTnLst>
                                    <p:anim calcmode="discrete" valueType="str">
                                      <p:cBhvr>
                                        <p:cTn id="53" dur="500" fill="hold"/>
                                        <p:tgtEl>
                                          <p:spTgt spid="42"/>
                                        </p:tgtEl>
                                        <p:attrNameLst>
                                          <p:attrName>style.visibility</p:attrName>
                                        </p:attrNameLst>
                                      </p:cBhvr>
                                      <p:tavLst>
                                        <p:tav tm="0">
                                          <p:val>
                                            <p:strVal val="hidden"/>
                                          </p:val>
                                        </p:tav>
                                        <p:tav tm="50000">
                                          <p:val>
                                            <p:strVal val="visible"/>
                                          </p:val>
                                        </p:tav>
                                      </p:tavLst>
                                    </p:anim>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35" presetClass="emph" presetSubtype="0" repeatCount="2000" fill="hold" grpId="1" nodeType="clickEffect">
                                  <p:stCondLst>
                                    <p:cond delay="0"/>
                                  </p:stCondLst>
                                  <p:childTnLst>
                                    <p:anim calcmode="discrete" valueType="str">
                                      <p:cBhvr>
                                        <p:cTn id="61" dur="500" fill="hold"/>
                                        <p:tgtEl>
                                          <p:spTgt spid="74"/>
                                        </p:tgtEl>
                                        <p:attrNameLst>
                                          <p:attrName>style.visibility</p:attrName>
                                        </p:attrNameLst>
                                      </p:cBhvr>
                                      <p:tavLst>
                                        <p:tav tm="0">
                                          <p:val>
                                            <p:strVal val="hidden"/>
                                          </p:val>
                                        </p:tav>
                                        <p:tav tm="50000">
                                          <p:val>
                                            <p:strVal val="visible"/>
                                          </p:val>
                                        </p:tav>
                                      </p:tavLst>
                                    </p:anim>
                                  </p:childTnLst>
                                </p:cTn>
                              </p:par>
                              <p:par>
                                <p:cTn id="62" presetID="35" presetClass="emph" presetSubtype="0" repeatCount="2000" fill="hold" grpId="1" nodeType="withEffect">
                                  <p:stCondLst>
                                    <p:cond delay="0"/>
                                  </p:stCondLst>
                                  <p:childTnLst>
                                    <p:anim calcmode="discrete" valueType="str">
                                      <p:cBhvr>
                                        <p:cTn id="63" dur="500" fill="hold"/>
                                        <p:tgtEl>
                                          <p:spTgt spid="79"/>
                                        </p:tgtEl>
                                        <p:attrNameLst>
                                          <p:attrName>style.visibility</p:attrName>
                                        </p:attrNameLst>
                                      </p:cBhvr>
                                      <p:tavLst>
                                        <p:tav tm="0">
                                          <p:val>
                                            <p:strVal val="hidden"/>
                                          </p:val>
                                        </p:tav>
                                        <p:tav tm="50000">
                                          <p:val>
                                            <p:strVal val="visible"/>
                                          </p:val>
                                        </p:tav>
                                      </p:tavLst>
                                    </p:anim>
                                  </p:childTnLst>
                                </p:cTn>
                              </p:par>
                              <p:par>
                                <p:cTn id="64" presetID="35" presetClass="emph" presetSubtype="0" repeatCount="2000" fill="hold" grpId="1" nodeType="withEffect">
                                  <p:stCondLst>
                                    <p:cond delay="0"/>
                                  </p:stCondLst>
                                  <p:childTnLst>
                                    <p:anim calcmode="discrete" valueType="str">
                                      <p:cBhvr>
                                        <p:cTn id="65" dur="500" fill="hold"/>
                                        <p:tgtEl>
                                          <p:spTgt spid="80"/>
                                        </p:tgtEl>
                                        <p:attrNameLst>
                                          <p:attrName>style.visibility</p:attrName>
                                        </p:attrNameLst>
                                      </p:cBhvr>
                                      <p:tavLst>
                                        <p:tav tm="0">
                                          <p:val>
                                            <p:strVal val="hidden"/>
                                          </p:val>
                                        </p:tav>
                                        <p:tav tm="50000">
                                          <p:val>
                                            <p:strVal val="visible"/>
                                          </p:val>
                                        </p:tav>
                                      </p:tavLst>
                                    </p:anim>
                                  </p:childTnLst>
                                </p:cTn>
                              </p:par>
                              <p:par>
                                <p:cTn id="66" presetID="35" presetClass="emph" presetSubtype="0" repeatCount="2000" fill="hold" grpId="1" nodeType="withEffect">
                                  <p:stCondLst>
                                    <p:cond delay="0"/>
                                  </p:stCondLst>
                                  <p:childTnLst>
                                    <p:anim calcmode="discrete" valueType="str">
                                      <p:cBhvr>
                                        <p:cTn id="67" dur="500" fill="hold"/>
                                        <p:tgtEl>
                                          <p:spTgt spid="34"/>
                                        </p:tgtEl>
                                        <p:attrNameLst>
                                          <p:attrName>style.visibility</p:attrName>
                                        </p:attrNameLst>
                                      </p:cBhvr>
                                      <p:tavLst>
                                        <p:tav tm="0">
                                          <p:val>
                                            <p:strVal val="hidden"/>
                                          </p:val>
                                        </p:tav>
                                        <p:tav tm="50000">
                                          <p:val>
                                            <p:strVal val="visible"/>
                                          </p:val>
                                        </p:tav>
                                      </p:tavLst>
                                    </p:anim>
                                  </p:childTnLst>
                                </p:cTn>
                              </p:par>
                              <p:par>
                                <p:cTn id="68" presetID="35" presetClass="emph" presetSubtype="0" repeatCount="2000" fill="hold" grpId="1" nodeType="withEffect">
                                  <p:stCondLst>
                                    <p:cond delay="0"/>
                                  </p:stCondLst>
                                  <p:childTnLst>
                                    <p:anim calcmode="discrete" valueType="str">
                                      <p:cBhvr>
                                        <p:cTn id="69" dur="500" fill="hold"/>
                                        <p:tgtEl>
                                          <p:spTgt spid="40"/>
                                        </p:tgtEl>
                                        <p:attrNameLst>
                                          <p:attrName>style.visibility</p:attrName>
                                        </p:attrNameLst>
                                      </p:cBhvr>
                                      <p:tavLst>
                                        <p:tav tm="0">
                                          <p:val>
                                            <p:strVal val="hidden"/>
                                          </p:val>
                                        </p:tav>
                                        <p:tav tm="50000">
                                          <p:val>
                                            <p:strVal val="visible"/>
                                          </p:val>
                                        </p:tav>
                                      </p:tavLst>
                                    </p:anim>
                                  </p:childTnLst>
                                </p:cTn>
                              </p:par>
                              <p:par>
                                <p:cTn id="70" presetID="35" presetClass="emph" presetSubtype="0" repeatCount="2000" fill="hold" grpId="1" nodeType="withEffect">
                                  <p:stCondLst>
                                    <p:cond delay="0"/>
                                  </p:stCondLst>
                                  <p:childTnLst>
                                    <p:anim calcmode="discrete" valueType="str">
                                      <p:cBhvr>
                                        <p:cTn id="71" dur="500" fill="hold"/>
                                        <p:tgtEl>
                                          <p:spTgt spid="42"/>
                                        </p:tgtEl>
                                        <p:attrNameLst>
                                          <p:attrName>style.visibility</p:attrName>
                                        </p:attrNameLst>
                                      </p:cBhvr>
                                      <p:tavLst>
                                        <p:tav tm="0">
                                          <p:val>
                                            <p:strVal val="hidden"/>
                                          </p:val>
                                        </p:tav>
                                        <p:tav tm="50000">
                                          <p:val>
                                            <p:strVal val="visible"/>
                                          </p:val>
                                        </p:tav>
                                      </p:tavLst>
                                    </p:anim>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nodeType="clickEffect">
                                  <p:stCondLst>
                                    <p:cond delay="0"/>
                                  </p:stCondLst>
                                  <p:childTnLst>
                                    <p:animEffect transition="out" filter="fade">
                                      <p:cBhvr>
                                        <p:cTn id="79" dur="500"/>
                                        <p:tgtEl>
                                          <p:spTgt spid="66"/>
                                        </p:tgtEl>
                                      </p:cBhvr>
                                    </p:animEffect>
                                    <p:set>
                                      <p:cBhvr>
                                        <p:cTn id="80" dur="1" fill="hold">
                                          <p:stCondLst>
                                            <p:cond delay="499"/>
                                          </p:stCondLst>
                                        </p:cTn>
                                        <p:tgtEl>
                                          <p:spTgt spid="66"/>
                                        </p:tgtEl>
                                        <p:attrNameLst>
                                          <p:attrName>style.visibility</p:attrName>
                                        </p:attrNameLst>
                                      </p:cBhvr>
                                      <p:to>
                                        <p:strVal val="hidden"/>
                                      </p:to>
                                    </p:set>
                                  </p:childTnLst>
                                </p:cTn>
                              </p:par>
                            </p:childTnLst>
                          </p:cTn>
                        </p:par>
                        <p:par>
                          <p:cTn id="81" fill="hold">
                            <p:stCondLst>
                              <p:cond delay="500"/>
                            </p:stCondLst>
                            <p:childTnLst>
                              <p:par>
                                <p:cTn id="82" presetID="10" presetClass="entr" presetSubtype="0" fill="hold" nodeType="afterEffect">
                                  <p:stCondLst>
                                    <p:cond delay="0"/>
                                  </p:stCondLst>
                                  <p:childTnLst>
                                    <p:set>
                                      <p:cBhvr>
                                        <p:cTn id="83" dur="1" fill="hold">
                                          <p:stCondLst>
                                            <p:cond delay="0"/>
                                          </p:stCondLst>
                                        </p:cTn>
                                        <p:tgtEl>
                                          <p:spTgt spid="83"/>
                                        </p:tgtEl>
                                        <p:attrNameLst>
                                          <p:attrName>style.visibility</p:attrName>
                                        </p:attrNameLst>
                                      </p:cBhvr>
                                      <p:to>
                                        <p:strVal val="visible"/>
                                      </p:to>
                                    </p:set>
                                    <p:animEffect transition="in" filter="fade">
                                      <p:cBhvr>
                                        <p:cTn id="84"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4" grpId="1" animBg="1"/>
      <p:bldP spid="3" grpId="0" uiExpand="1" build="p"/>
      <p:bldP spid="34" grpId="0" animBg="1"/>
      <p:bldP spid="34" grpId="1" animBg="1"/>
      <p:bldP spid="40" grpId="0" animBg="1"/>
      <p:bldP spid="40" grpId="1" animBg="1"/>
      <p:bldP spid="42" grpId="0"/>
      <p:bldP spid="42" grpId="1"/>
      <p:bldP spid="65" grpId="0" animBg="1"/>
      <p:bldP spid="68" grpId="0"/>
      <p:bldP spid="69" grpId="0"/>
      <p:bldP spid="70" grpId="0"/>
      <p:bldP spid="71" grpId="0"/>
      <p:bldP spid="79" grpId="0"/>
      <p:bldP spid="79" grpId="1"/>
      <p:bldP spid="80" grpId="0"/>
      <p:bldP spid="80"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椭圆 73">
            <a:extLst>
              <a:ext uri="{FF2B5EF4-FFF2-40B4-BE49-F238E27FC236}">
                <a16:creationId xmlns:a16="http://schemas.microsoft.com/office/drawing/2014/main" id="{C346966D-85BC-43BE-BFC0-A169F61DCB84}"/>
              </a:ext>
            </a:extLst>
          </p:cNvPr>
          <p:cNvSpPr/>
          <p:nvPr/>
        </p:nvSpPr>
        <p:spPr>
          <a:xfrm>
            <a:off x="6601787" y="3363189"/>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46" name="椭圆 45">
            <a:extLst>
              <a:ext uri="{FF2B5EF4-FFF2-40B4-BE49-F238E27FC236}">
                <a16:creationId xmlns:a16="http://schemas.microsoft.com/office/drawing/2014/main" id="{034676CD-4342-4726-9B9A-074DA79D3F18}"/>
              </a:ext>
            </a:extLst>
          </p:cNvPr>
          <p:cNvSpPr/>
          <p:nvPr/>
        </p:nvSpPr>
        <p:spPr>
          <a:xfrm>
            <a:off x="7214313" y="1853248"/>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构造</a:t>
            </a:r>
            <a:r>
              <a:rPr lang="en-US" altLang="zh-CN" dirty="0"/>
              <a:t>——</a:t>
            </a:r>
            <a:r>
              <a:rPr lang="zh-CN" altLang="en-US" dirty="0"/>
              <a:t>更进一步</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4" y="2052917"/>
            <a:ext cx="5151809" cy="4503739"/>
          </a:xfrm>
        </p:spPr>
        <p:txBody>
          <a:bodyPr>
            <a:normAutofit/>
          </a:bodyPr>
          <a:lstStyle/>
          <a:p>
            <a:r>
              <a:rPr lang="zh-CN" altLang="en-US" dirty="0"/>
              <a:t>现在</a:t>
            </a:r>
            <a:r>
              <a:rPr lang="en-US" altLang="zh-CN" dirty="0"/>
              <a:t>”</a:t>
            </a: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r>
              <a:rPr lang="en-US" altLang="zh-CN" dirty="0"/>
              <a:t>”</a:t>
            </a:r>
            <a:r>
              <a:rPr lang="zh-CN" altLang="en-US" dirty="0"/>
              <a:t>的后缀自动机就构造好了</a:t>
            </a:r>
            <a:endParaRPr lang="en-US" altLang="zh-CN" dirty="0"/>
          </a:p>
          <a:p>
            <a:r>
              <a:rPr lang="zh-CN" altLang="en-US" dirty="0"/>
              <a:t>由于幻灯片太小，就不再接着演示了</a:t>
            </a:r>
            <a:endParaRPr lang="en-US" altLang="zh-CN" dirty="0"/>
          </a:p>
          <a:p>
            <a:r>
              <a:rPr lang="zh-CN" altLang="en-US" dirty="0"/>
              <a:t>你可以试着在这个基础上画一下</a:t>
            </a:r>
            <a:r>
              <a:rPr lang="en-US" altLang="zh-CN" dirty="0"/>
              <a:t>”</a:t>
            </a: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r>
              <a:rPr lang="en-US" altLang="zh-CN" b="1" dirty="0" err="1">
                <a:solidFill>
                  <a:srgbClr val="66FF66"/>
                </a:solidFill>
              </a:rPr>
              <a:t>b</a:t>
            </a:r>
            <a:r>
              <a:rPr lang="en-US" altLang="zh-CN" dirty="0"/>
              <a:t>”</a:t>
            </a:r>
            <a:r>
              <a:rPr lang="zh-CN" altLang="en-US" dirty="0"/>
              <a:t>的后缀自动机</a:t>
            </a:r>
            <a:endParaRPr lang="en-US" altLang="zh-CN" dirty="0"/>
          </a:p>
          <a:p>
            <a:r>
              <a:rPr lang="zh-CN" altLang="en-US" dirty="0"/>
              <a:t>当然我也画了，大概长这样</a:t>
            </a:r>
            <a:endParaRPr lang="en-US" altLang="zh-CN" dirty="0"/>
          </a:p>
          <a:p>
            <a:r>
              <a:rPr lang="zh-CN" altLang="en-US" dirty="0"/>
              <a:t>（画面略</a:t>
            </a:r>
            <a:r>
              <a:rPr lang="en-US" altLang="zh-CN" dirty="0"/>
              <a:t>(</a:t>
            </a:r>
            <a:r>
              <a:rPr lang="en-US" altLang="zh-CN" dirty="0" err="1"/>
              <a:t>te</a:t>
            </a:r>
            <a:r>
              <a:rPr lang="en-US" altLang="zh-CN" dirty="0"/>
              <a:t>)</a:t>
            </a:r>
            <a:r>
              <a:rPr lang="zh-CN" altLang="en-US" dirty="0"/>
              <a:t>丑请无视）</a:t>
            </a:r>
            <a:endParaRPr lang="en-US" altLang="zh-CN" dirty="0"/>
          </a:p>
        </p:txBody>
      </p:sp>
      <p:sp>
        <p:nvSpPr>
          <p:cNvPr id="34" name="椭圆 33">
            <a:extLst>
              <a:ext uri="{FF2B5EF4-FFF2-40B4-BE49-F238E27FC236}">
                <a16:creationId xmlns:a16="http://schemas.microsoft.com/office/drawing/2014/main" id="{26F6B653-2349-4760-8950-DDDF0638EA60}"/>
              </a:ext>
            </a:extLst>
          </p:cNvPr>
          <p:cNvSpPr/>
          <p:nvPr/>
        </p:nvSpPr>
        <p:spPr>
          <a:xfrm>
            <a:off x="8080653" y="968097"/>
            <a:ext cx="679508" cy="67950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C0BDABF0-BB1F-48ED-AA1D-C58AF9D9D7A5}"/>
              </a:ext>
            </a:extLst>
          </p:cNvPr>
          <p:cNvSpPr/>
          <p:nvPr/>
        </p:nvSpPr>
        <p:spPr>
          <a:xfrm>
            <a:off x="9850730" y="968097"/>
            <a:ext cx="679508" cy="6795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dirty="0">
                <a:solidFill>
                  <a:srgbClr val="FFFF00"/>
                </a:solidFill>
              </a:rPr>
              <a:t>a</a:t>
            </a:r>
            <a:endParaRPr lang="zh-CN" altLang="en-US" dirty="0"/>
          </a:p>
        </p:txBody>
      </p:sp>
      <p:cxnSp>
        <p:nvCxnSpPr>
          <p:cNvPr id="36" name="直接连接符 21">
            <a:extLst>
              <a:ext uri="{FF2B5EF4-FFF2-40B4-BE49-F238E27FC236}">
                <a16:creationId xmlns:a16="http://schemas.microsoft.com/office/drawing/2014/main" id="{66763B39-BCCE-4D9D-8B74-00B650ED2C82}"/>
              </a:ext>
            </a:extLst>
          </p:cNvPr>
          <p:cNvCxnSpPr>
            <a:cxnSpLocks/>
            <a:stCxn id="34" idx="6"/>
            <a:endCxn id="35" idx="2"/>
          </p:cNvCxnSpPr>
          <p:nvPr/>
        </p:nvCxnSpPr>
        <p:spPr>
          <a:xfrm>
            <a:off x="8760161" y="1307851"/>
            <a:ext cx="1090569" cy="0"/>
          </a:xfrm>
          <a:prstGeom prst="straightConnector1">
            <a:avLst/>
          </a:prstGeom>
          <a:ln w="38100">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id="{5AE98F3D-3EC4-4CBD-AF6F-742768971D2D}"/>
              </a:ext>
            </a:extLst>
          </p:cNvPr>
          <p:cNvSpPr/>
          <p:nvPr/>
        </p:nvSpPr>
        <p:spPr>
          <a:xfrm>
            <a:off x="10757314" y="176501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cxnSp>
        <p:nvCxnSpPr>
          <p:cNvPr id="39" name="直接连接符 21">
            <a:extLst>
              <a:ext uri="{FF2B5EF4-FFF2-40B4-BE49-F238E27FC236}">
                <a16:creationId xmlns:a16="http://schemas.microsoft.com/office/drawing/2014/main" id="{52D9F6AD-F8E3-4EF2-B0CE-C114E35D4844}"/>
              </a:ext>
            </a:extLst>
          </p:cNvPr>
          <p:cNvCxnSpPr>
            <a:cxnSpLocks/>
            <a:stCxn id="35" idx="5"/>
            <a:endCxn id="37" idx="1"/>
          </p:cNvCxnSpPr>
          <p:nvPr/>
        </p:nvCxnSpPr>
        <p:spPr>
          <a:xfrm>
            <a:off x="10430726" y="1548093"/>
            <a:ext cx="450104" cy="340437"/>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椭圆 39">
            <a:extLst>
              <a:ext uri="{FF2B5EF4-FFF2-40B4-BE49-F238E27FC236}">
                <a16:creationId xmlns:a16="http://schemas.microsoft.com/office/drawing/2014/main" id="{F674BB5C-A906-463A-A268-26FE17B195A9}"/>
              </a:ext>
            </a:extLst>
          </p:cNvPr>
          <p:cNvSpPr/>
          <p:nvPr/>
        </p:nvSpPr>
        <p:spPr>
          <a:xfrm>
            <a:off x="11198464" y="335356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42" name="文本框 41">
            <a:extLst>
              <a:ext uri="{FF2B5EF4-FFF2-40B4-BE49-F238E27FC236}">
                <a16:creationId xmlns:a16="http://schemas.microsoft.com/office/drawing/2014/main" id="{E101A15F-F0A8-41E4-8C32-46AEB30C738C}"/>
              </a:ext>
            </a:extLst>
          </p:cNvPr>
          <p:cNvSpPr txBox="1"/>
          <p:nvPr/>
        </p:nvSpPr>
        <p:spPr>
          <a:xfrm>
            <a:off x="11302441" y="3753941"/>
            <a:ext cx="653255"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cxnSp>
        <p:nvCxnSpPr>
          <p:cNvPr id="44" name="直接连接符 21">
            <a:extLst>
              <a:ext uri="{FF2B5EF4-FFF2-40B4-BE49-F238E27FC236}">
                <a16:creationId xmlns:a16="http://schemas.microsoft.com/office/drawing/2014/main" id="{694B444E-0E5D-42D0-8FFD-6465D7D0D61A}"/>
              </a:ext>
            </a:extLst>
          </p:cNvPr>
          <p:cNvCxnSpPr>
            <a:cxnSpLocks/>
            <a:stCxn id="37" idx="4"/>
            <a:endCxn id="40" idx="1"/>
          </p:cNvCxnSpPr>
          <p:nvPr/>
        </p:nvCxnSpPr>
        <p:spPr>
          <a:xfrm>
            <a:off x="11179023" y="2608431"/>
            <a:ext cx="142957" cy="86864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CC7A0870-50A1-4232-807F-20690F9F6089}"/>
              </a:ext>
            </a:extLst>
          </p:cNvPr>
          <p:cNvSpPr txBox="1"/>
          <p:nvPr/>
        </p:nvSpPr>
        <p:spPr>
          <a:xfrm>
            <a:off x="10925652" y="2151553"/>
            <a:ext cx="508779" cy="369332"/>
          </a:xfrm>
          <a:prstGeom prst="rect">
            <a:avLst/>
          </a:prstGeom>
          <a:noFill/>
        </p:spPr>
        <p:txBody>
          <a:bodyPr wrap="square" rtlCol="0">
            <a:spAutoFit/>
          </a:bodyPr>
          <a:lstStyle/>
          <a:p>
            <a:pPr algn="ctr"/>
            <a:r>
              <a:rPr lang="en-US" altLang="zh-CN" b="1" dirty="0">
                <a:solidFill>
                  <a:srgbClr val="FFFF00"/>
                </a:solidFill>
              </a:rPr>
              <a:t>a</a:t>
            </a:r>
            <a:r>
              <a:rPr lang="en-US" altLang="zh-CN" b="1" dirty="0">
                <a:solidFill>
                  <a:srgbClr val="66FF66"/>
                </a:solidFill>
              </a:rPr>
              <a:t>b</a:t>
            </a:r>
            <a:endParaRPr lang="zh-CN" altLang="en-US" b="1" dirty="0">
              <a:solidFill>
                <a:srgbClr val="00FFFF"/>
              </a:solidFill>
            </a:endParaRPr>
          </a:p>
        </p:txBody>
      </p:sp>
      <p:sp>
        <p:nvSpPr>
          <p:cNvPr id="59" name="椭圆 58">
            <a:extLst>
              <a:ext uri="{FF2B5EF4-FFF2-40B4-BE49-F238E27FC236}">
                <a16:creationId xmlns:a16="http://schemas.microsoft.com/office/drawing/2014/main" id="{9DB70D77-7E1E-41F0-BC60-224F21380D8A}"/>
              </a:ext>
            </a:extLst>
          </p:cNvPr>
          <p:cNvSpPr/>
          <p:nvPr/>
        </p:nvSpPr>
        <p:spPr>
          <a:xfrm>
            <a:off x="9496049" y="4338332"/>
            <a:ext cx="971575" cy="9715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60" name="文本框 59">
            <a:extLst>
              <a:ext uri="{FF2B5EF4-FFF2-40B4-BE49-F238E27FC236}">
                <a16:creationId xmlns:a16="http://schemas.microsoft.com/office/drawing/2014/main" id="{DC29E13E-242E-40D7-85EC-C49E2AF4AE69}"/>
              </a:ext>
            </a:extLst>
          </p:cNvPr>
          <p:cNvSpPr txBox="1"/>
          <p:nvPr/>
        </p:nvSpPr>
        <p:spPr>
          <a:xfrm>
            <a:off x="9879138" y="4411379"/>
            <a:ext cx="48279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61" name="文本框 60">
            <a:extLst>
              <a:ext uri="{FF2B5EF4-FFF2-40B4-BE49-F238E27FC236}">
                <a16:creationId xmlns:a16="http://schemas.microsoft.com/office/drawing/2014/main" id="{084FCE3E-8078-48C3-AAA2-63D8BB0D5186}"/>
              </a:ext>
            </a:extLst>
          </p:cNvPr>
          <p:cNvSpPr txBox="1"/>
          <p:nvPr/>
        </p:nvSpPr>
        <p:spPr>
          <a:xfrm>
            <a:off x="9526971" y="4802131"/>
            <a:ext cx="89048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62" name="文本框 61">
            <a:extLst>
              <a:ext uri="{FF2B5EF4-FFF2-40B4-BE49-F238E27FC236}">
                <a16:creationId xmlns:a16="http://schemas.microsoft.com/office/drawing/2014/main" id="{88C75930-0291-4A0D-A2F0-E60FEBC3B77B}"/>
              </a:ext>
            </a:extLst>
          </p:cNvPr>
          <p:cNvSpPr txBox="1"/>
          <p:nvPr/>
        </p:nvSpPr>
        <p:spPr>
          <a:xfrm>
            <a:off x="9691662" y="4601424"/>
            <a:ext cx="717674"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cxnSp>
        <p:nvCxnSpPr>
          <p:cNvPr id="63" name="直接连接符 21">
            <a:extLst>
              <a:ext uri="{FF2B5EF4-FFF2-40B4-BE49-F238E27FC236}">
                <a16:creationId xmlns:a16="http://schemas.microsoft.com/office/drawing/2014/main" id="{2BCC8758-DB91-473A-AB47-AEDBDD0C923A}"/>
              </a:ext>
            </a:extLst>
          </p:cNvPr>
          <p:cNvCxnSpPr>
            <a:cxnSpLocks/>
            <a:stCxn id="40" idx="3"/>
            <a:endCxn id="59" idx="7"/>
          </p:cNvCxnSpPr>
          <p:nvPr/>
        </p:nvCxnSpPr>
        <p:spPr>
          <a:xfrm flipH="1">
            <a:off x="10325340" y="4073465"/>
            <a:ext cx="996640" cy="40715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直接连接符 21">
            <a:extLst>
              <a:ext uri="{FF2B5EF4-FFF2-40B4-BE49-F238E27FC236}">
                <a16:creationId xmlns:a16="http://schemas.microsoft.com/office/drawing/2014/main" id="{8FB7577B-2C72-4A77-A971-CB4FC85C213F}"/>
              </a:ext>
            </a:extLst>
          </p:cNvPr>
          <p:cNvCxnSpPr>
            <a:cxnSpLocks/>
            <a:stCxn id="35" idx="1"/>
            <a:endCxn id="34" idx="7"/>
          </p:cNvCxnSpPr>
          <p:nvPr/>
        </p:nvCxnSpPr>
        <p:spPr>
          <a:xfrm flipH="1">
            <a:off x="8660649" y="1067609"/>
            <a:ext cx="1289593"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直接连接符 21">
            <a:extLst>
              <a:ext uri="{FF2B5EF4-FFF2-40B4-BE49-F238E27FC236}">
                <a16:creationId xmlns:a16="http://schemas.microsoft.com/office/drawing/2014/main" id="{7A4802D8-C366-44F6-9BB6-320304C6966B}"/>
              </a:ext>
            </a:extLst>
          </p:cNvPr>
          <p:cNvCxnSpPr>
            <a:cxnSpLocks/>
            <a:stCxn id="34" idx="3"/>
            <a:endCxn id="46" idx="7"/>
          </p:cNvCxnSpPr>
          <p:nvPr/>
        </p:nvCxnSpPr>
        <p:spPr>
          <a:xfrm flipH="1">
            <a:off x="7934214" y="1548093"/>
            <a:ext cx="245951" cy="42867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63AB981A-5B26-4E53-BDA7-A7FCC2CDD3DD}"/>
              </a:ext>
            </a:extLst>
          </p:cNvPr>
          <p:cNvSpPr txBox="1"/>
          <p:nvPr/>
        </p:nvSpPr>
        <p:spPr>
          <a:xfrm>
            <a:off x="7384898" y="1957783"/>
            <a:ext cx="508779" cy="369332"/>
          </a:xfrm>
          <a:prstGeom prst="rect">
            <a:avLst/>
          </a:prstGeom>
          <a:noFill/>
        </p:spPr>
        <p:txBody>
          <a:bodyPr wrap="square" rtlCol="0">
            <a:spAutoFit/>
          </a:bodyPr>
          <a:lstStyle/>
          <a:p>
            <a:pPr algn="ctr"/>
            <a:r>
              <a:rPr lang="en-US" altLang="zh-CN" b="1" dirty="0">
                <a:solidFill>
                  <a:srgbClr val="66FF66"/>
                </a:solidFill>
              </a:rPr>
              <a:t>b</a:t>
            </a:r>
            <a:endParaRPr lang="zh-CN" altLang="en-US" b="1" dirty="0">
              <a:solidFill>
                <a:srgbClr val="00FFFF"/>
              </a:solidFill>
            </a:endParaRPr>
          </a:p>
        </p:txBody>
      </p:sp>
      <p:cxnSp>
        <p:nvCxnSpPr>
          <p:cNvPr id="51" name="直接连接符 21">
            <a:extLst>
              <a:ext uri="{FF2B5EF4-FFF2-40B4-BE49-F238E27FC236}">
                <a16:creationId xmlns:a16="http://schemas.microsoft.com/office/drawing/2014/main" id="{9558E169-523E-4B9D-89F3-0DAF58E99AB1}"/>
              </a:ext>
            </a:extLst>
          </p:cNvPr>
          <p:cNvCxnSpPr>
            <a:cxnSpLocks/>
            <a:stCxn id="46" idx="0"/>
            <a:endCxn id="34" idx="2"/>
          </p:cNvCxnSpPr>
          <p:nvPr/>
        </p:nvCxnSpPr>
        <p:spPr>
          <a:xfrm flipV="1">
            <a:off x="7636022" y="1307851"/>
            <a:ext cx="444631" cy="54539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直接连接符 21">
            <a:extLst>
              <a:ext uri="{FF2B5EF4-FFF2-40B4-BE49-F238E27FC236}">
                <a16:creationId xmlns:a16="http://schemas.microsoft.com/office/drawing/2014/main" id="{4BA5F732-058B-42D7-BCCB-33A82236B7D4}"/>
              </a:ext>
            </a:extLst>
          </p:cNvPr>
          <p:cNvCxnSpPr>
            <a:cxnSpLocks/>
            <a:stCxn id="59" idx="1"/>
            <a:endCxn id="46" idx="5"/>
          </p:cNvCxnSpPr>
          <p:nvPr/>
        </p:nvCxnSpPr>
        <p:spPr>
          <a:xfrm flipH="1" flipV="1">
            <a:off x="7934214" y="2573149"/>
            <a:ext cx="1704119" cy="190746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直接连接符 21">
            <a:extLst>
              <a:ext uri="{FF2B5EF4-FFF2-40B4-BE49-F238E27FC236}">
                <a16:creationId xmlns:a16="http://schemas.microsoft.com/office/drawing/2014/main" id="{16B39B8D-FF32-4F24-8260-5E0ED5ED59C7}"/>
              </a:ext>
            </a:extLst>
          </p:cNvPr>
          <p:cNvCxnSpPr>
            <a:cxnSpLocks/>
            <a:stCxn id="37" idx="2"/>
            <a:endCxn id="46" idx="6"/>
          </p:cNvCxnSpPr>
          <p:nvPr/>
        </p:nvCxnSpPr>
        <p:spPr>
          <a:xfrm flipH="1">
            <a:off x="8057730" y="2186723"/>
            <a:ext cx="2699584" cy="8823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椭圆 46">
            <a:extLst>
              <a:ext uri="{FF2B5EF4-FFF2-40B4-BE49-F238E27FC236}">
                <a16:creationId xmlns:a16="http://schemas.microsoft.com/office/drawing/2014/main" id="{5FE68210-9FC5-453A-B8B6-2E1E14ABC93D}"/>
              </a:ext>
            </a:extLst>
          </p:cNvPr>
          <p:cNvSpPr/>
          <p:nvPr/>
        </p:nvSpPr>
        <p:spPr>
          <a:xfrm>
            <a:off x="8334899" y="5510614"/>
            <a:ext cx="1202123" cy="12021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49" name="文本框 48">
            <a:extLst>
              <a:ext uri="{FF2B5EF4-FFF2-40B4-BE49-F238E27FC236}">
                <a16:creationId xmlns:a16="http://schemas.microsoft.com/office/drawing/2014/main" id="{11C8FDEF-4842-4C42-A62E-743BE775388C}"/>
              </a:ext>
            </a:extLst>
          </p:cNvPr>
          <p:cNvSpPr txBox="1"/>
          <p:nvPr/>
        </p:nvSpPr>
        <p:spPr>
          <a:xfrm>
            <a:off x="8758617" y="5789118"/>
            <a:ext cx="703006"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54" name="文本框 53">
            <a:extLst>
              <a:ext uri="{FF2B5EF4-FFF2-40B4-BE49-F238E27FC236}">
                <a16:creationId xmlns:a16="http://schemas.microsoft.com/office/drawing/2014/main" id="{117B38A2-EF2A-42CF-BDA9-0980C7ED492A}"/>
              </a:ext>
            </a:extLst>
          </p:cNvPr>
          <p:cNvSpPr txBox="1"/>
          <p:nvPr/>
        </p:nvSpPr>
        <p:spPr>
          <a:xfrm>
            <a:off x="8431462" y="6187325"/>
            <a:ext cx="105517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56" name="文本框 55">
            <a:extLst>
              <a:ext uri="{FF2B5EF4-FFF2-40B4-BE49-F238E27FC236}">
                <a16:creationId xmlns:a16="http://schemas.microsoft.com/office/drawing/2014/main" id="{AF863C81-2BDF-44DD-B5B9-6884D09A3D1F}"/>
              </a:ext>
            </a:extLst>
          </p:cNvPr>
          <p:cNvSpPr txBox="1"/>
          <p:nvPr/>
        </p:nvSpPr>
        <p:spPr>
          <a:xfrm>
            <a:off x="8586527" y="5986618"/>
            <a:ext cx="890483"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cxnSp>
        <p:nvCxnSpPr>
          <p:cNvPr id="57" name="直接连接符 21">
            <a:extLst>
              <a:ext uri="{FF2B5EF4-FFF2-40B4-BE49-F238E27FC236}">
                <a16:creationId xmlns:a16="http://schemas.microsoft.com/office/drawing/2014/main" id="{0F91C6FD-F575-4E85-AFB8-B690FD698668}"/>
              </a:ext>
            </a:extLst>
          </p:cNvPr>
          <p:cNvCxnSpPr>
            <a:cxnSpLocks/>
            <a:stCxn id="59" idx="3"/>
            <a:endCxn id="47" idx="7"/>
          </p:cNvCxnSpPr>
          <p:nvPr/>
        </p:nvCxnSpPr>
        <p:spPr>
          <a:xfrm flipH="1">
            <a:off x="9360975" y="5167623"/>
            <a:ext cx="277358" cy="519038"/>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25ADDB0D-84F7-433A-98C9-445844A475B3}"/>
              </a:ext>
            </a:extLst>
          </p:cNvPr>
          <p:cNvSpPr txBox="1"/>
          <p:nvPr/>
        </p:nvSpPr>
        <p:spPr>
          <a:xfrm>
            <a:off x="8922620" y="5595007"/>
            <a:ext cx="518150" cy="369332"/>
          </a:xfrm>
          <a:prstGeom prst="rect">
            <a:avLst/>
          </a:prstGeom>
          <a:noFill/>
        </p:spPr>
        <p:txBody>
          <a:bodyPr wrap="square" rtlCol="0">
            <a:spAutoFit/>
          </a:bodyPr>
          <a:lstStyle/>
          <a:p>
            <a:pPr algn="ctr"/>
            <a:r>
              <a:rPr lang="en-US" altLang="zh-CN" b="1" dirty="0">
                <a:solidFill>
                  <a:srgbClr val="66FF66"/>
                </a:solidFill>
              </a:rPr>
              <a:t>bb</a:t>
            </a:r>
            <a:endParaRPr lang="zh-CN" altLang="en-US" b="1" dirty="0">
              <a:solidFill>
                <a:srgbClr val="00FFFF"/>
              </a:solidFill>
            </a:endParaRPr>
          </a:p>
        </p:txBody>
      </p:sp>
      <p:cxnSp>
        <p:nvCxnSpPr>
          <p:cNvPr id="67" name="直接连接符 21">
            <a:extLst>
              <a:ext uri="{FF2B5EF4-FFF2-40B4-BE49-F238E27FC236}">
                <a16:creationId xmlns:a16="http://schemas.microsoft.com/office/drawing/2014/main" id="{9547869C-863C-4B02-A05A-26C1BF5B7033}"/>
              </a:ext>
            </a:extLst>
          </p:cNvPr>
          <p:cNvCxnSpPr>
            <a:cxnSpLocks/>
            <a:stCxn id="46" idx="4"/>
            <a:endCxn id="47" idx="0"/>
          </p:cNvCxnSpPr>
          <p:nvPr/>
        </p:nvCxnSpPr>
        <p:spPr>
          <a:xfrm>
            <a:off x="7636022" y="2696665"/>
            <a:ext cx="1299939" cy="2813949"/>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直接连接符 21">
            <a:extLst>
              <a:ext uri="{FF2B5EF4-FFF2-40B4-BE49-F238E27FC236}">
                <a16:creationId xmlns:a16="http://schemas.microsoft.com/office/drawing/2014/main" id="{CD225F7A-068F-4D79-9D14-8AF662BDD726}"/>
              </a:ext>
            </a:extLst>
          </p:cNvPr>
          <p:cNvCxnSpPr>
            <a:cxnSpLocks/>
            <a:stCxn id="47" idx="1"/>
            <a:endCxn id="46" idx="4"/>
          </p:cNvCxnSpPr>
          <p:nvPr/>
        </p:nvCxnSpPr>
        <p:spPr>
          <a:xfrm flipH="1" flipV="1">
            <a:off x="7636022" y="2696665"/>
            <a:ext cx="874924" cy="2989996"/>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椭圆 64">
            <a:extLst>
              <a:ext uri="{FF2B5EF4-FFF2-40B4-BE49-F238E27FC236}">
                <a16:creationId xmlns:a16="http://schemas.microsoft.com/office/drawing/2014/main" id="{BF98419A-9112-42AA-AFEC-303484EEAFA4}"/>
              </a:ext>
            </a:extLst>
          </p:cNvPr>
          <p:cNvSpPr/>
          <p:nvPr/>
        </p:nvSpPr>
        <p:spPr>
          <a:xfrm>
            <a:off x="6626148" y="4778808"/>
            <a:ext cx="1306721" cy="130672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68" name="文本框 67">
            <a:extLst>
              <a:ext uri="{FF2B5EF4-FFF2-40B4-BE49-F238E27FC236}">
                <a16:creationId xmlns:a16="http://schemas.microsoft.com/office/drawing/2014/main" id="{1E25D7A4-C996-49C3-BAF2-8CC30196D8A0}"/>
              </a:ext>
            </a:extLst>
          </p:cNvPr>
          <p:cNvSpPr txBox="1"/>
          <p:nvPr/>
        </p:nvSpPr>
        <p:spPr>
          <a:xfrm>
            <a:off x="6961860" y="5095948"/>
            <a:ext cx="87496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69" name="文本框 68">
            <a:extLst>
              <a:ext uri="{FF2B5EF4-FFF2-40B4-BE49-F238E27FC236}">
                <a16:creationId xmlns:a16="http://schemas.microsoft.com/office/drawing/2014/main" id="{C13B0D72-8DC2-4084-9C2C-BFF389CE888B}"/>
              </a:ext>
            </a:extLst>
          </p:cNvPr>
          <p:cNvSpPr txBox="1"/>
          <p:nvPr/>
        </p:nvSpPr>
        <p:spPr>
          <a:xfrm>
            <a:off x="6644330" y="5494155"/>
            <a:ext cx="120212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70" name="文本框 69">
            <a:extLst>
              <a:ext uri="{FF2B5EF4-FFF2-40B4-BE49-F238E27FC236}">
                <a16:creationId xmlns:a16="http://schemas.microsoft.com/office/drawing/2014/main" id="{39D43036-BC30-41CD-B542-4772F6DE87DB}"/>
              </a:ext>
            </a:extLst>
          </p:cNvPr>
          <p:cNvSpPr txBox="1"/>
          <p:nvPr/>
        </p:nvSpPr>
        <p:spPr>
          <a:xfrm>
            <a:off x="6799395" y="5293448"/>
            <a:ext cx="1047058"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71" name="文本框 70">
            <a:extLst>
              <a:ext uri="{FF2B5EF4-FFF2-40B4-BE49-F238E27FC236}">
                <a16:creationId xmlns:a16="http://schemas.microsoft.com/office/drawing/2014/main" id="{885BBA03-9972-4447-8A2E-26BC03685713}"/>
              </a:ext>
            </a:extLst>
          </p:cNvPr>
          <p:cNvSpPr txBox="1"/>
          <p:nvPr/>
        </p:nvSpPr>
        <p:spPr>
          <a:xfrm>
            <a:off x="7125863" y="4892212"/>
            <a:ext cx="694068" cy="369332"/>
          </a:xfrm>
          <a:prstGeom prst="rect">
            <a:avLst/>
          </a:prstGeom>
          <a:noFill/>
        </p:spPr>
        <p:txBody>
          <a:bodyPr wrap="square" rtlCol="0">
            <a:spAutoFit/>
          </a:bodyPr>
          <a:lstStyle/>
          <a:p>
            <a:pPr algn="ct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cxnSp>
        <p:nvCxnSpPr>
          <p:cNvPr id="72" name="直接连接符 21">
            <a:extLst>
              <a:ext uri="{FF2B5EF4-FFF2-40B4-BE49-F238E27FC236}">
                <a16:creationId xmlns:a16="http://schemas.microsoft.com/office/drawing/2014/main" id="{AB7BE4CA-A122-41AE-8250-489FB380EDC4}"/>
              </a:ext>
            </a:extLst>
          </p:cNvPr>
          <p:cNvCxnSpPr>
            <a:cxnSpLocks/>
            <a:stCxn id="47" idx="2"/>
            <a:endCxn id="65" idx="5"/>
          </p:cNvCxnSpPr>
          <p:nvPr/>
        </p:nvCxnSpPr>
        <p:spPr>
          <a:xfrm flipH="1" flipV="1">
            <a:off x="7741504" y="5894164"/>
            <a:ext cx="593395" cy="217512"/>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直接连接符 21">
            <a:extLst>
              <a:ext uri="{FF2B5EF4-FFF2-40B4-BE49-F238E27FC236}">
                <a16:creationId xmlns:a16="http://schemas.microsoft.com/office/drawing/2014/main" id="{B1BA0F32-D65B-401D-889B-A2ECFDCA2BBA}"/>
              </a:ext>
            </a:extLst>
          </p:cNvPr>
          <p:cNvCxnSpPr>
            <a:cxnSpLocks/>
            <a:stCxn id="46" idx="3"/>
            <a:endCxn id="74" idx="0"/>
          </p:cNvCxnSpPr>
          <p:nvPr/>
        </p:nvCxnSpPr>
        <p:spPr>
          <a:xfrm flipH="1">
            <a:off x="7023496" y="2573149"/>
            <a:ext cx="314333" cy="790040"/>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接连接符 21">
            <a:extLst>
              <a:ext uri="{FF2B5EF4-FFF2-40B4-BE49-F238E27FC236}">
                <a16:creationId xmlns:a16="http://schemas.microsoft.com/office/drawing/2014/main" id="{9620B192-E2DF-475B-85F8-73A465196E48}"/>
              </a:ext>
            </a:extLst>
          </p:cNvPr>
          <p:cNvCxnSpPr>
            <a:cxnSpLocks/>
            <a:stCxn id="34" idx="5"/>
            <a:endCxn id="74" idx="6"/>
          </p:cNvCxnSpPr>
          <p:nvPr/>
        </p:nvCxnSpPr>
        <p:spPr>
          <a:xfrm flipH="1">
            <a:off x="7445204" y="1548093"/>
            <a:ext cx="1215445" cy="2236805"/>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接连接符 21">
            <a:extLst>
              <a:ext uri="{FF2B5EF4-FFF2-40B4-BE49-F238E27FC236}">
                <a16:creationId xmlns:a16="http://schemas.microsoft.com/office/drawing/2014/main" id="{2111376E-B25B-4443-B223-0A7044B74B1F}"/>
              </a:ext>
            </a:extLst>
          </p:cNvPr>
          <p:cNvCxnSpPr>
            <a:cxnSpLocks/>
            <a:stCxn id="74" idx="5"/>
            <a:endCxn id="59" idx="2"/>
          </p:cNvCxnSpPr>
          <p:nvPr/>
        </p:nvCxnSpPr>
        <p:spPr>
          <a:xfrm>
            <a:off x="7321688" y="4083090"/>
            <a:ext cx="2174361" cy="741030"/>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文本框 78">
            <a:extLst>
              <a:ext uri="{FF2B5EF4-FFF2-40B4-BE49-F238E27FC236}">
                <a16:creationId xmlns:a16="http://schemas.microsoft.com/office/drawing/2014/main" id="{D6B09E48-0CD9-4DE7-9621-CCBCC578745D}"/>
              </a:ext>
            </a:extLst>
          </p:cNvPr>
          <p:cNvSpPr txBox="1"/>
          <p:nvPr/>
        </p:nvSpPr>
        <p:spPr>
          <a:xfrm>
            <a:off x="6849313" y="3565240"/>
            <a:ext cx="508779"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sp>
        <p:nvSpPr>
          <p:cNvPr id="80" name="文本框 79">
            <a:extLst>
              <a:ext uri="{FF2B5EF4-FFF2-40B4-BE49-F238E27FC236}">
                <a16:creationId xmlns:a16="http://schemas.microsoft.com/office/drawing/2014/main" id="{AB0D2F73-B6E9-4330-B82F-C7E700859531}"/>
              </a:ext>
            </a:extLst>
          </p:cNvPr>
          <p:cNvSpPr txBox="1"/>
          <p:nvPr/>
        </p:nvSpPr>
        <p:spPr>
          <a:xfrm>
            <a:off x="7012307" y="3375195"/>
            <a:ext cx="327259" cy="369332"/>
          </a:xfrm>
          <a:prstGeom prst="rect">
            <a:avLst/>
          </a:prstGeom>
          <a:noFill/>
        </p:spPr>
        <p:txBody>
          <a:bodyPr wrap="square" rtlCol="0">
            <a:spAutoFit/>
          </a:bodyPr>
          <a:lstStyle/>
          <a:p>
            <a:pPr algn="ctr"/>
            <a:r>
              <a:rPr lang="en-US" altLang="zh-CN" b="1" dirty="0">
                <a:solidFill>
                  <a:srgbClr val="00FFFF"/>
                </a:solidFill>
              </a:rPr>
              <a:t>c</a:t>
            </a:r>
            <a:endParaRPr lang="zh-CN" altLang="en-US" b="1" dirty="0">
              <a:solidFill>
                <a:srgbClr val="00FFFF"/>
              </a:solidFill>
            </a:endParaRPr>
          </a:p>
        </p:txBody>
      </p:sp>
      <p:cxnSp>
        <p:nvCxnSpPr>
          <p:cNvPr id="81" name="直接连接符 21">
            <a:extLst>
              <a:ext uri="{FF2B5EF4-FFF2-40B4-BE49-F238E27FC236}">
                <a16:creationId xmlns:a16="http://schemas.microsoft.com/office/drawing/2014/main" id="{262C7B61-CA69-4C86-A82D-1A75573D17BB}"/>
              </a:ext>
            </a:extLst>
          </p:cNvPr>
          <p:cNvCxnSpPr>
            <a:cxnSpLocks/>
            <a:stCxn id="65" idx="0"/>
            <a:endCxn id="74" idx="4"/>
          </p:cNvCxnSpPr>
          <p:nvPr/>
        </p:nvCxnSpPr>
        <p:spPr>
          <a:xfrm flipH="1" flipV="1">
            <a:off x="7023496" y="4206606"/>
            <a:ext cx="256013" cy="572202"/>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2" name="直接连接符 21">
            <a:extLst>
              <a:ext uri="{FF2B5EF4-FFF2-40B4-BE49-F238E27FC236}">
                <a16:creationId xmlns:a16="http://schemas.microsoft.com/office/drawing/2014/main" id="{7FF358A3-09AA-4049-B90C-AD1C8030329A}"/>
              </a:ext>
            </a:extLst>
          </p:cNvPr>
          <p:cNvCxnSpPr>
            <a:cxnSpLocks/>
            <a:stCxn id="74" idx="1"/>
            <a:endCxn id="34" idx="1"/>
          </p:cNvCxnSpPr>
          <p:nvPr/>
        </p:nvCxnSpPr>
        <p:spPr>
          <a:xfrm rot="5400000" flipH="1" flipV="1">
            <a:off x="6243186" y="1549726"/>
            <a:ext cx="2419096" cy="1454862"/>
          </a:xfrm>
          <a:prstGeom prst="bentConnector3">
            <a:avLst>
              <a:gd name="adj1" fmla="val 99979"/>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3" name="直接连接符 21">
            <a:extLst>
              <a:ext uri="{FF2B5EF4-FFF2-40B4-BE49-F238E27FC236}">
                <a16:creationId xmlns:a16="http://schemas.microsoft.com/office/drawing/2014/main" id="{0BD5261A-0A52-4540-AFEE-9740DD3BD252}"/>
              </a:ext>
            </a:extLst>
          </p:cNvPr>
          <p:cNvCxnSpPr>
            <a:cxnSpLocks/>
            <a:stCxn id="40" idx="2"/>
            <a:endCxn id="74" idx="6"/>
          </p:cNvCxnSpPr>
          <p:nvPr/>
        </p:nvCxnSpPr>
        <p:spPr>
          <a:xfrm flipH="1">
            <a:off x="7445204" y="3775273"/>
            <a:ext cx="3753260" cy="9625"/>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0AC9E238-A7AB-4610-B007-4E94403612BD}"/>
                  </a:ext>
                </a:extLst>
              </p14:cNvPr>
              <p14:cNvContentPartPr/>
              <p14:nvPr/>
            </p14:nvContentPartPr>
            <p14:xfrm>
              <a:off x="7365960" y="4102200"/>
              <a:ext cx="2102400" cy="730440"/>
            </p14:xfrm>
          </p:contentPart>
        </mc:Choice>
        <mc:Fallback xmlns="">
          <p:pic>
            <p:nvPicPr>
              <p:cNvPr id="4" name="墨迹 3">
                <a:extLst>
                  <a:ext uri="{FF2B5EF4-FFF2-40B4-BE49-F238E27FC236}">
                    <a16:creationId xmlns:a16="http://schemas.microsoft.com/office/drawing/2014/main" id="{0AC9E238-A7AB-4610-B007-4E94403612BD}"/>
                  </a:ext>
                </a:extLst>
              </p:cNvPr>
              <p:cNvPicPr/>
              <p:nvPr/>
            </p:nvPicPr>
            <p:blipFill>
              <a:blip r:embed="rId3"/>
              <a:stretch>
                <a:fillRect/>
              </a:stretch>
            </p:blipFill>
            <p:spPr>
              <a:xfrm>
                <a:off x="7350120" y="4038840"/>
                <a:ext cx="2133720" cy="857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墨迹 4">
                <a:extLst>
                  <a:ext uri="{FF2B5EF4-FFF2-40B4-BE49-F238E27FC236}">
                    <a16:creationId xmlns:a16="http://schemas.microsoft.com/office/drawing/2014/main" id="{ACA32A35-6E90-4109-AAB3-FE7D6ECEC3FD}"/>
                  </a:ext>
                </a:extLst>
              </p14:cNvPr>
              <p14:cNvContentPartPr/>
              <p14:nvPr/>
            </p14:nvContentPartPr>
            <p14:xfrm>
              <a:off x="7950240" y="2654280"/>
              <a:ext cx="1670400" cy="1759320"/>
            </p14:xfrm>
          </p:contentPart>
        </mc:Choice>
        <mc:Fallback xmlns="">
          <p:pic>
            <p:nvPicPr>
              <p:cNvPr id="5" name="墨迹 4">
                <a:extLst>
                  <a:ext uri="{FF2B5EF4-FFF2-40B4-BE49-F238E27FC236}">
                    <a16:creationId xmlns:a16="http://schemas.microsoft.com/office/drawing/2014/main" id="{ACA32A35-6E90-4109-AAB3-FE7D6ECEC3FD}"/>
                  </a:ext>
                </a:extLst>
              </p:cNvPr>
              <p:cNvPicPr/>
              <p:nvPr/>
            </p:nvPicPr>
            <p:blipFill>
              <a:blip r:embed="rId5"/>
              <a:stretch>
                <a:fillRect/>
              </a:stretch>
            </p:blipFill>
            <p:spPr>
              <a:xfrm>
                <a:off x="7934400" y="2590920"/>
                <a:ext cx="1701720" cy="1886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墨迹 5">
                <a:extLst>
                  <a:ext uri="{FF2B5EF4-FFF2-40B4-BE49-F238E27FC236}">
                    <a16:creationId xmlns:a16="http://schemas.microsoft.com/office/drawing/2014/main" id="{A71F0364-F7ED-43E6-BC01-99E41E201EF9}"/>
                  </a:ext>
                </a:extLst>
              </p14:cNvPr>
              <p14:cNvContentPartPr/>
              <p14:nvPr/>
            </p14:nvContentPartPr>
            <p14:xfrm>
              <a:off x="9982080" y="4584600"/>
              <a:ext cx="292680" cy="70200"/>
            </p14:xfrm>
          </p:contentPart>
        </mc:Choice>
        <mc:Fallback xmlns="">
          <p:pic>
            <p:nvPicPr>
              <p:cNvPr id="6" name="墨迹 5">
                <a:extLst>
                  <a:ext uri="{FF2B5EF4-FFF2-40B4-BE49-F238E27FC236}">
                    <a16:creationId xmlns:a16="http://schemas.microsoft.com/office/drawing/2014/main" id="{A71F0364-F7ED-43E6-BC01-99E41E201EF9}"/>
                  </a:ext>
                </a:extLst>
              </p:cNvPr>
              <p:cNvPicPr/>
              <p:nvPr/>
            </p:nvPicPr>
            <p:blipFill>
              <a:blip r:embed="rId7"/>
              <a:stretch>
                <a:fillRect/>
              </a:stretch>
            </p:blipFill>
            <p:spPr>
              <a:xfrm>
                <a:off x="9966240" y="4521240"/>
                <a:ext cx="32400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墨迹 6">
                <a:extLst>
                  <a:ext uri="{FF2B5EF4-FFF2-40B4-BE49-F238E27FC236}">
                    <a16:creationId xmlns:a16="http://schemas.microsoft.com/office/drawing/2014/main" id="{BE5BD2E7-D088-43FC-AD13-B7EAB9179F86}"/>
                  </a:ext>
                </a:extLst>
              </p14:cNvPr>
              <p14:cNvContentPartPr/>
              <p14:nvPr/>
            </p14:nvContentPartPr>
            <p14:xfrm>
              <a:off x="9848880" y="4775040"/>
              <a:ext cx="381240" cy="51480"/>
            </p14:xfrm>
          </p:contentPart>
        </mc:Choice>
        <mc:Fallback xmlns="">
          <p:pic>
            <p:nvPicPr>
              <p:cNvPr id="7" name="墨迹 6">
                <a:extLst>
                  <a:ext uri="{FF2B5EF4-FFF2-40B4-BE49-F238E27FC236}">
                    <a16:creationId xmlns:a16="http://schemas.microsoft.com/office/drawing/2014/main" id="{BE5BD2E7-D088-43FC-AD13-B7EAB9179F86}"/>
                  </a:ext>
                </a:extLst>
              </p:cNvPr>
              <p:cNvPicPr/>
              <p:nvPr/>
            </p:nvPicPr>
            <p:blipFill>
              <a:blip r:embed="rId9"/>
              <a:stretch>
                <a:fillRect/>
              </a:stretch>
            </p:blipFill>
            <p:spPr>
              <a:xfrm>
                <a:off x="9833040" y="4711680"/>
                <a:ext cx="41256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墨迹 7">
                <a:extLst>
                  <a:ext uri="{FF2B5EF4-FFF2-40B4-BE49-F238E27FC236}">
                    <a16:creationId xmlns:a16="http://schemas.microsoft.com/office/drawing/2014/main" id="{F39BFA45-D543-4AD5-B362-D5D0054162DD}"/>
                  </a:ext>
                </a:extLst>
              </p14:cNvPr>
              <p14:cNvContentPartPr/>
              <p14:nvPr/>
            </p14:nvContentPartPr>
            <p14:xfrm>
              <a:off x="10134720" y="4775040"/>
              <a:ext cx="114480" cy="19440"/>
            </p14:xfrm>
          </p:contentPart>
        </mc:Choice>
        <mc:Fallback xmlns="">
          <p:pic>
            <p:nvPicPr>
              <p:cNvPr id="8" name="墨迹 7">
                <a:extLst>
                  <a:ext uri="{FF2B5EF4-FFF2-40B4-BE49-F238E27FC236}">
                    <a16:creationId xmlns:a16="http://schemas.microsoft.com/office/drawing/2014/main" id="{F39BFA45-D543-4AD5-B362-D5D0054162DD}"/>
                  </a:ext>
                </a:extLst>
              </p:cNvPr>
              <p:cNvPicPr/>
              <p:nvPr/>
            </p:nvPicPr>
            <p:blipFill>
              <a:blip r:embed="rId11"/>
              <a:stretch>
                <a:fillRect/>
              </a:stretch>
            </p:blipFill>
            <p:spPr>
              <a:xfrm>
                <a:off x="10118880" y="4711680"/>
                <a:ext cx="14580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墨迹 8">
                <a:extLst>
                  <a:ext uri="{FF2B5EF4-FFF2-40B4-BE49-F238E27FC236}">
                    <a16:creationId xmlns:a16="http://schemas.microsoft.com/office/drawing/2014/main" id="{77D5F806-22AA-4AD2-B554-D983ED946D01}"/>
                  </a:ext>
                </a:extLst>
              </p14:cNvPr>
              <p14:cNvContentPartPr/>
              <p14:nvPr/>
            </p14:nvContentPartPr>
            <p14:xfrm>
              <a:off x="4368960" y="2209680"/>
              <a:ext cx="5200920" cy="4013640"/>
            </p14:xfrm>
          </p:contentPart>
        </mc:Choice>
        <mc:Fallback xmlns="">
          <p:pic>
            <p:nvPicPr>
              <p:cNvPr id="9" name="墨迹 8">
                <a:extLst>
                  <a:ext uri="{FF2B5EF4-FFF2-40B4-BE49-F238E27FC236}">
                    <a16:creationId xmlns:a16="http://schemas.microsoft.com/office/drawing/2014/main" id="{77D5F806-22AA-4AD2-B554-D983ED946D01}"/>
                  </a:ext>
                </a:extLst>
              </p:cNvPr>
              <p:cNvPicPr/>
              <p:nvPr/>
            </p:nvPicPr>
            <p:blipFill>
              <a:blip r:embed="rId13"/>
              <a:stretch>
                <a:fillRect/>
              </a:stretch>
            </p:blipFill>
            <p:spPr>
              <a:xfrm>
                <a:off x="4359600" y="2200320"/>
                <a:ext cx="5219640" cy="4032360"/>
              </a:xfrm>
              <a:prstGeom prst="rect">
                <a:avLst/>
              </a:prstGeom>
            </p:spPr>
          </p:pic>
        </mc:Fallback>
      </mc:AlternateContent>
    </p:spTree>
    <p:extLst>
      <p:ext uri="{BB962C8B-B14F-4D97-AF65-F5344CB8AC3E}">
        <p14:creationId xmlns:p14="http://schemas.microsoft.com/office/powerpoint/2010/main" val="3286375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椭圆 73">
            <a:extLst>
              <a:ext uri="{FF2B5EF4-FFF2-40B4-BE49-F238E27FC236}">
                <a16:creationId xmlns:a16="http://schemas.microsoft.com/office/drawing/2014/main" id="{C346966D-85BC-43BE-BFC0-A169F61DCB84}"/>
              </a:ext>
            </a:extLst>
          </p:cNvPr>
          <p:cNvSpPr/>
          <p:nvPr/>
        </p:nvSpPr>
        <p:spPr>
          <a:xfrm>
            <a:off x="6601787" y="3363189"/>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46" name="椭圆 45">
            <a:extLst>
              <a:ext uri="{FF2B5EF4-FFF2-40B4-BE49-F238E27FC236}">
                <a16:creationId xmlns:a16="http://schemas.microsoft.com/office/drawing/2014/main" id="{034676CD-4342-4726-9B9A-074DA79D3F18}"/>
              </a:ext>
            </a:extLst>
          </p:cNvPr>
          <p:cNvSpPr/>
          <p:nvPr/>
        </p:nvSpPr>
        <p:spPr>
          <a:xfrm>
            <a:off x="7214313" y="1853248"/>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构造</a:t>
            </a:r>
            <a:r>
              <a:rPr lang="en-US" altLang="zh-CN" dirty="0"/>
              <a:t>——</a:t>
            </a:r>
            <a:r>
              <a:rPr lang="zh-CN" altLang="en-US" dirty="0"/>
              <a:t>实现</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4" y="2052917"/>
            <a:ext cx="5151809" cy="4503739"/>
          </a:xfrm>
        </p:spPr>
        <p:txBody>
          <a:bodyPr>
            <a:normAutofit/>
          </a:bodyPr>
          <a:lstStyle/>
          <a:p>
            <a:r>
              <a:rPr lang="zh-CN" altLang="en-US" dirty="0"/>
              <a:t>想必你们会自己手动构造后缀自动机了吧</a:t>
            </a:r>
            <a:endParaRPr lang="en-US" altLang="zh-CN" dirty="0"/>
          </a:p>
          <a:p>
            <a:r>
              <a:rPr lang="zh-CN" altLang="en-US" dirty="0"/>
              <a:t>那我们现在来讲讲代码实现</a:t>
            </a:r>
            <a:endParaRPr lang="en-US" altLang="zh-CN" dirty="0"/>
          </a:p>
          <a:p>
            <a:r>
              <a:rPr lang="zh-CN" altLang="en-US" dirty="0"/>
              <a:t>首先，对于一个节点，我们肯定要把从这个点出发的每种转移边到达的节点记下来，以及把它的父亲记下来</a:t>
            </a:r>
            <a:endParaRPr lang="en-US" altLang="zh-CN" dirty="0"/>
          </a:p>
          <a:p>
            <a:r>
              <a:rPr lang="zh-CN" altLang="en-US" dirty="0"/>
              <a:t>接着，我们需要记录节点上的字符串的信息</a:t>
            </a:r>
            <a:endParaRPr lang="en-US" altLang="zh-CN" dirty="0"/>
          </a:p>
          <a:p>
            <a:r>
              <a:rPr lang="zh-CN" altLang="en-US" dirty="0"/>
              <a:t>但是，如果像图中一样把节点接受的所有字符串都记下来，那肯定太浪费了</a:t>
            </a:r>
            <a:endParaRPr lang="en-US" altLang="zh-CN" dirty="0"/>
          </a:p>
          <a:p>
            <a:r>
              <a:rPr lang="zh-CN" altLang="en-US" dirty="0"/>
              <a:t>所以我们要记录什么呢？</a:t>
            </a:r>
            <a:endParaRPr lang="en-US" altLang="zh-CN" dirty="0"/>
          </a:p>
          <a:p>
            <a:endParaRPr lang="en-US" altLang="zh-CN" dirty="0"/>
          </a:p>
        </p:txBody>
      </p:sp>
      <p:sp>
        <p:nvSpPr>
          <p:cNvPr id="34" name="椭圆 33">
            <a:extLst>
              <a:ext uri="{FF2B5EF4-FFF2-40B4-BE49-F238E27FC236}">
                <a16:creationId xmlns:a16="http://schemas.microsoft.com/office/drawing/2014/main" id="{26F6B653-2349-4760-8950-DDDF0638EA60}"/>
              </a:ext>
            </a:extLst>
          </p:cNvPr>
          <p:cNvSpPr/>
          <p:nvPr/>
        </p:nvSpPr>
        <p:spPr>
          <a:xfrm>
            <a:off x="8080653" y="968097"/>
            <a:ext cx="679508" cy="67950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C0BDABF0-BB1F-48ED-AA1D-C58AF9D9D7A5}"/>
              </a:ext>
            </a:extLst>
          </p:cNvPr>
          <p:cNvSpPr/>
          <p:nvPr/>
        </p:nvSpPr>
        <p:spPr>
          <a:xfrm>
            <a:off x="9850730" y="968097"/>
            <a:ext cx="679508" cy="6795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cxnSp>
        <p:nvCxnSpPr>
          <p:cNvPr id="36" name="直接连接符 21">
            <a:extLst>
              <a:ext uri="{FF2B5EF4-FFF2-40B4-BE49-F238E27FC236}">
                <a16:creationId xmlns:a16="http://schemas.microsoft.com/office/drawing/2014/main" id="{66763B39-BCCE-4D9D-8B74-00B650ED2C82}"/>
              </a:ext>
            </a:extLst>
          </p:cNvPr>
          <p:cNvCxnSpPr>
            <a:cxnSpLocks/>
            <a:stCxn id="34" idx="6"/>
            <a:endCxn id="35" idx="2"/>
          </p:cNvCxnSpPr>
          <p:nvPr/>
        </p:nvCxnSpPr>
        <p:spPr>
          <a:xfrm>
            <a:off x="8760161" y="1307851"/>
            <a:ext cx="1090569" cy="0"/>
          </a:xfrm>
          <a:prstGeom prst="straightConnector1">
            <a:avLst/>
          </a:prstGeom>
          <a:ln w="38100">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id="{5AE98F3D-3EC4-4CBD-AF6F-742768971D2D}"/>
              </a:ext>
            </a:extLst>
          </p:cNvPr>
          <p:cNvSpPr/>
          <p:nvPr/>
        </p:nvSpPr>
        <p:spPr>
          <a:xfrm>
            <a:off x="10757314" y="176501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cxnSp>
        <p:nvCxnSpPr>
          <p:cNvPr id="39" name="直接连接符 21">
            <a:extLst>
              <a:ext uri="{FF2B5EF4-FFF2-40B4-BE49-F238E27FC236}">
                <a16:creationId xmlns:a16="http://schemas.microsoft.com/office/drawing/2014/main" id="{52D9F6AD-F8E3-4EF2-B0CE-C114E35D4844}"/>
              </a:ext>
            </a:extLst>
          </p:cNvPr>
          <p:cNvCxnSpPr>
            <a:cxnSpLocks/>
            <a:stCxn id="35" idx="5"/>
            <a:endCxn id="37" idx="1"/>
          </p:cNvCxnSpPr>
          <p:nvPr/>
        </p:nvCxnSpPr>
        <p:spPr>
          <a:xfrm>
            <a:off x="10430726" y="1548093"/>
            <a:ext cx="450104" cy="340437"/>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椭圆 39">
            <a:extLst>
              <a:ext uri="{FF2B5EF4-FFF2-40B4-BE49-F238E27FC236}">
                <a16:creationId xmlns:a16="http://schemas.microsoft.com/office/drawing/2014/main" id="{F674BB5C-A906-463A-A268-26FE17B195A9}"/>
              </a:ext>
            </a:extLst>
          </p:cNvPr>
          <p:cNvSpPr/>
          <p:nvPr/>
        </p:nvSpPr>
        <p:spPr>
          <a:xfrm>
            <a:off x="11198464" y="335356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42" name="文本框 41">
            <a:extLst>
              <a:ext uri="{FF2B5EF4-FFF2-40B4-BE49-F238E27FC236}">
                <a16:creationId xmlns:a16="http://schemas.microsoft.com/office/drawing/2014/main" id="{E101A15F-F0A8-41E4-8C32-46AEB30C738C}"/>
              </a:ext>
            </a:extLst>
          </p:cNvPr>
          <p:cNvSpPr txBox="1"/>
          <p:nvPr/>
        </p:nvSpPr>
        <p:spPr>
          <a:xfrm>
            <a:off x="11302441" y="3753941"/>
            <a:ext cx="653255"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cxnSp>
        <p:nvCxnSpPr>
          <p:cNvPr id="44" name="直接连接符 21">
            <a:extLst>
              <a:ext uri="{FF2B5EF4-FFF2-40B4-BE49-F238E27FC236}">
                <a16:creationId xmlns:a16="http://schemas.microsoft.com/office/drawing/2014/main" id="{694B444E-0E5D-42D0-8FFD-6465D7D0D61A}"/>
              </a:ext>
            </a:extLst>
          </p:cNvPr>
          <p:cNvCxnSpPr>
            <a:cxnSpLocks/>
            <a:stCxn id="37" idx="4"/>
            <a:endCxn id="40" idx="1"/>
          </p:cNvCxnSpPr>
          <p:nvPr/>
        </p:nvCxnSpPr>
        <p:spPr>
          <a:xfrm>
            <a:off x="11179023" y="2608431"/>
            <a:ext cx="142957" cy="86864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CC7A0870-50A1-4232-807F-20690F9F6089}"/>
              </a:ext>
            </a:extLst>
          </p:cNvPr>
          <p:cNvSpPr txBox="1"/>
          <p:nvPr/>
        </p:nvSpPr>
        <p:spPr>
          <a:xfrm>
            <a:off x="10925652" y="2151553"/>
            <a:ext cx="508779" cy="369332"/>
          </a:xfrm>
          <a:prstGeom prst="rect">
            <a:avLst/>
          </a:prstGeom>
          <a:noFill/>
        </p:spPr>
        <p:txBody>
          <a:bodyPr wrap="square" rtlCol="0">
            <a:spAutoFit/>
          </a:bodyPr>
          <a:lstStyle/>
          <a:p>
            <a:pPr algn="ctr"/>
            <a:r>
              <a:rPr lang="en-US" altLang="zh-CN" b="1" dirty="0">
                <a:solidFill>
                  <a:srgbClr val="FFFF00"/>
                </a:solidFill>
              </a:rPr>
              <a:t>a</a:t>
            </a:r>
            <a:r>
              <a:rPr lang="en-US" altLang="zh-CN" b="1" dirty="0">
                <a:solidFill>
                  <a:srgbClr val="66FF66"/>
                </a:solidFill>
              </a:rPr>
              <a:t>b</a:t>
            </a:r>
            <a:endParaRPr lang="zh-CN" altLang="en-US" b="1" dirty="0">
              <a:solidFill>
                <a:srgbClr val="00FFFF"/>
              </a:solidFill>
            </a:endParaRPr>
          </a:p>
        </p:txBody>
      </p:sp>
      <p:sp>
        <p:nvSpPr>
          <p:cNvPr id="59" name="椭圆 58">
            <a:extLst>
              <a:ext uri="{FF2B5EF4-FFF2-40B4-BE49-F238E27FC236}">
                <a16:creationId xmlns:a16="http://schemas.microsoft.com/office/drawing/2014/main" id="{9DB70D77-7E1E-41F0-BC60-224F21380D8A}"/>
              </a:ext>
            </a:extLst>
          </p:cNvPr>
          <p:cNvSpPr/>
          <p:nvPr/>
        </p:nvSpPr>
        <p:spPr>
          <a:xfrm>
            <a:off x="9496049" y="4338332"/>
            <a:ext cx="971575" cy="9715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60" name="文本框 59">
            <a:extLst>
              <a:ext uri="{FF2B5EF4-FFF2-40B4-BE49-F238E27FC236}">
                <a16:creationId xmlns:a16="http://schemas.microsoft.com/office/drawing/2014/main" id="{DC29E13E-242E-40D7-85EC-C49E2AF4AE69}"/>
              </a:ext>
            </a:extLst>
          </p:cNvPr>
          <p:cNvSpPr txBox="1"/>
          <p:nvPr/>
        </p:nvSpPr>
        <p:spPr>
          <a:xfrm>
            <a:off x="9879138" y="4411379"/>
            <a:ext cx="48279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61" name="文本框 60">
            <a:extLst>
              <a:ext uri="{FF2B5EF4-FFF2-40B4-BE49-F238E27FC236}">
                <a16:creationId xmlns:a16="http://schemas.microsoft.com/office/drawing/2014/main" id="{084FCE3E-8078-48C3-AAA2-63D8BB0D5186}"/>
              </a:ext>
            </a:extLst>
          </p:cNvPr>
          <p:cNvSpPr txBox="1"/>
          <p:nvPr/>
        </p:nvSpPr>
        <p:spPr>
          <a:xfrm>
            <a:off x="9526971" y="4802131"/>
            <a:ext cx="89048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62" name="文本框 61">
            <a:extLst>
              <a:ext uri="{FF2B5EF4-FFF2-40B4-BE49-F238E27FC236}">
                <a16:creationId xmlns:a16="http://schemas.microsoft.com/office/drawing/2014/main" id="{88C75930-0291-4A0D-A2F0-E60FEBC3B77B}"/>
              </a:ext>
            </a:extLst>
          </p:cNvPr>
          <p:cNvSpPr txBox="1"/>
          <p:nvPr/>
        </p:nvSpPr>
        <p:spPr>
          <a:xfrm>
            <a:off x="9691662" y="4601424"/>
            <a:ext cx="717674"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cxnSp>
        <p:nvCxnSpPr>
          <p:cNvPr id="63" name="直接连接符 21">
            <a:extLst>
              <a:ext uri="{FF2B5EF4-FFF2-40B4-BE49-F238E27FC236}">
                <a16:creationId xmlns:a16="http://schemas.microsoft.com/office/drawing/2014/main" id="{2BCC8758-DB91-473A-AB47-AEDBDD0C923A}"/>
              </a:ext>
            </a:extLst>
          </p:cNvPr>
          <p:cNvCxnSpPr>
            <a:cxnSpLocks/>
            <a:stCxn id="40" idx="3"/>
            <a:endCxn id="59" idx="7"/>
          </p:cNvCxnSpPr>
          <p:nvPr/>
        </p:nvCxnSpPr>
        <p:spPr>
          <a:xfrm flipH="1">
            <a:off x="10325340" y="4073465"/>
            <a:ext cx="996640" cy="40715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直接连接符 21">
            <a:extLst>
              <a:ext uri="{FF2B5EF4-FFF2-40B4-BE49-F238E27FC236}">
                <a16:creationId xmlns:a16="http://schemas.microsoft.com/office/drawing/2014/main" id="{8FB7577B-2C72-4A77-A971-CB4FC85C213F}"/>
              </a:ext>
            </a:extLst>
          </p:cNvPr>
          <p:cNvCxnSpPr>
            <a:cxnSpLocks/>
            <a:stCxn id="35" idx="1"/>
            <a:endCxn id="34" idx="7"/>
          </p:cNvCxnSpPr>
          <p:nvPr/>
        </p:nvCxnSpPr>
        <p:spPr>
          <a:xfrm flipH="1">
            <a:off x="8660649" y="1067609"/>
            <a:ext cx="1289593"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直接连接符 21">
            <a:extLst>
              <a:ext uri="{FF2B5EF4-FFF2-40B4-BE49-F238E27FC236}">
                <a16:creationId xmlns:a16="http://schemas.microsoft.com/office/drawing/2014/main" id="{7A4802D8-C366-44F6-9BB6-320304C6966B}"/>
              </a:ext>
            </a:extLst>
          </p:cNvPr>
          <p:cNvCxnSpPr>
            <a:cxnSpLocks/>
            <a:stCxn id="34" idx="3"/>
            <a:endCxn id="46" idx="7"/>
          </p:cNvCxnSpPr>
          <p:nvPr/>
        </p:nvCxnSpPr>
        <p:spPr>
          <a:xfrm flipH="1">
            <a:off x="7934214" y="1548093"/>
            <a:ext cx="245951" cy="42867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63AB981A-5B26-4E53-BDA7-A7FCC2CDD3DD}"/>
              </a:ext>
            </a:extLst>
          </p:cNvPr>
          <p:cNvSpPr txBox="1"/>
          <p:nvPr/>
        </p:nvSpPr>
        <p:spPr>
          <a:xfrm>
            <a:off x="7384898" y="1957783"/>
            <a:ext cx="508779" cy="369332"/>
          </a:xfrm>
          <a:prstGeom prst="rect">
            <a:avLst/>
          </a:prstGeom>
          <a:noFill/>
        </p:spPr>
        <p:txBody>
          <a:bodyPr wrap="square" rtlCol="0">
            <a:spAutoFit/>
          </a:bodyPr>
          <a:lstStyle/>
          <a:p>
            <a:pPr algn="ctr"/>
            <a:r>
              <a:rPr lang="en-US" altLang="zh-CN" b="1" dirty="0">
                <a:solidFill>
                  <a:srgbClr val="66FF66"/>
                </a:solidFill>
              </a:rPr>
              <a:t>b</a:t>
            </a:r>
            <a:endParaRPr lang="zh-CN" altLang="en-US" b="1" dirty="0">
              <a:solidFill>
                <a:srgbClr val="00FFFF"/>
              </a:solidFill>
            </a:endParaRPr>
          </a:p>
        </p:txBody>
      </p:sp>
      <p:cxnSp>
        <p:nvCxnSpPr>
          <p:cNvPr id="51" name="直接连接符 21">
            <a:extLst>
              <a:ext uri="{FF2B5EF4-FFF2-40B4-BE49-F238E27FC236}">
                <a16:creationId xmlns:a16="http://schemas.microsoft.com/office/drawing/2014/main" id="{9558E169-523E-4B9D-89F3-0DAF58E99AB1}"/>
              </a:ext>
            </a:extLst>
          </p:cNvPr>
          <p:cNvCxnSpPr>
            <a:cxnSpLocks/>
            <a:stCxn id="46" idx="0"/>
            <a:endCxn id="34" idx="2"/>
          </p:cNvCxnSpPr>
          <p:nvPr/>
        </p:nvCxnSpPr>
        <p:spPr>
          <a:xfrm flipV="1">
            <a:off x="7636022" y="1307851"/>
            <a:ext cx="444631" cy="54539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直接连接符 21">
            <a:extLst>
              <a:ext uri="{FF2B5EF4-FFF2-40B4-BE49-F238E27FC236}">
                <a16:creationId xmlns:a16="http://schemas.microsoft.com/office/drawing/2014/main" id="{4BA5F732-058B-42D7-BCCB-33A82236B7D4}"/>
              </a:ext>
            </a:extLst>
          </p:cNvPr>
          <p:cNvCxnSpPr>
            <a:cxnSpLocks/>
            <a:stCxn id="59" idx="1"/>
            <a:endCxn id="46" idx="5"/>
          </p:cNvCxnSpPr>
          <p:nvPr/>
        </p:nvCxnSpPr>
        <p:spPr>
          <a:xfrm flipH="1" flipV="1">
            <a:off x="7934214" y="2573149"/>
            <a:ext cx="1704119" cy="190746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直接连接符 21">
            <a:extLst>
              <a:ext uri="{FF2B5EF4-FFF2-40B4-BE49-F238E27FC236}">
                <a16:creationId xmlns:a16="http://schemas.microsoft.com/office/drawing/2014/main" id="{16B39B8D-FF32-4F24-8260-5E0ED5ED59C7}"/>
              </a:ext>
            </a:extLst>
          </p:cNvPr>
          <p:cNvCxnSpPr>
            <a:cxnSpLocks/>
            <a:stCxn id="37" idx="2"/>
            <a:endCxn id="46" idx="6"/>
          </p:cNvCxnSpPr>
          <p:nvPr/>
        </p:nvCxnSpPr>
        <p:spPr>
          <a:xfrm flipH="1">
            <a:off x="8057730" y="2186723"/>
            <a:ext cx="2699584" cy="8823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椭圆 46">
            <a:extLst>
              <a:ext uri="{FF2B5EF4-FFF2-40B4-BE49-F238E27FC236}">
                <a16:creationId xmlns:a16="http://schemas.microsoft.com/office/drawing/2014/main" id="{5FE68210-9FC5-453A-B8B6-2E1E14ABC93D}"/>
              </a:ext>
            </a:extLst>
          </p:cNvPr>
          <p:cNvSpPr/>
          <p:nvPr/>
        </p:nvSpPr>
        <p:spPr>
          <a:xfrm>
            <a:off x="8334899" y="5510614"/>
            <a:ext cx="1202123" cy="12021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49" name="文本框 48">
            <a:extLst>
              <a:ext uri="{FF2B5EF4-FFF2-40B4-BE49-F238E27FC236}">
                <a16:creationId xmlns:a16="http://schemas.microsoft.com/office/drawing/2014/main" id="{11C8FDEF-4842-4C42-A62E-743BE775388C}"/>
              </a:ext>
            </a:extLst>
          </p:cNvPr>
          <p:cNvSpPr txBox="1"/>
          <p:nvPr/>
        </p:nvSpPr>
        <p:spPr>
          <a:xfrm>
            <a:off x="8758617" y="5789118"/>
            <a:ext cx="703006"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54" name="文本框 53">
            <a:extLst>
              <a:ext uri="{FF2B5EF4-FFF2-40B4-BE49-F238E27FC236}">
                <a16:creationId xmlns:a16="http://schemas.microsoft.com/office/drawing/2014/main" id="{117B38A2-EF2A-42CF-BDA9-0980C7ED492A}"/>
              </a:ext>
            </a:extLst>
          </p:cNvPr>
          <p:cNvSpPr txBox="1"/>
          <p:nvPr/>
        </p:nvSpPr>
        <p:spPr>
          <a:xfrm>
            <a:off x="8431462" y="6187325"/>
            <a:ext cx="105517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56" name="文本框 55">
            <a:extLst>
              <a:ext uri="{FF2B5EF4-FFF2-40B4-BE49-F238E27FC236}">
                <a16:creationId xmlns:a16="http://schemas.microsoft.com/office/drawing/2014/main" id="{AF863C81-2BDF-44DD-B5B9-6884D09A3D1F}"/>
              </a:ext>
            </a:extLst>
          </p:cNvPr>
          <p:cNvSpPr txBox="1"/>
          <p:nvPr/>
        </p:nvSpPr>
        <p:spPr>
          <a:xfrm>
            <a:off x="8586527" y="5986618"/>
            <a:ext cx="890483"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cxnSp>
        <p:nvCxnSpPr>
          <p:cNvPr id="57" name="直接连接符 21">
            <a:extLst>
              <a:ext uri="{FF2B5EF4-FFF2-40B4-BE49-F238E27FC236}">
                <a16:creationId xmlns:a16="http://schemas.microsoft.com/office/drawing/2014/main" id="{0F91C6FD-F575-4E85-AFB8-B690FD698668}"/>
              </a:ext>
            </a:extLst>
          </p:cNvPr>
          <p:cNvCxnSpPr>
            <a:cxnSpLocks/>
            <a:stCxn id="59" idx="3"/>
            <a:endCxn id="47" idx="7"/>
          </p:cNvCxnSpPr>
          <p:nvPr/>
        </p:nvCxnSpPr>
        <p:spPr>
          <a:xfrm flipH="1">
            <a:off x="9360975" y="5167623"/>
            <a:ext cx="277358" cy="519038"/>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25ADDB0D-84F7-433A-98C9-445844A475B3}"/>
              </a:ext>
            </a:extLst>
          </p:cNvPr>
          <p:cNvSpPr txBox="1"/>
          <p:nvPr/>
        </p:nvSpPr>
        <p:spPr>
          <a:xfrm>
            <a:off x="8922620" y="5595007"/>
            <a:ext cx="518150" cy="369332"/>
          </a:xfrm>
          <a:prstGeom prst="rect">
            <a:avLst/>
          </a:prstGeom>
          <a:noFill/>
        </p:spPr>
        <p:txBody>
          <a:bodyPr wrap="square" rtlCol="0">
            <a:spAutoFit/>
          </a:bodyPr>
          <a:lstStyle/>
          <a:p>
            <a:pPr algn="ctr"/>
            <a:r>
              <a:rPr lang="en-US" altLang="zh-CN" b="1" dirty="0">
                <a:solidFill>
                  <a:srgbClr val="66FF66"/>
                </a:solidFill>
              </a:rPr>
              <a:t>bb</a:t>
            </a:r>
            <a:endParaRPr lang="zh-CN" altLang="en-US" b="1" dirty="0">
              <a:solidFill>
                <a:srgbClr val="00FFFF"/>
              </a:solidFill>
            </a:endParaRPr>
          </a:p>
        </p:txBody>
      </p:sp>
      <p:cxnSp>
        <p:nvCxnSpPr>
          <p:cNvPr id="67" name="直接连接符 21">
            <a:extLst>
              <a:ext uri="{FF2B5EF4-FFF2-40B4-BE49-F238E27FC236}">
                <a16:creationId xmlns:a16="http://schemas.microsoft.com/office/drawing/2014/main" id="{9547869C-863C-4B02-A05A-26C1BF5B7033}"/>
              </a:ext>
            </a:extLst>
          </p:cNvPr>
          <p:cNvCxnSpPr>
            <a:cxnSpLocks/>
            <a:stCxn id="46" idx="4"/>
            <a:endCxn id="47" idx="0"/>
          </p:cNvCxnSpPr>
          <p:nvPr/>
        </p:nvCxnSpPr>
        <p:spPr>
          <a:xfrm>
            <a:off x="7636022" y="2696665"/>
            <a:ext cx="1299939" cy="2813949"/>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直接连接符 21">
            <a:extLst>
              <a:ext uri="{FF2B5EF4-FFF2-40B4-BE49-F238E27FC236}">
                <a16:creationId xmlns:a16="http://schemas.microsoft.com/office/drawing/2014/main" id="{CD225F7A-068F-4D79-9D14-8AF662BDD726}"/>
              </a:ext>
            </a:extLst>
          </p:cNvPr>
          <p:cNvCxnSpPr>
            <a:cxnSpLocks/>
            <a:stCxn id="47" idx="1"/>
            <a:endCxn id="46" idx="4"/>
          </p:cNvCxnSpPr>
          <p:nvPr/>
        </p:nvCxnSpPr>
        <p:spPr>
          <a:xfrm flipH="1" flipV="1">
            <a:off x="7636022" y="2696665"/>
            <a:ext cx="874924" cy="2989996"/>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椭圆 64">
            <a:extLst>
              <a:ext uri="{FF2B5EF4-FFF2-40B4-BE49-F238E27FC236}">
                <a16:creationId xmlns:a16="http://schemas.microsoft.com/office/drawing/2014/main" id="{BF98419A-9112-42AA-AFEC-303484EEAFA4}"/>
              </a:ext>
            </a:extLst>
          </p:cNvPr>
          <p:cNvSpPr/>
          <p:nvPr/>
        </p:nvSpPr>
        <p:spPr>
          <a:xfrm>
            <a:off x="6626148" y="4778808"/>
            <a:ext cx="1306721" cy="130672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68" name="文本框 67">
            <a:extLst>
              <a:ext uri="{FF2B5EF4-FFF2-40B4-BE49-F238E27FC236}">
                <a16:creationId xmlns:a16="http://schemas.microsoft.com/office/drawing/2014/main" id="{1E25D7A4-C996-49C3-BAF2-8CC30196D8A0}"/>
              </a:ext>
            </a:extLst>
          </p:cNvPr>
          <p:cNvSpPr txBox="1"/>
          <p:nvPr/>
        </p:nvSpPr>
        <p:spPr>
          <a:xfrm>
            <a:off x="6961860" y="5095948"/>
            <a:ext cx="87496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69" name="文本框 68">
            <a:extLst>
              <a:ext uri="{FF2B5EF4-FFF2-40B4-BE49-F238E27FC236}">
                <a16:creationId xmlns:a16="http://schemas.microsoft.com/office/drawing/2014/main" id="{C13B0D72-8DC2-4084-9C2C-BFF389CE888B}"/>
              </a:ext>
            </a:extLst>
          </p:cNvPr>
          <p:cNvSpPr txBox="1"/>
          <p:nvPr/>
        </p:nvSpPr>
        <p:spPr>
          <a:xfrm>
            <a:off x="6644330" y="5494155"/>
            <a:ext cx="120212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70" name="文本框 69">
            <a:extLst>
              <a:ext uri="{FF2B5EF4-FFF2-40B4-BE49-F238E27FC236}">
                <a16:creationId xmlns:a16="http://schemas.microsoft.com/office/drawing/2014/main" id="{39D43036-BC30-41CD-B542-4772F6DE87DB}"/>
              </a:ext>
            </a:extLst>
          </p:cNvPr>
          <p:cNvSpPr txBox="1"/>
          <p:nvPr/>
        </p:nvSpPr>
        <p:spPr>
          <a:xfrm>
            <a:off x="6799395" y="5293448"/>
            <a:ext cx="1047058"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71" name="文本框 70">
            <a:extLst>
              <a:ext uri="{FF2B5EF4-FFF2-40B4-BE49-F238E27FC236}">
                <a16:creationId xmlns:a16="http://schemas.microsoft.com/office/drawing/2014/main" id="{885BBA03-9972-4447-8A2E-26BC03685713}"/>
              </a:ext>
            </a:extLst>
          </p:cNvPr>
          <p:cNvSpPr txBox="1"/>
          <p:nvPr/>
        </p:nvSpPr>
        <p:spPr>
          <a:xfrm>
            <a:off x="7125863" y="4892212"/>
            <a:ext cx="694068" cy="369332"/>
          </a:xfrm>
          <a:prstGeom prst="rect">
            <a:avLst/>
          </a:prstGeom>
          <a:noFill/>
        </p:spPr>
        <p:txBody>
          <a:bodyPr wrap="square" rtlCol="0">
            <a:spAutoFit/>
          </a:bodyPr>
          <a:lstStyle/>
          <a:p>
            <a:pPr algn="ct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cxnSp>
        <p:nvCxnSpPr>
          <p:cNvPr id="72" name="直接连接符 21">
            <a:extLst>
              <a:ext uri="{FF2B5EF4-FFF2-40B4-BE49-F238E27FC236}">
                <a16:creationId xmlns:a16="http://schemas.microsoft.com/office/drawing/2014/main" id="{AB7BE4CA-A122-41AE-8250-489FB380EDC4}"/>
              </a:ext>
            </a:extLst>
          </p:cNvPr>
          <p:cNvCxnSpPr>
            <a:cxnSpLocks/>
            <a:stCxn id="47" idx="2"/>
            <a:endCxn id="65" idx="5"/>
          </p:cNvCxnSpPr>
          <p:nvPr/>
        </p:nvCxnSpPr>
        <p:spPr>
          <a:xfrm flipH="1" flipV="1">
            <a:off x="7741504" y="5894164"/>
            <a:ext cx="593395" cy="217512"/>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直接连接符 21">
            <a:extLst>
              <a:ext uri="{FF2B5EF4-FFF2-40B4-BE49-F238E27FC236}">
                <a16:creationId xmlns:a16="http://schemas.microsoft.com/office/drawing/2014/main" id="{B1BA0F32-D65B-401D-889B-A2ECFDCA2BBA}"/>
              </a:ext>
            </a:extLst>
          </p:cNvPr>
          <p:cNvCxnSpPr>
            <a:cxnSpLocks/>
            <a:stCxn id="46" idx="3"/>
            <a:endCxn id="74" idx="0"/>
          </p:cNvCxnSpPr>
          <p:nvPr/>
        </p:nvCxnSpPr>
        <p:spPr>
          <a:xfrm flipH="1">
            <a:off x="7023496" y="2573149"/>
            <a:ext cx="314333" cy="790040"/>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接连接符 21">
            <a:extLst>
              <a:ext uri="{FF2B5EF4-FFF2-40B4-BE49-F238E27FC236}">
                <a16:creationId xmlns:a16="http://schemas.microsoft.com/office/drawing/2014/main" id="{9620B192-E2DF-475B-85F8-73A465196E48}"/>
              </a:ext>
            </a:extLst>
          </p:cNvPr>
          <p:cNvCxnSpPr>
            <a:cxnSpLocks/>
            <a:stCxn id="34" idx="5"/>
            <a:endCxn id="74" idx="6"/>
          </p:cNvCxnSpPr>
          <p:nvPr/>
        </p:nvCxnSpPr>
        <p:spPr>
          <a:xfrm flipH="1">
            <a:off x="7445204" y="1548093"/>
            <a:ext cx="1215445" cy="2236805"/>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接连接符 21">
            <a:extLst>
              <a:ext uri="{FF2B5EF4-FFF2-40B4-BE49-F238E27FC236}">
                <a16:creationId xmlns:a16="http://schemas.microsoft.com/office/drawing/2014/main" id="{2111376E-B25B-4443-B223-0A7044B74B1F}"/>
              </a:ext>
            </a:extLst>
          </p:cNvPr>
          <p:cNvCxnSpPr>
            <a:cxnSpLocks/>
            <a:stCxn id="74" idx="5"/>
            <a:endCxn id="59" idx="2"/>
          </p:cNvCxnSpPr>
          <p:nvPr/>
        </p:nvCxnSpPr>
        <p:spPr>
          <a:xfrm>
            <a:off x="7321688" y="4083090"/>
            <a:ext cx="2174361" cy="741030"/>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文本框 78">
            <a:extLst>
              <a:ext uri="{FF2B5EF4-FFF2-40B4-BE49-F238E27FC236}">
                <a16:creationId xmlns:a16="http://schemas.microsoft.com/office/drawing/2014/main" id="{D6B09E48-0CD9-4DE7-9621-CCBCC578745D}"/>
              </a:ext>
            </a:extLst>
          </p:cNvPr>
          <p:cNvSpPr txBox="1"/>
          <p:nvPr/>
        </p:nvSpPr>
        <p:spPr>
          <a:xfrm>
            <a:off x="6849313" y="3565240"/>
            <a:ext cx="508779"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sp>
        <p:nvSpPr>
          <p:cNvPr id="80" name="文本框 79">
            <a:extLst>
              <a:ext uri="{FF2B5EF4-FFF2-40B4-BE49-F238E27FC236}">
                <a16:creationId xmlns:a16="http://schemas.microsoft.com/office/drawing/2014/main" id="{AB0D2F73-B6E9-4330-B82F-C7E700859531}"/>
              </a:ext>
            </a:extLst>
          </p:cNvPr>
          <p:cNvSpPr txBox="1"/>
          <p:nvPr/>
        </p:nvSpPr>
        <p:spPr>
          <a:xfrm>
            <a:off x="7012307" y="3375195"/>
            <a:ext cx="327259" cy="369332"/>
          </a:xfrm>
          <a:prstGeom prst="rect">
            <a:avLst/>
          </a:prstGeom>
          <a:noFill/>
        </p:spPr>
        <p:txBody>
          <a:bodyPr wrap="square" rtlCol="0">
            <a:spAutoFit/>
          </a:bodyPr>
          <a:lstStyle/>
          <a:p>
            <a:pPr algn="ctr"/>
            <a:r>
              <a:rPr lang="en-US" altLang="zh-CN" b="1" dirty="0">
                <a:solidFill>
                  <a:srgbClr val="00FFFF"/>
                </a:solidFill>
              </a:rPr>
              <a:t>c</a:t>
            </a:r>
            <a:endParaRPr lang="zh-CN" altLang="en-US" b="1" dirty="0">
              <a:solidFill>
                <a:srgbClr val="00FFFF"/>
              </a:solidFill>
            </a:endParaRPr>
          </a:p>
        </p:txBody>
      </p:sp>
      <p:cxnSp>
        <p:nvCxnSpPr>
          <p:cNvPr id="81" name="直接连接符 21">
            <a:extLst>
              <a:ext uri="{FF2B5EF4-FFF2-40B4-BE49-F238E27FC236}">
                <a16:creationId xmlns:a16="http://schemas.microsoft.com/office/drawing/2014/main" id="{262C7B61-CA69-4C86-A82D-1A75573D17BB}"/>
              </a:ext>
            </a:extLst>
          </p:cNvPr>
          <p:cNvCxnSpPr>
            <a:cxnSpLocks/>
            <a:stCxn id="65" idx="0"/>
            <a:endCxn id="74" idx="4"/>
          </p:cNvCxnSpPr>
          <p:nvPr/>
        </p:nvCxnSpPr>
        <p:spPr>
          <a:xfrm flipH="1" flipV="1">
            <a:off x="7023496" y="4206606"/>
            <a:ext cx="256013" cy="572202"/>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2" name="直接连接符 21">
            <a:extLst>
              <a:ext uri="{FF2B5EF4-FFF2-40B4-BE49-F238E27FC236}">
                <a16:creationId xmlns:a16="http://schemas.microsoft.com/office/drawing/2014/main" id="{7FF358A3-09AA-4049-B90C-AD1C8030329A}"/>
              </a:ext>
            </a:extLst>
          </p:cNvPr>
          <p:cNvCxnSpPr>
            <a:cxnSpLocks/>
            <a:stCxn id="74" idx="1"/>
            <a:endCxn id="34" idx="1"/>
          </p:cNvCxnSpPr>
          <p:nvPr/>
        </p:nvCxnSpPr>
        <p:spPr>
          <a:xfrm rot="5400000" flipH="1" flipV="1">
            <a:off x="6243186" y="1549726"/>
            <a:ext cx="2419096" cy="1454862"/>
          </a:xfrm>
          <a:prstGeom prst="bentConnector3">
            <a:avLst>
              <a:gd name="adj1" fmla="val 99979"/>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3" name="直接连接符 21">
            <a:extLst>
              <a:ext uri="{FF2B5EF4-FFF2-40B4-BE49-F238E27FC236}">
                <a16:creationId xmlns:a16="http://schemas.microsoft.com/office/drawing/2014/main" id="{0BD5261A-0A52-4540-AFEE-9740DD3BD252}"/>
              </a:ext>
            </a:extLst>
          </p:cNvPr>
          <p:cNvCxnSpPr>
            <a:cxnSpLocks/>
            <a:stCxn id="40" idx="2"/>
            <a:endCxn id="74" idx="6"/>
          </p:cNvCxnSpPr>
          <p:nvPr/>
        </p:nvCxnSpPr>
        <p:spPr>
          <a:xfrm flipH="1">
            <a:off x="7445204" y="3775273"/>
            <a:ext cx="3753260" cy="9625"/>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文本框 65">
            <a:extLst>
              <a:ext uri="{FF2B5EF4-FFF2-40B4-BE49-F238E27FC236}">
                <a16:creationId xmlns:a16="http://schemas.microsoft.com/office/drawing/2014/main" id="{183CE13F-0B9C-4D94-9CD4-408229C4E6CA}"/>
              </a:ext>
            </a:extLst>
          </p:cNvPr>
          <p:cNvSpPr txBox="1"/>
          <p:nvPr/>
        </p:nvSpPr>
        <p:spPr>
          <a:xfrm>
            <a:off x="9896475" y="1126332"/>
            <a:ext cx="590550" cy="369332"/>
          </a:xfrm>
          <a:prstGeom prst="rect">
            <a:avLst/>
          </a:prstGeom>
          <a:noFill/>
        </p:spPr>
        <p:txBody>
          <a:bodyPr wrap="square" rtlCol="0">
            <a:spAutoFit/>
          </a:bodyPr>
          <a:lstStyle/>
          <a:p>
            <a:pPr algn="ctr"/>
            <a:r>
              <a:rPr lang="en-US" altLang="zh-CN" b="1" dirty="0">
                <a:solidFill>
                  <a:srgbClr val="FFFF00"/>
                </a:solidFill>
              </a:rPr>
              <a:t>a</a:t>
            </a:r>
            <a:endParaRPr lang="zh-CN" altLang="en-US" dirty="0"/>
          </a:p>
        </p:txBody>
      </p:sp>
    </p:spTree>
    <p:extLst>
      <p:ext uri="{BB962C8B-B14F-4D97-AF65-F5344CB8AC3E}">
        <p14:creationId xmlns:p14="http://schemas.microsoft.com/office/powerpoint/2010/main" val="4048569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5" presetClass="emph" presetSubtype="0" repeatCount="2000" fill="hold" grpId="0" nodeType="clickEffect">
                                  <p:stCondLst>
                                    <p:cond delay="0"/>
                                  </p:stCondLst>
                                  <p:childTnLst>
                                    <p:anim calcmode="discrete" valueType="str">
                                      <p:cBhvr>
                                        <p:cTn id="22" dur="500" fill="hold"/>
                                        <p:tgtEl>
                                          <p:spTgt spid="50"/>
                                        </p:tgtEl>
                                        <p:attrNameLst>
                                          <p:attrName>style.visibility</p:attrName>
                                        </p:attrNameLst>
                                      </p:cBhvr>
                                      <p:tavLst>
                                        <p:tav tm="0">
                                          <p:val>
                                            <p:strVal val="hidden"/>
                                          </p:val>
                                        </p:tav>
                                        <p:tav tm="50000">
                                          <p:val>
                                            <p:strVal val="visible"/>
                                          </p:val>
                                        </p:tav>
                                      </p:tavLst>
                                    </p:anim>
                                  </p:childTnLst>
                                </p:cTn>
                              </p:par>
                              <p:par>
                                <p:cTn id="23" presetID="35" presetClass="emph" presetSubtype="0" repeatCount="2000" fill="hold" grpId="0" nodeType="withEffect">
                                  <p:stCondLst>
                                    <p:cond delay="0"/>
                                  </p:stCondLst>
                                  <p:childTnLst>
                                    <p:anim calcmode="discrete" valueType="str">
                                      <p:cBhvr>
                                        <p:cTn id="24" dur="500" fill="hold"/>
                                        <p:tgtEl>
                                          <p:spTgt spid="80"/>
                                        </p:tgtEl>
                                        <p:attrNameLst>
                                          <p:attrName>style.visibility</p:attrName>
                                        </p:attrNameLst>
                                      </p:cBhvr>
                                      <p:tavLst>
                                        <p:tav tm="0">
                                          <p:val>
                                            <p:strVal val="hidden"/>
                                          </p:val>
                                        </p:tav>
                                        <p:tav tm="50000">
                                          <p:val>
                                            <p:strVal val="visible"/>
                                          </p:val>
                                        </p:tav>
                                      </p:tavLst>
                                    </p:anim>
                                  </p:childTnLst>
                                </p:cTn>
                              </p:par>
                              <p:par>
                                <p:cTn id="25" presetID="35" presetClass="emph" presetSubtype="0" repeatCount="2000" fill="hold" grpId="0" nodeType="withEffect">
                                  <p:stCondLst>
                                    <p:cond delay="0"/>
                                  </p:stCondLst>
                                  <p:childTnLst>
                                    <p:anim calcmode="discrete" valueType="str">
                                      <p:cBhvr>
                                        <p:cTn id="26" dur="500" fill="hold"/>
                                        <p:tgtEl>
                                          <p:spTgt spid="66"/>
                                        </p:tgtEl>
                                        <p:attrNameLst>
                                          <p:attrName>style.visibility</p:attrName>
                                        </p:attrNameLst>
                                      </p:cBhvr>
                                      <p:tavLst>
                                        <p:tav tm="0">
                                          <p:val>
                                            <p:strVal val="hidden"/>
                                          </p:val>
                                        </p:tav>
                                        <p:tav tm="50000">
                                          <p:val>
                                            <p:strVal val="visible"/>
                                          </p:val>
                                        </p:tav>
                                      </p:tavLst>
                                    </p:anim>
                                  </p:childTnLst>
                                </p:cTn>
                              </p:par>
                              <p:par>
                                <p:cTn id="27" presetID="35" presetClass="emph" presetSubtype="0" repeatCount="2000" fill="hold" grpId="0" nodeType="withEffect">
                                  <p:stCondLst>
                                    <p:cond delay="0"/>
                                  </p:stCondLst>
                                  <p:childTnLst>
                                    <p:anim calcmode="discrete" valueType="str">
                                      <p:cBhvr>
                                        <p:cTn id="28" dur="500" fill="hold"/>
                                        <p:tgtEl>
                                          <p:spTgt spid="79"/>
                                        </p:tgtEl>
                                        <p:attrNameLst>
                                          <p:attrName>style.visibility</p:attrName>
                                        </p:attrNameLst>
                                      </p:cBhvr>
                                      <p:tavLst>
                                        <p:tav tm="0">
                                          <p:val>
                                            <p:strVal val="hidden"/>
                                          </p:val>
                                        </p:tav>
                                        <p:tav tm="50000">
                                          <p:val>
                                            <p:strVal val="visible"/>
                                          </p:val>
                                        </p:tav>
                                      </p:tavLst>
                                    </p:anim>
                                  </p:childTnLst>
                                </p:cTn>
                              </p:par>
                              <p:par>
                                <p:cTn id="29" presetID="35" presetClass="emph" presetSubtype="0" repeatCount="2000" fill="hold" grpId="0" nodeType="withEffect">
                                  <p:stCondLst>
                                    <p:cond delay="0"/>
                                  </p:stCondLst>
                                  <p:childTnLst>
                                    <p:anim calcmode="discrete" valueType="str">
                                      <p:cBhvr>
                                        <p:cTn id="30" dur="500" fill="hold"/>
                                        <p:tgtEl>
                                          <p:spTgt spid="68"/>
                                        </p:tgtEl>
                                        <p:attrNameLst>
                                          <p:attrName>style.visibility</p:attrName>
                                        </p:attrNameLst>
                                      </p:cBhvr>
                                      <p:tavLst>
                                        <p:tav tm="0">
                                          <p:val>
                                            <p:strVal val="hidden"/>
                                          </p:val>
                                        </p:tav>
                                        <p:tav tm="50000">
                                          <p:val>
                                            <p:strVal val="visible"/>
                                          </p:val>
                                        </p:tav>
                                      </p:tavLst>
                                    </p:anim>
                                  </p:childTnLst>
                                </p:cTn>
                              </p:par>
                              <p:par>
                                <p:cTn id="31" presetID="35" presetClass="emph" presetSubtype="0" repeatCount="2000" fill="hold" grpId="0" nodeType="withEffect">
                                  <p:stCondLst>
                                    <p:cond delay="0"/>
                                  </p:stCondLst>
                                  <p:childTnLst>
                                    <p:anim calcmode="discrete" valueType="str">
                                      <p:cBhvr>
                                        <p:cTn id="32" dur="500" fill="hold"/>
                                        <p:tgtEl>
                                          <p:spTgt spid="71"/>
                                        </p:tgtEl>
                                        <p:attrNameLst>
                                          <p:attrName>style.visibility</p:attrName>
                                        </p:attrNameLst>
                                      </p:cBhvr>
                                      <p:tavLst>
                                        <p:tav tm="0">
                                          <p:val>
                                            <p:strVal val="hidden"/>
                                          </p:val>
                                        </p:tav>
                                        <p:tav tm="50000">
                                          <p:val>
                                            <p:strVal val="visible"/>
                                          </p:val>
                                        </p:tav>
                                      </p:tavLst>
                                    </p:anim>
                                  </p:childTnLst>
                                </p:cTn>
                              </p:par>
                              <p:par>
                                <p:cTn id="33" presetID="35" presetClass="emph" presetSubtype="0" repeatCount="2000" fill="hold" grpId="0" nodeType="withEffect">
                                  <p:stCondLst>
                                    <p:cond delay="0"/>
                                  </p:stCondLst>
                                  <p:childTnLst>
                                    <p:anim calcmode="discrete" valueType="str">
                                      <p:cBhvr>
                                        <p:cTn id="34" dur="500" fill="hold"/>
                                        <p:tgtEl>
                                          <p:spTgt spid="70"/>
                                        </p:tgtEl>
                                        <p:attrNameLst>
                                          <p:attrName>style.visibility</p:attrName>
                                        </p:attrNameLst>
                                      </p:cBhvr>
                                      <p:tavLst>
                                        <p:tav tm="0">
                                          <p:val>
                                            <p:strVal val="hidden"/>
                                          </p:val>
                                        </p:tav>
                                        <p:tav tm="50000">
                                          <p:val>
                                            <p:strVal val="visible"/>
                                          </p:val>
                                        </p:tav>
                                      </p:tavLst>
                                    </p:anim>
                                  </p:childTnLst>
                                </p:cTn>
                              </p:par>
                              <p:par>
                                <p:cTn id="35" presetID="35" presetClass="emph" presetSubtype="0" repeatCount="2000" fill="hold" grpId="0" nodeType="withEffect">
                                  <p:stCondLst>
                                    <p:cond delay="0"/>
                                  </p:stCondLst>
                                  <p:childTnLst>
                                    <p:anim calcmode="discrete" valueType="str">
                                      <p:cBhvr>
                                        <p:cTn id="36" dur="500" fill="hold"/>
                                        <p:tgtEl>
                                          <p:spTgt spid="69"/>
                                        </p:tgtEl>
                                        <p:attrNameLst>
                                          <p:attrName>style.visibility</p:attrName>
                                        </p:attrNameLst>
                                      </p:cBhvr>
                                      <p:tavLst>
                                        <p:tav tm="0">
                                          <p:val>
                                            <p:strVal val="hidden"/>
                                          </p:val>
                                        </p:tav>
                                        <p:tav tm="50000">
                                          <p:val>
                                            <p:strVal val="visible"/>
                                          </p:val>
                                        </p:tav>
                                      </p:tavLst>
                                    </p:anim>
                                  </p:childTnLst>
                                </p:cTn>
                              </p:par>
                              <p:par>
                                <p:cTn id="37" presetID="35" presetClass="emph" presetSubtype="0" repeatCount="2000" fill="hold" grpId="0" nodeType="withEffect">
                                  <p:stCondLst>
                                    <p:cond delay="0"/>
                                  </p:stCondLst>
                                  <p:childTnLst>
                                    <p:anim calcmode="discrete" valueType="str">
                                      <p:cBhvr>
                                        <p:cTn id="38" dur="500" fill="hold"/>
                                        <p:tgtEl>
                                          <p:spTgt spid="49"/>
                                        </p:tgtEl>
                                        <p:attrNameLst>
                                          <p:attrName>style.visibility</p:attrName>
                                        </p:attrNameLst>
                                      </p:cBhvr>
                                      <p:tavLst>
                                        <p:tav tm="0">
                                          <p:val>
                                            <p:strVal val="hidden"/>
                                          </p:val>
                                        </p:tav>
                                        <p:tav tm="50000">
                                          <p:val>
                                            <p:strVal val="visible"/>
                                          </p:val>
                                        </p:tav>
                                      </p:tavLst>
                                    </p:anim>
                                  </p:childTnLst>
                                </p:cTn>
                              </p:par>
                              <p:par>
                                <p:cTn id="39" presetID="35" presetClass="emph" presetSubtype="0" repeatCount="2000" fill="hold" grpId="0" nodeType="withEffect">
                                  <p:stCondLst>
                                    <p:cond delay="0"/>
                                  </p:stCondLst>
                                  <p:childTnLst>
                                    <p:anim calcmode="discrete" valueType="str">
                                      <p:cBhvr>
                                        <p:cTn id="40" dur="500" fill="hold"/>
                                        <p:tgtEl>
                                          <p:spTgt spid="58"/>
                                        </p:tgtEl>
                                        <p:attrNameLst>
                                          <p:attrName>style.visibility</p:attrName>
                                        </p:attrNameLst>
                                      </p:cBhvr>
                                      <p:tavLst>
                                        <p:tav tm="0">
                                          <p:val>
                                            <p:strVal val="hidden"/>
                                          </p:val>
                                        </p:tav>
                                        <p:tav tm="50000">
                                          <p:val>
                                            <p:strVal val="visible"/>
                                          </p:val>
                                        </p:tav>
                                      </p:tavLst>
                                    </p:anim>
                                  </p:childTnLst>
                                </p:cTn>
                              </p:par>
                              <p:par>
                                <p:cTn id="41" presetID="35" presetClass="emph" presetSubtype="0" repeatCount="2000" fill="hold" grpId="0" nodeType="withEffect">
                                  <p:stCondLst>
                                    <p:cond delay="0"/>
                                  </p:stCondLst>
                                  <p:childTnLst>
                                    <p:anim calcmode="discrete" valueType="str">
                                      <p:cBhvr>
                                        <p:cTn id="42" dur="500" fill="hold"/>
                                        <p:tgtEl>
                                          <p:spTgt spid="56"/>
                                        </p:tgtEl>
                                        <p:attrNameLst>
                                          <p:attrName>style.visibility</p:attrName>
                                        </p:attrNameLst>
                                      </p:cBhvr>
                                      <p:tavLst>
                                        <p:tav tm="0">
                                          <p:val>
                                            <p:strVal val="hidden"/>
                                          </p:val>
                                        </p:tav>
                                        <p:tav tm="50000">
                                          <p:val>
                                            <p:strVal val="visible"/>
                                          </p:val>
                                        </p:tav>
                                      </p:tavLst>
                                    </p:anim>
                                  </p:childTnLst>
                                </p:cTn>
                              </p:par>
                              <p:par>
                                <p:cTn id="43" presetID="35" presetClass="emph" presetSubtype="0" repeatCount="2000" fill="hold" grpId="0" nodeType="withEffect">
                                  <p:stCondLst>
                                    <p:cond delay="0"/>
                                  </p:stCondLst>
                                  <p:childTnLst>
                                    <p:anim calcmode="discrete" valueType="str">
                                      <p:cBhvr>
                                        <p:cTn id="44" dur="500" fill="hold"/>
                                        <p:tgtEl>
                                          <p:spTgt spid="54"/>
                                        </p:tgtEl>
                                        <p:attrNameLst>
                                          <p:attrName>style.visibility</p:attrName>
                                        </p:attrNameLst>
                                      </p:cBhvr>
                                      <p:tavLst>
                                        <p:tav tm="0">
                                          <p:val>
                                            <p:strVal val="hidden"/>
                                          </p:val>
                                        </p:tav>
                                        <p:tav tm="50000">
                                          <p:val>
                                            <p:strVal val="visible"/>
                                          </p:val>
                                        </p:tav>
                                      </p:tavLst>
                                    </p:anim>
                                  </p:childTnLst>
                                </p:cTn>
                              </p:par>
                              <p:par>
                                <p:cTn id="45" presetID="35" presetClass="emph" presetSubtype="0" repeatCount="2000" fill="hold" grpId="0" nodeType="withEffect">
                                  <p:stCondLst>
                                    <p:cond delay="0"/>
                                  </p:stCondLst>
                                  <p:childTnLst>
                                    <p:anim calcmode="discrete" valueType="str">
                                      <p:cBhvr>
                                        <p:cTn id="46" dur="500" fill="hold"/>
                                        <p:tgtEl>
                                          <p:spTgt spid="62"/>
                                        </p:tgtEl>
                                        <p:attrNameLst>
                                          <p:attrName>style.visibility</p:attrName>
                                        </p:attrNameLst>
                                      </p:cBhvr>
                                      <p:tavLst>
                                        <p:tav tm="0">
                                          <p:val>
                                            <p:strVal val="hidden"/>
                                          </p:val>
                                        </p:tav>
                                        <p:tav tm="50000">
                                          <p:val>
                                            <p:strVal val="visible"/>
                                          </p:val>
                                        </p:tav>
                                      </p:tavLst>
                                    </p:anim>
                                  </p:childTnLst>
                                </p:cTn>
                              </p:par>
                              <p:par>
                                <p:cTn id="47" presetID="35" presetClass="emph" presetSubtype="0" repeatCount="2000" fill="hold" grpId="0" nodeType="withEffect">
                                  <p:stCondLst>
                                    <p:cond delay="0"/>
                                  </p:stCondLst>
                                  <p:childTnLst>
                                    <p:anim calcmode="discrete" valueType="str">
                                      <p:cBhvr>
                                        <p:cTn id="48" dur="500" fill="hold"/>
                                        <p:tgtEl>
                                          <p:spTgt spid="60"/>
                                        </p:tgtEl>
                                        <p:attrNameLst>
                                          <p:attrName>style.visibility</p:attrName>
                                        </p:attrNameLst>
                                      </p:cBhvr>
                                      <p:tavLst>
                                        <p:tav tm="0">
                                          <p:val>
                                            <p:strVal val="hidden"/>
                                          </p:val>
                                        </p:tav>
                                        <p:tav tm="50000">
                                          <p:val>
                                            <p:strVal val="visible"/>
                                          </p:val>
                                        </p:tav>
                                      </p:tavLst>
                                    </p:anim>
                                  </p:childTnLst>
                                </p:cTn>
                              </p:par>
                              <p:par>
                                <p:cTn id="49" presetID="35" presetClass="emph" presetSubtype="0" repeatCount="2000" fill="hold" grpId="0" nodeType="withEffect">
                                  <p:stCondLst>
                                    <p:cond delay="0"/>
                                  </p:stCondLst>
                                  <p:childTnLst>
                                    <p:anim calcmode="discrete" valueType="str">
                                      <p:cBhvr>
                                        <p:cTn id="50" dur="500" fill="hold"/>
                                        <p:tgtEl>
                                          <p:spTgt spid="61"/>
                                        </p:tgtEl>
                                        <p:attrNameLst>
                                          <p:attrName>style.visibility</p:attrName>
                                        </p:attrNameLst>
                                      </p:cBhvr>
                                      <p:tavLst>
                                        <p:tav tm="0">
                                          <p:val>
                                            <p:strVal val="hidden"/>
                                          </p:val>
                                        </p:tav>
                                        <p:tav tm="50000">
                                          <p:val>
                                            <p:strVal val="visible"/>
                                          </p:val>
                                        </p:tav>
                                      </p:tavLst>
                                    </p:anim>
                                  </p:childTnLst>
                                </p:cTn>
                              </p:par>
                              <p:par>
                                <p:cTn id="51" presetID="35" presetClass="emph" presetSubtype="0" repeatCount="2000" fill="hold" grpId="0" nodeType="withEffect">
                                  <p:stCondLst>
                                    <p:cond delay="0"/>
                                  </p:stCondLst>
                                  <p:childTnLst>
                                    <p:anim calcmode="discrete" valueType="str">
                                      <p:cBhvr>
                                        <p:cTn id="52" dur="500" fill="hold"/>
                                        <p:tgtEl>
                                          <p:spTgt spid="42"/>
                                        </p:tgtEl>
                                        <p:attrNameLst>
                                          <p:attrName>style.visibility</p:attrName>
                                        </p:attrNameLst>
                                      </p:cBhvr>
                                      <p:tavLst>
                                        <p:tav tm="0">
                                          <p:val>
                                            <p:strVal val="hidden"/>
                                          </p:val>
                                        </p:tav>
                                        <p:tav tm="50000">
                                          <p:val>
                                            <p:strVal val="visible"/>
                                          </p:val>
                                        </p:tav>
                                      </p:tavLst>
                                    </p:anim>
                                  </p:childTnLst>
                                </p:cTn>
                              </p:par>
                              <p:par>
                                <p:cTn id="53" presetID="35" presetClass="emph" presetSubtype="0" repeatCount="2000" fill="hold" grpId="0" nodeType="withEffect">
                                  <p:stCondLst>
                                    <p:cond delay="0"/>
                                  </p:stCondLst>
                                  <p:childTnLst>
                                    <p:anim calcmode="discrete" valueType="str">
                                      <p:cBhvr>
                                        <p:cTn id="54" dur="500" fill="hold"/>
                                        <p:tgtEl>
                                          <p:spTgt spid="55"/>
                                        </p:tgtEl>
                                        <p:attrNameLst>
                                          <p:attrName>style.visibility</p:attrName>
                                        </p:attrNameLst>
                                      </p:cBhvr>
                                      <p:tavLst>
                                        <p:tav tm="0">
                                          <p:val>
                                            <p:strVal val="hidden"/>
                                          </p:val>
                                        </p:tav>
                                        <p:tav tm="50000">
                                          <p:val>
                                            <p:strVal val="visible"/>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2" grpId="0"/>
      <p:bldP spid="55" grpId="0"/>
      <p:bldP spid="60" grpId="0"/>
      <p:bldP spid="61" grpId="0"/>
      <p:bldP spid="62" grpId="0"/>
      <p:bldP spid="50" grpId="0"/>
      <p:bldP spid="49" grpId="0"/>
      <p:bldP spid="54" grpId="0"/>
      <p:bldP spid="56" grpId="0"/>
      <p:bldP spid="58" grpId="0"/>
      <p:bldP spid="68" grpId="0"/>
      <p:bldP spid="69" grpId="0"/>
      <p:bldP spid="70" grpId="0"/>
      <p:bldP spid="71" grpId="0"/>
      <p:bldP spid="79" grpId="0"/>
      <p:bldP spid="80" grpId="0"/>
      <p:bldP spid="6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椭圆 73">
            <a:extLst>
              <a:ext uri="{FF2B5EF4-FFF2-40B4-BE49-F238E27FC236}">
                <a16:creationId xmlns:a16="http://schemas.microsoft.com/office/drawing/2014/main" id="{C346966D-85BC-43BE-BFC0-A169F61DCB84}"/>
              </a:ext>
            </a:extLst>
          </p:cNvPr>
          <p:cNvSpPr/>
          <p:nvPr/>
        </p:nvSpPr>
        <p:spPr>
          <a:xfrm>
            <a:off x="6601787" y="3363189"/>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46" name="椭圆 45">
            <a:extLst>
              <a:ext uri="{FF2B5EF4-FFF2-40B4-BE49-F238E27FC236}">
                <a16:creationId xmlns:a16="http://schemas.microsoft.com/office/drawing/2014/main" id="{034676CD-4342-4726-9B9A-074DA79D3F18}"/>
              </a:ext>
            </a:extLst>
          </p:cNvPr>
          <p:cNvSpPr/>
          <p:nvPr/>
        </p:nvSpPr>
        <p:spPr>
          <a:xfrm>
            <a:off x="7214313" y="1853248"/>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构造</a:t>
            </a:r>
            <a:r>
              <a:rPr lang="en-US" altLang="zh-CN" dirty="0"/>
              <a:t>——</a:t>
            </a:r>
            <a:r>
              <a:rPr lang="zh-CN" altLang="en-US" dirty="0"/>
              <a:t>实现</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4" y="2052917"/>
            <a:ext cx="5151809" cy="4503739"/>
          </a:xfrm>
        </p:spPr>
        <p:txBody>
          <a:bodyPr>
            <a:normAutofit/>
          </a:bodyPr>
          <a:lstStyle/>
          <a:p>
            <a:r>
              <a:rPr lang="zh-CN" altLang="en-US" dirty="0"/>
              <a:t>首先考虑到之前提到的一个性质，每个节点接受的所有字符串都是其中最长的字符串的某个后缀，并且长度是一个（以该字符串长度为右端点的）连续的区间</a:t>
            </a:r>
            <a:endParaRPr lang="en-US" altLang="zh-CN" dirty="0"/>
          </a:p>
          <a:p>
            <a:r>
              <a:rPr lang="zh-CN" altLang="en-US" dirty="0"/>
              <a:t>于是我们可以考虑只记每个节点中最长的字符串以及最短的字符串</a:t>
            </a:r>
            <a:endParaRPr lang="en-US" altLang="zh-CN" dirty="0"/>
          </a:p>
          <a:p>
            <a:r>
              <a:rPr lang="zh-CN" altLang="en-US" dirty="0"/>
              <a:t>接着，考虑在一个排序中，显然上一个节点接受的最长字符串的长度比当前节点接受的最短字符串的长度小</a:t>
            </a:r>
            <a:r>
              <a:rPr lang="en-US" altLang="zh-CN" dirty="0"/>
              <a:t>1</a:t>
            </a:r>
          </a:p>
          <a:p>
            <a:r>
              <a:rPr lang="zh-CN" altLang="en-US" dirty="0"/>
              <a:t>所以根据父亲的定义，一个节点接受的最短的字符串的长度就是其父亲接受的最长字符串的长度加</a:t>
            </a:r>
            <a:r>
              <a:rPr lang="en-US" altLang="zh-CN" dirty="0"/>
              <a:t>1</a:t>
            </a:r>
          </a:p>
        </p:txBody>
      </p:sp>
      <p:sp>
        <p:nvSpPr>
          <p:cNvPr id="34" name="椭圆 33">
            <a:extLst>
              <a:ext uri="{FF2B5EF4-FFF2-40B4-BE49-F238E27FC236}">
                <a16:creationId xmlns:a16="http://schemas.microsoft.com/office/drawing/2014/main" id="{26F6B653-2349-4760-8950-DDDF0638EA60}"/>
              </a:ext>
            </a:extLst>
          </p:cNvPr>
          <p:cNvSpPr/>
          <p:nvPr/>
        </p:nvSpPr>
        <p:spPr>
          <a:xfrm>
            <a:off x="8080653" y="968097"/>
            <a:ext cx="679508" cy="67950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C0BDABF0-BB1F-48ED-AA1D-C58AF9D9D7A5}"/>
              </a:ext>
            </a:extLst>
          </p:cNvPr>
          <p:cNvSpPr/>
          <p:nvPr/>
        </p:nvSpPr>
        <p:spPr>
          <a:xfrm>
            <a:off x="9850730" y="968097"/>
            <a:ext cx="679508" cy="6795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dirty="0">
                <a:solidFill>
                  <a:srgbClr val="FFFF00"/>
                </a:solidFill>
              </a:rPr>
              <a:t>a</a:t>
            </a:r>
            <a:endParaRPr lang="zh-CN" altLang="en-US" dirty="0"/>
          </a:p>
        </p:txBody>
      </p:sp>
      <p:cxnSp>
        <p:nvCxnSpPr>
          <p:cNvPr id="36" name="直接连接符 21">
            <a:extLst>
              <a:ext uri="{FF2B5EF4-FFF2-40B4-BE49-F238E27FC236}">
                <a16:creationId xmlns:a16="http://schemas.microsoft.com/office/drawing/2014/main" id="{66763B39-BCCE-4D9D-8B74-00B650ED2C82}"/>
              </a:ext>
            </a:extLst>
          </p:cNvPr>
          <p:cNvCxnSpPr>
            <a:cxnSpLocks/>
            <a:stCxn id="34" idx="6"/>
            <a:endCxn id="35" idx="2"/>
          </p:cNvCxnSpPr>
          <p:nvPr/>
        </p:nvCxnSpPr>
        <p:spPr>
          <a:xfrm>
            <a:off x="8760161" y="1307851"/>
            <a:ext cx="1090569" cy="0"/>
          </a:xfrm>
          <a:prstGeom prst="straightConnector1">
            <a:avLst/>
          </a:prstGeom>
          <a:ln w="38100">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id="{5AE98F3D-3EC4-4CBD-AF6F-742768971D2D}"/>
              </a:ext>
            </a:extLst>
          </p:cNvPr>
          <p:cNvSpPr/>
          <p:nvPr/>
        </p:nvSpPr>
        <p:spPr>
          <a:xfrm>
            <a:off x="10757314" y="176501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cxnSp>
        <p:nvCxnSpPr>
          <p:cNvPr id="39" name="直接连接符 21">
            <a:extLst>
              <a:ext uri="{FF2B5EF4-FFF2-40B4-BE49-F238E27FC236}">
                <a16:creationId xmlns:a16="http://schemas.microsoft.com/office/drawing/2014/main" id="{52D9F6AD-F8E3-4EF2-B0CE-C114E35D4844}"/>
              </a:ext>
            </a:extLst>
          </p:cNvPr>
          <p:cNvCxnSpPr>
            <a:cxnSpLocks/>
            <a:stCxn id="35" idx="5"/>
            <a:endCxn id="37" idx="1"/>
          </p:cNvCxnSpPr>
          <p:nvPr/>
        </p:nvCxnSpPr>
        <p:spPr>
          <a:xfrm>
            <a:off x="10430726" y="1548093"/>
            <a:ext cx="450104" cy="340437"/>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椭圆 39">
            <a:extLst>
              <a:ext uri="{FF2B5EF4-FFF2-40B4-BE49-F238E27FC236}">
                <a16:creationId xmlns:a16="http://schemas.microsoft.com/office/drawing/2014/main" id="{F674BB5C-A906-463A-A268-26FE17B195A9}"/>
              </a:ext>
            </a:extLst>
          </p:cNvPr>
          <p:cNvSpPr/>
          <p:nvPr/>
        </p:nvSpPr>
        <p:spPr>
          <a:xfrm>
            <a:off x="11198464" y="335356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42" name="文本框 41">
            <a:extLst>
              <a:ext uri="{FF2B5EF4-FFF2-40B4-BE49-F238E27FC236}">
                <a16:creationId xmlns:a16="http://schemas.microsoft.com/office/drawing/2014/main" id="{E101A15F-F0A8-41E4-8C32-46AEB30C738C}"/>
              </a:ext>
            </a:extLst>
          </p:cNvPr>
          <p:cNvSpPr txBox="1"/>
          <p:nvPr/>
        </p:nvSpPr>
        <p:spPr>
          <a:xfrm>
            <a:off x="11302441" y="3753941"/>
            <a:ext cx="653255"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cxnSp>
        <p:nvCxnSpPr>
          <p:cNvPr id="44" name="直接连接符 21">
            <a:extLst>
              <a:ext uri="{FF2B5EF4-FFF2-40B4-BE49-F238E27FC236}">
                <a16:creationId xmlns:a16="http://schemas.microsoft.com/office/drawing/2014/main" id="{694B444E-0E5D-42D0-8FFD-6465D7D0D61A}"/>
              </a:ext>
            </a:extLst>
          </p:cNvPr>
          <p:cNvCxnSpPr>
            <a:cxnSpLocks/>
            <a:stCxn id="37" idx="4"/>
            <a:endCxn id="40" idx="1"/>
          </p:cNvCxnSpPr>
          <p:nvPr/>
        </p:nvCxnSpPr>
        <p:spPr>
          <a:xfrm>
            <a:off x="11179023" y="2608431"/>
            <a:ext cx="142957" cy="86864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CC7A0870-50A1-4232-807F-20690F9F6089}"/>
              </a:ext>
            </a:extLst>
          </p:cNvPr>
          <p:cNvSpPr txBox="1"/>
          <p:nvPr/>
        </p:nvSpPr>
        <p:spPr>
          <a:xfrm>
            <a:off x="10925652" y="2151553"/>
            <a:ext cx="508779" cy="369332"/>
          </a:xfrm>
          <a:prstGeom prst="rect">
            <a:avLst/>
          </a:prstGeom>
          <a:noFill/>
        </p:spPr>
        <p:txBody>
          <a:bodyPr wrap="square" rtlCol="0">
            <a:spAutoFit/>
          </a:bodyPr>
          <a:lstStyle/>
          <a:p>
            <a:pPr algn="ctr"/>
            <a:r>
              <a:rPr lang="en-US" altLang="zh-CN" b="1" dirty="0">
                <a:solidFill>
                  <a:srgbClr val="FFFF00"/>
                </a:solidFill>
              </a:rPr>
              <a:t>a</a:t>
            </a:r>
            <a:r>
              <a:rPr lang="en-US" altLang="zh-CN" b="1" dirty="0">
                <a:solidFill>
                  <a:srgbClr val="66FF66"/>
                </a:solidFill>
              </a:rPr>
              <a:t>b</a:t>
            </a:r>
            <a:endParaRPr lang="zh-CN" altLang="en-US" b="1" dirty="0">
              <a:solidFill>
                <a:srgbClr val="00FFFF"/>
              </a:solidFill>
            </a:endParaRPr>
          </a:p>
        </p:txBody>
      </p:sp>
      <p:sp>
        <p:nvSpPr>
          <p:cNvPr id="59" name="椭圆 58">
            <a:extLst>
              <a:ext uri="{FF2B5EF4-FFF2-40B4-BE49-F238E27FC236}">
                <a16:creationId xmlns:a16="http://schemas.microsoft.com/office/drawing/2014/main" id="{9DB70D77-7E1E-41F0-BC60-224F21380D8A}"/>
              </a:ext>
            </a:extLst>
          </p:cNvPr>
          <p:cNvSpPr/>
          <p:nvPr/>
        </p:nvSpPr>
        <p:spPr>
          <a:xfrm>
            <a:off x="9496049" y="4338332"/>
            <a:ext cx="971575" cy="9715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60" name="文本框 59">
            <a:extLst>
              <a:ext uri="{FF2B5EF4-FFF2-40B4-BE49-F238E27FC236}">
                <a16:creationId xmlns:a16="http://schemas.microsoft.com/office/drawing/2014/main" id="{DC29E13E-242E-40D7-85EC-C49E2AF4AE69}"/>
              </a:ext>
            </a:extLst>
          </p:cNvPr>
          <p:cNvSpPr txBox="1"/>
          <p:nvPr/>
        </p:nvSpPr>
        <p:spPr>
          <a:xfrm>
            <a:off x="9879138" y="4411379"/>
            <a:ext cx="48279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61" name="文本框 60">
            <a:extLst>
              <a:ext uri="{FF2B5EF4-FFF2-40B4-BE49-F238E27FC236}">
                <a16:creationId xmlns:a16="http://schemas.microsoft.com/office/drawing/2014/main" id="{084FCE3E-8078-48C3-AAA2-63D8BB0D5186}"/>
              </a:ext>
            </a:extLst>
          </p:cNvPr>
          <p:cNvSpPr txBox="1"/>
          <p:nvPr/>
        </p:nvSpPr>
        <p:spPr>
          <a:xfrm>
            <a:off x="9526971" y="4802131"/>
            <a:ext cx="89048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62" name="文本框 61">
            <a:extLst>
              <a:ext uri="{FF2B5EF4-FFF2-40B4-BE49-F238E27FC236}">
                <a16:creationId xmlns:a16="http://schemas.microsoft.com/office/drawing/2014/main" id="{88C75930-0291-4A0D-A2F0-E60FEBC3B77B}"/>
              </a:ext>
            </a:extLst>
          </p:cNvPr>
          <p:cNvSpPr txBox="1"/>
          <p:nvPr/>
        </p:nvSpPr>
        <p:spPr>
          <a:xfrm>
            <a:off x="9691662" y="4601424"/>
            <a:ext cx="717674"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cxnSp>
        <p:nvCxnSpPr>
          <p:cNvPr id="63" name="直接连接符 21">
            <a:extLst>
              <a:ext uri="{FF2B5EF4-FFF2-40B4-BE49-F238E27FC236}">
                <a16:creationId xmlns:a16="http://schemas.microsoft.com/office/drawing/2014/main" id="{2BCC8758-DB91-473A-AB47-AEDBDD0C923A}"/>
              </a:ext>
            </a:extLst>
          </p:cNvPr>
          <p:cNvCxnSpPr>
            <a:cxnSpLocks/>
            <a:stCxn id="40" idx="3"/>
            <a:endCxn id="59" idx="7"/>
          </p:cNvCxnSpPr>
          <p:nvPr/>
        </p:nvCxnSpPr>
        <p:spPr>
          <a:xfrm flipH="1">
            <a:off x="10325340" y="4073465"/>
            <a:ext cx="996640" cy="40715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直接连接符 21">
            <a:extLst>
              <a:ext uri="{FF2B5EF4-FFF2-40B4-BE49-F238E27FC236}">
                <a16:creationId xmlns:a16="http://schemas.microsoft.com/office/drawing/2014/main" id="{8FB7577B-2C72-4A77-A971-CB4FC85C213F}"/>
              </a:ext>
            </a:extLst>
          </p:cNvPr>
          <p:cNvCxnSpPr>
            <a:cxnSpLocks/>
            <a:stCxn id="35" idx="1"/>
            <a:endCxn id="34" idx="7"/>
          </p:cNvCxnSpPr>
          <p:nvPr/>
        </p:nvCxnSpPr>
        <p:spPr>
          <a:xfrm flipH="1">
            <a:off x="8660649" y="1067609"/>
            <a:ext cx="1289593"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直接连接符 21">
            <a:extLst>
              <a:ext uri="{FF2B5EF4-FFF2-40B4-BE49-F238E27FC236}">
                <a16:creationId xmlns:a16="http://schemas.microsoft.com/office/drawing/2014/main" id="{7A4802D8-C366-44F6-9BB6-320304C6966B}"/>
              </a:ext>
            </a:extLst>
          </p:cNvPr>
          <p:cNvCxnSpPr>
            <a:cxnSpLocks/>
            <a:stCxn id="34" idx="3"/>
            <a:endCxn id="46" idx="7"/>
          </p:cNvCxnSpPr>
          <p:nvPr/>
        </p:nvCxnSpPr>
        <p:spPr>
          <a:xfrm flipH="1">
            <a:off x="7934214" y="1548093"/>
            <a:ext cx="245951" cy="42867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63AB981A-5B26-4E53-BDA7-A7FCC2CDD3DD}"/>
              </a:ext>
            </a:extLst>
          </p:cNvPr>
          <p:cNvSpPr txBox="1"/>
          <p:nvPr/>
        </p:nvSpPr>
        <p:spPr>
          <a:xfrm>
            <a:off x="7384898" y="1957783"/>
            <a:ext cx="508779" cy="369332"/>
          </a:xfrm>
          <a:prstGeom prst="rect">
            <a:avLst/>
          </a:prstGeom>
          <a:noFill/>
        </p:spPr>
        <p:txBody>
          <a:bodyPr wrap="square" rtlCol="0">
            <a:spAutoFit/>
          </a:bodyPr>
          <a:lstStyle/>
          <a:p>
            <a:pPr algn="ctr"/>
            <a:r>
              <a:rPr lang="en-US" altLang="zh-CN" b="1" dirty="0">
                <a:solidFill>
                  <a:srgbClr val="66FF66"/>
                </a:solidFill>
              </a:rPr>
              <a:t>b</a:t>
            </a:r>
            <a:endParaRPr lang="zh-CN" altLang="en-US" b="1" dirty="0">
              <a:solidFill>
                <a:srgbClr val="00FFFF"/>
              </a:solidFill>
            </a:endParaRPr>
          </a:p>
        </p:txBody>
      </p:sp>
      <p:cxnSp>
        <p:nvCxnSpPr>
          <p:cNvPr id="51" name="直接连接符 21">
            <a:extLst>
              <a:ext uri="{FF2B5EF4-FFF2-40B4-BE49-F238E27FC236}">
                <a16:creationId xmlns:a16="http://schemas.microsoft.com/office/drawing/2014/main" id="{9558E169-523E-4B9D-89F3-0DAF58E99AB1}"/>
              </a:ext>
            </a:extLst>
          </p:cNvPr>
          <p:cNvCxnSpPr>
            <a:cxnSpLocks/>
            <a:stCxn id="46" idx="0"/>
            <a:endCxn id="34" idx="2"/>
          </p:cNvCxnSpPr>
          <p:nvPr/>
        </p:nvCxnSpPr>
        <p:spPr>
          <a:xfrm flipV="1">
            <a:off x="7636022" y="1307851"/>
            <a:ext cx="444631" cy="54539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直接连接符 21">
            <a:extLst>
              <a:ext uri="{FF2B5EF4-FFF2-40B4-BE49-F238E27FC236}">
                <a16:creationId xmlns:a16="http://schemas.microsoft.com/office/drawing/2014/main" id="{4BA5F732-058B-42D7-BCCB-33A82236B7D4}"/>
              </a:ext>
            </a:extLst>
          </p:cNvPr>
          <p:cNvCxnSpPr>
            <a:cxnSpLocks/>
            <a:stCxn id="59" idx="1"/>
            <a:endCxn id="46" idx="5"/>
          </p:cNvCxnSpPr>
          <p:nvPr/>
        </p:nvCxnSpPr>
        <p:spPr>
          <a:xfrm flipH="1" flipV="1">
            <a:off x="7934214" y="2573149"/>
            <a:ext cx="1704119" cy="190746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直接连接符 21">
            <a:extLst>
              <a:ext uri="{FF2B5EF4-FFF2-40B4-BE49-F238E27FC236}">
                <a16:creationId xmlns:a16="http://schemas.microsoft.com/office/drawing/2014/main" id="{16B39B8D-FF32-4F24-8260-5E0ED5ED59C7}"/>
              </a:ext>
            </a:extLst>
          </p:cNvPr>
          <p:cNvCxnSpPr>
            <a:cxnSpLocks/>
            <a:stCxn id="37" idx="2"/>
            <a:endCxn id="46" idx="6"/>
          </p:cNvCxnSpPr>
          <p:nvPr/>
        </p:nvCxnSpPr>
        <p:spPr>
          <a:xfrm flipH="1">
            <a:off x="8057730" y="2186723"/>
            <a:ext cx="2699584" cy="8823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椭圆 46">
            <a:extLst>
              <a:ext uri="{FF2B5EF4-FFF2-40B4-BE49-F238E27FC236}">
                <a16:creationId xmlns:a16="http://schemas.microsoft.com/office/drawing/2014/main" id="{5FE68210-9FC5-453A-B8B6-2E1E14ABC93D}"/>
              </a:ext>
            </a:extLst>
          </p:cNvPr>
          <p:cNvSpPr/>
          <p:nvPr/>
        </p:nvSpPr>
        <p:spPr>
          <a:xfrm>
            <a:off x="8334899" y="5510614"/>
            <a:ext cx="1202123" cy="12021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49" name="文本框 48">
            <a:extLst>
              <a:ext uri="{FF2B5EF4-FFF2-40B4-BE49-F238E27FC236}">
                <a16:creationId xmlns:a16="http://schemas.microsoft.com/office/drawing/2014/main" id="{11C8FDEF-4842-4C42-A62E-743BE775388C}"/>
              </a:ext>
            </a:extLst>
          </p:cNvPr>
          <p:cNvSpPr txBox="1"/>
          <p:nvPr/>
        </p:nvSpPr>
        <p:spPr>
          <a:xfrm>
            <a:off x="8758617" y="5789118"/>
            <a:ext cx="703006"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54" name="文本框 53">
            <a:extLst>
              <a:ext uri="{FF2B5EF4-FFF2-40B4-BE49-F238E27FC236}">
                <a16:creationId xmlns:a16="http://schemas.microsoft.com/office/drawing/2014/main" id="{117B38A2-EF2A-42CF-BDA9-0980C7ED492A}"/>
              </a:ext>
            </a:extLst>
          </p:cNvPr>
          <p:cNvSpPr txBox="1"/>
          <p:nvPr/>
        </p:nvSpPr>
        <p:spPr>
          <a:xfrm>
            <a:off x="8431462" y="6187325"/>
            <a:ext cx="105517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56" name="文本框 55">
            <a:extLst>
              <a:ext uri="{FF2B5EF4-FFF2-40B4-BE49-F238E27FC236}">
                <a16:creationId xmlns:a16="http://schemas.microsoft.com/office/drawing/2014/main" id="{AF863C81-2BDF-44DD-B5B9-6884D09A3D1F}"/>
              </a:ext>
            </a:extLst>
          </p:cNvPr>
          <p:cNvSpPr txBox="1"/>
          <p:nvPr/>
        </p:nvSpPr>
        <p:spPr>
          <a:xfrm>
            <a:off x="8586527" y="5986618"/>
            <a:ext cx="890483"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cxnSp>
        <p:nvCxnSpPr>
          <p:cNvPr id="57" name="直接连接符 21">
            <a:extLst>
              <a:ext uri="{FF2B5EF4-FFF2-40B4-BE49-F238E27FC236}">
                <a16:creationId xmlns:a16="http://schemas.microsoft.com/office/drawing/2014/main" id="{0F91C6FD-F575-4E85-AFB8-B690FD698668}"/>
              </a:ext>
            </a:extLst>
          </p:cNvPr>
          <p:cNvCxnSpPr>
            <a:cxnSpLocks/>
            <a:stCxn id="59" idx="3"/>
            <a:endCxn id="47" idx="7"/>
          </p:cNvCxnSpPr>
          <p:nvPr/>
        </p:nvCxnSpPr>
        <p:spPr>
          <a:xfrm flipH="1">
            <a:off x="9360975" y="5167623"/>
            <a:ext cx="277358" cy="519038"/>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25ADDB0D-84F7-433A-98C9-445844A475B3}"/>
              </a:ext>
            </a:extLst>
          </p:cNvPr>
          <p:cNvSpPr txBox="1"/>
          <p:nvPr/>
        </p:nvSpPr>
        <p:spPr>
          <a:xfrm>
            <a:off x="8922620" y="5595007"/>
            <a:ext cx="518150" cy="369332"/>
          </a:xfrm>
          <a:prstGeom prst="rect">
            <a:avLst/>
          </a:prstGeom>
          <a:noFill/>
        </p:spPr>
        <p:txBody>
          <a:bodyPr wrap="square" rtlCol="0">
            <a:spAutoFit/>
          </a:bodyPr>
          <a:lstStyle/>
          <a:p>
            <a:pPr algn="ctr"/>
            <a:r>
              <a:rPr lang="en-US" altLang="zh-CN" b="1" dirty="0">
                <a:solidFill>
                  <a:srgbClr val="66FF66"/>
                </a:solidFill>
              </a:rPr>
              <a:t>bb</a:t>
            </a:r>
            <a:endParaRPr lang="zh-CN" altLang="en-US" b="1" dirty="0">
              <a:solidFill>
                <a:srgbClr val="00FFFF"/>
              </a:solidFill>
            </a:endParaRPr>
          </a:p>
        </p:txBody>
      </p:sp>
      <p:cxnSp>
        <p:nvCxnSpPr>
          <p:cNvPr id="67" name="直接连接符 21">
            <a:extLst>
              <a:ext uri="{FF2B5EF4-FFF2-40B4-BE49-F238E27FC236}">
                <a16:creationId xmlns:a16="http://schemas.microsoft.com/office/drawing/2014/main" id="{9547869C-863C-4B02-A05A-26C1BF5B7033}"/>
              </a:ext>
            </a:extLst>
          </p:cNvPr>
          <p:cNvCxnSpPr>
            <a:cxnSpLocks/>
            <a:stCxn id="46" idx="4"/>
            <a:endCxn id="47" idx="0"/>
          </p:cNvCxnSpPr>
          <p:nvPr/>
        </p:nvCxnSpPr>
        <p:spPr>
          <a:xfrm>
            <a:off x="7636022" y="2696665"/>
            <a:ext cx="1299939" cy="2813949"/>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直接连接符 21">
            <a:extLst>
              <a:ext uri="{FF2B5EF4-FFF2-40B4-BE49-F238E27FC236}">
                <a16:creationId xmlns:a16="http://schemas.microsoft.com/office/drawing/2014/main" id="{CD225F7A-068F-4D79-9D14-8AF662BDD726}"/>
              </a:ext>
            </a:extLst>
          </p:cNvPr>
          <p:cNvCxnSpPr>
            <a:cxnSpLocks/>
            <a:stCxn id="47" idx="1"/>
            <a:endCxn id="46" idx="4"/>
          </p:cNvCxnSpPr>
          <p:nvPr/>
        </p:nvCxnSpPr>
        <p:spPr>
          <a:xfrm flipH="1" flipV="1">
            <a:off x="7636022" y="2696665"/>
            <a:ext cx="874924" cy="2989996"/>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椭圆 64">
            <a:extLst>
              <a:ext uri="{FF2B5EF4-FFF2-40B4-BE49-F238E27FC236}">
                <a16:creationId xmlns:a16="http://schemas.microsoft.com/office/drawing/2014/main" id="{BF98419A-9112-42AA-AFEC-303484EEAFA4}"/>
              </a:ext>
            </a:extLst>
          </p:cNvPr>
          <p:cNvSpPr/>
          <p:nvPr/>
        </p:nvSpPr>
        <p:spPr>
          <a:xfrm>
            <a:off x="6626148" y="4778808"/>
            <a:ext cx="1306721" cy="130672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68" name="文本框 67">
            <a:extLst>
              <a:ext uri="{FF2B5EF4-FFF2-40B4-BE49-F238E27FC236}">
                <a16:creationId xmlns:a16="http://schemas.microsoft.com/office/drawing/2014/main" id="{1E25D7A4-C996-49C3-BAF2-8CC30196D8A0}"/>
              </a:ext>
            </a:extLst>
          </p:cNvPr>
          <p:cNvSpPr txBox="1"/>
          <p:nvPr/>
        </p:nvSpPr>
        <p:spPr>
          <a:xfrm>
            <a:off x="6961860" y="5095948"/>
            <a:ext cx="87496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69" name="文本框 68">
            <a:extLst>
              <a:ext uri="{FF2B5EF4-FFF2-40B4-BE49-F238E27FC236}">
                <a16:creationId xmlns:a16="http://schemas.microsoft.com/office/drawing/2014/main" id="{C13B0D72-8DC2-4084-9C2C-BFF389CE888B}"/>
              </a:ext>
            </a:extLst>
          </p:cNvPr>
          <p:cNvSpPr txBox="1"/>
          <p:nvPr/>
        </p:nvSpPr>
        <p:spPr>
          <a:xfrm>
            <a:off x="6644330" y="5494155"/>
            <a:ext cx="120212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70" name="文本框 69">
            <a:extLst>
              <a:ext uri="{FF2B5EF4-FFF2-40B4-BE49-F238E27FC236}">
                <a16:creationId xmlns:a16="http://schemas.microsoft.com/office/drawing/2014/main" id="{39D43036-BC30-41CD-B542-4772F6DE87DB}"/>
              </a:ext>
            </a:extLst>
          </p:cNvPr>
          <p:cNvSpPr txBox="1"/>
          <p:nvPr/>
        </p:nvSpPr>
        <p:spPr>
          <a:xfrm>
            <a:off x="6799395" y="5293448"/>
            <a:ext cx="1047058"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71" name="文本框 70">
            <a:extLst>
              <a:ext uri="{FF2B5EF4-FFF2-40B4-BE49-F238E27FC236}">
                <a16:creationId xmlns:a16="http://schemas.microsoft.com/office/drawing/2014/main" id="{885BBA03-9972-4447-8A2E-26BC03685713}"/>
              </a:ext>
            </a:extLst>
          </p:cNvPr>
          <p:cNvSpPr txBox="1"/>
          <p:nvPr/>
        </p:nvSpPr>
        <p:spPr>
          <a:xfrm>
            <a:off x="7125863" y="4892212"/>
            <a:ext cx="694068" cy="369332"/>
          </a:xfrm>
          <a:prstGeom prst="rect">
            <a:avLst/>
          </a:prstGeom>
          <a:noFill/>
        </p:spPr>
        <p:txBody>
          <a:bodyPr wrap="square" rtlCol="0">
            <a:spAutoFit/>
          </a:bodyPr>
          <a:lstStyle/>
          <a:p>
            <a:pPr algn="ct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cxnSp>
        <p:nvCxnSpPr>
          <p:cNvPr id="72" name="直接连接符 21">
            <a:extLst>
              <a:ext uri="{FF2B5EF4-FFF2-40B4-BE49-F238E27FC236}">
                <a16:creationId xmlns:a16="http://schemas.microsoft.com/office/drawing/2014/main" id="{AB7BE4CA-A122-41AE-8250-489FB380EDC4}"/>
              </a:ext>
            </a:extLst>
          </p:cNvPr>
          <p:cNvCxnSpPr>
            <a:cxnSpLocks/>
            <a:stCxn id="47" idx="2"/>
            <a:endCxn id="65" idx="5"/>
          </p:cNvCxnSpPr>
          <p:nvPr/>
        </p:nvCxnSpPr>
        <p:spPr>
          <a:xfrm flipH="1" flipV="1">
            <a:off x="7741504" y="5894164"/>
            <a:ext cx="593395" cy="217512"/>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直接连接符 21">
            <a:extLst>
              <a:ext uri="{FF2B5EF4-FFF2-40B4-BE49-F238E27FC236}">
                <a16:creationId xmlns:a16="http://schemas.microsoft.com/office/drawing/2014/main" id="{B1BA0F32-D65B-401D-889B-A2ECFDCA2BBA}"/>
              </a:ext>
            </a:extLst>
          </p:cNvPr>
          <p:cNvCxnSpPr>
            <a:cxnSpLocks/>
            <a:stCxn id="46" idx="3"/>
            <a:endCxn id="74" idx="0"/>
          </p:cNvCxnSpPr>
          <p:nvPr/>
        </p:nvCxnSpPr>
        <p:spPr>
          <a:xfrm flipH="1">
            <a:off x="7023496" y="2573149"/>
            <a:ext cx="314333" cy="790040"/>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接连接符 21">
            <a:extLst>
              <a:ext uri="{FF2B5EF4-FFF2-40B4-BE49-F238E27FC236}">
                <a16:creationId xmlns:a16="http://schemas.microsoft.com/office/drawing/2014/main" id="{9620B192-E2DF-475B-85F8-73A465196E48}"/>
              </a:ext>
            </a:extLst>
          </p:cNvPr>
          <p:cNvCxnSpPr>
            <a:cxnSpLocks/>
            <a:stCxn id="34" idx="5"/>
            <a:endCxn id="74" idx="6"/>
          </p:cNvCxnSpPr>
          <p:nvPr/>
        </p:nvCxnSpPr>
        <p:spPr>
          <a:xfrm flipH="1">
            <a:off x="7445204" y="1548093"/>
            <a:ext cx="1215445" cy="2236805"/>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接连接符 21">
            <a:extLst>
              <a:ext uri="{FF2B5EF4-FFF2-40B4-BE49-F238E27FC236}">
                <a16:creationId xmlns:a16="http://schemas.microsoft.com/office/drawing/2014/main" id="{2111376E-B25B-4443-B223-0A7044B74B1F}"/>
              </a:ext>
            </a:extLst>
          </p:cNvPr>
          <p:cNvCxnSpPr>
            <a:cxnSpLocks/>
            <a:stCxn id="74" idx="5"/>
            <a:endCxn id="59" idx="2"/>
          </p:cNvCxnSpPr>
          <p:nvPr/>
        </p:nvCxnSpPr>
        <p:spPr>
          <a:xfrm>
            <a:off x="7321688" y="4083090"/>
            <a:ext cx="2174361" cy="741030"/>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文本框 78">
            <a:extLst>
              <a:ext uri="{FF2B5EF4-FFF2-40B4-BE49-F238E27FC236}">
                <a16:creationId xmlns:a16="http://schemas.microsoft.com/office/drawing/2014/main" id="{D6B09E48-0CD9-4DE7-9621-CCBCC578745D}"/>
              </a:ext>
            </a:extLst>
          </p:cNvPr>
          <p:cNvSpPr txBox="1"/>
          <p:nvPr/>
        </p:nvSpPr>
        <p:spPr>
          <a:xfrm>
            <a:off x="6849313" y="3565240"/>
            <a:ext cx="508779"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sp>
        <p:nvSpPr>
          <p:cNvPr id="80" name="文本框 79">
            <a:extLst>
              <a:ext uri="{FF2B5EF4-FFF2-40B4-BE49-F238E27FC236}">
                <a16:creationId xmlns:a16="http://schemas.microsoft.com/office/drawing/2014/main" id="{AB0D2F73-B6E9-4330-B82F-C7E700859531}"/>
              </a:ext>
            </a:extLst>
          </p:cNvPr>
          <p:cNvSpPr txBox="1"/>
          <p:nvPr/>
        </p:nvSpPr>
        <p:spPr>
          <a:xfrm>
            <a:off x="7012307" y="3375195"/>
            <a:ext cx="327259" cy="369332"/>
          </a:xfrm>
          <a:prstGeom prst="rect">
            <a:avLst/>
          </a:prstGeom>
          <a:noFill/>
        </p:spPr>
        <p:txBody>
          <a:bodyPr wrap="square" rtlCol="0">
            <a:spAutoFit/>
          </a:bodyPr>
          <a:lstStyle/>
          <a:p>
            <a:pPr algn="ctr"/>
            <a:r>
              <a:rPr lang="en-US" altLang="zh-CN" b="1" dirty="0">
                <a:solidFill>
                  <a:srgbClr val="00FFFF"/>
                </a:solidFill>
              </a:rPr>
              <a:t>c</a:t>
            </a:r>
            <a:endParaRPr lang="zh-CN" altLang="en-US" b="1" dirty="0">
              <a:solidFill>
                <a:srgbClr val="00FFFF"/>
              </a:solidFill>
            </a:endParaRPr>
          </a:p>
        </p:txBody>
      </p:sp>
      <p:cxnSp>
        <p:nvCxnSpPr>
          <p:cNvPr id="81" name="直接连接符 21">
            <a:extLst>
              <a:ext uri="{FF2B5EF4-FFF2-40B4-BE49-F238E27FC236}">
                <a16:creationId xmlns:a16="http://schemas.microsoft.com/office/drawing/2014/main" id="{262C7B61-CA69-4C86-A82D-1A75573D17BB}"/>
              </a:ext>
            </a:extLst>
          </p:cNvPr>
          <p:cNvCxnSpPr>
            <a:cxnSpLocks/>
            <a:stCxn id="65" idx="0"/>
            <a:endCxn id="74" idx="4"/>
          </p:cNvCxnSpPr>
          <p:nvPr/>
        </p:nvCxnSpPr>
        <p:spPr>
          <a:xfrm flipH="1" flipV="1">
            <a:off x="7023496" y="4206606"/>
            <a:ext cx="256013" cy="572202"/>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2" name="直接连接符 21">
            <a:extLst>
              <a:ext uri="{FF2B5EF4-FFF2-40B4-BE49-F238E27FC236}">
                <a16:creationId xmlns:a16="http://schemas.microsoft.com/office/drawing/2014/main" id="{7FF358A3-09AA-4049-B90C-AD1C8030329A}"/>
              </a:ext>
            </a:extLst>
          </p:cNvPr>
          <p:cNvCxnSpPr>
            <a:cxnSpLocks/>
            <a:stCxn id="74" idx="1"/>
            <a:endCxn id="34" idx="1"/>
          </p:cNvCxnSpPr>
          <p:nvPr/>
        </p:nvCxnSpPr>
        <p:spPr>
          <a:xfrm rot="5400000" flipH="1" flipV="1">
            <a:off x="6243186" y="1549726"/>
            <a:ext cx="2419096" cy="1454862"/>
          </a:xfrm>
          <a:prstGeom prst="bentConnector3">
            <a:avLst>
              <a:gd name="adj1" fmla="val 99979"/>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3" name="直接连接符 21">
            <a:extLst>
              <a:ext uri="{FF2B5EF4-FFF2-40B4-BE49-F238E27FC236}">
                <a16:creationId xmlns:a16="http://schemas.microsoft.com/office/drawing/2014/main" id="{0BD5261A-0A52-4540-AFEE-9740DD3BD252}"/>
              </a:ext>
            </a:extLst>
          </p:cNvPr>
          <p:cNvCxnSpPr>
            <a:cxnSpLocks/>
            <a:stCxn id="40" idx="2"/>
            <a:endCxn id="74" idx="6"/>
          </p:cNvCxnSpPr>
          <p:nvPr/>
        </p:nvCxnSpPr>
        <p:spPr>
          <a:xfrm flipH="1">
            <a:off x="7445204" y="3775273"/>
            <a:ext cx="3753260" cy="9625"/>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75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6"/>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3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44"/>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60"/>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63"/>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64"/>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9"/>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51"/>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52"/>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53"/>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47"/>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49"/>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56"/>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57"/>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58"/>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67"/>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38"/>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72"/>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75"/>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76"/>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77"/>
                                        </p:tgtEl>
                                        <p:attrNameLst>
                                          <p:attrName>style.visibility</p:attrName>
                                        </p:attrNameLst>
                                      </p:cBhvr>
                                      <p:to>
                                        <p:strVal val="hidden"/>
                                      </p:to>
                                    </p:set>
                                  </p:childTnLst>
                                </p:cTn>
                              </p:par>
                              <p:par>
                                <p:cTn id="77" presetID="1" presetClass="exit" presetSubtype="0" fill="hold" grpId="0" nodeType="withEffect">
                                  <p:stCondLst>
                                    <p:cond delay="0"/>
                                  </p:stCondLst>
                                  <p:childTnLst>
                                    <p:set>
                                      <p:cBhvr>
                                        <p:cTn id="78" dur="1" fill="hold">
                                          <p:stCondLst>
                                            <p:cond delay="0"/>
                                          </p:stCondLst>
                                        </p:cTn>
                                        <p:tgtEl>
                                          <p:spTgt spid="79"/>
                                        </p:tgtEl>
                                        <p:attrNameLst>
                                          <p:attrName>style.visibility</p:attrName>
                                        </p:attrNameLst>
                                      </p:cBhvr>
                                      <p:to>
                                        <p:strVal val="hidden"/>
                                      </p:to>
                                    </p:set>
                                  </p:childTnLst>
                                </p:cTn>
                              </p:par>
                              <p:par>
                                <p:cTn id="79" presetID="1" presetClass="exit" presetSubtype="0" fill="hold" grpId="0" nodeType="withEffect">
                                  <p:stCondLst>
                                    <p:cond delay="0"/>
                                  </p:stCondLst>
                                  <p:childTnLst>
                                    <p:set>
                                      <p:cBhvr>
                                        <p:cTn id="80" dur="1" fill="hold">
                                          <p:stCondLst>
                                            <p:cond delay="0"/>
                                          </p:stCondLst>
                                        </p:cTn>
                                        <p:tgtEl>
                                          <p:spTgt spid="80"/>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81"/>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82"/>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83"/>
                                        </p:tgtEl>
                                        <p:attrNameLst>
                                          <p:attrName>style.visibility</p:attrName>
                                        </p:attrNameLst>
                                      </p:cBhvr>
                                      <p:to>
                                        <p:strVal val="hidden"/>
                                      </p:to>
                                    </p:set>
                                  </p:childTnLst>
                                </p:cTn>
                              </p:par>
                            </p:childTnLst>
                          </p:cTn>
                        </p:par>
                        <p:par>
                          <p:cTn id="87" fill="hold">
                            <p:stCondLst>
                              <p:cond delay="0"/>
                            </p:stCondLst>
                            <p:childTnLst>
                              <p:par>
                                <p:cTn id="88" presetID="42" presetClass="path" presetSubtype="0" accel="50000" decel="50000" autoRev="1" fill="hold" grpId="0" nodeType="afterEffect">
                                  <p:stCondLst>
                                    <p:cond delay="0"/>
                                  </p:stCondLst>
                                  <p:childTnLst>
                                    <p:animMotion origin="layout" path="M -8.33333E-7 2.59259E-6 L -0.00026 0.02917 " pathEditMode="relative" rAng="0" ptsTypes="AA">
                                      <p:cBhvr>
                                        <p:cTn id="89" dur="1000" fill="hold"/>
                                        <p:tgtEl>
                                          <p:spTgt spid="70"/>
                                        </p:tgtEl>
                                        <p:attrNameLst>
                                          <p:attrName>ppt_x</p:attrName>
                                          <p:attrName>ppt_y</p:attrName>
                                        </p:attrNameLst>
                                      </p:cBhvr>
                                      <p:rCtr x="-13" y="1319"/>
                                    </p:animMotion>
                                  </p:childTnLst>
                                </p:cTn>
                              </p:par>
                              <p:par>
                                <p:cTn id="90" presetID="42" presetClass="path" presetSubtype="0" accel="50000" decel="50000" autoRev="1" fill="hold" grpId="0" nodeType="withEffect">
                                  <p:stCondLst>
                                    <p:cond delay="0"/>
                                  </p:stCondLst>
                                  <p:childTnLst>
                                    <p:animMotion origin="layout" path="M -1.04167E-6 2.59259E-6 L -0.00026 0.0581 " pathEditMode="relative" rAng="0" ptsTypes="AA">
                                      <p:cBhvr>
                                        <p:cTn id="91" dur="1000" fill="hold"/>
                                        <p:tgtEl>
                                          <p:spTgt spid="68"/>
                                        </p:tgtEl>
                                        <p:attrNameLst>
                                          <p:attrName>ppt_x</p:attrName>
                                          <p:attrName>ppt_y</p:attrName>
                                        </p:attrNameLst>
                                      </p:cBhvr>
                                      <p:rCtr x="-13" y="2894"/>
                                    </p:animMotion>
                                  </p:childTnLst>
                                </p:cTn>
                              </p:par>
                              <p:par>
                                <p:cTn id="92" presetID="42" presetClass="path" presetSubtype="0" accel="50000" decel="50000" autoRev="1" fill="hold" grpId="0" nodeType="withEffect">
                                  <p:stCondLst>
                                    <p:cond delay="0"/>
                                  </p:stCondLst>
                                  <p:childTnLst>
                                    <p:animMotion origin="layout" path="M -6.25E-7 2.22222E-6 L -0.00039 0.0875 " pathEditMode="relative" rAng="0" ptsTypes="AA">
                                      <p:cBhvr>
                                        <p:cTn id="93" dur="1000" fill="hold"/>
                                        <p:tgtEl>
                                          <p:spTgt spid="71"/>
                                        </p:tgtEl>
                                        <p:attrNameLst>
                                          <p:attrName>ppt_x</p:attrName>
                                          <p:attrName>ppt_y</p:attrName>
                                        </p:attrNameLst>
                                      </p:cBhvr>
                                      <p:rCtr x="-26" y="4375"/>
                                    </p:animMotion>
                                  </p:childTnLst>
                                </p:cTn>
                              </p:par>
                            </p:childTnLst>
                          </p:cTn>
                        </p:par>
                        <p:par>
                          <p:cTn id="94" fill="hold">
                            <p:stCondLst>
                              <p:cond delay="2000"/>
                            </p:stCondLst>
                            <p:childTnLst>
                              <p:par>
                                <p:cTn id="95" presetID="1" presetClass="entr" presetSubtype="0" fill="hold" grpId="1" nodeType="afterEffect">
                                  <p:stCondLst>
                                    <p:cond delay="0"/>
                                  </p:stCondLst>
                                  <p:childTnLst>
                                    <p:set>
                                      <p:cBhvr>
                                        <p:cTn id="96" dur="1" fill="hold">
                                          <p:stCondLst>
                                            <p:cond delay="0"/>
                                          </p:stCondLst>
                                        </p:cTn>
                                        <p:tgtEl>
                                          <p:spTgt spid="74"/>
                                        </p:tgtEl>
                                        <p:attrNameLst>
                                          <p:attrName>style.visibility</p:attrName>
                                        </p:attrNameLst>
                                      </p:cBhvr>
                                      <p:to>
                                        <p:strVal val="visible"/>
                                      </p:to>
                                    </p:set>
                                  </p:childTnLst>
                                </p:cTn>
                              </p:par>
                              <p:par>
                                <p:cTn id="97" presetID="1" presetClass="entr" presetSubtype="0" fill="hold" grpId="1" nodeType="withEffect">
                                  <p:stCondLst>
                                    <p:cond delay="0"/>
                                  </p:stCondLst>
                                  <p:childTnLst>
                                    <p:set>
                                      <p:cBhvr>
                                        <p:cTn id="98" dur="1" fill="hold">
                                          <p:stCondLst>
                                            <p:cond delay="0"/>
                                          </p:stCondLst>
                                        </p:cTn>
                                        <p:tgtEl>
                                          <p:spTgt spid="46"/>
                                        </p:tgtEl>
                                        <p:attrNameLst>
                                          <p:attrName>style.visibility</p:attrName>
                                        </p:attrNameLst>
                                      </p:cBhvr>
                                      <p:to>
                                        <p:strVal val="visible"/>
                                      </p:to>
                                    </p:set>
                                  </p:childTnLst>
                                </p:cTn>
                              </p:par>
                              <p:par>
                                <p:cTn id="99" presetID="1" presetClass="entr" presetSubtype="0" fill="hold" grpId="1" nodeType="withEffect">
                                  <p:stCondLst>
                                    <p:cond delay="0"/>
                                  </p:stCondLst>
                                  <p:childTnLst>
                                    <p:set>
                                      <p:cBhvr>
                                        <p:cTn id="100" dur="1" fill="hold">
                                          <p:stCondLst>
                                            <p:cond delay="0"/>
                                          </p:stCondLst>
                                        </p:cTn>
                                        <p:tgtEl>
                                          <p:spTgt spid="34"/>
                                        </p:tgtEl>
                                        <p:attrNameLst>
                                          <p:attrName>style.visibility</p:attrName>
                                        </p:attrNameLst>
                                      </p:cBhvr>
                                      <p:to>
                                        <p:strVal val="visible"/>
                                      </p:to>
                                    </p:set>
                                  </p:childTnLst>
                                </p:cTn>
                              </p:par>
                              <p:par>
                                <p:cTn id="101" presetID="1" presetClass="entr" presetSubtype="0" fill="hold" grpId="1" nodeType="withEffect">
                                  <p:stCondLst>
                                    <p:cond delay="0"/>
                                  </p:stCondLst>
                                  <p:childTnLst>
                                    <p:set>
                                      <p:cBhvr>
                                        <p:cTn id="102" dur="1" fill="hold">
                                          <p:stCondLst>
                                            <p:cond delay="0"/>
                                          </p:stCondLst>
                                        </p:cTn>
                                        <p:tgtEl>
                                          <p:spTgt spid="3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6"/>
                                        </p:tgtEl>
                                        <p:attrNameLst>
                                          <p:attrName>style.visibility</p:attrName>
                                        </p:attrNameLst>
                                      </p:cBhvr>
                                      <p:to>
                                        <p:strVal val="visible"/>
                                      </p:to>
                                    </p:set>
                                  </p:childTnLst>
                                </p:cTn>
                              </p:par>
                              <p:par>
                                <p:cTn id="105" presetID="1" presetClass="entr" presetSubtype="0" fill="hold" grpId="1" nodeType="withEffect">
                                  <p:stCondLst>
                                    <p:cond delay="0"/>
                                  </p:stCondLst>
                                  <p:childTnLst>
                                    <p:set>
                                      <p:cBhvr>
                                        <p:cTn id="106" dur="1" fill="hold">
                                          <p:stCondLst>
                                            <p:cond delay="0"/>
                                          </p:stCondLst>
                                        </p:cTn>
                                        <p:tgtEl>
                                          <p:spTgt spid="37"/>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39"/>
                                        </p:tgtEl>
                                        <p:attrNameLst>
                                          <p:attrName>style.visibility</p:attrName>
                                        </p:attrNameLst>
                                      </p:cBhvr>
                                      <p:to>
                                        <p:strVal val="visible"/>
                                      </p:to>
                                    </p:set>
                                  </p:childTnLst>
                                </p:cTn>
                              </p:par>
                              <p:par>
                                <p:cTn id="109" presetID="1" presetClass="entr" presetSubtype="0" fill="hold" grpId="1" nodeType="withEffect">
                                  <p:stCondLst>
                                    <p:cond delay="0"/>
                                  </p:stCondLst>
                                  <p:childTnLst>
                                    <p:set>
                                      <p:cBhvr>
                                        <p:cTn id="110" dur="1" fill="hold">
                                          <p:stCondLst>
                                            <p:cond delay="0"/>
                                          </p:stCondLst>
                                        </p:cTn>
                                        <p:tgtEl>
                                          <p:spTgt spid="40"/>
                                        </p:tgtEl>
                                        <p:attrNameLst>
                                          <p:attrName>style.visibility</p:attrName>
                                        </p:attrNameLst>
                                      </p:cBhvr>
                                      <p:to>
                                        <p:strVal val="visible"/>
                                      </p:to>
                                    </p:set>
                                  </p:childTnLst>
                                </p:cTn>
                              </p:par>
                              <p:par>
                                <p:cTn id="111" presetID="1" presetClass="entr" presetSubtype="0" fill="hold" grpId="1" nodeType="withEffect">
                                  <p:stCondLst>
                                    <p:cond delay="0"/>
                                  </p:stCondLst>
                                  <p:childTnLst>
                                    <p:set>
                                      <p:cBhvr>
                                        <p:cTn id="112" dur="1" fill="hold">
                                          <p:stCondLst>
                                            <p:cond delay="0"/>
                                          </p:stCondLst>
                                        </p:cTn>
                                        <p:tgtEl>
                                          <p:spTgt spid="42"/>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4"/>
                                        </p:tgtEl>
                                        <p:attrNameLst>
                                          <p:attrName>style.visibility</p:attrName>
                                        </p:attrNameLst>
                                      </p:cBhvr>
                                      <p:to>
                                        <p:strVal val="visible"/>
                                      </p:to>
                                    </p:set>
                                  </p:childTnLst>
                                </p:cTn>
                              </p:par>
                              <p:par>
                                <p:cTn id="115" presetID="1" presetClass="entr" presetSubtype="0" fill="hold" grpId="1" nodeType="withEffect">
                                  <p:stCondLst>
                                    <p:cond delay="0"/>
                                  </p:stCondLst>
                                  <p:childTnLst>
                                    <p:set>
                                      <p:cBhvr>
                                        <p:cTn id="116" dur="1" fill="hold">
                                          <p:stCondLst>
                                            <p:cond delay="0"/>
                                          </p:stCondLst>
                                        </p:cTn>
                                        <p:tgtEl>
                                          <p:spTgt spid="55"/>
                                        </p:tgtEl>
                                        <p:attrNameLst>
                                          <p:attrName>style.visibility</p:attrName>
                                        </p:attrNameLst>
                                      </p:cBhvr>
                                      <p:to>
                                        <p:strVal val="visible"/>
                                      </p:to>
                                    </p:set>
                                  </p:childTnLst>
                                </p:cTn>
                              </p:par>
                              <p:par>
                                <p:cTn id="117" presetID="1" presetClass="entr" presetSubtype="0" fill="hold" grpId="1" nodeType="withEffect">
                                  <p:stCondLst>
                                    <p:cond delay="0"/>
                                  </p:stCondLst>
                                  <p:childTnLst>
                                    <p:set>
                                      <p:cBhvr>
                                        <p:cTn id="118" dur="1" fill="hold">
                                          <p:stCondLst>
                                            <p:cond delay="0"/>
                                          </p:stCondLst>
                                        </p:cTn>
                                        <p:tgtEl>
                                          <p:spTgt spid="59"/>
                                        </p:tgtEl>
                                        <p:attrNameLst>
                                          <p:attrName>style.visibility</p:attrName>
                                        </p:attrNameLst>
                                      </p:cBhvr>
                                      <p:to>
                                        <p:strVal val="visible"/>
                                      </p:to>
                                    </p:set>
                                  </p:childTnLst>
                                </p:cTn>
                              </p:par>
                              <p:par>
                                <p:cTn id="119" presetID="1" presetClass="entr" presetSubtype="0" fill="hold" grpId="1" nodeType="withEffect">
                                  <p:stCondLst>
                                    <p:cond delay="0"/>
                                  </p:stCondLst>
                                  <p:childTnLst>
                                    <p:set>
                                      <p:cBhvr>
                                        <p:cTn id="120" dur="1" fill="hold">
                                          <p:stCondLst>
                                            <p:cond delay="0"/>
                                          </p:stCondLst>
                                        </p:cTn>
                                        <p:tgtEl>
                                          <p:spTgt spid="60"/>
                                        </p:tgtEl>
                                        <p:attrNameLst>
                                          <p:attrName>style.visibility</p:attrName>
                                        </p:attrNameLst>
                                      </p:cBhvr>
                                      <p:to>
                                        <p:strVal val="visible"/>
                                      </p:to>
                                    </p:set>
                                  </p:childTnLst>
                                </p:cTn>
                              </p:par>
                              <p:par>
                                <p:cTn id="121" presetID="1" presetClass="entr" presetSubtype="0" fill="hold" grpId="1" nodeType="withEffect">
                                  <p:stCondLst>
                                    <p:cond delay="0"/>
                                  </p:stCondLst>
                                  <p:childTnLst>
                                    <p:set>
                                      <p:cBhvr>
                                        <p:cTn id="122" dur="1" fill="hold">
                                          <p:stCondLst>
                                            <p:cond delay="0"/>
                                          </p:stCondLst>
                                        </p:cTn>
                                        <p:tgtEl>
                                          <p:spTgt spid="61"/>
                                        </p:tgtEl>
                                        <p:attrNameLst>
                                          <p:attrName>style.visibility</p:attrName>
                                        </p:attrNameLst>
                                      </p:cBhvr>
                                      <p:to>
                                        <p:strVal val="visible"/>
                                      </p:to>
                                    </p:set>
                                  </p:childTnLst>
                                </p:cTn>
                              </p:par>
                              <p:par>
                                <p:cTn id="123" presetID="1" presetClass="entr" presetSubtype="0" fill="hold" grpId="1" nodeType="withEffect">
                                  <p:stCondLst>
                                    <p:cond delay="0"/>
                                  </p:stCondLst>
                                  <p:childTnLst>
                                    <p:set>
                                      <p:cBhvr>
                                        <p:cTn id="124" dur="1" fill="hold">
                                          <p:stCondLst>
                                            <p:cond delay="0"/>
                                          </p:stCondLst>
                                        </p:cTn>
                                        <p:tgtEl>
                                          <p:spTgt spid="62"/>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63"/>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64"/>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9"/>
                                        </p:tgtEl>
                                        <p:attrNameLst>
                                          <p:attrName>style.visibility</p:attrName>
                                        </p:attrNameLst>
                                      </p:cBhvr>
                                      <p:to>
                                        <p:strVal val="visible"/>
                                      </p:to>
                                    </p:set>
                                  </p:childTnLst>
                                </p:cTn>
                              </p:par>
                              <p:par>
                                <p:cTn id="131" presetID="1" presetClass="entr" presetSubtype="0" fill="hold" grpId="1" nodeType="withEffect">
                                  <p:stCondLst>
                                    <p:cond delay="0"/>
                                  </p:stCondLst>
                                  <p:childTnLst>
                                    <p:set>
                                      <p:cBhvr>
                                        <p:cTn id="132" dur="1" fill="hold">
                                          <p:stCondLst>
                                            <p:cond delay="0"/>
                                          </p:stCondLst>
                                        </p:cTn>
                                        <p:tgtEl>
                                          <p:spTgt spid="50"/>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1"/>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53"/>
                                        </p:tgtEl>
                                        <p:attrNameLst>
                                          <p:attrName>style.visibility</p:attrName>
                                        </p:attrNameLst>
                                      </p:cBhvr>
                                      <p:to>
                                        <p:strVal val="visible"/>
                                      </p:to>
                                    </p:set>
                                  </p:childTnLst>
                                </p:cTn>
                              </p:par>
                              <p:par>
                                <p:cTn id="139" presetID="1" presetClass="entr" presetSubtype="0" fill="hold" grpId="1" nodeType="withEffect">
                                  <p:stCondLst>
                                    <p:cond delay="0"/>
                                  </p:stCondLst>
                                  <p:childTnLst>
                                    <p:set>
                                      <p:cBhvr>
                                        <p:cTn id="140" dur="1" fill="hold">
                                          <p:stCondLst>
                                            <p:cond delay="0"/>
                                          </p:stCondLst>
                                        </p:cTn>
                                        <p:tgtEl>
                                          <p:spTgt spid="47"/>
                                        </p:tgtEl>
                                        <p:attrNameLst>
                                          <p:attrName>style.visibility</p:attrName>
                                        </p:attrNameLst>
                                      </p:cBhvr>
                                      <p:to>
                                        <p:strVal val="visible"/>
                                      </p:to>
                                    </p:set>
                                  </p:childTnLst>
                                </p:cTn>
                              </p:par>
                              <p:par>
                                <p:cTn id="141" presetID="1" presetClass="entr" presetSubtype="0" fill="hold" grpId="1" nodeType="withEffect">
                                  <p:stCondLst>
                                    <p:cond delay="0"/>
                                  </p:stCondLst>
                                  <p:childTnLst>
                                    <p:set>
                                      <p:cBhvr>
                                        <p:cTn id="142" dur="1" fill="hold">
                                          <p:stCondLst>
                                            <p:cond delay="0"/>
                                          </p:stCondLst>
                                        </p:cTn>
                                        <p:tgtEl>
                                          <p:spTgt spid="49"/>
                                        </p:tgtEl>
                                        <p:attrNameLst>
                                          <p:attrName>style.visibility</p:attrName>
                                        </p:attrNameLst>
                                      </p:cBhvr>
                                      <p:to>
                                        <p:strVal val="visible"/>
                                      </p:to>
                                    </p:set>
                                  </p:childTnLst>
                                </p:cTn>
                              </p:par>
                              <p:par>
                                <p:cTn id="143" presetID="1" presetClass="entr" presetSubtype="0" fill="hold" grpId="1" nodeType="withEffect">
                                  <p:stCondLst>
                                    <p:cond delay="0"/>
                                  </p:stCondLst>
                                  <p:childTnLst>
                                    <p:set>
                                      <p:cBhvr>
                                        <p:cTn id="144" dur="1" fill="hold">
                                          <p:stCondLst>
                                            <p:cond delay="0"/>
                                          </p:stCondLst>
                                        </p:cTn>
                                        <p:tgtEl>
                                          <p:spTgt spid="54"/>
                                        </p:tgtEl>
                                        <p:attrNameLst>
                                          <p:attrName>style.visibility</p:attrName>
                                        </p:attrNameLst>
                                      </p:cBhvr>
                                      <p:to>
                                        <p:strVal val="visible"/>
                                      </p:to>
                                    </p:set>
                                  </p:childTnLst>
                                </p:cTn>
                              </p:par>
                              <p:par>
                                <p:cTn id="145" presetID="1" presetClass="entr" presetSubtype="0" fill="hold" grpId="1" nodeType="withEffect">
                                  <p:stCondLst>
                                    <p:cond delay="0"/>
                                  </p:stCondLst>
                                  <p:childTnLst>
                                    <p:set>
                                      <p:cBhvr>
                                        <p:cTn id="146" dur="1" fill="hold">
                                          <p:stCondLst>
                                            <p:cond delay="0"/>
                                          </p:stCondLst>
                                        </p:cTn>
                                        <p:tgtEl>
                                          <p:spTgt spid="56"/>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57"/>
                                        </p:tgtEl>
                                        <p:attrNameLst>
                                          <p:attrName>style.visibility</p:attrName>
                                        </p:attrNameLst>
                                      </p:cBhvr>
                                      <p:to>
                                        <p:strVal val="visible"/>
                                      </p:to>
                                    </p:set>
                                  </p:childTnLst>
                                </p:cTn>
                              </p:par>
                              <p:par>
                                <p:cTn id="149" presetID="1" presetClass="entr" presetSubtype="0" fill="hold" grpId="1" nodeType="withEffect">
                                  <p:stCondLst>
                                    <p:cond delay="0"/>
                                  </p:stCondLst>
                                  <p:childTnLst>
                                    <p:set>
                                      <p:cBhvr>
                                        <p:cTn id="150" dur="1" fill="hold">
                                          <p:stCondLst>
                                            <p:cond delay="0"/>
                                          </p:stCondLst>
                                        </p:cTn>
                                        <p:tgtEl>
                                          <p:spTgt spid="58"/>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67"/>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38"/>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2"/>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5"/>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76"/>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77"/>
                                        </p:tgtEl>
                                        <p:attrNameLst>
                                          <p:attrName>style.visibility</p:attrName>
                                        </p:attrNameLst>
                                      </p:cBhvr>
                                      <p:to>
                                        <p:strVal val="visible"/>
                                      </p:to>
                                    </p:set>
                                  </p:childTnLst>
                                </p:cTn>
                              </p:par>
                              <p:par>
                                <p:cTn id="163" presetID="1" presetClass="entr" presetSubtype="0" fill="hold" grpId="1" nodeType="withEffect">
                                  <p:stCondLst>
                                    <p:cond delay="0"/>
                                  </p:stCondLst>
                                  <p:childTnLst>
                                    <p:set>
                                      <p:cBhvr>
                                        <p:cTn id="164" dur="1" fill="hold">
                                          <p:stCondLst>
                                            <p:cond delay="0"/>
                                          </p:stCondLst>
                                        </p:cTn>
                                        <p:tgtEl>
                                          <p:spTgt spid="79"/>
                                        </p:tgtEl>
                                        <p:attrNameLst>
                                          <p:attrName>style.visibility</p:attrName>
                                        </p:attrNameLst>
                                      </p:cBhvr>
                                      <p:to>
                                        <p:strVal val="visible"/>
                                      </p:to>
                                    </p:set>
                                  </p:childTnLst>
                                </p:cTn>
                              </p:par>
                              <p:par>
                                <p:cTn id="165" presetID="1" presetClass="entr" presetSubtype="0" fill="hold" grpId="1" nodeType="withEffect">
                                  <p:stCondLst>
                                    <p:cond delay="0"/>
                                  </p:stCondLst>
                                  <p:childTnLst>
                                    <p:set>
                                      <p:cBhvr>
                                        <p:cTn id="166" dur="1" fill="hold">
                                          <p:stCondLst>
                                            <p:cond delay="0"/>
                                          </p:stCondLst>
                                        </p:cTn>
                                        <p:tgtEl>
                                          <p:spTgt spid="80"/>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81"/>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82"/>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83"/>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0" presetClass="exit" presetSubtype="0" fill="hold" grpId="2" nodeType="clickEffect">
                                  <p:stCondLst>
                                    <p:cond delay="0"/>
                                  </p:stCondLst>
                                  <p:childTnLst>
                                    <p:animEffect transition="out" filter="fade">
                                      <p:cBhvr>
                                        <p:cTn id="180" dur="500"/>
                                        <p:tgtEl>
                                          <p:spTgt spid="62"/>
                                        </p:tgtEl>
                                      </p:cBhvr>
                                    </p:animEffect>
                                    <p:set>
                                      <p:cBhvr>
                                        <p:cTn id="181" dur="1" fill="hold">
                                          <p:stCondLst>
                                            <p:cond delay="499"/>
                                          </p:stCondLst>
                                        </p:cTn>
                                        <p:tgtEl>
                                          <p:spTgt spid="62"/>
                                        </p:tgtEl>
                                        <p:attrNameLst>
                                          <p:attrName>style.visibility</p:attrName>
                                        </p:attrNameLst>
                                      </p:cBhvr>
                                      <p:to>
                                        <p:strVal val="hidden"/>
                                      </p:to>
                                    </p:set>
                                  </p:childTnLst>
                                </p:cTn>
                              </p:par>
                              <p:par>
                                <p:cTn id="182" presetID="10" presetClass="exit" presetSubtype="0" fill="hold" grpId="2" nodeType="withEffect">
                                  <p:stCondLst>
                                    <p:cond delay="0"/>
                                  </p:stCondLst>
                                  <p:childTnLst>
                                    <p:animEffect transition="out" filter="fade">
                                      <p:cBhvr>
                                        <p:cTn id="183" dur="500"/>
                                        <p:tgtEl>
                                          <p:spTgt spid="49"/>
                                        </p:tgtEl>
                                      </p:cBhvr>
                                    </p:animEffect>
                                    <p:set>
                                      <p:cBhvr>
                                        <p:cTn id="184" dur="1" fill="hold">
                                          <p:stCondLst>
                                            <p:cond delay="499"/>
                                          </p:stCondLst>
                                        </p:cTn>
                                        <p:tgtEl>
                                          <p:spTgt spid="49"/>
                                        </p:tgtEl>
                                        <p:attrNameLst>
                                          <p:attrName>style.visibility</p:attrName>
                                        </p:attrNameLst>
                                      </p:cBhvr>
                                      <p:to>
                                        <p:strVal val="hidden"/>
                                      </p:to>
                                    </p:set>
                                  </p:childTnLst>
                                </p:cTn>
                              </p:par>
                              <p:par>
                                <p:cTn id="185" presetID="10" presetClass="exit" presetSubtype="0" fill="hold" grpId="2" nodeType="withEffect">
                                  <p:stCondLst>
                                    <p:cond delay="0"/>
                                  </p:stCondLst>
                                  <p:childTnLst>
                                    <p:animEffect transition="out" filter="fade">
                                      <p:cBhvr>
                                        <p:cTn id="186" dur="500"/>
                                        <p:tgtEl>
                                          <p:spTgt spid="56"/>
                                        </p:tgtEl>
                                      </p:cBhvr>
                                    </p:animEffect>
                                    <p:set>
                                      <p:cBhvr>
                                        <p:cTn id="187" dur="1" fill="hold">
                                          <p:stCondLst>
                                            <p:cond delay="499"/>
                                          </p:stCondLst>
                                        </p:cTn>
                                        <p:tgtEl>
                                          <p:spTgt spid="56"/>
                                        </p:tgtEl>
                                        <p:attrNameLst>
                                          <p:attrName>style.visibility</p:attrName>
                                        </p:attrNameLst>
                                      </p:cBhvr>
                                      <p:to>
                                        <p:strVal val="hidden"/>
                                      </p:to>
                                    </p:set>
                                  </p:childTnLst>
                                </p:cTn>
                              </p:par>
                              <p:par>
                                <p:cTn id="188" presetID="10" presetClass="exit" presetSubtype="0" fill="hold" grpId="1" nodeType="withEffect">
                                  <p:stCondLst>
                                    <p:cond delay="0"/>
                                  </p:stCondLst>
                                  <p:childTnLst>
                                    <p:animEffect transition="out" filter="fade">
                                      <p:cBhvr>
                                        <p:cTn id="189" dur="500"/>
                                        <p:tgtEl>
                                          <p:spTgt spid="70"/>
                                        </p:tgtEl>
                                      </p:cBhvr>
                                    </p:animEffect>
                                    <p:set>
                                      <p:cBhvr>
                                        <p:cTn id="190" dur="1" fill="hold">
                                          <p:stCondLst>
                                            <p:cond delay="499"/>
                                          </p:stCondLst>
                                        </p:cTn>
                                        <p:tgtEl>
                                          <p:spTgt spid="70"/>
                                        </p:tgtEl>
                                        <p:attrNameLst>
                                          <p:attrName>style.visibility</p:attrName>
                                        </p:attrNameLst>
                                      </p:cBhvr>
                                      <p:to>
                                        <p:strVal val="hidden"/>
                                      </p:to>
                                    </p:set>
                                  </p:childTnLst>
                                </p:cTn>
                              </p:par>
                              <p:par>
                                <p:cTn id="191" presetID="10" presetClass="exit" presetSubtype="0" fill="hold" grpId="1" nodeType="withEffect">
                                  <p:stCondLst>
                                    <p:cond delay="0"/>
                                  </p:stCondLst>
                                  <p:childTnLst>
                                    <p:animEffect transition="out" filter="fade">
                                      <p:cBhvr>
                                        <p:cTn id="192" dur="500"/>
                                        <p:tgtEl>
                                          <p:spTgt spid="68"/>
                                        </p:tgtEl>
                                      </p:cBhvr>
                                    </p:animEffect>
                                    <p:set>
                                      <p:cBhvr>
                                        <p:cTn id="193" dur="1" fill="hold">
                                          <p:stCondLst>
                                            <p:cond delay="499"/>
                                          </p:stCondLst>
                                        </p:cTn>
                                        <p:tgtEl>
                                          <p:spTgt spid="68"/>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1" presetClass="entr" presetSubtype="0" fill="hold" grpId="0" nodeType="clickEffect">
                                  <p:stCondLst>
                                    <p:cond delay="0"/>
                                  </p:stCondLst>
                                  <p:childTnLst>
                                    <p:set>
                                      <p:cBhvr>
                                        <p:cTn id="19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presetID="42" presetClass="path" presetSubtype="0" accel="50000" decel="50000" autoRev="1" fill="hold" grpId="2" nodeType="clickEffect">
                                  <p:stCondLst>
                                    <p:cond delay="0"/>
                                  </p:stCondLst>
                                  <p:childTnLst>
                                    <p:animMotion origin="layout" path="M -2.29167E-6 7.40741E-7 L 0.03659 0.16574 " pathEditMode="relative" rAng="0" ptsTypes="AA">
                                      <p:cBhvr>
                                        <p:cTn id="201" dur="1500" fill="hold"/>
                                        <p:tgtEl>
                                          <p:spTgt spid="79"/>
                                        </p:tgtEl>
                                        <p:attrNameLst>
                                          <p:attrName>ppt_x</p:attrName>
                                          <p:attrName>ppt_y</p:attrName>
                                        </p:attrNameLst>
                                      </p:cBhvr>
                                      <p:rCtr x="1823" y="8287"/>
                                    </p:animMotion>
                                  </p:childTnLst>
                                </p:cTn>
                              </p:par>
                              <p:par>
                                <p:cTn id="202" presetID="42" presetClass="path" presetSubtype="0" accel="50000" decel="50000" autoRev="1" fill="hold" grpId="2" nodeType="withEffect">
                                  <p:stCondLst>
                                    <p:cond delay="0"/>
                                  </p:stCondLst>
                                  <p:childTnLst>
                                    <p:animMotion origin="layout" path="M -1.66667E-6 -1.48148E-6 L 0.03685 0.16597 " pathEditMode="relative" rAng="0" ptsTypes="AA">
                                      <p:cBhvr>
                                        <p:cTn id="203" dur="1500" fill="hold"/>
                                        <p:tgtEl>
                                          <p:spTgt spid="80"/>
                                        </p:tgtEl>
                                        <p:attrNameLst>
                                          <p:attrName>ppt_x</p:attrName>
                                          <p:attrName>ppt_y</p:attrName>
                                        </p:attrNameLst>
                                      </p:cBhvr>
                                      <p:rCtr x="1836" y="8287"/>
                                    </p:animMotion>
                                  </p:childTnLst>
                                </p:cTn>
                              </p:par>
                            </p:childTnLst>
                          </p:cTn>
                        </p:par>
                      </p:childTnLst>
                    </p:cTn>
                  </p:par>
                  <p:par>
                    <p:cTn id="204" fill="hold">
                      <p:stCondLst>
                        <p:cond delay="indefinite"/>
                      </p:stCondLst>
                      <p:childTnLst>
                        <p:par>
                          <p:cTn id="205" fill="hold">
                            <p:stCondLst>
                              <p:cond delay="0"/>
                            </p:stCondLst>
                            <p:childTnLst>
                              <p:par>
                                <p:cTn id="206" presetID="1" presetClass="entr" presetSubtype="0" fill="hold" grpId="0" nodeType="clickEffect">
                                  <p:stCondLst>
                                    <p:cond delay="0"/>
                                  </p:stCondLst>
                                  <p:childTnLst>
                                    <p:set>
                                      <p:cBhvr>
                                        <p:cTn id="20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4" grpId="1" animBg="1"/>
      <p:bldP spid="46" grpId="0" animBg="1"/>
      <p:bldP spid="46" grpId="1" animBg="1"/>
      <p:bldP spid="3" grpId="0" uiExpand="1" build="p"/>
      <p:bldP spid="34" grpId="0" animBg="1"/>
      <p:bldP spid="34" grpId="1" animBg="1"/>
      <p:bldP spid="35" grpId="0" animBg="1"/>
      <p:bldP spid="35" grpId="1" animBg="1"/>
      <p:bldP spid="37" grpId="0" animBg="1"/>
      <p:bldP spid="37" grpId="1" animBg="1"/>
      <p:bldP spid="40" grpId="0" animBg="1"/>
      <p:bldP spid="40" grpId="1" animBg="1"/>
      <p:bldP spid="42" grpId="0"/>
      <p:bldP spid="42" grpId="1"/>
      <p:bldP spid="55" grpId="0"/>
      <p:bldP spid="55" grpId="1"/>
      <p:bldP spid="59" grpId="0" animBg="1"/>
      <p:bldP spid="59" grpId="1" animBg="1"/>
      <p:bldP spid="60" grpId="0"/>
      <p:bldP spid="60" grpId="1"/>
      <p:bldP spid="61" grpId="0"/>
      <p:bldP spid="61" grpId="1"/>
      <p:bldP spid="62" grpId="0"/>
      <p:bldP spid="62" grpId="1"/>
      <p:bldP spid="62" grpId="2"/>
      <p:bldP spid="50" grpId="0"/>
      <p:bldP spid="50" grpId="1"/>
      <p:bldP spid="47" grpId="0" animBg="1"/>
      <p:bldP spid="47" grpId="1" animBg="1"/>
      <p:bldP spid="49" grpId="0"/>
      <p:bldP spid="49" grpId="1"/>
      <p:bldP spid="49" grpId="2"/>
      <p:bldP spid="54" grpId="0"/>
      <p:bldP spid="54" grpId="1"/>
      <p:bldP spid="56" grpId="0"/>
      <p:bldP spid="56" grpId="1"/>
      <p:bldP spid="56" grpId="2"/>
      <p:bldP spid="58" grpId="0"/>
      <p:bldP spid="58" grpId="1"/>
      <p:bldP spid="68" grpId="0"/>
      <p:bldP spid="68" grpId="1"/>
      <p:bldP spid="70" grpId="0"/>
      <p:bldP spid="70" grpId="1"/>
      <p:bldP spid="71" grpId="0"/>
      <p:bldP spid="79" grpId="0"/>
      <p:bldP spid="79" grpId="1"/>
      <p:bldP spid="79" grpId="2"/>
      <p:bldP spid="80" grpId="0"/>
      <p:bldP spid="80" grpId="1"/>
      <p:bldP spid="80" grpId="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椭圆 73">
            <a:extLst>
              <a:ext uri="{FF2B5EF4-FFF2-40B4-BE49-F238E27FC236}">
                <a16:creationId xmlns:a16="http://schemas.microsoft.com/office/drawing/2014/main" id="{C346966D-85BC-43BE-BFC0-A169F61DCB84}"/>
              </a:ext>
            </a:extLst>
          </p:cNvPr>
          <p:cNvSpPr/>
          <p:nvPr/>
        </p:nvSpPr>
        <p:spPr>
          <a:xfrm>
            <a:off x="6601787" y="3363189"/>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46" name="椭圆 45">
            <a:extLst>
              <a:ext uri="{FF2B5EF4-FFF2-40B4-BE49-F238E27FC236}">
                <a16:creationId xmlns:a16="http://schemas.microsoft.com/office/drawing/2014/main" id="{034676CD-4342-4726-9B9A-074DA79D3F18}"/>
              </a:ext>
            </a:extLst>
          </p:cNvPr>
          <p:cNvSpPr/>
          <p:nvPr/>
        </p:nvSpPr>
        <p:spPr>
          <a:xfrm>
            <a:off x="7214313" y="1853248"/>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构造</a:t>
            </a:r>
            <a:r>
              <a:rPr lang="en-US" altLang="zh-CN" dirty="0"/>
              <a:t>——</a:t>
            </a:r>
            <a:r>
              <a:rPr lang="zh-CN" altLang="en-US" dirty="0"/>
              <a:t>实现</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4" y="2052917"/>
            <a:ext cx="5151809" cy="4503739"/>
          </a:xfrm>
        </p:spPr>
        <p:txBody>
          <a:bodyPr>
            <a:normAutofit/>
          </a:bodyPr>
          <a:lstStyle/>
          <a:p>
            <a:r>
              <a:rPr lang="zh-CN" altLang="en-US" dirty="0"/>
              <a:t>又因为最短的字符串的内容可以通过其长度以及最长的字符串的内容得到</a:t>
            </a:r>
            <a:endParaRPr lang="en-US" altLang="zh-CN" dirty="0"/>
          </a:p>
          <a:p>
            <a:r>
              <a:rPr lang="zh-CN" altLang="en-US" dirty="0"/>
              <a:t>所以我们只要记每个点接受的最长的字符串就可以了</a:t>
            </a:r>
            <a:endParaRPr lang="en-US" altLang="zh-CN" dirty="0"/>
          </a:p>
          <a:p>
            <a:r>
              <a:rPr lang="zh-CN" altLang="en-US" dirty="0"/>
              <a:t>最后，考虑到每个点接受的字符串都是原串（也就是你要对着它建后缀自动机的字符串）的子串</a:t>
            </a:r>
            <a:endParaRPr lang="en-US" altLang="zh-CN" dirty="0"/>
          </a:p>
          <a:p>
            <a:r>
              <a:rPr lang="zh-CN" altLang="en-US" dirty="0"/>
              <a:t>所以我们可以进一步简化我们记录的信息，对每个点只记录它接受的最长的字符串的长度和在原串中的位置</a:t>
            </a:r>
            <a:endParaRPr lang="en-US" altLang="zh-CN" dirty="0"/>
          </a:p>
          <a:p>
            <a:r>
              <a:rPr lang="zh-CN" altLang="en-US" dirty="0"/>
              <a:t>（由于这一步画在图上太不直观我就不加动画演示了）</a:t>
            </a:r>
            <a:endParaRPr lang="en-US" altLang="zh-CN" dirty="0"/>
          </a:p>
        </p:txBody>
      </p:sp>
      <p:sp>
        <p:nvSpPr>
          <p:cNvPr id="34" name="椭圆 33">
            <a:extLst>
              <a:ext uri="{FF2B5EF4-FFF2-40B4-BE49-F238E27FC236}">
                <a16:creationId xmlns:a16="http://schemas.microsoft.com/office/drawing/2014/main" id="{26F6B653-2349-4760-8950-DDDF0638EA60}"/>
              </a:ext>
            </a:extLst>
          </p:cNvPr>
          <p:cNvSpPr/>
          <p:nvPr/>
        </p:nvSpPr>
        <p:spPr>
          <a:xfrm>
            <a:off x="8080653" y="968097"/>
            <a:ext cx="679508" cy="67950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C0BDABF0-BB1F-48ED-AA1D-C58AF9D9D7A5}"/>
              </a:ext>
            </a:extLst>
          </p:cNvPr>
          <p:cNvSpPr/>
          <p:nvPr/>
        </p:nvSpPr>
        <p:spPr>
          <a:xfrm>
            <a:off x="9850730" y="968097"/>
            <a:ext cx="679508" cy="6795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dirty="0">
                <a:solidFill>
                  <a:srgbClr val="FFFF00"/>
                </a:solidFill>
              </a:rPr>
              <a:t>a</a:t>
            </a:r>
            <a:endParaRPr lang="zh-CN" altLang="en-US" dirty="0"/>
          </a:p>
        </p:txBody>
      </p:sp>
      <p:cxnSp>
        <p:nvCxnSpPr>
          <p:cNvPr id="36" name="直接连接符 21">
            <a:extLst>
              <a:ext uri="{FF2B5EF4-FFF2-40B4-BE49-F238E27FC236}">
                <a16:creationId xmlns:a16="http://schemas.microsoft.com/office/drawing/2014/main" id="{66763B39-BCCE-4D9D-8B74-00B650ED2C82}"/>
              </a:ext>
            </a:extLst>
          </p:cNvPr>
          <p:cNvCxnSpPr>
            <a:cxnSpLocks/>
            <a:stCxn id="34" idx="6"/>
            <a:endCxn id="35" idx="2"/>
          </p:cNvCxnSpPr>
          <p:nvPr/>
        </p:nvCxnSpPr>
        <p:spPr>
          <a:xfrm>
            <a:off x="8760161" y="1307851"/>
            <a:ext cx="1090569" cy="0"/>
          </a:xfrm>
          <a:prstGeom prst="straightConnector1">
            <a:avLst/>
          </a:prstGeom>
          <a:ln w="38100">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id="{5AE98F3D-3EC4-4CBD-AF6F-742768971D2D}"/>
              </a:ext>
            </a:extLst>
          </p:cNvPr>
          <p:cNvSpPr/>
          <p:nvPr/>
        </p:nvSpPr>
        <p:spPr>
          <a:xfrm>
            <a:off x="10757314" y="176501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cxnSp>
        <p:nvCxnSpPr>
          <p:cNvPr id="39" name="直接连接符 21">
            <a:extLst>
              <a:ext uri="{FF2B5EF4-FFF2-40B4-BE49-F238E27FC236}">
                <a16:creationId xmlns:a16="http://schemas.microsoft.com/office/drawing/2014/main" id="{52D9F6AD-F8E3-4EF2-B0CE-C114E35D4844}"/>
              </a:ext>
            </a:extLst>
          </p:cNvPr>
          <p:cNvCxnSpPr>
            <a:cxnSpLocks/>
            <a:stCxn id="35" idx="5"/>
            <a:endCxn id="37" idx="1"/>
          </p:cNvCxnSpPr>
          <p:nvPr/>
        </p:nvCxnSpPr>
        <p:spPr>
          <a:xfrm>
            <a:off x="10430726" y="1548093"/>
            <a:ext cx="450104" cy="340437"/>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椭圆 39">
            <a:extLst>
              <a:ext uri="{FF2B5EF4-FFF2-40B4-BE49-F238E27FC236}">
                <a16:creationId xmlns:a16="http://schemas.microsoft.com/office/drawing/2014/main" id="{F674BB5C-A906-463A-A268-26FE17B195A9}"/>
              </a:ext>
            </a:extLst>
          </p:cNvPr>
          <p:cNvSpPr/>
          <p:nvPr/>
        </p:nvSpPr>
        <p:spPr>
          <a:xfrm>
            <a:off x="11198464" y="335356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42" name="文本框 41">
            <a:extLst>
              <a:ext uri="{FF2B5EF4-FFF2-40B4-BE49-F238E27FC236}">
                <a16:creationId xmlns:a16="http://schemas.microsoft.com/office/drawing/2014/main" id="{E101A15F-F0A8-41E4-8C32-46AEB30C738C}"/>
              </a:ext>
            </a:extLst>
          </p:cNvPr>
          <p:cNvSpPr txBox="1"/>
          <p:nvPr/>
        </p:nvSpPr>
        <p:spPr>
          <a:xfrm>
            <a:off x="11302441" y="3753941"/>
            <a:ext cx="653255"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cxnSp>
        <p:nvCxnSpPr>
          <p:cNvPr id="44" name="直接连接符 21">
            <a:extLst>
              <a:ext uri="{FF2B5EF4-FFF2-40B4-BE49-F238E27FC236}">
                <a16:creationId xmlns:a16="http://schemas.microsoft.com/office/drawing/2014/main" id="{694B444E-0E5D-42D0-8FFD-6465D7D0D61A}"/>
              </a:ext>
            </a:extLst>
          </p:cNvPr>
          <p:cNvCxnSpPr>
            <a:cxnSpLocks/>
            <a:stCxn id="37" idx="4"/>
            <a:endCxn id="40" idx="1"/>
          </p:cNvCxnSpPr>
          <p:nvPr/>
        </p:nvCxnSpPr>
        <p:spPr>
          <a:xfrm>
            <a:off x="11179023" y="2608431"/>
            <a:ext cx="142957" cy="86864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CC7A0870-50A1-4232-807F-20690F9F6089}"/>
              </a:ext>
            </a:extLst>
          </p:cNvPr>
          <p:cNvSpPr txBox="1"/>
          <p:nvPr/>
        </p:nvSpPr>
        <p:spPr>
          <a:xfrm>
            <a:off x="10925652" y="2151553"/>
            <a:ext cx="508779" cy="369332"/>
          </a:xfrm>
          <a:prstGeom prst="rect">
            <a:avLst/>
          </a:prstGeom>
          <a:noFill/>
        </p:spPr>
        <p:txBody>
          <a:bodyPr wrap="square" rtlCol="0">
            <a:spAutoFit/>
          </a:bodyPr>
          <a:lstStyle/>
          <a:p>
            <a:pPr algn="ctr"/>
            <a:r>
              <a:rPr lang="en-US" altLang="zh-CN" b="1" dirty="0">
                <a:solidFill>
                  <a:srgbClr val="FFFF00"/>
                </a:solidFill>
              </a:rPr>
              <a:t>a</a:t>
            </a:r>
            <a:r>
              <a:rPr lang="en-US" altLang="zh-CN" b="1" dirty="0">
                <a:solidFill>
                  <a:srgbClr val="66FF66"/>
                </a:solidFill>
              </a:rPr>
              <a:t>b</a:t>
            </a:r>
            <a:endParaRPr lang="zh-CN" altLang="en-US" b="1" dirty="0">
              <a:solidFill>
                <a:srgbClr val="00FFFF"/>
              </a:solidFill>
            </a:endParaRPr>
          </a:p>
        </p:txBody>
      </p:sp>
      <p:sp>
        <p:nvSpPr>
          <p:cNvPr id="59" name="椭圆 58">
            <a:extLst>
              <a:ext uri="{FF2B5EF4-FFF2-40B4-BE49-F238E27FC236}">
                <a16:creationId xmlns:a16="http://schemas.microsoft.com/office/drawing/2014/main" id="{9DB70D77-7E1E-41F0-BC60-224F21380D8A}"/>
              </a:ext>
            </a:extLst>
          </p:cNvPr>
          <p:cNvSpPr/>
          <p:nvPr/>
        </p:nvSpPr>
        <p:spPr>
          <a:xfrm>
            <a:off x="9496049" y="4338332"/>
            <a:ext cx="971575" cy="9715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60" name="文本框 59">
            <a:extLst>
              <a:ext uri="{FF2B5EF4-FFF2-40B4-BE49-F238E27FC236}">
                <a16:creationId xmlns:a16="http://schemas.microsoft.com/office/drawing/2014/main" id="{DC29E13E-242E-40D7-85EC-C49E2AF4AE69}"/>
              </a:ext>
            </a:extLst>
          </p:cNvPr>
          <p:cNvSpPr txBox="1"/>
          <p:nvPr/>
        </p:nvSpPr>
        <p:spPr>
          <a:xfrm>
            <a:off x="9879138" y="4411379"/>
            <a:ext cx="48279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61" name="文本框 60">
            <a:extLst>
              <a:ext uri="{FF2B5EF4-FFF2-40B4-BE49-F238E27FC236}">
                <a16:creationId xmlns:a16="http://schemas.microsoft.com/office/drawing/2014/main" id="{084FCE3E-8078-48C3-AAA2-63D8BB0D5186}"/>
              </a:ext>
            </a:extLst>
          </p:cNvPr>
          <p:cNvSpPr txBox="1"/>
          <p:nvPr/>
        </p:nvSpPr>
        <p:spPr>
          <a:xfrm>
            <a:off x="9526971" y="4802131"/>
            <a:ext cx="89048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cxnSp>
        <p:nvCxnSpPr>
          <p:cNvPr id="63" name="直接连接符 21">
            <a:extLst>
              <a:ext uri="{FF2B5EF4-FFF2-40B4-BE49-F238E27FC236}">
                <a16:creationId xmlns:a16="http://schemas.microsoft.com/office/drawing/2014/main" id="{2BCC8758-DB91-473A-AB47-AEDBDD0C923A}"/>
              </a:ext>
            </a:extLst>
          </p:cNvPr>
          <p:cNvCxnSpPr>
            <a:cxnSpLocks/>
            <a:stCxn id="40" idx="3"/>
            <a:endCxn id="59" idx="7"/>
          </p:cNvCxnSpPr>
          <p:nvPr/>
        </p:nvCxnSpPr>
        <p:spPr>
          <a:xfrm flipH="1">
            <a:off x="10325340" y="4073465"/>
            <a:ext cx="996640" cy="40715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直接连接符 21">
            <a:extLst>
              <a:ext uri="{FF2B5EF4-FFF2-40B4-BE49-F238E27FC236}">
                <a16:creationId xmlns:a16="http://schemas.microsoft.com/office/drawing/2014/main" id="{8FB7577B-2C72-4A77-A971-CB4FC85C213F}"/>
              </a:ext>
            </a:extLst>
          </p:cNvPr>
          <p:cNvCxnSpPr>
            <a:cxnSpLocks/>
            <a:stCxn id="35" idx="1"/>
            <a:endCxn id="34" idx="7"/>
          </p:cNvCxnSpPr>
          <p:nvPr/>
        </p:nvCxnSpPr>
        <p:spPr>
          <a:xfrm flipH="1">
            <a:off x="8660649" y="1067609"/>
            <a:ext cx="1289593"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直接连接符 21">
            <a:extLst>
              <a:ext uri="{FF2B5EF4-FFF2-40B4-BE49-F238E27FC236}">
                <a16:creationId xmlns:a16="http://schemas.microsoft.com/office/drawing/2014/main" id="{7A4802D8-C366-44F6-9BB6-320304C6966B}"/>
              </a:ext>
            </a:extLst>
          </p:cNvPr>
          <p:cNvCxnSpPr>
            <a:cxnSpLocks/>
            <a:stCxn id="34" idx="3"/>
            <a:endCxn id="46" idx="7"/>
          </p:cNvCxnSpPr>
          <p:nvPr/>
        </p:nvCxnSpPr>
        <p:spPr>
          <a:xfrm flipH="1">
            <a:off x="7934214" y="1548093"/>
            <a:ext cx="245951" cy="42867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63AB981A-5B26-4E53-BDA7-A7FCC2CDD3DD}"/>
              </a:ext>
            </a:extLst>
          </p:cNvPr>
          <p:cNvSpPr txBox="1"/>
          <p:nvPr/>
        </p:nvSpPr>
        <p:spPr>
          <a:xfrm>
            <a:off x="7384898" y="1957783"/>
            <a:ext cx="508779" cy="369332"/>
          </a:xfrm>
          <a:prstGeom prst="rect">
            <a:avLst/>
          </a:prstGeom>
          <a:noFill/>
        </p:spPr>
        <p:txBody>
          <a:bodyPr wrap="square" rtlCol="0">
            <a:spAutoFit/>
          </a:bodyPr>
          <a:lstStyle/>
          <a:p>
            <a:pPr algn="ctr"/>
            <a:r>
              <a:rPr lang="en-US" altLang="zh-CN" b="1" dirty="0">
                <a:solidFill>
                  <a:srgbClr val="66FF66"/>
                </a:solidFill>
              </a:rPr>
              <a:t>b</a:t>
            </a:r>
            <a:endParaRPr lang="zh-CN" altLang="en-US" b="1" dirty="0">
              <a:solidFill>
                <a:srgbClr val="00FFFF"/>
              </a:solidFill>
            </a:endParaRPr>
          </a:p>
        </p:txBody>
      </p:sp>
      <p:cxnSp>
        <p:nvCxnSpPr>
          <p:cNvPr id="51" name="直接连接符 21">
            <a:extLst>
              <a:ext uri="{FF2B5EF4-FFF2-40B4-BE49-F238E27FC236}">
                <a16:creationId xmlns:a16="http://schemas.microsoft.com/office/drawing/2014/main" id="{9558E169-523E-4B9D-89F3-0DAF58E99AB1}"/>
              </a:ext>
            </a:extLst>
          </p:cNvPr>
          <p:cNvCxnSpPr>
            <a:cxnSpLocks/>
            <a:stCxn id="46" idx="0"/>
            <a:endCxn id="34" idx="2"/>
          </p:cNvCxnSpPr>
          <p:nvPr/>
        </p:nvCxnSpPr>
        <p:spPr>
          <a:xfrm flipV="1">
            <a:off x="7636022" y="1307851"/>
            <a:ext cx="444631" cy="54539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直接连接符 21">
            <a:extLst>
              <a:ext uri="{FF2B5EF4-FFF2-40B4-BE49-F238E27FC236}">
                <a16:creationId xmlns:a16="http://schemas.microsoft.com/office/drawing/2014/main" id="{4BA5F732-058B-42D7-BCCB-33A82236B7D4}"/>
              </a:ext>
            </a:extLst>
          </p:cNvPr>
          <p:cNvCxnSpPr>
            <a:cxnSpLocks/>
            <a:stCxn id="59" idx="1"/>
            <a:endCxn id="46" idx="5"/>
          </p:cNvCxnSpPr>
          <p:nvPr/>
        </p:nvCxnSpPr>
        <p:spPr>
          <a:xfrm flipH="1" flipV="1">
            <a:off x="7934214" y="2573149"/>
            <a:ext cx="1704119" cy="190746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直接连接符 21">
            <a:extLst>
              <a:ext uri="{FF2B5EF4-FFF2-40B4-BE49-F238E27FC236}">
                <a16:creationId xmlns:a16="http://schemas.microsoft.com/office/drawing/2014/main" id="{16B39B8D-FF32-4F24-8260-5E0ED5ED59C7}"/>
              </a:ext>
            </a:extLst>
          </p:cNvPr>
          <p:cNvCxnSpPr>
            <a:cxnSpLocks/>
            <a:stCxn id="37" idx="2"/>
            <a:endCxn id="46" idx="6"/>
          </p:cNvCxnSpPr>
          <p:nvPr/>
        </p:nvCxnSpPr>
        <p:spPr>
          <a:xfrm flipH="1">
            <a:off x="8057730" y="2186723"/>
            <a:ext cx="2699584" cy="8823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椭圆 46">
            <a:extLst>
              <a:ext uri="{FF2B5EF4-FFF2-40B4-BE49-F238E27FC236}">
                <a16:creationId xmlns:a16="http://schemas.microsoft.com/office/drawing/2014/main" id="{5FE68210-9FC5-453A-B8B6-2E1E14ABC93D}"/>
              </a:ext>
            </a:extLst>
          </p:cNvPr>
          <p:cNvSpPr/>
          <p:nvPr/>
        </p:nvSpPr>
        <p:spPr>
          <a:xfrm>
            <a:off x="8334899" y="5510614"/>
            <a:ext cx="1202123" cy="12021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54" name="文本框 53">
            <a:extLst>
              <a:ext uri="{FF2B5EF4-FFF2-40B4-BE49-F238E27FC236}">
                <a16:creationId xmlns:a16="http://schemas.microsoft.com/office/drawing/2014/main" id="{117B38A2-EF2A-42CF-BDA9-0980C7ED492A}"/>
              </a:ext>
            </a:extLst>
          </p:cNvPr>
          <p:cNvSpPr txBox="1"/>
          <p:nvPr/>
        </p:nvSpPr>
        <p:spPr>
          <a:xfrm>
            <a:off x="8431462" y="6187325"/>
            <a:ext cx="105517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cxnSp>
        <p:nvCxnSpPr>
          <p:cNvPr id="57" name="直接连接符 21">
            <a:extLst>
              <a:ext uri="{FF2B5EF4-FFF2-40B4-BE49-F238E27FC236}">
                <a16:creationId xmlns:a16="http://schemas.microsoft.com/office/drawing/2014/main" id="{0F91C6FD-F575-4E85-AFB8-B690FD698668}"/>
              </a:ext>
            </a:extLst>
          </p:cNvPr>
          <p:cNvCxnSpPr>
            <a:cxnSpLocks/>
            <a:stCxn id="59" idx="3"/>
            <a:endCxn id="47" idx="7"/>
          </p:cNvCxnSpPr>
          <p:nvPr/>
        </p:nvCxnSpPr>
        <p:spPr>
          <a:xfrm flipH="1">
            <a:off x="9360975" y="5167623"/>
            <a:ext cx="277358" cy="519038"/>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25ADDB0D-84F7-433A-98C9-445844A475B3}"/>
              </a:ext>
            </a:extLst>
          </p:cNvPr>
          <p:cNvSpPr txBox="1"/>
          <p:nvPr/>
        </p:nvSpPr>
        <p:spPr>
          <a:xfrm>
            <a:off x="8922620" y="5595007"/>
            <a:ext cx="518150" cy="369332"/>
          </a:xfrm>
          <a:prstGeom prst="rect">
            <a:avLst/>
          </a:prstGeom>
          <a:noFill/>
        </p:spPr>
        <p:txBody>
          <a:bodyPr wrap="square" rtlCol="0">
            <a:spAutoFit/>
          </a:bodyPr>
          <a:lstStyle/>
          <a:p>
            <a:pPr algn="ctr"/>
            <a:r>
              <a:rPr lang="en-US" altLang="zh-CN" b="1" dirty="0">
                <a:solidFill>
                  <a:srgbClr val="66FF66"/>
                </a:solidFill>
              </a:rPr>
              <a:t>bb</a:t>
            </a:r>
            <a:endParaRPr lang="zh-CN" altLang="en-US" b="1" dirty="0">
              <a:solidFill>
                <a:srgbClr val="00FFFF"/>
              </a:solidFill>
            </a:endParaRPr>
          </a:p>
        </p:txBody>
      </p:sp>
      <p:cxnSp>
        <p:nvCxnSpPr>
          <p:cNvPr id="67" name="直接连接符 21">
            <a:extLst>
              <a:ext uri="{FF2B5EF4-FFF2-40B4-BE49-F238E27FC236}">
                <a16:creationId xmlns:a16="http://schemas.microsoft.com/office/drawing/2014/main" id="{9547869C-863C-4B02-A05A-26C1BF5B7033}"/>
              </a:ext>
            </a:extLst>
          </p:cNvPr>
          <p:cNvCxnSpPr>
            <a:cxnSpLocks/>
            <a:stCxn id="46" idx="4"/>
            <a:endCxn id="47" idx="0"/>
          </p:cNvCxnSpPr>
          <p:nvPr/>
        </p:nvCxnSpPr>
        <p:spPr>
          <a:xfrm>
            <a:off x="7636022" y="2696665"/>
            <a:ext cx="1299939" cy="2813949"/>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直接连接符 21">
            <a:extLst>
              <a:ext uri="{FF2B5EF4-FFF2-40B4-BE49-F238E27FC236}">
                <a16:creationId xmlns:a16="http://schemas.microsoft.com/office/drawing/2014/main" id="{CD225F7A-068F-4D79-9D14-8AF662BDD726}"/>
              </a:ext>
            </a:extLst>
          </p:cNvPr>
          <p:cNvCxnSpPr>
            <a:cxnSpLocks/>
            <a:stCxn id="47" idx="1"/>
            <a:endCxn id="46" idx="4"/>
          </p:cNvCxnSpPr>
          <p:nvPr/>
        </p:nvCxnSpPr>
        <p:spPr>
          <a:xfrm flipH="1" flipV="1">
            <a:off x="7636022" y="2696665"/>
            <a:ext cx="874924" cy="2989996"/>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椭圆 64">
            <a:extLst>
              <a:ext uri="{FF2B5EF4-FFF2-40B4-BE49-F238E27FC236}">
                <a16:creationId xmlns:a16="http://schemas.microsoft.com/office/drawing/2014/main" id="{BF98419A-9112-42AA-AFEC-303484EEAFA4}"/>
              </a:ext>
            </a:extLst>
          </p:cNvPr>
          <p:cNvSpPr/>
          <p:nvPr/>
        </p:nvSpPr>
        <p:spPr>
          <a:xfrm>
            <a:off x="6626148" y="4778808"/>
            <a:ext cx="1306721" cy="130672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69" name="文本框 68">
            <a:extLst>
              <a:ext uri="{FF2B5EF4-FFF2-40B4-BE49-F238E27FC236}">
                <a16:creationId xmlns:a16="http://schemas.microsoft.com/office/drawing/2014/main" id="{C13B0D72-8DC2-4084-9C2C-BFF389CE888B}"/>
              </a:ext>
            </a:extLst>
          </p:cNvPr>
          <p:cNvSpPr txBox="1"/>
          <p:nvPr/>
        </p:nvSpPr>
        <p:spPr>
          <a:xfrm>
            <a:off x="6644330" y="5494155"/>
            <a:ext cx="120212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71" name="文本框 70">
            <a:extLst>
              <a:ext uri="{FF2B5EF4-FFF2-40B4-BE49-F238E27FC236}">
                <a16:creationId xmlns:a16="http://schemas.microsoft.com/office/drawing/2014/main" id="{885BBA03-9972-4447-8A2E-26BC03685713}"/>
              </a:ext>
            </a:extLst>
          </p:cNvPr>
          <p:cNvSpPr txBox="1"/>
          <p:nvPr/>
        </p:nvSpPr>
        <p:spPr>
          <a:xfrm>
            <a:off x="7125863" y="4892212"/>
            <a:ext cx="694068" cy="369332"/>
          </a:xfrm>
          <a:prstGeom prst="rect">
            <a:avLst/>
          </a:prstGeom>
          <a:noFill/>
        </p:spPr>
        <p:txBody>
          <a:bodyPr wrap="square" rtlCol="0">
            <a:spAutoFit/>
          </a:bodyPr>
          <a:lstStyle/>
          <a:p>
            <a:pPr algn="ct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cxnSp>
        <p:nvCxnSpPr>
          <p:cNvPr id="72" name="直接连接符 21">
            <a:extLst>
              <a:ext uri="{FF2B5EF4-FFF2-40B4-BE49-F238E27FC236}">
                <a16:creationId xmlns:a16="http://schemas.microsoft.com/office/drawing/2014/main" id="{AB7BE4CA-A122-41AE-8250-489FB380EDC4}"/>
              </a:ext>
            </a:extLst>
          </p:cNvPr>
          <p:cNvCxnSpPr>
            <a:cxnSpLocks/>
            <a:stCxn id="47" idx="2"/>
            <a:endCxn id="65" idx="5"/>
          </p:cNvCxnSpPr>
          <p:nvPr/>
        </p:nvCxnSpPr>
        <p:spPr>
          <a:xfrm flipH="1" flipV="1">
            <a:off x="7741504" y="5894164"/>
            <a:ext cx="593395" cy="217512"/>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直接连接符 21">
            <a:extLst>
              <a:ext uri="{FF2B5EF4-FFF2-40B4-BE49-F238E27FC236}">
                <a16:creationId xmlns:a16="http://schemas.microsoft.com/office/drawing/2014/main" id="{B1BA0F32-D65B-401D-889B-A2ECFDCA2BBA}"/>
              </a:ext>
            </a:extLst>
          </p:cNvPr>
          <p:cNvCxnSpPr>
            <a:cxnSpLocks/>
            <a:stCxn id="46" idx="3"/>
            <a:endCxn id="74" idx="0"/>
          </p:cNvCxnSpPr>
          <p:nvPr/>
        </p:nvCxnSpPr>
        <p:spPr>
          <a:xfrm flipH="1">
            <a:off x="7023496" y="2573149"/>
            <a:ext cx="314333" cy="790040"/>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接连接符 21">
            <a:extLst>
              <a:ext uri="{FF2B5EF4-FFF2-40B4-BE49-F238E27FC236}">
                <a16:creationId xmlns:a16="http://schemas.microsoft.com/office/drawing/2014/main" id="{9620B192-E2DF-475B-85F8-73A465196E48}"/>
              </a:ext>
            </a:extLst>
          </p:cNvPr>
          <p:cNvCxnSpPr>
            <a:cxnSpLocks/>
            <a:stCxn id="34" idx="5"/>
            <a:endCxn id="74" idx="6"/>
          </p:cNvCxnSpPr>
          <p:nvPr/>
        </p:nvCxnSpPr>
        <p:spPr>
          <a:xfrm flipH="1">
            <a:off x="7445204" y="1548093"/>
            <a:ext cx="1215445" cy="2236805"/>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接连接符 21">
            <a:extLst>
              <a:ext uri="{FF2B5EF4-FFF2-40B4-BE49-F238E27FC236}">
                <a16:creationId xmlns:a16="http://schemas.microsoft.com/office/drawing/2014/main" id="{2111376E-B25B-4443-B223-0A7044B74B1F}"/>
              </a:ext>
            </a:extLst>
          </p:cNvPr>
          <p:cNvCxnSpPr>
            <a:cxnSpLocks/>
            <a:stCxn id="74" idx="5"/>
            <a:endCxn id="59" idx="2"/>
          </p:cNvCxnSpPr>
          <p:nvPr/>
        </p:nvCxnSpPr>
        <p:spPr>
          <a:xfrm>
            <a:off x="7321688" y="4083090"/>
            <a:ext cx="2174361" cy="741030"/>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文本框 78">
            <a:extLst>
              <a:ext uri="{FF2B5EF4-FFF2-40B4-BE49-F238E27FC236}">
                <a16:creationId xmlns:a16="http://schemas.microsoft.com/office/drawing/2014/main" id="{D6B09E48-0CD9-4DE7-9621-CCBCC578745D}"/>
              </a:ext>
            </a:extLst>
          </p:cNvPr>
          <p:cNvSpPr txBox="1"/>
          <p:nvPr/>
        </p:nvSpPr>
        <p:spPr>
          <a:xfrm>
            <a:off x="6849313" y="3565240"/>
            <a:ext cx="508779"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sp>
        <p:nvSpPr>
          <p:cNvPr id="80" name="文本框 79">
            <a:extLst>
              <a:ext uri="{FF2B5EF4-FFF2-40B4-BE49-F238E27FC236}">
                <a16:creationId xmlns:a16="http://schemas.microsoft.com/office/drawing/2014/main" id="{AB0D2F73-B6E9-4330-B82F-C7E700859531}"/>
              </a:ext>
            </a:extLst>
          </p:cNvPr>
          <p:cNvSpPr txBox="1"/>
          <p:nvPr/>
        </p:nvSpPr>
        <p:spPr>
          <a:xfrm>
            <a:off x="7012307" y="3375195"/>
            <a:ext cx="327259" cy="369332"/>
          </a:xfrm>
          <a:prstGeom prst="rect">
            <a:avLst/>
          </a:prstGeom>
          <a:noFill/>
        </p:spPr>
        <p:txBody>
          <a:bodyPr wrap="square" rtlCol="0">
            <a:spAutoFit/>
          </a:bodyPr>
          <a:lstStyle/>
          <a:p>
            <a:pPr algn="ctr"/>
            <a:r>
              <a:rPr lang="en-US" altLang="zh-CN" b="1" dirty="0">
                <a:solidFill>
                  <a:srgbClr val="00FFFF"/>
                </a:solidFill>
              </a:rPr>
              <a:t>c</a:t>
            </a:r>
            <a:endParaRPr lang="zh-CN" altLang="en-US" b="1" dirty="0">
              <a:solidFill>
                <a:srgbClr val="00FFFF"/>
              </a:solidFill>
            </a:endParaRPr>
          </a:p>
        </p:txBody>
      </p:sp>
      <p:cxnSp>
        <p:nvCxnSpPr>
          <p:cNvPr id="81" name="直接连接符 21">
            <a:extLst>
              <a:ext uri="{FF2B5EF4-FFF2-40B4-BE49-F238E27FC236}">
                <a16:creationId xmlns:a16="http://schemas.microsoft.com/office/drawing/2014/main" id="{262C7B61-CA69-4C86-A82D-1A75573D17BB}"/>
              </a:ext>
            </a:extLst>
          </p:cNvPr>
          <p:cNvCxnSpPr>
            <a:cxnSpLocks/>
            <a:stCxn id="65" idx="0"/>
            <a:endCxn id="74" idx="4"/>
          </p:cNvCxnSpPr>
          <p:nvPr/>
        </p:nvCxnSpPr>
        <p:spPr>
          <a:xfrm flipH="1" flipV="1">
            <a:off x="7023496" y="4206606"/>
            <a:ext cx="256013" cy="572202"/>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2" name="直接连接符 21">
            <a:extLst>
              <a:ext uri="{FF2B5EF4-FFF2-40B4-BE49-F238E27FC236}">
                <a16:creationId xmlns:a16="http://schemas.microsoft.com/office/drawing/2014/main" id="{7FF358A3-09AA-4049-B90C-AD1C8030329A}"/>
              </a:ext>
            </a:extLst>
          </p:cNvPr>
          <p:cNvCxnSpPr>
            <a:cxnSpLocks/>
            <a:stCxn id="74" idx="1"/>
            <a:endCxn id="34" idx="1"/>
          </p:cNvCxnSpPr>
          <p:nvPr/>
        </p:nvCxnSpPr>
        <p:spPr>
          <a:xfrm rot="5400000" flipH="1" flipV="1">
            <a:off x="6243186" y="1549726"/>
            <a:ext cx="2419096" cy="1454862"/>
          </a:xfrm>
          <a:prstGeom prst="bentConnector3">
            <a:avLst>
              <a:gd name="adj1" fmla="val 99979"/>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3" name="直接连接符 21">
            <a:extLst>
              <a:ext uri="{FF2B5EF4-FFF2-40B4-BE49-F238E27FC236}">
                <a16:creationId xmlns:a16="http://schemas.microsoft.com/office/drawing/2014/main" id="{0BD5261A-0A52-4540-AFEE-9740DD3BD252}"/>
              </a:ext>
            </a:extLst>
          </p:cNvPr>
          <p:cNvCxnSpPr>
            <a:cxnSpLocks/>
            <a:stCxn id="40" idx="2"/>
            <a:endCxn id="74" idx="6"/>
          </p:cNvCxnSpPr>
          <p:nvPr/>
        </p:nvCxnSpPr>
        <p:spPr>
          <a:xfrm flipH="1">
            <a:off x="7445204" y="3775273"/>
            <a:ext cx="3753260" cy="9625"/>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80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autoRev="1" fill="hold" grpId="0" nodeType="clickEffect">
                                  <p:stCondLst>
                                    <p:cond delay="0"/>
                                  </p:stCondLst>
                                  <p:childTnLst>
                                    <p:animMotion origin="layout" path="M -6.25E-7 2.22222E-6 L -0.00026 0.0875 " pathEditMode="relative" rAng="0" ptsTypes="AA">
                                      <p:cBhvr>
                                        <p:cTn id="10" dur="1250" fill="hold"/>
                                        <p:tgtEl>
                                          <p:spTgt spid="71"/>
                                        </p:tgtEl>
                                        <p:attrNameLst>
                                          <p:attrName>ppt_x</p:attrName>
                                          <p:attrName>ppt_y</p:attrName>
                                        </p:attrNameLst>
                                      </p:cBhvr>
                                      <p:rCtr x="-13" y="4375"/>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71"/>
                                        </p:tgtEl>
                                      </p:cBhvr>
                                    </p:animEffect>
                                    <p:set>
                                      <p:cBhvr>
                                        <p:cTn id="19" dur="1" fill="hold">
                                          <p:stCondLst>
                                            <p:cond delay="499"/>
                                          </p:stCondLst>
                                        </p:cTn>
                                        <p:tgtEl>
                                          <p:spTgt spid="71"/>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80"/>
                                        </p:tgtEl>
                                      </p:cBhvr>
                                    </p:animEffect>
                                    <p:set>
                                      <p:cBhvr>
                                        <p:cTn id="22" dur="1" fill="hold">
                                          <p:stCondLst>
                                            <p:cond delay="499"/>
                                          </p:stCondLst>
                                        </p:cTn>
                                        <p:tgtEl>
                                          <p:spTgt spid="80"/>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58"/>
                                        </p:tgtEl>
                                      </p:cBhvr>
                                    </p:animEffect>
                                    <p:set>
                                      <p:cBhvr>
                                        <p:cTn id="25" dur="1" fill="hold">
                                          <p:stCondLst>
                                            <p:cond delay="499"/>
                                          </p:stCondLst>
                                        </p:cTn>
                                        <p:tgtEl>
                                          <p:spTgt spid="58"/>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60"/>
                                        </p:tgtEl>
                                      </p:cBhvr>
                                    </p:animEffect>
                                    <p:set>
                                      <p:cBhvr>
                                        <p:cTn id="28" dur="1" fill="hold">
                                          <p:stCondLst>
                                            <p:cond delay="499"/>
                                          </p:stCondLst>
                                        </p:cTn>
                                        <p:tgtEl>
                                          <p:spTgt spid="6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0" grpId="0"/>
      <p:bldP spid="58" grpId="0"/>
      <p:bldP spid="71" grpId="0"/>
      <p:bldP spid="71" grpId="1"/>
      <p:bldP spid="8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椭圆 73">
            <a:extLst>
              <a:ext uri="{FF2B5EF4-FFF2-40B4-BE49-F238E27FC236}">
                <a16:creationId xmlns:a16="http://schemas.microsoft.com/office/drawing/2014/main" id="{C346966D-85BC-43BE-BFC0-A169F61DCB84}"/>
              </a:ext>
            </a:extLst>
          </p:cNvPr>
          <p:cNvSpPr/>
          <p:nvPr/>
        </p:nvSpPr>
        <p:spPr>
          <a:xfrm>
            <a:off x="6601787" y="3363189"/>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46" name="椭圆 45">
            <a:extLst>
              <a:ext uri="{FF2B5EF4-FFF2-40B4-BE49-F238E27FC236}">
                <a16:creationId xmlns:a16="http://schemas.microsoft.com/office/drawing/2014/main" id="{034676CD-4342-4726-9B9A-074DA79D3F18}"/>
              </a:ext>
            </a:extLst>
          </p:cNvPr>
          <p:cNvSpPr/>
          <p:nvPr/>
        </p:nvSpPr>
        <p:spPr>
          <a:xfrm>
            <a:off x="7214313" y="1853248"/>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构造</a:t>
            </a:r>
            <a:r>
              <a:rPr lang="en-US" altLang="zh-CN" dirty="0"/>
              <a:t>——</a:t>
            </a:r>
            <a:r>
              <a:rPr lang="zh-CN" altLang="en-US" dirty="0"/>
              <a:t>实现</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4" y="2052917"/>
            <a:ext cx="5151809" cy="4576483"/>
          </a:xfrm>
        </p:spPr>
        <p:txBody>
          <a:bodyPr>
            <a:normAutofit/>
          </a:bodyPr>
          <a:lstStyle/>
          <a:p>
            <a:r>
              <a:rPr lang="zh-CN" altLang="en-US" dirty="0"/>
              <a:t>我们总结一下，对于每个节点一共要记的信息有：</a:t>
            </a:r>
            <a:endParaRPr lang="en-US" altLang="zh-CN" dirty="0"/>
          </a:p>
          <a:p>
            <a:r>
              <a:rPr lang="en-US" altLang="zh-CN" dirty="0"/>
              <a:t>1.</a:t>
            </a:r>
            <a:r>
              <a:rPr lang="zh-CN" altLang="en-US" dirty="0"/>
              <a:t>指向父亲节点的指针</a:t>
            </a:r>
            <a:endParaRPr lang="en-US" altLang="zh-CN" dirty="0"/>
          </a:p>
          <a:p>
            <a:r>
              <a:rPr lang="en-US" altLang="zh-CN" dirty="0"/>
              <a:t>2.</a:t>
            </a:r>
            <a:r>
              <a:rPr lang="zh-CN" altLang="en-US" dirty="0"/>
              <a:t>指向从该节点出发的每种转移边的到达节点的指针</a:t>
            </a:r>
            <a:endParaRPr lang="en-US" altLang="zh-CN" dirty="0"/>
          </a:p>
          <a:p>
            <a:r>
              <a:rPr lang="en-US" altLang="zh-CN" dirty="0"/>
              <a:t>3.</a:t>
            </a:r>
            <a:r>
              <a:rPr lang="zh-CN" altLang="en-US" dirty="0"/>
              <a:t>该节点能接受的最长的字符串的长度以及它的位置（位置具体怎么记之后再说）</a:t>
            </a:r>
            <a:endParaRPr lang="en-US" altLang="zh-CN" dirty="0"/>
          </a:p>
          <a:p>
            <a:r>
              <a:rPr lang="zh-CN" altLang="en-US" dirty="0"/>
              <a:t>接下来为了让演示更直观，我仍然会把每个节点接受的所有字符串显示在节点上</a:t>
            </a:r>
            <a:endParaRPr lang="en-US" altLang="zh-CN" dirty="0"/>
          </a:p>
          <a:p>
            <a:r>
              <a:rPr lang="zh-CN" altLang="en-US" dirty="0"/>
              <a:t>之后有些页面我会把这个自动机放在画面上，是为了在讲一些性质的时候你们可以快速找到例子</a:t>
            </a:r>
            <a:endParaRPr lang="en-US" altLang="zh-CN" dirty="0"/>
          </a:p>
          <a:p>
            <a:endParaRPr lang="en-US" altLang="zh-CN" dirty="0"/>
          </a:p>
          <a:p>
            <a:endParaRPr lang="en-US" altLang="zh-CN" dirty="0"/>
          </a:p>
        </p:txBody>
      </p:sp>
      <p:sp>
        <p:nvSpPr>
          <p:cNvPr id="34" name="椭圆 33">
            <a:extLst>
              <a:ext uri="{FF2B5EF4-FFF2-40B4-BE49-F238E27FC236}">
                <a16:creationId xmlns:a16="http://schemas.microsoft.com/office/drawing/2014/main" id="{26F6B653-2349-4760-8950-DDDF0638EA60}"/>
              </a:ext>
            </a:extLst>
          </p:cNvPr>
          <p:cNvSpPr/>
          <p:nvPr/>
        </p:nvSpPr>
        <p:spPr>
          <a:xfrm>
            <a:off x="8080653" y="968097"/>
            <a:ext cx="679508" cy="67950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C0BDABF0-BB1F-48ED-AA1D-C58AF9D9D7A5}"/>
              </a:ext>
            </a:extLst>
          </p:cNvPr>
          <p:cNvSpPr/>
          <p:nvPr/>
        </p:nvSpPr>
        <p:spPr>
          <a:xfrm>
            <a:off x="9850730" y="968097"/>
            <a:ext cx="679508" cy="6795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cxnSp>
        <p:nvCxnSpPr>
          <p:cNvPr id="36" name="直接连接符 21">
            <a:extLst>
              <a:ext uri="{FF2B5EF4-FFF2-40B4-BE49-F238E27FC236}">
                <a16:creationId xmlns:a16="http://schemas.microsoft.com/office/drawing/2014/main" id="{66763B39-BCCE-4D9D-8B74-00B650ED2C82}"/>
              </a:ext>
            </a:extLst>
          </p:cNvPr>
          <p:cNvCxnSpPr>
            <a:cxnSpLocks/>
            <a:stCxn id="34" idx="6"/>
            <a:endCxn id="35" idx="2"/>
          </p:cNvCxnSpPr>
          <p:nvPr/>
        </p:nvCxnSpPr>
        <p:spPr>
          <a:xfrm>
            <a:off x="8760161" y="1307851"/>
            <a:ext cx="1090569" cy="0"/>
          </a:xfrm>
          <a:prstGeom prst="straightConnector1">
            <a:avLst/>
          </a:prstGeom>
          <a:ln w="38100">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id="{5AE98F3D-3EC4-4CBD-AF6F-742768971D2D}"/>
              </a:ext>
            </a:extLst>
          </p:cNvPr>
          <p:cNvSpPr/>
          <p:nvPr/>
        </p:nvSpPr>
        <p:spPr>
          <a:xfrm>
            <a:off x="10757314" y="176501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cxnSp>
        <p:nvCxnSpPr>
          <p:cNvPr id="39" name="直接连接符 21">
            <a:extLst>
              <a:ext uri="{FF2B5EF4-FFF2-40B4-BE49-F238E27FC236}">
                <a16:creationId xmlns:a16="http://schemas.microsoft.com/office/drawing/2014/main" id="{52D9F6AD-F8E3-4EF2-B0CE-C114E35D4844}"/>
              </a:ext>
            </a:extLst>
          </p:cNvPr>
          <p:cNvCxnSpPr>
            <a:cxnSpLocks/>
            <a:stCxn id="35" idx="5"/>
            <a:endCxn id="37" idx="1"/>
          </p:cNvCxnSpPr>
          <p:nvPr/>
        </p:nvCxnSpPr>
        <p:spPr>
          <a:xfrm>
            <a:off x="10430726" y="1548093"/>
            <a:ext cx="450104" cy="340437"/>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椭圆 39">
            <a:extLst>
              <a:ext uri="{FF2B5EF4-FFF2-40B4-BE49-F238E27FC236}">
                <a16:creationId xmlns:a16="http://schemas.microsoft.com/office/drawing/2014/main" id="{F674BB5C-A906-463A-A268-26FE17B195A9}"/>
              </a:ext>
            </a:extLst>
          </p:cNvPr>
          <p:cNvSpPr/>
          <p:nvPr/>
        </p:nvSpPr>
        <p:spPr>
          <a:xfrm>
            <a:off x="11198464" y="335356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42" name="文本框 41">
            <a:extLst>
              <a:ext uri="{FF2B5EF4-FFF2-40B4-BE49-F238E27FC236}">
                <a16:creationId xmlns:a16="http://schemas.microsoft.com/office/drawing/2014/main" id="{E101A15F-F0A8-41E4-8C32-46AEB30C738C}"/>
              </a:ext>
            </a:extLst>
          </p:cNvPr>
          <p:cNvSpPr txBox="1"/>
          <p:nvPr/>
        </p:nvSpPr>
        <p:spPr>
          <a:xfrm>
            <a:off x="11302441" y="3753941"/>
            <a:ext cx="653255"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cxnSp>
        <p:nvCxnSpPr>
          <p:cNvPr id="44" name="直接连接符 21">
            <a:extLst>
              <a:ext uri="{FF2B5EF4-FFF2-40B4-BE49-F238E27FC236}">
                <a16:creationId xmlns:a16="http://schemas.microsoft.com/office/drawing/2014/main" id="{694B444E-0E5D-42D0-8FFD-6465D7D0D61A}"/>
              </a:ext>
            </a:extLst>
          </p:cNvPr>
          <p:cNvCxnSpPr>
            <a:cxnSpLocks/>
            <a:stCxn id="37" idx="4"/>
            <a:endCxn id="40" idx="1"/>
          </p:cNvCxnSpPr>
          <p:nvPr/>
        </p:nvCxnSpPr>
        <p:spPr>
          <a:xfrm>
            <a:off x="11179023" y="2608431"/>
            <a:ext cx="142957" cy="86864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CC7A0870-50A1-4232-807F-20690F9F6089}"/>
              </a:ext>
            </a:extLst>
          </p:cNvPr>
          <p:cNvSpPr txBox="1"/>
          <p:nvPr/>
        </p:nvSpPr>
        <p:spPr>
          <a:xfrm>
            <a:off x="10925652" y="2151553"/>
            <a:ext cx="508779" cy="369332"/>
          </a:xfrm>
          <a:prstGeom prst="rect">
            <a:avLst/>
          </a:prstGeom>
          <a:noFill/>
        </p:spPr>
        <p:txBody>
          <a:bodyPr wrap="square" rtlCol="0">
            <a:spAutoFit/>
          </a:bodyPr>
          <a:lstStyle/>
          <a:p>
            <a:pPr algn="ctr"/>
            <a:r>
              <a:rPr lang="en-US" altLang="zh-CN" b="1" dirty="0">
                <a:solidFill>
                  <a:srgbClr val="FFFF00"/>
                </a:solidFill>
              </a:rPr>
              <a:t>a</a:t>
            </a:r>
            <a:r>
              <a:rPr lang="en-US" altLang="zh-CN" b="1" dirty="0">
                <a:solidFill>
                  <a:srgbClr val="66FF66"/>
                </a:solidFill>
              </a:rPr>
              <a:t>b</a:t>
            </a:r>
            <a:endParaRPr lang="zh-CN" altLang="en-US" b="1" dirty="0">
              <a:solidFill>
                <a:srgbClr val="00FFFF"/>
              </a:solidFill>
            </a:endParaRPr>
          </a:p>
        </p:txBody>
      </p:sp>
      <p:sp>
        <p:nvSpPr>
          <p:cNvPr id="59" name="椭圆 58">
            <a:extLst>
              <a:ext uri="{FF2B5EF4-FFF2-40B4-BE49-F238E27FC236}">
                <a16:creationId xmlns:a16="http://schemas.microsoft.com/office/drawing/2014/main" id="{9DB70D77-7E1E-41F0-BC60-224F21380D8A}"/>
              </a:ext>
            </a:extLst>
          </p:cNvPr>
          <p:cNvSpPr/>
          <p:nvPr/>
        </p:nvSpPr>
        <p:spPr>
          <a:xfrm>
            <a:off x="9496049" y="4338332"/>
            <a:ext cx="971575" cy="9715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61" name="文本框 60">
            <a:extLst>
              <a:ext uri="{FF2B5EF4-FFF2-40B4-BE49-F238E27FC236}">
                <a16:creationId xmlns:a16="http://schemas.microsoft.com/office/drawing/2014/main" id="{084FCE3E-8078-48C3-AAA2-63D8BB0D5186}"/>
              </a:ext>
            </a:extLst>
          </p:cNvPr>
          <p:cNvSpPr txBox="1"/>
          <p:nvPr/>
        </p:nvSpPr>
        <p:spPr>
          <a:xfrm>
            <a:off x="9526971" y="4802131"/>
            <a:ext cx="89048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cxnSp>
        <p:nvCxnSpPr>
          <p:cNvPr id="63" name="直接连接符 21">
            <a:extLst>
              <a:ext uri="{FF2B5EF4-FFF2-40B4-BE49-F238E27FC236}">
                <a16:creationId xmlns:a16="http://schemas.microsoft.com/office/drawing/2014/main" id="{2BCC8758-DB91-473A-AB47-AEDBDD0C923A}"/>
              </a:ext>
            </a:extLst>
          </p:cNvPr>
          <p:cNvCxnSpPr>
            <a:cxnSpLocks/>
            <a:stCxn id="40" idx="3"/>
            <a:endCxn id="59" idx="7"/>
          </p:cNvCxnSpPr>
          <p:nvPr/>
        </p:nvCxnSpPr>
        <p:spPr>
          <a:xfrm flipH="1">
            <a:off x="10325340" y="4073465"/>
            <a:ext cx="996640" cy="40715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直接连接符 21">
            <a:extLst>
              <a:ext uri="{FF2B5EF4-FFF2-40B4-BE49-F238E27FC236}">
                <a16:creationId xmlns:a16="http://schemas.microsoft.com/office/drawing/2014/main" id="{8FB7577B-2C72-4A77-A971-CB4FC85C213F}"/>
              </a:ext>
            </a:extLst>
          </p:cNvPr>
          <p:cNvCxnSpPr>
            <a:cxnSpLocks/>
            <a:stCxn id="35" idx="1"/>
            <a:endCxn id="34" idx="7"/>
          </p:cNvCxnSpPr>
          <p:nvPr/>
        </p:nvCxnSpPr>
        <p:spPr>
          <a:xfrm flipH="1">
            <a:off x="8660649" y="1067609"/>
            <a:ext cx="1289593"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直接连接符 21">
            <a:extLst>
              <a:ext uri="{FF2B5EF4-FFF2-40B4-BE49-F238E27FC236}">
                <a16:creationId xmlns:a16="http://schemas.microsoft.com/office/drawing/2014/main" id="{7A4802D8-C366-44F6-9BB6-320304C6966B}"/>
              </a:ext>
            </a:extLst>
          </p:cNvPr>
          <p:cNvCxnSpPr>
            <a:cxnSpLocks/>
            <a:stCxn id="34" idx="3"/>
            <a:endCxn id="46" idx="7"/>
          </p:cNvCxnSpPr>
          <p:nvPr/>
        </p:nvCxnSpPr>
        <p:spPr>
          <a:xfrm flipH="1">
            <a:off x="7934214" y="1548093"/>
            <a:ext cx="245951" cy="42867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63AB981A-5B26-4E53-BDA7-A7FCC2CDD3DD}"/>
              </a:ext>
            </a:extLst>
          </p:cNvPr>
          <p:cNvSpPr txBox="1"/>
          <p:nvPr/>
        </p:nvSpPr>
        <p:spPr>
          <a:xfrm>
            <a:off x="7384898" y="1957783"/>
            <a:ext cx="508779" cy="369332"/>
          </a:xfrm>
          <a:prstGeom prst="rect">
            <a:avLst/>
          </a:prstGeom>
          <a:noFill/>
        </p:spPr>
        <p:txBody>
          <a:bodyPr wrap="square" rtlCol="0">
            <a:spAutoFit/>
          </a:bodyPr>
          <a:lstStyle/>
          <a:p>
            <a:pPr algn="ctr"/>
            <a:r>
              <a:rPr lang="en-US" altLang="zh-CN" b="1" dirty="0">
                <a:solidFill>
                  <a:srgbClr val="66FF66"/>
                </a:solidFill>
              </a:rPr>
              <a:t>b</a:t>
            </a:r>
            <a:endParaRPr lang="zh-CN" altLang="en-US" b="1" dirty="0">
              <a:solidFill>
                <a:srgbClr val="00FFFF"/>
              </a:solidFill>
            </a:endParaRPr>
          </a:p>
        </p:txBody>
      </p:sp>
      <p:cxnSp>
        <p:nvCxnSpPr>
          <p:cNvPr id="51" name="直接连接符 21">
            <a:extLst>
              <a:ext uri="{FF2B5EF4-FFF2-40B4-BE49-F238E27FC236}">
                <a16:creationId xmlns:a16="http://schemas.microsoft.com/office/drawing/2014/main" id="{9558E169-523E-4B9D-89F3-0DAF58E99AB1}"/>
              </a:ext>
            </a:extLst>
          </p:cNvPr>
          <p:cNvCxnSpPr>
            <a:cxnSpLocks/>
            <a:stCxn id="46" idx="0"/>
            <a:endCxn id="34" idx="2"/>
          </p:cNvCxnSpPr>
          <p:nvPr/>
        </p:nvCxnSpPr>
        <p:spPr>
          <a:xfrm flipV="1">
            <a:off x="7636022" y="1307851"/>
            <a:ext cx="444631" cy="54539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直接连接符 21">
            <a:extLst>
              <a:ext uri="{FF2B5EF4-FFF2-40B4-BE49-F238E27FC236}">
                <a16:creationId xmlns:a16="http://schemas.microsoft.com/office/drawing/2014/main" id="{4BA5F732-058B-42D7-BCCB-33A82236B7D4}"/>
              </a:ext>
            </a:extLst>
          </p:cNvPr>
          <p:cNvCxnSpPr>
            <a:cxnSpLocks/>
            <a:stCxn id="59" idx="1"/>
            <a:endCxn id="46" idx="5"/>
          </p:cNvCxnSpPr>
          <p:nvPr/>
        </p:nvCxnSpPr>
        <p:spPr>
          <a:xfrm flipH="1" flipV="1">
            <a:off x="7934214" y="2573149"/>
            <a:ext cx="1704119" cy="190746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直接连接符 21">
            <a:extLst>
              <a:ext uri="{FF2B5EF4-FFF2-40B4-BE49-F238E27FC236}">
                <a16:creationId xmlns:a16="http://schemas.microsoft.com/office/drawing/2014/main" id="{16B39B8D-FF32-4F24-8260-5E0ED5ED59C7}"/>
              </a:ext>
            </a:extLst>
          </p:cNvPr>
          <p:cNvCxnSpPr>
            <a:cxnSpLocks/>
            <a:stCxn id="37" idx="2"/>
            <a:endCxn id="46" idx="6"/>
          </p:cNvCxnSpPr>
          <p:nvPr/>
        </p:nvCxnSpPr>
        <p:spPr>
          <a:xfrm flipH="1">
            <a:off x="8057730" y="2186723"/>
            <a:ext cx="2699584" cy="8823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椭圆 46">
            <a:extLst>
              <a:ext uri="{FF2B5EF4-FFF2-40B4-BE49-F238E27FC236}">
                <a16:creationId xmlns:a16="http://schemas.microsoft.com/office/drawing/2014/main" id="{5FE68210-9FC5-453A-B8B6-2E1E14ABC93D}"/>
              </a:ext>
            </a:extLst>
          </p:cNvPr>
          <p:cNvSpPr/>
          <p:nvPr/>
        </p:nvSpPr>
        <p:spPr>
          <a:xfrm>
            <a:off x="8334899" y="5510614"/>
            <a:ext cx="1202123" cy="12021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54" name="文本框 53">
            <a:extLst>
              <a:ext uri="{FF2B5EF4-FFF2-40B4-BE49-F238E27FC236}">
                <a16:creationId xmlns:a16="http://schemas.microsoft.com/office/drawing/2014/main" id="{117B38A2-EF2A-42CF-BDA9-0980C7ED492A}"/>
              </a:ext>
            </a:extLst>
          </p:cNvPr>
          <p:cNvSpPr txBox="1"/>
          <p:nvPr/>
        </p:nvSpPr>
        <p:spPr>
          <a:xfrm>
            <a:off x="8431462" y="6187325"/>
            <a:ext cx="105517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cxnSp>
        <p:nvCxnSpPr>
          <p:cNvPr id="57" name="直接连接符 21">
            <a:extLst>
              <a:ext uri="{FF2B5EF4-FFF2-40B4-BE49-F238E27FC236}">
                <a16:creationId xmlns:a16="http://schemas.microsoft.com/office/drawing/2014/main" id="{0F91C6FD-F575-4E85-AFB8-B690FD698668}"/>
              </a:ext>
            </a:extLst>
          </p:cNvPr>
          <p:cNvCxnSpPr>
            <a:cxnSpLocks/>
            <a:stCxn id="59" idx="3"/>
            <a:endCxn id="47" idx="7"/>
          </p:cNvCxnSpPr>
          <p:nvPr/>
        </p:nvCxnSpPr>
        <p:spPr>
          <a:xfrm flipH="1">
            <a:off x="9360975" y="5167623"/>
            <a:ext cx="277358" cy="519038"/>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直接连接符 21">
            <a:extLst>
              <a:ext uri="{FF2B5EF4-FFF2-40B4-BE49-F238E27FC236}">
                <a16:creationId xmlns:a16="http://schemas.microsoft.com/office/drawing/2014/main" id="{9547869C-863C-4B02-A05A-26C1BF5B7033}"/>
              </a:ext>
            </a:extLst>
          </p:cNvPr>
          <p:cNvCxnSpPr>
            <a:cxnSpLocks/>
            <a:stCxn id="46" idx="4"/>
            <a:endCxn id="47" idx="0"/>
          </p:cNvCxnSpPr>
          <p:nvPr/>
        </p:nvCxnSpPr>
        <p:spPr>
          <a:xfrm>
            <a:off x="7636022" y="2696665"/>
            <a:ext cx="1299939" cy="2813949"/>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直接连接符 21">
            <a:extLst>
              <a:ext uri="{FF2B5EF4-FFF2-40B4-BE49-F238E27FC236}">
                <a16:creationId xmlns:a16="http://schemas.microsoft.com/office/drawing/2014/main" id="{CD225F7A-068F-4D79-9D14-8AF662BDD726}"/>
              </a:ext>
            </a:extLst>
          </p:cNvPr>
          <p:cNvCxnSpPr>
            <a:cxnSpLocks/>
            <a:stCxn id="47" idx="1"/>
            <a:endCxn id="46" idx="4"/>
          </p:cNvCxnSpPr>
          <p:nvPr/>
        </p:nvCxnSpPr>
        <p:spPr>
          <a:xfrm flipH="1" flipV="1">
            <a:off x="7636022" y="2696665"/>
            <a:ext cx="874924" cy="2989996"/>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椭圆 64">
            <a:extLst>
              <a:ext uri="{FF2B5EF4-FFF2-40B4-BE49-F238E27FC236}">
                <a16:creationId xmlns:a16="http://schemas.microsoft.com/office/drawing/2014/main" id="{BF98419A-9112-42AA-AFEC-303484EEAFA4}"/>
              </a:ext>
            </a:extLst>
          </p:cNvPr>
          <p:cNvSpPr/>
          <p:nvPr/>
        </p:nvSpPr>
        <p:spPr>
          <a:xfrm>
            <a:off x="6626148" y="4778808"/>
            <a:ext cx="1306721" cy="130672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69" name="文本框 68">
            <a:extLst>
              <a:ext uri="{FF2B5EF4-FFF2-40B4-BE49-F238E27FC236}">
                <a16:creationId xmlns:a16="http://schemas.microsoft.com/office/drawing/2014/main" id="{C13B0D72-8DC2-4084-9C2C-BFF389CE888B}"/>
              </a:ext>
            </a:extLst>
          </p:cNvPr>
          <p:cNvSpPr txBox="1"/>
          <p:nvPr/>
        </p:nvSpPr>
        <p:spPr>
          <a:xfrm>
            <a:off x="6644330" y="5494155"/>
            <a:ext cx="120212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cxnSp>
        <p:nvCxnSpPr>
          <p:cNvPr id="72" name="直接连接符 21">
            <a:extLst>
              <a:ext uri="{FF2B5EF4-FFF2-40B4-BE49-F238E27FC236}">
                <a16:creationId xmlns:a16="http://schemas.microsoft.com/office/drawing/2014/main" id="{AB7BE4CA-A122-41AE-8250-489FB380EDC4}"/>
              </a:ext>
            </a:extLst>
          </p:cNvPr>
          <p:cNvCxnSpPr>
            <a:cxnSpLocks/>
            <a:stCxn id="47" idx="2"/>
            <a:endCxn id="65" idx="5"/>
          </p:cNvCxnSpPr>
          <p:nvPr/>
        </p:nvCxnSpPr>
        <p:spPr>
          <a:xfrm flipH="1" flipV="1">
            <a:off x="7741504" y="5894164"/>
            <a:ext cx="593395" cy="217512"/>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直接连接符 21">
            <a:extLst>
              <a:ext uri="{FF2B5EF4-FFF2-40B4-BE49-F238E27FC236}">
                <a16:creationId xmlns:a16="http://schemas.microsoft.com/office/drawing/2014/main" id="{B1BA0F32-D65B-401D-889B-A2ECFDCA2BBA}"/>
              </a:ext>
            </a:extLst>
          </p:cNvPr>
          <p:cNvCxnSpPr>
            <a:cxnSpLocks/>
            <a:stCxn id="46" idx="3"/>
            <a:endCxn id="74" idx="0"/>
          </p:cNvCxnSpPr>
          <p:nvPr/>
        </p:nvCxnSpPr>
        <p:spPr>
          <a:xfrm flipH="1">
            <a:off x="7023496" y="2573149"/>
            <a:ext cx="314333" cy="790040"/>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接连接符 21">
            <a:extLst>
              <a:ext uri="{FF2B5EF4-FFF2-40B4-BE49-F238E27FC236}">
                <a16:creationId xmlns:a16="http://schemas.microsoft.com/office/drawing/2014/main" id="{9620B192-E2DF-475B-85F8-73A465196E48}"/>
              </a:ext>
            </a:extLst>
          </p:cNvPr>
          <p:cNvCxnSpPr>
            <a:cxnSpLocks/>
            <a:stCxn id="34" idx="5"/>
            <a:endCxn id="74" idx="6"/>
          </p:cNvCxnSpPr>
          <p:nvPr/>
        </p:nvCxnSpPr>
        <p:spPr>
          <a:xfrm flipH="1">
            <a:off x="7445204" y="1548093"/>
            <a:ext cx="1215445" cy="2236805"/>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接连接符 21">
            <a:extLst>
              <a:ext uri="{FF2B5EF4-FFF2-40B4-BE49-F238E27FC236}">
                <a16:creationId xmlns:a16="http://schemas.microsoft.com/office/drawing/2014/main" id="{2111376E-B25B-4443-B223-0A7044B74B1F}"/>
              </a:ext>
            </a:extLst>
          </p:cNvPr>
          <p:cNvCxnSpPr>
            <a:cxnSpLocks/>
            <a:stCxn id="74" idx="5"/>
            <a:endCxn id="59" idx="2"/>
          </p:cNvCxnSpPr>
          <p:nvPr/>
        </p:nvCxnSpPr>
        <p:spPr>
          <a:xfrm>
            <a:off x="7321688" y="4083090"/>
            <a:ext cx="2174361" cy="741030"/>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文本框 78">
            <a:extLst>
              <a:ext uri="{FF2B5EF4-FFF2-40B4-BE49-F238E27FC236}">
                <a16:creationId xmlns:a16="http://schemas.microsoft.com/office/drawing/2014/main" id="{D6B09E48-0CD9-4DE7-9621-CCBCC578745D}"/>
              </a:ext>
            </a:extLst>
          </p:cNvPr>
          <p:cNvSpPr txBox="1"/>
          <p:nvPr/>
        </p:nvSpPr>
        <p:spPr>
          <a:xfrm>
            <a:off x="6849313" y="3565240"/>
            <a:ext cx="508779"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cxnSp>
        <p:nvCxnSpPr>
          <p:cNvPr id="81" name="直接连接符 21">
            <a:extLst>
              <a:ext uri="{FF2B5EF4-FFF2-40B4-BE49-F238E27FC236}">
                <a16:creationId xmlns:a16="http://schemas.microsoft.com/office/drawing/2014/main" id="{262C7B61-CA69-4C86-A82D-1A75573D17BB}"/>
              </a:ext>
            </a:extLst>
          </p:cNvPr>
          <p:cNvCxnSpPr>
            <a:cxnSpLocks/>
            <a:stCxn id="65" idx="0"/>
            <a:endCxn id="74" idx="4"/>
          </p:cNvCxnSpPr>
          <p:nvPr/>
        </p:nvCxnSpPr>
        <p:spPr>
          <a:xfrm flipH="1" flipV="1">
            <a:off x="7023496" y="4206606"/>
            <a:ext cx="256013" cy="572202"/>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2" name="直接连接符 21">
            <a:extLst>
              <a:ext uri="{FF2B5EF4-FFF2-40B4-BE49-F238E27FC236}">
                <a16:creationId xmlns:a16="http://schemas.microsoft.com/office/drawing/2014/main" id="{7FF358A3-09AA-4049-B90C-AD1C8030329A}"/>
              </a:ext>
            </a:extLst>
          </p:cNvPr>
          <p:cNvCxnSpPr>
            <a:cxnSpLocks/>
            <a:stCxn id="74" idx="1"/>
            <a:endCxn id="34" idx="1"/>
          </p:cNvCxnSpPr>
          <p:nvPr/>
        </p:nvCxnSpPr>
        <p:spPr>
          <a:xfrm rot="5400000" flipH="1" flipV="1">
            <a:off x="6243186" y="1549726"/>
            <a:ext cx="2419096" cy="1454862"/>
          </a:xfrm>
          <a:prstGeom prst="bentConnector3">
            <a:avLst>
              <a:gd name="adj1" fmla="val 99979"/>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3" name="直接连接符 21">
            <a:extLst>
              <a:ext uri="{FF2B5EF4-FFF2-40B4-BE49-F238E27FC236}">
                <a16:creationId xmlns:a16="http://schemas.microsoft.com/office/drawing/2014/main" id="{0BD5261A-0A52-4540-AFEE-9740DD3BD252}"/>
              </a:ext>
            </a:extLst>
          </p:cNvPr>
          <p:cNvCxnSpPr>
            <a:cxnSpLocks/>
            <a:stCxn id="40" idx="2"/>
            <a:endCxn id="74" idx="6"/>
          </p:cNvCxnSpPr>
          <p:nvPr/>
        </p:nvCxnSpPr>
        <p:spPr>
          <a:xfrm flipH="1">
            <a:off x="7445204" y="3775273"/>
            <a:ext cx="3753260" cy="9625"/>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04782B2D-4AA2-4C79-9409-6BC32E1E29E6}"/>
              </a:ext>
            </a:extLst>
          </p:cNvPr>
          <p:cNvSpPr txBox="1"/>
          <p:nvPr/>
        </p:nvSpPr>
        <p:spPr>
          <a:xfrm>
            <a:off x="9896475" y="1126332"/>
            <a:ext cx="590550" cy="369332"/>
          </a:xfrm>
          <a:prstGeom prst="rect">
            <a:avLst/>
          </a:prstGeom>
          <a:noFill/>
        </p:spPr>
        <p:txBody>
          <a:bodyPr wrap="square" rtlCol="0">
            <a:spAutoFit/>
          </a:bodyPr>
          <a:lstStyle/>
          <a:p>
            <a:pPr algn="ctr"/>
            <a:r>
              <a:rPr lang="en-US" altLang="zh-CN" b="1" dirty="0">
                <a:solidFill>
                  <a:srgbClr val="FFFF00"/>
                </a:solidFill>
              </a:rPr>
              <a:t>a</a:t>
            </a:r>
            <a:endParaRPr lang="zh-CN" altLang="en-US" dirty="0"/>
          </a:p>
        </p:txBody>
      </p:sp>
    </p:spTree>
    <p:extLst>
      <p:ext uri="{BB962C8B-B14F-4D97-AF65-F5344CB8AC3E}">
        <p14:creationId xmlns:p14="http://schemas.microsoft.com/office/powerpoint/2010/main" val="1186192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5" presetClass="emph" presetSubtype="0" repeatCount="2000" fill="hold" nodeType="clickEffect">
                                  <p:stCondLst>
                                    <p:cond delay="0"/>
                                  </p:stCondLst>
                                  <p:childTnLst>
                                    <p:anim calcmode="discrete" valueType="str">
                                      <p:cBhvr>
                                        <p:cTn id="14" dur="500" fill="hold"/>
                                        <p:tgtEl>
                                          <p:spTgt spid="82"/>
                                        </p:tgtEl>
                                        <p:attrNameLst>
                                          <p:attrName>style.visibility</p:attrName>
                                        </p:attrNameLst>
                                      </p:cBhvr>
                                      <p:tavLst>
                                        <p:tav tm="0">
                                          <p:val>
                                            <p:strVal val="hidden"/>
                                          </p:val>
                                        </p:tav>
                                        <p:tav tm="50000">
                                          <p:val>
                                            <p:strVal val="visible"/>
                                          </p:val>
                                        </p:tav>
                                      </p:tavLst>
                                    </p:anim>
                                  </p:childTnLst>
                                </p:cTn>
                              </p:par>
                              <p:par>
                                <p:cTn id="15" presetID="35" presetClass="emph" presetSubtype="0" repeatCount="2000" fill="hold" nodeType="withEffect">
                                  <p:stCondLst>
                                    <p:cond delay="0"/>
                                  </p:stCondLst>
                                  <p:childTnLst>
                                    <p:anim calcmode="discrete" valueType="str">
                                      <p:cBhvr>
                                        <p:cTn id="16" dur="500" fill="hold"/>
                                        <p:tgtEl>
                                          <p:spTgt spid="64"/>
                                        </p:tgtEl>
                                        <p:attrNameLst>
                                          <p:attrName>style.visibility</p:attrName>
                                        </p:attrNameLst>
                                      </p:cBhvr>
                                      <p:tavLst>
                                        <p:tav tm="0">
                                          <p:val>
                                            <p:strVal val="hidden"/>
                                          </p:val>
                                        </p:tav>
                                        <p:tav tm="50000">
                                          <p:val>
                                            <p:strVal val="visible"/>
                                          </p:val>
                                        </p:tav>
                                      </p:tavLst>
                                    </p:anim>
                                  </p:childTnLst>
                                </p:cTn>
                              </p:par>
                              <p:par>
                                <p:cTn id="17" presetID="35" presetClass="emph" presetSubtype="0" repeatCount="2000" fill="hold" nodeType="withEffect">
                                  <p:stCondLst>
                                    <p:cond delay="0"/>
                                  </p:stCondLst>
                                  <p:childTnLst>
                                    <p:anim calcmode="discrete" valueType="str">
                                      <p:cBhvr>
                                        <p:cTn id="18" dur="500" fill="hold"/>
                                        <p:tgtEl>
                                          <p:spTgt spid="51"/>
                                        </p:tgtEl>
                                        <p:attrNameLst>
                                          <p:attrName>style.visibility</p:attrName>
                                        </p:attrNameLst>
                                      </p:cBhvr>
                                      <p:tavLst>
                                        <p:tav tm="0">
                                          <p:val>
                                            <p:strVal val="hidden"/>
                                          </p:val>
                                        </p:tav>
                                        <p:tav tm="50000">
                                          <p:val>
                                            <p:strVal val="visible"/>
                                          </p:val>
                                        </p:tav>
                                      </p:tavLst>
                                    </p:anim>
                                  </p:childTnLst>
                                </p:cTn>
                              </p:par>
                              <p:par>
                                <p:cTn id="19" presetID="35" presetClass="emph" presetSubtype="0" repeatCount="2000" fill="hold" nodeType="withEffect">
                                  <p:stCondLst>
                                    <p:cond delay="0"/>
                                  </p:stCondLst>
                                  <p:childTnLst>
                                    <p:anim calcmode="discrete" valueType="str">
                                      <p:cBhvr>
                                        <p:cTn id="20" dur="500" fill="hold"/>
                                        <p:tgtEl>
                                          <p:spTgt spid="53"/>
                                        </p:tgtEl>
                                        <p:attrNameLst>
                                          <p:attrName>style.visibility</p:attrName>
                                        </p:attrNameLst>
                                      </p:cBhvr>
                                      <p:tavLst>
                                        <p:tav tm="0">
                                          <p:val>
                                            <p:strVal val="hidden"/>
                                          </p:val>
                                        </p:tav>
                                        <p:tav tm="50000">
                                          <p:val>
                                            <p:strVal val="visible"/>
                                          </p:val>
                                        </p:tav>
                                      </p:tavLst>
                                    </p:anim>
                                  </p:childTnLst>
                                </p:cTn>
                              </p:par>
                              <p:par>
                                <p:cTn id="21" presetID="35" presetClass="emph" presetSubtype="0" repeatCount="2000" fill="hold" nodeType="withEffect">
                                  <p:stCondLst>
                                    <p:cond delay="0"/>
                                  </p:stCondLst>
                                  <p:childTnLst>
                                    <p:anim calcmode="discrete" valueType="str">
                                      <p:cBhvr>
                                        <p:cTn id="22" dur="500" fill="hold"/>
                                        <p:tgtEl>
                                          <p:spTgt spid="52"/>
                                        </p:tgtEl>
                                        <p:attrNameLst>
                                          <p:attrName>style.visibility</p:attrName>
                                        </p:attrNameLst>
                                      </p:cBhvr>
                                      <p:tavLst>
                                        <p:tav tm="0">
                                          <p:val>
                                            <p:strVal val="hidden"/>
                                          </p:val>
                                        </p:tav>
                                        <p:tav tm="50000">
                                          <p:val>
                                            <p:strVal val="visible"/>
                                          </p:val>
                                        </p:tav>
                                      </p:tavLst>
                                    </p:anim>
                                  </p:childTnLst>
                                </p:cTn>
                              </p:par>
                              <p:par>
                                <p:cTn id="23" presetID="35" presetClass="emph" presetSubtype="0" repeatCount="2000" fill="hold" nodeType="withEffect">
                                  <p:stCondLst>
                                    <p:cond delay="0"/>
                                  </p:stCondLst>
                                  <p:childTnLst>
                                    <p:anim calcmode="discrete" valueType="str">
                                      <p:cBhvr>
                                        <p:cTn id="24" dur="500" fill="hold"/>
                                        <p:tgtEl>
                                          <p:spTgt spid="38"/>
                                        </p:tgtEl>
                                        <p:attrNameLst>
                                          <p:attrName>style.visibility</p:attrName>
                                        </p:attrNameLst>
                                      </p:cBhvr>
                                      <p:tavLst>
                                        <p:tav tm="0">
                                          <p:val>
                                            <p:strVal val="hidden"/>
                                          </p:val>
                                        </p:tav>
                                        <p:tav tm="50000">
                                          <p:val>
                                            <p:strVal val="visible"/>
                                          </p:val>
                                        </p:tav>
                                      </p:tavLst>
                                    </p:anim>
                                  </p:childTnLst>
                                </p:cTn>
                              </p:par>
                              <p:par>
                                <p:cTn id="25" presetID="35" presetClass="emph" presetSubtype="0" repeatCount="2000" fill="hold" nodeType="withEffect">
                                  <p:stCondLst>
                                    <p:cond delay="0"/>
                                  </p:stCondLst>
                                  <p:childTnLst>
                                    <p:anim calcmode="discrete" valueType="str">
                                      <p:cBhvr>
                                        <p:cTn id="26" dur="500" fill="hold"/>
                                        <p:tgtEl>
                                          <p:spTgt spid="83"/>
                                        </p:tgtEl>
                                        <p:attrNameLst>
                                          <p:attrName>style.visibility</p:attrName>
                                        </p:attrNameLst>
                                      </p:cBhvr>
                                      <p:tavLst>
                                        <p:tav tm="0">
                                          <p:val>
                                            <p:strVal val="hidden"/>
                                          </p:val>
                                        </p:tav>
                                        <p:tav tm="50000">
                                          <p:val>
                                            <p:strVal val="visible"/>
                                          </p:val>
                                        </p:tav>
                                      </p:tavLst>
                                    </p:anim>
                                  </p:childTnLst>
                                </p:cTn>
                              </p:par>
                              <p:par>
                                <p:cTn id="27" presetID="35" presetClass="emph" presetSubtype="0" repeatCount="2000" fill="hold" nodeType="withEffect">
                                  <p:stCondLst>
                                    <p:cond delay="0"/>
                                  </p:stCondLst>
                                  <p:childTnLst>
                                    <p:anim calcmode="discrete" valueType="str">
                                      <p:cBhvr>
                                        <p:cTn id="28" dur="500" fill="hold"/>
                                        <p:tgtEl>
                                          <p:spTgt spid="81"/>
                                        </p:tgtEl>
                                        <p:attrNameLst>
                                          <p:attrName>style.visibility</p:attrName>
                                        </p:attrNameLst>
                                      </p:cBhvr>
                                      <p:tavLst>
                                        <p:tav tm="0">
                                          <p:val>
                                            <p:strVal val="hidden"/>
                                          </p:val>
                                        </p:tav>
                                        <p:tav tm="50000">
                                          <p:val>
                                            <p:strVal val="visible"/>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35" presetClass="emph" presetSubtype="0" repeatCount="2000" fill="hold" nodeType="clickEffect">
                                  <p:stCondLst>
                                    <p:cond delay="0"/>
                                  </p:stCondLst>
                                  <p:childTnLst>
                                    <p:anim calcmode="discrete" valueType="str">
                                      <p:cBhvr>
                                        <p:cTn id="36" dur="500" fill="hold"/>
                                        <p:tgtEl>
                                          <p:spTgt spid="36"/>
                                        </p:tgtEl>
                                        <p:attrNameLst>
                                          <p:attrName>style.visibility</p:attrName>
                                        </p:attrNameLst>
                                      </p:cBhvr>
                                      <p:tavLst>
                                        <p:tav tm="0">
                                          <p:val>
                                            <p:strVal val="hidden"/>
                                          </p:val>
                                        </p:tav>
                                        <p:tav tm="50000">
                                          <p:val>
                                            <p:strVal val="visible"/>
                                          </p:val>
                                        </p:tav>
                                      </p:tavLst>
                                    </p:anim>
                                  </p:childTnLst>
                                </p:cTn>
                              </p:par>
                              <p:par>
                                <p:cTn id="37" presetID="35" presetClass="emph" presetSubtype="0" repeatCount="2000" fill="hold" nodeType="withEffect">
                                  <p:stCondLst>
                                    <p:cond delay="0"/>
                                  </p:stCondLst>
                                  <p:childTnLst>
                                    <p:anim calcmode="discrete" valueType="str">
                                      <p:cBhvr>
                                        <p:cTn id="38" dur="500" fill="hold"/>
                                        <p:tgtEl>
                                          <p:spTgt spid="39"/>
                                        </p:tgtEl>
                                        <p:attrNameLst>
                                          <p:attrName>style.visibility</p:attrName>
                                        </p:attrNameLst>
                                      </p:cBhvr>
                                      <p:tavLst>
                                        <p:tav tm="0">
                                          <p:val>
                                            <p:strVal val="hidden"/>
                                          </p:val>
                                        </p:tav>
                                        <p:tav tm="50000">
                                          <p:val>
                                            <p:strVal val="visible"/>
                                          </p:val>
                                        </p:tav>
                                      </p:tavLst>
                                    </p:anim>
                                  </p:childTnLst>
                                </p:cTn>
                              </p:par>
                              <p:par>
                                <p:cTn id="39" presetID="35" presetClass="emph" presetSubtype="0" repeatCount="2000" fill="hold" nodeType="withEffect">
                                  <p:stCondLst>
                                    <p:cond delay="0"/>
                                  </p:stCondLst>
                                  <p:childTnLst>
                                    <p:anim calcmode="discrete" valueType="str">
                                      <p:cBhvr>
                                        <p:cTn id="40" dur="500" fill="hold"/>
                                        <p:tgtEl>
                                          <p:spTgt spid="44"/>
                                        </p:tgtEl>
                                        <p:attrNameLst>
                                          <p:attrName>style.visibility</p:attrName>
                                        </p:attrNameLst>
                                      </p:cBhvr>
                                      <p:tavLst>
                                        <p:tav tm="0">
                                          <p:val>
                                            <p:strVal val="hidden"/>
                                          </p:val>
                                        </p:tav>
                                        <p:tav tm="50000">
                                          <p:val>
                                            <p:strVal val="visible"/>
                                          </p:val>
                                        </p:tav>
                                      </p:tavLst>
                                    </p:anim>
                                  </p:childTnLst>
                                </p:cTn>
                              </p:par>
                              <p:par>
                                <p:cTn id="41" presetID="35" presetClass="emph" presetSubtype="0" repeatCount="2000" fill="hold" nodeType="withEffect">
                                  <p:stCondLst>
                                    <p:cond delay="0"/>
                                  </p:stCondLst>
                                  <p:childTnLst>
                                    <p:anim calcmode="discrete" valueType="str">
                                      <p:cBhvr>
                                        <p:cTn id="42" dur="500" fill="hold"/>
                                        <p:tgtEl>
                                          <p:spTgt spid="76"/>
                                        </p:tgtEl>
                                        <p:attrNameLst>
                                          <p:attrName>style.visibility</p:attrName>
                                        </p:attrNameLst>
                                      </p:cBhvr>
                                      <p:tavLst>
                                        <p:tav tm="0">
                                          <p:val>
                                            <p:strVal val="hidden"/>
                                          </p:val>
                                        </p:tav>
                                        <p:tav tm="50000">
                                          <p:val>
                                            <p:strVal val="visible"/>
                                          </p:val>
                                        </p:tav>
                                      </p:tavLst>
                                    </p:anim>
                                  </p:childTnLst>
                                </p:cTn>
                              </p:par>
                              <p:par>
                                <p:cTn id="43" presetID="35" presetClass="emph" presetSubtype="0" repeatCount="2000" fill="hold" nodeType="withEffect">
                                  <p:stCondLst>
                                    <p:cond delay="0"/>
                                  </p:stCondLst>
                                  <p:childTnLst>
                                    <p:anim calcmode="discrete" valueType="str">
                                      <p:cBhvr>
                                        <p:cTn id="44" dur="500" fill="hold"/>
                                        <p:tgtEl>
                                          <p:spTgt spid="29"/>
                                        </p:tgtEl>
                                        <p:attrNameLst>
                                          <p:attrName>style.visibility</p:attrName>
                                        </p:attrNameLst>
                                      </p:cBhvr>
                                      <p:tavLst>
                                        <p:tav tm="0">
                                          <p:val>
                                            <p:strVal val="hidden"/>
                                          </p:val>
                                        </p:tav>
                                        <p:tav tm="50000">
                                          <p:val>
                                            <p:strVal val="visible"/>
                                          </p:val>
                                        </p:tav>
                                      </p:tavLst>
                                    </p:anim>
                                  </p:childTnLst>
                                </p:cTn>
                              </p:par>
                              <p:par>
                                <p:cTn id="45" presetID="35" presetClass="emph" presetSubtype="0" repeatCount="2000" fill="hold" nodeType="withEffect">
                                  <p:stCondLst>
                                    <p:cond delay="0"/>
                                  </p:stCondLst>
                                  <p:childTnLst>
                                    <p:anim calcmode="discrete" valueType="str">
                                      <p:cBhvr>
                                        <p:cTn id="46" dur="500" fill="hold"/>
                                        <p:tgtEl>
                                          <p:spTgt spid="75"/>
                                        </p:tgtEl>
                                        <p:attrNameLst>
                                          <p:attrName>style.visibility</p:attrName>
                                        </p:attrNameLst>
                                      </p:cBhvr>
                                      <p:tavLst>
                                        <p:tav tm="0">
                                          <p:val>
                                            <p:strVal val="hidden"/>
                                          </p:val>
                                        </p:tav>
                                        <p:tav tm="50000">
                                          <p:val>
                                            <p:strVal val="visible"/>
                                          </p:val>
                                        </p:tav>
                                      </p:tavLst>
                                    </p:anim>
                                  </p:childTnLst>
                                </p:cTn>
                              </p:par>
                              <p:par>
                                <p:cTn id="47" presetID="35" presetClass="emph" presetSubtype="0" repeatCount="2000" fill="hold" nodeType="withEffect">
                                  <p:stCondLst>
                                    <p:cond delay="0"/>
                                  </p:stCondLst>
                                  <p:childTnLst>
                                    <p:anim calcmode="discrete" valueType="str">
                                      <p:cBhvr>
                                        <p:cTn id="48" dur="500" fill="hold"/>
                                        <p:tgtEl>
                                          <p:spTgt spid="67"/>
                                        </p:tgtEl>
                                        <p:attrNameLst>
                                          <p:attrName>style.visibility</p:attrName>
                                        </p:attrNameLst>
                                      </p:cBhvr>
                                      <p:tavLst>
                                        <p:tav tm="0">
                                          <p:val>
                                            <p:strVal val="hidden"/>
                                          </p:val>
                                        </p:tav>
                                        <p:tav tm="50000">
                                          <p:val>
                                            <p:strVal val="visible"/>
                                          </p:val>
                                        </p:tav>
                                      </p:tavLst>
                                    </p:anim>
                                  </p:childTnLst>
                                </p:cTn>
                              </p:par>
                              <p:par>
                                <p:cTn id="49" presetID="35" presetClass="emph" presetSubtype="0" repeatCount="2000" fill="hold" nodeType="withEffect">
                                  <p:stCondLst>
                                    <p:cond delay="0"/>
                                  </p:stCondLst>
                                  <p:childTnLst>
                                    <p:anim calcmode="discrete" valueType="str">
                                      <p:cBhvr>
                                        <p:cTn id="50" dur="500" fill="hold"/>
                                        <p:tgtEl>
                                          <p:spTgt spid="77"/>
                                        </p:tgtEl>
                                        <p:attrNameLst>
                                          <p:attrName>style.visibility</p:attrName>
                                        </p:attrNameLst>
                                      </p:cBhvr>
                                      <p:tavLst>
                                        <p:tav tm="0">
                                          <p:val>
                                            <p:strVal val="hidden"/>
                                          </p:val>
                                        </p:tav>
                                        <p:tav tm="50000">
                                          <p:val>
                                            <p:strVal val="visible"/>
                                          </p:val>
                                        </p:tav>
                                      </p:tavLst>
                                    </p:anim>
                                  </p:childTnLst>
                                </p:cTn>
                              </p:par>
                              <p:par>
                                <p:cTn id="51" presetID="35" presetClass="emph" presetSubtype="0" repeatCount="2000" fill="hold" nodeType="withEffect">
                                  <p:stCondLst>
                                    <p:cond delay="0"/>
                                  </p:stCondLst>
                                  <p:childTnLst>
                                    <p:anim calcmode="discrete" valueType="str">
                                      <p:cBhvr>
                                        <p:cTn id="52" dur="500" fill="hold"/>
                                        <p:tgtEl>
                                          <p:spTgt spid="57"/>
                                        </p:tgtEl>
                                        <p:attrNameLst>
                                          <p:attrName>style.visibility</p:attrName>
                                        </p:attrNameLst>
                                      </p:cBhvr>
                                      <p:tavLst>
                                        <p:tav tm="0">
                                          <p:val>
                                            <p:strVal val="hidden"/>
                                          </p:val>
                                        </p:tav>
                                        <p:tav tm="50000">
                                          <p:val>
                                            <p:strVal val="visible"/>
                                          </p:val>
                                        </p:tav>
                                      </p:tavLst>
                                    </p:anim>
                                  </p:childTnLst>
                                </p:cTn>
                              </p:par>
                              <p:par>
                                <p:cTn id="53" presetID="35" presetClass="emph" presetSubtype="0" repeatCount="2000" fill="hold" nodeType="withEffect">
                                  <p:stCondLst>
                                    <p:cond delay="0"/>
                                  </p:stCondLst>
                                  <p:childTnLst>
                                    <p:anim calcmode="discrete" valueType="str">
                                      <p:cBhvr>
                                        <p:cTn id="54" dur="500" fill="hold"/>
                                        <p:tgtEl>
                                          <p:spTgt spid="72"/>
                                        </p:tgtEl>
                                        <p:attrNameLst>
                                          <p:attrName>style.visibility</p:attrName>
                                        </p:attrNameLst>
                                      </p:cBhvr>
                                      <p:tavLst>
                                        <p:tav tm="0">
                                          <p:val>
                                            <p:strVal val="hidden"/>
                                          </p:val>
                                        </p:tav>
                                        <p:tav tm="50000">
                                          <p:val>
                                            <p:strVal val="visible"/>
                                          </p:val>
                                        </p:tav>
                                      </p:tavLst>
                                    </p:anim>
                                  </p:childTnLst>
                                </p:cTn>
                              </p:par>
                              <p:par>
                                <p:cTn id="55" presetID="35" presetClass="emph" presetSubtype="0" repeatCount="2000" fill="hold" nodeType="withEffect">
                                  <p:stCondLst>
                                    <p:cond delay="0"/>
                                  </p:stCondLst>
                                  <p:childTnLst>
                                    <p:anim calcmode="discrete" valueType="str">
                                      <p:cBhvr>
                                        <p:cTn id="56" dur="500" fill="hold"/>
                                        <p:tgtEl>
                                          <p:spTgt spid="63"/>
                                        </p:tgtEl>
                                        <p:attrNameLst>
                                          <p:attrName>style.visibility</p:attrName>
                                        </p:attrNameLst>
                                      </p:cBhvr>
                                      <p:tavLst>
                                        <p:tav tm="0">
                                          <p:val>
                                            <p:strVal val="hidden"/>
                                          </p:val>
                                        </p:tav>
                                        <p:tav tm="50000">
                                          <p:val>
                                            <p:strVal val="visible"/>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35" presetClass="emph" presetSubtype="0" repeatCount="2000" fill="hold" grpId="0" nodeType="clickEffect">
                                  <p:stCondLst>
                                    <p:cond delay="0"/>
                                  </p:stCondLst>
                                  <p:childTnLst>
                                    <p:anim calcmode="discrete" valueType="str">
                                      <p:cBhvr>
                                        <p:cTn id="64" dur="500" fill="hold"/>
                                        <p:tgtEl>
                                          <p:spTgt spid="4"/>
                                        </p:tgtEl>
                                        <p:attrNameLst>
                                          <p:attrName>style.visibility</p:attrName>
                                        </p:attrNameLst>
                                      </p:cBhvr>
                                      <p:tavLst>
                                        <p:tav tm="0">
                                          <p:val>
                                            <p:strVal val="hidden"/>
                                          </p:val>
                                        </p:tav>
                                        <p:tav tm="50000">
                                          <p:val>
                                            <p:strVal val="visible"/>
                                          </p:val>
                                        </p:tav>
                                      </p:tavLst>
                                    </p:anim>
                                  </p:childTnLst>
                                </p:cTn>
                              </p:par>
                              <p:par>
                                <p:cTn id="65" presetID="35" presetClass="emph" presetSubtype="0" repeatCount="2000" fill="hold" grpId="0" nodeType="withEffect">
                                  <p:stCondLst>
                                    <p:cond delay="0"/>
                                  </p:stCondLst>
                                  <p:childTnLst>
                                    <p:anim calcmode="discrete" valueType="str">
                                      <p:cBhvr>
                                        <p:cTn id="66" dur="500" fill="hold"/>
                                        <p:tgtEl>
                                          <p:spTgt spid="50"/>
                                        </p:tgtEl>
                                        <p:attrNameLst>
                                          <p:attrName>style.visibility</p:attrName>
                                        </p:attrNameLst>
                                      </p:cBhvr>
                                      <p:tavLst>
                                        <p:tav tm="0">
                                          <p:val>
                                            <p:strVal val="hidden"/>
                                          </p:val>
                                        </p:tav>
                                        <p:tav tm="50000">
                                          <p:val>
                                            <p:strVal val="visible"/>
                                          </p:val>
                                        </p:tav>
                                      </p:tavLst>
                                    </p:anim>
                                  </p:childTnLst>
                                </p:cTn>
                              </p:par>
                              <p:par>
                                <p:cTn id="67" presetID="35" presetClass="emph" presetSubtype="0" repeatCount="2000" fill="hold" grpId="0" nodeType="withEffect">
                                  <p:stCondLst>
                                    <p:cond delay="0"/>
                                  </p:stCondLst>
                                  <p:childTnLst>
                                    <p:anim calcmode="discrete" valueType="str">
                                      <p:cBhvr>
                                        <p:cTn id="68" dur="500" fill="hold"/>
                                        <p:tgtEl>
                                          <p:spTgt spid="79"/>
                                        </p:tgtEl>
                                        <p:attrNameLst>
                                          <p:attrName>style.visibility</p:attrName>
                                        </p:attrNameLst>
                                      </p:cBhvr>
                                      <p:tavLst>
                                        <p:tav tm="0">
                                          <p:val>
                                            <p:strVal val="hidden"/>
                                          </p:val>
                                        </p:tav>
                                        <p:tav tm="50000">
                                          <p:val>
                                            <p:strVal val="visible"/>
                                          </p:val>
                                        </p:tav>
                                      </p:tavLst>
                                    </p:anim>
                                  </p:childTnLst>
                                </p:cTn>
                              </p:par>
                              <p:par>
                                <p:cTn id="69" presetID="35" presetClass="emph" presetSubtype="0" repeatCount="2000" fill="hold" grpId="0" nodeType="withEffect">
                                  <p:stCondLst>
                                    <p:cond delay="0"/>
                                  </p:stCondLst>
                                  <p:childTnLst>
                                    <p:anim calcmode="discrete" valueType="str">
                                      <p:cBhvr>
                                        <p:cTn id="70" dur="500" fill="hold"/>
                                        <p:tgtEl>
                                          <p:spTgt spid="69"/>
                                        </p:tgtEl>
                                        <p:attrNameLst>
                                          <p:attrName>style.visibility</p:attrName>
                                        </p:attrNameLst>
                                      </p:cBhvr>
                                      <p:tavLst>
                                        <p:tav tm="0">
                                          <p:val>
                                            <p:strVal val="hidden"/>
                                          </p:val>
                                        </p:tav>
                                        <p:tav tm="50000">
                                          <p:val>
                                            <p:strVal val="visible"/>
                                          </p:val>
                                        </p:tav>
                                      </p:tavLst>
                                    </p:anim>
                                  </p:childTnLst>
                                </p:cTn>
                              </p:par>
                              <p:par>
                                <p:cTn id="71" presetID="35" presetClass="emph" presetSubtype="0" repeatCount="2000" fill="hold" grpId="0" nodeType="withEffect">
                                  <p:stCondLst>
                                    <p:cond delay="0"/>
                                  </p:stCondLst>
                                  <p:childTnLst>
                                    <p:anim calcmode="discrete" valueType="str">
                                      <p:cBhvr>
                                        <p:cTn id="72" dur="500" fill="hold"/>
                                        <p:tgtEl>
                                          <p:spTgt spid="54"/>
                                        </p:tgtEl>
                                        <p:attrNameLst>
                                          <p:attrName>style.visibility</p:attrName>
                                        </p:attrNameLst>
                                      </p:cBhvr>
                                      <p:tavLst>
                                        <p:tav tm="0">
                                          <p:val>
                                            <p:strVal val="hidden"/>
                                          </p:val>
                                        </p:tav>
                                        <p:tav tm="50000">
                                          <p:val>
                                            <p:strVal val="visible"/>
                                          </p:val>
                                        </p:tav>
                                      </p:tavLst>
                                    </p:anim>
                                  </p:childTnLst>
                                </p:cTn>
                              </p:par>
                              <p:par>
                                <p:cTn id="73" presetID="35" presetClass="emph" presetSubtype="0" repeatCount="2000" fill="hold" grpId="0" nodeType="withEffect">
                                  <p:stCondLst>
                                    <p:cond delay="0"/>
                                  </p:stCondLst>
                                  <p:childTnLst>
                                    <p:anim calcmode="discrete" valueType="str">
                                      <p:cBhvr>
                                        <p:cTn id="74" dur="500" fill="hold"/>
                                        <p:tgtEl>
                                          <p:spTgt spid="61"/>
                                        </p:tgtEl>
                                        <p:attrNameLst>
                                          <p:attrName>style.visibility</p:attrName>
                                        </p:attrNameLst>
                                      </p:cBhvr>
                                      <p:tavLst>
                                        <p:tav tm="0">
                                          <p:val>
                                            <p:strVal val="hidden"/>
                                          </p:val>
                                        </p:tav>
                                        <p:tav tm="50000">
                                          <p:val>
                                            <p:strVal val="visible"/>
                                          </p:val>
                                        </p:tav>
                                      </p:tavLst>
                                    </p:anim>
                                  </p:childTnLst>
                                </p:cTn>
                              </p:par>
                              <p:par>
                                <p:cTn id="75" presetID="35" presetClass="emph" presetSubtype="0" repeatCount="2000" fill="hold" grpId="0" nodeType="withEffect">
                                  <p:stCondLst>
                                    <p:cond delay="0"/>
                                  </p:stCondLst>
                                  <p:childTnLst>
                                    <p:anim calcmode="discrete" valueType="str">
                                      <p:cBhvr>
                                        <p:cTn id="76" dur="500" fill="hold"/>
                                        <p:tgtEl>
                                          <p:spTgt spid="42"/>
                                        </p:tgtEl>
                                        <p:attrNameLst>
                                          <p:attrName>style.visibility</p:attrName>
                                        </p:attrNameLst>
                                      </p:cBhvr>
                                      <p:tavLst>
                                        <p:tav tm="0">
                                          <p:val>
                                            <p:strVal val="hidden"/>
                                          </p:val>
                                        </p:tav>
                                        <p:tav tm="50000">
                                          <p:val>
                                            <p:strVal val="visible"/>
                                          </p:val>
                                        </p:tav>
                                      </p:tavLst>
                                    </p:anim>
                                  </p:childTnLst>
                                </p:cTn>
                              </p:par>
                              <p:par>
                                <p:cTn id="77" presetID="35" presetClass="emph" presetSubtype="0" repeatCount="2000" fill="hold" grpId="0" nodeType="withEffect">
                                  <p:stCondLst>
                                    <p:cond delay="0"/>
                                  </p:stCondLst>
                                  <p:childTnLst>
                                    <p:anim calcmode="discrete" valueType="str">
                                      <p:cBhvr>
                                        <p:cTn id="78" dur="500" fill="hold"/>
                                        <p:tgtEl>
                                          <p:spTgt spid="55"/>
                                        </p:tgtEl>
                                        <p:attrNameLst>
                                          <p:attrName>style.visibility</p:attrName>
                                        </p:attrNameLst>
                                      </p:cBhvr>
                                      <p:tavLst>
                                        <p:tav tm="0">
                                          <p:val>
                                            <p:strVal val="hidden"/>
                                          </p:val>
                                        </p:tav>
                                        <p:tav tm="50000">
                                          <p:val>
                                            <p:strVal val="visible"/>
                                          </p:val>
                                        </p:tav>
                                      </p:tavLst>
                                    </p:anim>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2" grpId="0"/>
      <p:bldP spid="55" grpId="0"/>
      <p:bldP spid="61" grpId="0"/>
      <p:bldP spid="50" grpId="0"/>
      <p:bldP spid="54" grpId="0"/>
      <p:bldP spid="69" grpId="0"/>
      <p:bldP spid="79"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构造</a:t>
            </a:r>
            <a:r>
              <a:rPr lang="en-US" altLang="zh-CN" dirty="0"/>
              <a:t>——</a:t>
            </a:r>
            <a:r>
              <a:rPr lang="zh-CN" altLang="en-US" dirty="0"/>
              <a:t>实现</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4" y="2052917"/>
            <a:ext cx="6288086" cy="4503739"/>
          </a:xfrm>
        </p:spPr>
        <p:txBody>
          <a:bodyPr>
            <a:normAutofit/>
          </a:bodyPr>
          <a:lstStyle/>
          <a:p>
            <a:r>
              <a:rPr lang="zh-CN" altLang="en-US" dirty="0"/>
              <a:t>开始我们只有一个根节点</a:t>
            </a:r>
            <a:endParaRPr lang="en-US" altLang="zh-CN" dirty="0"/>
          </a:p>
          <a:p>
            <a:r>
              <a:rPr lang="zh-CN" altLang="en-US" dirty="0"/>
              <a:t>我们的构造思路是，从前往后逐个加入字符，在前一个后缀自动机的基础上构造后一个后缀自动机</a:t>
            </a:r>
            <a:endParaRPr lang="en-US" altLang="zh-CN" dirty="0"/>
          </a:p>
          <a:p>
            <a:r>
              <a:rPr lang="zh-CN" altLang="en-US" dirty="0"/>
              <a:t>在加一个字符时，我们要先找到之前接受原串的那个节点</a:t>
            </a:r>
            <a:endParaRPr lang="en-US" altLang="zh-CN" dirty="0"/>
          </a:p>
          <a:p>
            <a:r>
              <a:rPr lang="zh-CN" altLang="en-US" dirty="0"/>
              <a:t>这里我们可以开一个全局指针</a:t>
            </a:r>
            <a:r>
              <a:rPr lang="en-US" altLang="zh-CN" dirty="0"/>
              <a:t>last</a:t>
            </a:r>
            <a:r>
              <a:rPr lang="zh-CN" altLang="en-US" dirty="0"/>
              <a:t>来维护</a:t>
            </a:r>
            <a:endParaRPr lang="en-US" altLang="zh-CN" dirty="0"/>
          </a:p>
          <a:p>
            <a:r>
              <a:rPr lang="zh-CN" altLang="en-US" dirty="0"/>
              <a:t>这样，从</a:t>
            </a:r>
            <a:r>
              <a:rPr lang="en-US" altLang="zh-CN" dirty="0"/>
              <a:t>last</a:t>
            </a:r>
            <a:r>
              <a:rPr lang="zh-CN" altLang="en-US" dirty="0"/>
              <a:t>开始，顺着父亲边爬上去，我们就能按从后往前的顺序找到上一个排序中的所有节点</a:t>
            </a:r>
            <a:endParaRPr lang="en-US" altLang="zh-CN" dirty="0"/>
          </a:p>
          <a:p>
            <a:r>
              <a:rPr lang="zh-CN" altLang="en-US" dirty="0"/>
              <a:t>我们新建一个节点</a:t>
            </a:r>
            <a:r>
              <a:rPr lang="en-US" altLang="zh-CN" dirty="0"/>
              <a:t>np</a:t>
            </a:r>
            <a:r>
              <a:rPr lang="zh-CN" altLang="en-US" dirty="0"/>
              <a:t>，把它接受的最大字符串长度设为当前字符串长度，在爬的过程中往新节点加一条关于新字符的转移边，直到发现有一个节点已经有了该字母的转移边或者直到加完根的出边为止</a:t>
            </a:r>
            <a:endParaRPr lang="en-US" altLang="zh-CN" dirty="0"/>
          </a:p>
          <a:p>
            <a:endParaRPr lang="en-US" altLang="zh-CN" dirty="0"/>
          </a:p>
        </p:txBody>
      </p:sp>
      <p:sp>
        <p:nvSpPr>
          <p:cNvPr id="113" name="椭圆 112">
            <a:extLst>
              <a:ext uri="{FF2B5EF4-FFF2-40B4-BE49-F238E27FC236}">
                <a16:creationId xmlns:a16="http://schemas.microsoft.com/office/drawing/2014/main" id="{2746F7D5-E8E4-4C44-8ACF-FD1D850B66B8}"/>
              </a:ext>
            </a:extLst>
          </p:cNvPr>
          <p:cNvSpPr/>
          <p:nvPr/>
        </p:nvSpPr>
        <p:spPr>
          <a:xfrm>
            <a:off x="7214313" y="1853248"/>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sp>
        <p:nvSpPr>
          <p:cNvPr id="114" name="椭圆 113">
            <a:extLst>
              <a:ext uri="{FF2B5EF4-FFF2-40B4-BE49-F238E27FC236}">
                <a16:creationId xmlns:a16="http://schemas.microsoft.com/office/drawing/2014/main" id="{AB5E685E-8673-404D-BE80-49C62A252B52}"/>
              </a:ext>
            </a:extLst>
          </p:cNvPr>
          <p:cNvSpPr/>
          <p:nvPr/>
        </p:nvSpPr>
        <p:spPr>
          <a:xfrm>
            <a:off x="8080653" y="968097"/>
            <a:ext cx="679508" cy="67950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5" name="椭圆 114">
            <a:extLst>
              <a:ext uri="{FF2B5EF4-FFF2-40B4-BE49-F238E27FC236}">
                <a16:creationId xmlns:a16="http://schemas.microsoft.com/office/drawing/2014/main" id="{670F8A32-0502-4BCD-8850-4C469F300DD6}"/>
              </a:ext>
            </a:extLst>
          </p:cNvPr>
          <p:cNvSpPr/>
          <p:nvPr/>
        </p:nvSpPr>
        <p:spPr>
          <a:xfrm>
            <a:off x="9850730" y="968097"/>
            <a:ext cx="679508" cy="6795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dirty="0">
                <a:solidFill>
                  <a:srgbClr val="FFFF00"/>
                </a:solidFill>
              </a:rPr>
              <a:t>a</a:t>
            </a:r>
            <a:endParaRPr lang="zh-CN" altLang="en-US" dirty="0"/>
          </a:p>
        </p:txBody>
      </p:sp>
      <p:cxnSp>
        <p:nvCxnSpPr>
          <p:cNvPr id="116" name="直接连接符 21">
            <a:extLst>
              <a:ext uri="{FF2B5EF4-FFF2-40B4-BE49-F238E27FC236}">
                <a16:creationId xmlns:a16="http://schemas.microsoft.com/office/drawing/2014/main" id="{64D9AFA5-6A6A-48F3-8652-AFBE07ED8D24}"/>
              </a:ext>
            </a:extLst>
          </p:cNvPr>
          <p:cNvCxnSpPr>
            <a:cxnSpLocks/>
            <a:stCxn id="114" idx="6"/>
            <a:endCxn id="115" idx="2"/>
          </p:cNvCxnSpPr>
          <p:nvPr/>
        </p:nvCxnSpPr>
        <p:spPr>
          <a:xfrm>
            <a:off x="8760161" y="1307851"/>
            <a:ext cx="1090569" cy="0"/>
          </a:xfrm>
          <a:prstGeom prst="straightConnector1">
            <a:avLst/>
          </a:prstGeom>
          <a:ln w="38100">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7" name="椭圆 116">
            <a:extLst>
              <a:ext uri="{FF2B5EF4-FFF2-40B4-BE49-F238E27FC236}">
                <a16:creationId xmlns:a16="http://schemas.microsoft.com/office/drawing/2014/main" id="{684D8D2E-FA0A-4DF0-B5A8-DD1B0C738E70}"/>
              </a:ext>
            </a:extLst>
          </p:cNvPr>
          <p:cNvSpPr/>
          <p:nvPr/>
        </p:nvSpPr>
        <p:spPr>
          <a:xfrm>
            <a:off x="10757314" y="176501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cxnSp>
        <p:nvCxnSpPr>
          <p:cNvPr id="118" name="直接连接符 21">
            <a:extLst>
              <a:ext uri="{FF2B5EF4-FFF2-40B4-BE49-F238E27FC236}">
                <a16:creationId xmlns:a16="http://schemas.microsoft.com/office/drawing/2014/main" id="{7A73FD97-1986-4F1C-9B76-862AE43EB626}"/>
              </a:ext>
            </a:extLst>
          </p:cNvPr>
          <p:cNvCxnSpPr>
            <a:cxnSpLocks/>
            <a:stCxn id="115" idx="5"/>
            <a:endCxn id="117" idx="1"/>
          </p:cNvCxnSpPr>
          <p:nvPr/>
        </p:nvCxnSpPr>
        <p:spPr>
          <a:xfrm>
            <a:off x="10430726" y="1548093"/>
            <a:ext cx="450104" cy="340437"/>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9" name="椭圆 118">
            <a:extLst>
              <a:ext uri="{FF2B5EF4-FFF2-40B4-BE49-F238E27FC236}">
                <a16:creationId xmlns:a16="http://schemas.microsoft.com/office/drawing/2014/main" id="{30456D31-CA9A-4F6A-8CB7-87067A92FA66}"/>
              </a:ext>
            </a:extLst>
          </p:cNvPr>
          <p:cNvSpPr/>
          <p:nvPr/>
        </p:nvSpPr>
        <p:spPr>
          <a:xfrm>
            <a:off x="11198464" y="335356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120" name="文本框 119">
            <a:extLst>
              <a:ext uri="{FF2B5EF4-FFF2-40B4-BE49-F238E27FC236}">
                <a16:creationId xmlns:a16="http://schemas.microsoft.com/office/drawing/2014/main" id="{E58E08A7-C0F6-4C36-ABFB-E718303875E6}"/>
              </a:ext>
            </a:extLst>
          </p:cNvPr>
          <p:cNvSpPr txBox="1"/>
          <p:nvPr/>
        </p:nvSpPr>
        <p:spPr>
          <a:xfrm>
            <a:off x="11609910" y="3363189"/>
            <a:ext cx="327259" cy="369332"/>
          </a:xfrm>
          <a:prstGeom prst="rect">
            <a:avLst/>
          </a:prstGeom>
          <a:noFill/>
        </p:spPr>
        <p:txBody>
          <a:bodyPr wrap="square" rtlCol="0">
            <a:spAutoFit/>
          </a:bodyPr>
          <a:lstStyle/>
          <a:p>
            <a:pPr algn="ctr"/>
            <a:r>
              <a:rPr lang="en-US" altLang="zh-CN" b="1" dirty="0">
                <a:solidFill>
                  <a:srgbClr val="00FFFF"/>
                </a:solidFill>
              </a:rPr>
              <a:t>c</a:t>
            </a:r>
            <a:endParaRPr lang="zh-CN" altLang="en-US" b="1" dirty="0">
              <a:solidFill>
                <a:srgbClr val="00FFFF"/>
              </a:solidFill>
            </a:endParaRPr>
          </a:p>
        </p:txBody>
      </p:sp>
      <p:sp>
        <p:nvSpPr>
          <p:cNvPr id="121" name="文本框 120">
            <a:extLst>
              <a:ext uri="{FF2B5EF4-FFF2-40B4-BE49-F238E27FC236}">
                <a16:creationId xmlns:a16="http://schemas.microsoft.com/office/drawing/2014/main" id="{229ECCB2-87BC-43FE-816A-3A405A56FFBA}"/>
              </a:ext>
            </a:extLst>
          </p:cNvPr>
          <p:cNvSpPr txBox="1"/>
          <p:nvPr/>
        </p:nvSpPr>
        <p:spPr>
          <a:xfrm>
            <a:off x="11302441" y="3753941"/>
            <a:ext cx="653255"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sp>
        <p:nvSpPr>
          <p:cNvPr id="122" name="文本框 121">
            <a:extLst>
              <a:ext uri="{FF2B5EF4-FFF2-40B4-BE49-F238E27FC236}">
                <a16:creationId xmlns:a16="http://schemas.microsoft.com/office/drawing/2014/main" id="{5F372DB6-DE1A-4383-A04D-17A82131CC95}"/>
              </a:ext>
            </a:extLst>
          </p:cNvPr>
          <p:cNvSpPr txBox="1"/>
          <p:nvPr/>
        </p:nvSpPr>
        <p:spPr>
          <a:xfrm>
            <a:off x="11446916" y="3553234"/>
            <a:ext cx="508779"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cxnSp>
        <p:nvCxnSpPr>
          <p:cNvPr id="123" name="直接连接符 21">
            <a:extLst>
              <a:ext uri="{FF2B5EF4-FFF2-40B4-BE49-F238E27FC236}">
                <a16:creationId xmlns:a16="http://schemas.microsoft.com/office/drawing/2014/main" id="{321B8FAD-7FEB-40A4-93E5-15DF5B9DAA61}"/>
              </a:ext>
            </a:extLst>
          </p:cNvPr>
          <p:cNvCxnSpPr>
            <a:cxnSpLocks/>
            <a:stCxn id="117" idx="4"/>
            <a:endCxn id="119" idx="1"/>
          </p:cNvCxnSpPr>
          <p:nvPr/>
        </p:nvCxnSpPr>
        <p:spPr>
          <a:xfrm>
            <a:off x="11179023" y="2608431"/>
            <a:ext cx="142957" cy="86864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4" name="直接连接符 21">
            <a:extLst>
              <a:ext uri="{FF2B5EF4-FFF2-40B4-BE49-F238E27FC236}">
                <a16:creationId xmlns:a16="http://schemas.microsoft.com/office/drawing/2014/main" id="{71781D14-25E1-4671-91EC-18B808BA86F3}"/>
              </a:ext>
            </a:extLst>
          </p:cNvPr>
          <p:cNvCxnSpPr>
            <a:cxnSpLocks/>
            <a:stCxn id="114" idx="6"/>
            <a:endCxn id="119" idx="1"/>
          </p:cNvCxnSpPr>
          <p:nvPr/>
        </p:nvCxnSpPr>
        <p:spPr>
          <a:xfrm>
            <a:off x="8760161" y="1307851"/>
            <a:ext cx="2561819" cy="216922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5" name="文本框 124">
            <a:extLst>
              <a:ext uri="{FF2B5EF4-FFF2-40B4-BE49-F238E27FC236}">
                <a16:creationId xmlns:a16="http://schemas.microsoft.com/office/drawing/2014/main" id="{208EC96A-167E-428C-A6B7-4283A5FEF875}"/>
              </a:ext>
            </a:extLst>
          </p:cNvPr>
          <p:cNvSpPr txBox="1"/>
          <p:nvPr/>
        </p:nvSpPr>
        <p:spPr>
          <a:xfrm>
            <a:off x="10925652" y="2151553"/>
            <a:ext cx="508779" cy="369332"/>
          </a:xfrm>
          <a:prstGeom prst="rect">
            <a:avLst/>
          </a:prstGeom>
          <a:noFill/>
        </p:spPr>
        <p:txBody>
          <a:bodyPr wrap="square" rtlCol="0">
            <a:spAutoFit/>
          </a:bodyPr>
          <a:lstStyle/>
          <a:p>
            <a:pPr algn="ctr"/>
            <a:r>
              <a:rPr lang="en-US" altLang="zh-CN" b="1" dirty="0">
                <a:solidFill>
                  <a:srgbClr val="FFFF00"/>
                </a:solidFill>
              </a:rPr>
              <a:t>a</a:t>
            </a:r>
            <a:r>
              <a:rPr lang="en-US" altLang="zh-CN" b="1" dirty="0">
                <a:solidFill>
                  <a:srgbClr val="66FF66"/>
                </a:solidFill>
              </a:rPr>
              <a:t>b</a:t>
            </a:r>
            <a:endParaRPr lang="zh-CN" altLang="en-US" b="1" dirty="0">
              <a:solidFill>
                <a:srgbClr val="00FFFF"/>
              </a:solidFill>
            </a:endParaRPr>
          </a:p>
        </p:txBody>
      </p:sp>
      <p:sp>
        <p:nvSpPr>
          <p:cNvPr id="126" name="椭圆 125">
            <a:extLst>
              <a:ext uri="{FF2B5EF4-FFF2-40B4-BE49-F238E27FC236}">
                <a16:creationId xmlns:a16="http://schemas.microsoft.com/office/drawing/2014/main" id="{5E8C87EB-89F6-4737-A0E8-897DAD695D94}"/>
              </a:ext>
            </a:extLst>
          </p:cNvPr>
          <p:cNvSpPr/>
          <p:nvPr/>
        </p:nvSpPr>
        <p:spPr>
          <a:xfrm>
            <a:off x="9496049" y="4338332"/>
            <a:ext cx="971575" cy="9715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127" name="文本框 126">
            <a:extLst>
              <a:ext uri="{FF2B5EF4-FFF2-40B4-BE49-F238E27FC236}">
                <a16:creationId xmlns:a16="http://schemas.microsoft.com/office/drawing/2014/main" id="{B32C24A5-746B-4035-B35F-00287E090500}"/>
              </a:ext>
            </a:extLst>
          </p:cNvPr>
          <p:cNvSpPr txBox="1"/>
          <p:nvPr/>
        </p:nvSpPr>
        <p:spPr>
          <a:xfrm>
            <a:off x="9879138" y="4411379"/>
            <a:ext cx="48279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128" name="文本框 127">
            <a:extLst>
              <a:ext uri="{FF2B5EF4-FFF2-40B4-BE49-F238E27FC236}">
                <a16:creationId xmlns:a16="http://schemas.microsoft.com/office/drawing/2014/main" id="{041E40D9-5B01-4FF5-A56D-F4FE1D361055}"/>
              </a:ext>
            </a:extLst>
          </p:cNvPr>
          <p:cNvSpPr txBox="1"/>
          <p:nvPr/>
        </p:nvSpPr>
        <p:spPr>
          <a:xfrm>
            <a:off x="9526971" y="4802131"/>
            <a:ext cx="89048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129" name="文本框 128">
            <a:extLst>
              <a:ext uri="{FF2B5EF4-FFF2-40B4-BE49-F238E27FC236}">
                <a16:creationId xmlns:a16="http://schemas.microsoft.com/office/drawing/2014/main" id="{18BA0679-D55D-4689-89C8-E27AA0BC0542}"/>
              </a:ext>
            </a:extLst>
          </p:cNvPr>
          <p:cNvSpPr txBox="1"/>
          <p:nvPr/>
        </p:nvSpPr>
        <p:spPr>
          <a:xfrm>
            <a:off x="9691662" y="4601424"/>
            <a:ext cx="717674"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cxnSp>
        <p:nvCxnSpPr>
          <p:cNvPr id="130" name="直接连接符 21">
            <a:extLst>
              <a:ext uri="{FF2B5EF4-FFF2-40B4-BE49-F238E27FC236}">
                <a16:creationId xmlns:a16="http://schemas.microsoft.com/office/drawing/2014/main" id="{BC584A6F-6C70-472D-91B9-5B148AB9CBEC}"/>
              </a:ext>
            </a:extLst>
          </p:cNvPr>
          <p:cNvCxnSpPr>
            <a:cxnSpLocks/>
            <a:stCxn id="119" idx="3"/>
            <a:endCxn id="126" idx="7"/>
          </p:cNvCxnSpPr>
          <p:nvPr/>
        </p:nvCxnSpPr>
        <p:spPr>
          <a:xfrm flipH="1">
            <a:off x="10325340" y="4073465"/>
            <a:ext cx="996640" cy="40715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直接连接符 21">
            <a:extLst>
              <a:ext uri="{FF2B5EF4-FFF2-40B4-BE49-F238E27FC236}">
                <a16:creationId xmlns:a16="http://schemas.microsoft.com/office/drawing/2014/main" id="{CA2FAA55-1219-40E7-B939-80F5806A1469}"/>
              </a:ext>
            </a:extLst>
          </p:cNvPr>
          <p:cNvCxnSpPr>
            <a:cxnSpLocks/>
            <a:stCxn id="115" idx="1"/>
            <a:endCxn id="114" idx="7"/>
          </p:cNvCxnSpPr>
          <p:nvPr/>
        </p:nvCxnSpPr>
        <p:spPr>
          <a:xfrm flipH="1">
            <a:off x="8660649" y="1067609"/>
            <a:ext cx="1289593"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2" name="直接连接符 21">
            <a:extLst>
              <a:ext uri="{FF2B5EF4-FFF2-40B4-BE49-F238E27FC236}">
                <a16:creationId xmlns:a16="http://schemas.microsoft.com/office/drawing/2014/main" id="{9EB546E0-1D8F-4CAD-B5AC-D5AED7B152FD}"/>
              </a:ext>
            </a:extLst>
          </p:cNvPr>
          <p:cNvCxnSpPr>
            <a:cxnSpLocks/>
            <a:stCxn id="119" idx="2"/>
            <a:endCxn id="114" idx="5"/>
          </p:cNvCxnSpPr>
          <p:nvPr/>
        </p:nvCxnSpPr>
        <p:spPr>
          <a:xfrm flipH="1" flipV="1">
            <a:off x="8660649" y="1548093"/>
            <a:ext cx="2537815" cy="222718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3" name="直接连接符 21">
            <a:extLst>
              <a:ext uri="{FF2B5EF4-FFF2-40B4-BE49-F238E27FC236}">
                <a16:creationId xmlns:a16="http://schemas.microsoft.com/office/drawing/2014/main" id="{511C333F-9453-4987-AEC8-48E1A3B15A92}"/>
              </a:ext>
            </a:extLst>
          </p:cNvPr>
          <p:cNvCxnSpPr>
            <a:cxnSpLocks/>
            <a:stCxn id="114" idx="3"/>
            <a:endCxn id="113" idx="7"/>
          </p:cNvCxnSpPr>
          <p:nvPr/>
        </p:nvCxnSpPr>
        <p:spPr>
          <a:xfrm flipH="1">
            <a:off x="7934214" y="1548093"/>
            <a:ext cx="245951" cy="42867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4" name="直接连接符 21">
            <a:extLst>
              <a:ext uri="{FF2B5EF4-FFF2-40B4-BE49-F238E27FC236}">
                <a16:creationId xmlns:a16="http://schemas.microsoft.com/office/drawing/2014/main" id="{F95EB7DE-A2A5-4532-B7AA-D18D32A778CD}"/>
              </a:ext>
            </a:extLst>
          </p:cNvPr>
          <p:cNvCxnSpPr>
            <a:cxnSpLocks/>
            <a:stCxn id="113" idx="5"/>
            <a:endCxn id="119" idx="2"/>
          </p:cNvCxnSpPr>
          <p:nvPr/>
        </p:nvCxnSpPr>
        <p:spPr>
          <a:xfrm>
            <a:off x="7934214" y="2573149"/>
            <a:ext cx="3264250" cy="1202124"/>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5" name="文本框 134">
            <a:extLst>
              <a:ext uri="{FF2B5EF4-FFF2-40B4-BE49-F238E27FC236}">
                <a16:creationId xmlns:a16="http://schemas.microsoft.com/office/drawing/2014/main" id="{A702465F-D19B-458A-909A-99FF6829E52F}"/>
              </a:ext>
            </a:extLst>
          </p:cNvPr>
          <p:cNvSpPr txBox="1"/>
          <p:nvPr/>
        </p:nvSpPr>
        <p:spPr>
          <a:xfrm>
            <a:off x="7384898" y="1957783"/>
            <a:ext cx="508779" cy="369332"/>
          </a:xfrm>
          <a:prstGeom prst="rect">
            <a:avLst/>
          </a:prstGeom>
          <a:noFill/>
        </p:spPr>
        <p:txBody>
          <a:bodyPr wrap="square" rtlCol="0">
            <a:spAutoFit/>
          </a:bodyPr>
          <a:lstStyle/>
          <a:p>
            <a:pPr algn="ctr"/>
            <a:r>
              <a:rPr lang="en-US" altLang="zh-CN" b="1" dirty="0">
                <a:solidFill>
                  <a:srgbClr val="66FF66"/>
                </a:solidFill>
              </a:rPr>
              <a:t>b</a:t>
            </a:r>
            <a:endParaRPr lang="zh-CN" altLang="en-US" b="1" dirty="0">
              <a:solidFill>
                <a:srgbClr val="00FFFF"/>
              </a:solidFill>
            </a:endParaRPr>
          </a:p>
        </p:txBody>
      </p:sp>
      <p:cxnSp>
        <p:nvCxnSpPr>
          <p:cNvPr id="136" name="直接连接符 21">
            <a:extLst>
              <a:ext uri="{FF2B5EF4-FFF2-40B4-BE49-F238E27FC236}">
                <a16:creationId xmlns:a16="http://schemas.microsoft.com/office/drawing/2014/main" id="{4F5F7638-A1B5-4E0B-BC3A-46FDAFA30373}"/>
              </a:ext>
            </a:extLst>
          </p:cNvPr>
          <p:cNvCxnSpPr>
            <a:cxnSpLocks/>
            <a:stCxn id="113" idx="0"/>
            <a:endCxn id="114" idx="2"/>
          </p:cNvCxnSpPr>
          <p:nvPr/>
        </p:nvCxnSpPr>
        <p:spPr>
          <a:xfrm flipV="1">
            <a:off x="7636022" y="1307851"/>
            <a:ext cx="444631" cy="54539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7" name="直接连接符 21">
            <a:extLst>
              <a:ext uri="{FF2B5EF4-FFF2-40B4-BE49-F238E27FC236}">
                <a16:creationId xmlns:a16="http://schemas.microsoft.com/office/drawing/2014/main" id="{2304606A-AAFA-440E-A3EC-58223D263CDD}"/>
              </a:ext>
            </a:extLst>
          </p:cNvPr>
          <p:cNvCxnSpPr>
            <a:cxnSpLocks/>
            <a:stCxn id="126" idx="1"/>
            <a:endCxn id="113" idx="5"/>
          </p:cNvCxnSpPr>
          <p:nvPr/>
        </p:nvCxnSpPr>
        <p:spPr>
          <a:xfrm flipH="1" flipV="1">
            <a:off x="7934214" y="2573149"/>
            <a:ext cx="1704119" cy="190746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8" name="直接连接符 21">
            <a:extLst>
              <a:ext uri="{FF2B5EF4-FFF2-40B4-BE49-F238E27FC236}">
                <a16:creationId xmlns:a16="http://schemas.microsoft.com/office/drawing/2014/main" id="{C409DA9F-B75F-4DC7-9BA8-345F81DDE2B9}"/>
              </a:ext>
            </a:extLst>
          </p:cNvPr>
          <p:cNvCxnSpPr>
            <a:cxnSpLocks/>
            <a:stCxn id="117" idx="2"/>
            <a:endCxn id="113" idx="6"/>
          </p:cNvCxnSpPr>
          <p:nvPr/>
        </p:nvCxnSpPr>
        <p:spPr>
          <a:xfrm flipH="1">
            <a:off x="8057730" y="2186723"/>
            <a:ext cx="2699584" cy="8823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9" name="椭圆 138">
            <a:extLst>
              <a:ext uri="{FF2B5EF4-FFF2-40B4-BE49-F238E27FC236}">
                <a16:creationId xmlns:a16="http://schemas.microsoft.com/office/drawing/2014/main" id="{944EF190-326C-49FC-8489-FC387A96B3F0}"/>
              </a:ext>
            </a:extLst>
          </p:cNvPr>
          <p:cNvSpPr/>
          <p:nvPr/>
        </p:nvSpPr>
        <p:spPr>
          <a:xfrm>
            <a:off x="8334899" y="5510614"/>
            <a:ext cx="1202123" cy="12021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140" name="文本框 139">
            <a:extLst>
              <a:ext uri="{FF2B5EF4-FFF2-40B4-BE49-F238E27FC236}">
                <a16:creationId xmlns:a16="http://schemas.microsoft.com/office/drawing/2014/main" id="{C1E70D11-A69C-4DC6-853C-E0C6477F8537}"/>
              </a:ext>
            </a:extLst>
          </p:cNvPr>
          <p:cNvSpPr txBox="1"/>
          <p:nvPr/>
        </p:nvSpPr>
        <p:spPr>
          <a:xfrm>
            <a:off x="8758617" y="5789118"/>
            <a:ext cx="703006"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141" name="文本框 140">
            <a:extLst>
              <a:ext uri="{FF2B5EF4-FFF2-40B4-BE49-F238E27FC236}">
                <a16:creationId xmlns:a16="http://schemas.microsoft.com/office/drawing/2014/main" id="{2ABF5FF4-FDAC-4193-9780-A22945D0CCBF}"/>
              </a:ext>
            </a:extLst>
          </p:cNvPr>
          <p:cNvSpPr txBox="1"/>
          <p:nvPr/>
        </p:nvSpPr>
        <p:spPr>
          <a:xfrm>
            <a:off x="8431462" y="6187325"/>
            <a:ext cx="105517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142" name="文本框 141">
            <a:extLst>
              <a:ext uri="{FF2B5EF4-FFF2-40B4-BE49-F238E27FC236}">
                <a16:creationId xmlns:a16="http://schemas.microsoft.com/office/drawing/2014/main" id="{13CD5FF5-773F-4894-8C04-2358B2C9ABF6}"/>
              </a:ext>
            </a:extLst>
          </p:cNvPr>
          <p:cNvSpPr txBox="1"/>
          <p:nvPr/>
        </p:nvSpPr>
        <p:spPr>
          <a:xfrm>
            <a:off x="8586527" y="5986618"/>
            <a:ext cx="890483"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cxnSp>
        <p:nvCxnSpPr>
          <p:cNvPr id="143" name="直接连接符 21">
            <a:extLst>
              <a:ext uri="{FF2B5EF4-FFF2-40B4-BE49-F238E27FC236}">
                <a16:creationId xmlns:a16="http://schemas.microsoft.com/office/drawing/2014/main" id="{10A885A5-4688-4F3F-843E-A5050C41509D}"/>
              </a:ext>
            </a:extLst>
          </p:cNvPr>
          <p:cNvCxnSpPr>
            <a:cxnSpLocks/>
            <a:stCxn id="126" idx="3"/>
            <a:endCxn id="139" idx="7"/>
          </p:cNvCxnSpPr>
          <p:nvPr/>
        </p:nvCxnSpPr>
        <p:spPr>
          <a:xfrm flipH="1">
            <a:off x="9360975" y="5167623"/>
            <a:ext cx="277358" cy="519038"/>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4" name="文本框 143">
            <a:extLst>
              <a:ext uri="{FF2B5EF4-FFF2-40B4-BE49-F238E27FC236}">
                <a16:creationId xmlns:a16="http://schemas.microsoft.com/office/drawing/2014/main" id="{3BE3E373-FC45-45E4-9DA9-B40B65608DC8}"/>
              </a:ext>
            </a:extLst>
          </p:cNvPr>
          <p:cNvSpPr txBox="1"/>
          <p:nvPr/>
        </p:nvSpPr>
        <p:spPr>
          <a:xfrm>
            <a:off x="8922620" y="5595007"/>
            <a:ext cx="518150" cy="369332"/>
          </a:xfrm>
          <a:prstGeom prst="rect">
            <a:avLst/>
          </a:prstGeom>
          <a:noFill/>
        </p:spPr>
        <p:txBody>
          <a:bodyPr wrap="square" rtlCol="0">
            <a:spAutoFit/>
          </a:bodyPr>
          <a:lstStyle/>
          <a:p>
            <a:pPr algn="ctr"/>
            <a:r>
              <a:rPr lang="en-US" altLang="zh-CN" b="1" dirty="0">
                <a:solidFill>
                  <a:srgbClr val="66FF66"/>
                </a:solidFill>
              </a:rPr>
              <a:t>bb</a:t>
            </a:r>
            <a:endParaRPr lang="zh-CN" altLang="en-US" b="1" dirty="0">
              <a:solidFill>
                <a:srgbClr val="00FFFF"/>
              </a:solidFill>
            </a:endParaRPr>
          </a:p>
        </p:txBody>
      </p:sp>
      <p:cxnSp>
        <p:nvCxnSpPr>
          <p:cNvPr id="145" name="直接连接符 21">
            <a:extLst>
              <a:ext uri="{FF2B5EF4-FFF2-40B4-BE49-F238E27FC236}">
                <a16:creationId xmlns:a16="http://schemas.microsoft.com/office/drawing/2014/main" id="{22A8EB46-78A0-4FAA-8DB1-9B21C349559A}"/>
              </a:ext>
            </a:extLst>
          </p:cNvPr>
          <p:cNvCxnSpPr>
            <a:cxnSpLocks/>
            <a:stCxn id="113" idx="4"/>
            <a:endCxn id="139" idx="0"/>
          </p:cNvCxnSpPr>
          <p:nvPr/>
        </p:nvCxnSpPr>
        <p:spPr>
          <a:xfrm>
            <a:off x="7636022" y="2696665"/>
            <a:ext cx="1299939" cy="2813949"/>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8FAA486A-A33C-4EC5-BE75-638F5C496687}"/>
              </a:ext>
            </a:extLst>
          </p:cNvPr>
          <p:cNvSpPr txBox="1"/>
          <p:nvPr/>
        </p:nvSpPr>
        <p:spPr>
          <a:xfrm>
            <a:off x="9591675" y="5972175"/>
            <a:ext cx="482824" cy="369332"/>
          </a:xfrm>
          <a:prstGeom prst="rect">
            <a:avLst/>
          </a:prstGeom>
          <a:noFill/>
        </p:spPr>
        <p:txBody>
          <a:bodyPr wrap="none" rtlCol="0">
            <a:spAutoFit/>
          </a:bodyPr>
          <a:lstStyle/>
          <a:p>
            <a:r>
              <a:rPr lang="en-US" altLang="zh-CN" dirty="0"/>
              <a:t>np</a:t>
            </a:r>
            <a:endParaRPr lang="zh-CN" altLang="en-US" dirty="0"/>
          </a:p>
        </p:txBody>
      </p:sp>
    </p:spTree>
    <p:extLst>
      <p:ext uri="{BB962C8B-B14F-4D97-AF65-F5344CB8AC3E}">
        <p14:creationId xmlns:p14="http://schemas.microsoft.com/office/powerpoint/2010/main" val="29410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4"/>
                                        </p:tgtEl>
                                        <p:attrNameLst>
                                          <p:attrName>style.visibility</p:attrName>
                                        </p:attrNameLst>
                                      </p:cBhvr>
                                      <p:to>
                                        <p:strVal val="visible"/>
                                      </p:to>
                                    </p:set>
                                    <p:animEffect transition="in" filter="fade">
                                      <p:cBhvr>
                                        <p:cTn id="11" dur="500"/>
                                        <p:tgtEl>
                                          <p:spTgt spid="11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3"/>
                                        </p:tgtEl>
                                        <p:attrNameLst>
                                          <p:attrName>style.visibility</p:attrName>
                                        </p:attrNameLst>
                                      </p:cBhvr>
                                      <p:to>
                                        <p:strVal val="visible"/>
                                      </p:to>
                                    </p:set>
                                    <p:animEffect transition="in" filter="fade">
                                      <p:cBhvr>
                                        <p:cTn id="20" dur="500"/>
                                        <p:tgtEl>
                                          <p:spTgt spid="1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5"/>
                                        </p:tgtEl>
                                        <p:attrNameLst>
                                          <p:attrName>style.visibility</p:attrName>
                                        </p:attrNameLst>
                                      </p:cBhvr>
                                      <p:to>
                                        <p:strVal val="visible"/>
                                      </p:to>
                                    </p:set>
                                    <p:animEffect transition="in" filter="fade">
                                      <p:cBhvr>
                                        <p:cTn id="23" dur="500"/>
                                        <p:tgtEl>
                                          <p:spTgt spid="115"/>
                                        </p:tgtEl>
                                      </p:cBhvr>
                                    </p:animEffect>
                                  </p:childTnLst>
                                </p:cTn>
                              </p:par>
                              <p:par>
                                <p:cTn id="24" presetID="10" presetClass="entr" presetSubtype="0" fill="hold" nodeType="withEffect">
                                  <p:stCondLst>
                                    <p:cond delay="0"/>
                                  </p:stCondLst>
                                  <p:childTnLst>
                                    <p:set>
                                      <p:cBhvr>
                                        <p:cTn id="25" dur="1" fill="hold">
                                          <p:stCondLst>
                                            <p:cond delay="0"/>
                                          </p:stCondLst>
                                        </p:cTn>
                                        <p:tgtEl>
                                          <p:spTgt spid="116"/>
                                        </p:tgtEl>
                                        <p:attrNameLst>
                                          <p:attrName>style.visibility</p:attrName>
                                        </p:attrNameLst>
                                      </p:cBhvr>
                                      <p:to>
                                        <p:strVal val="visible"/>
                                      </p:to>
                                    </p:set>
                                    <p:animEffect transition="in" filter="fade">
                                      <p:cBhvr>
                                        <p:cTn id="26" dur="500"/>
                                        <p:tgtEl>
                                          <p:spTgt spid="11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7"/>
                                        </p:tgtEl>
                                        <p:attrNameLst>
                                          <p:attrName>style.visibility</p:attrName>
                                        </p:attrNameLst>
                                      </p:cBhvr>
                                      <p:to>
                                        <p:strVal val="visible"/>
                                      </p:to>
                                    </p:set>
                                    <p:animEffect transition="in" filter="fade">
                                      <p:cBhvr>
                                        <p:cTn id="29" dur="500"/>
                                        <p:tgtEl>
                                          <p:spTgt spid="117"/>
                                        </p:tgtEl>
                                      </p:cBhvr>
                                    </p:animEffect>
                                  </p:childTnLst>
                                </p:cTn>
                              </p:par>
                              <p:par>
                                <p:cTn id="30" presetID="10" presetClass="entr" presetSubtype="0" fill="hold" nodeType="withEffect">
                                  <p:stCondLst>
                                    <p:cond delay="0"/>
                                  </p:stCondLst>
                                  <p:childTnLst>
                                    <p:set>
                                      <p:cBhvr>
                                        <p:cTn id="31" dur="1" fill="hold">
                                          <p:stCondLst>
                                            <p:cond delay="0"/>
                                          </p:stCondLst>
                                        </p:cTn>
                                        <p:tgtEl>
                                          <p:spTgt spid="118"/>
                                        </p:tgtEl>
                                        <p:attrNameLst>
                                          <p:attrName>style.visibility</p:attrName>
                                        </p:attrNameLst>
                                      </p:cBhvr>
                                      <p:to>
                                        <p:strVal val="visible"/>
                                      </p:to>
                                    </p:set>
                                    <p:animEffect transition="in" filter="fade">
                                      <p:cBhvr>
                                        <p:cTn id="32" dur="500"/>
                                        <p:tgtEl>
                                          <p:spTgt spid="11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9"/>
                                        </p:tgtEl>
                                        <p:attrNameLst>
                                          <p:attrName>style.visibility</p:attrName>
                                        </p:attrNameLst>
                                      </p:cBhvr>
                                      <p:to>
                                        <p:strVal val="visible"/>
                                      </p:to>
                                    </p:set>
                                    <p:animEffect transition="in" filter="fade">
                                      <p:cBhvr>
                                        <p:cTn id="35" dur="500"/>
                                        <p:tgtEl>
                                          <p:spTgt spid="11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0"/>
                                        </p:tgtEl>
                                        <p:attrNameLst>
                                          <p:attrName>style.visibility</p:attrName>
                                        </p:attrNameLst>
                                      </p:cBhvr>
                                      <p:to>
                                        <p:strVal val="visible"/>
                                      </p:to>
                                    </p:set>
                                    <p:animEffect transition="in" filter="fade">
                                      <p:cBhvr>
                                        <p:cTn id="38" dur="500"/>
                                        <p:tgtEl>
                                          <p:spTgt spid="12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1"/>
                                        </p:tgtEl>
                                        <p:attrNameLst>
                                          <p:attrName>style.visibility</p:attrName>
                                        </p:attrNameLst>
                                      </p:cBhvr>
                                      <p:to>
                                        <p:strVal val="visible"/>
                                      </p:to>
                                    </p:set>
                                    <p:animEffect transition="in" filter="fade">
                                      <p:cBhvr>
                                        <p:cTn id="41" dur="500"/>
                                        <p:tgtEl>
                                          <p:spTgt spid="12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2"/>
                                        </p:tgtEl>
                                        <p:attrNameLst>
                                          <p:attrName>style.visibility</p:attrName>
                                        </p:attrNameLst>
                                      </p:cBhvr>
                                      <p:to>
                                        <p:strVal val="visible"/>
                                      </p:to>
                                    </p:set>
                                    <p:animEffect transition="in" filter="fade">
                                      <p:cBhvr>
                                        <p:cTn id="44" dur="500"/>
                                        <p:tgtEl>
                                          <p:spTgt spid="122"/>
                                        </p:tgtEl>
                                      </p:cBhvr>
                                    </p:animEffect>
                                  </p:childTnLst>
                                </p:cTn>
                              </p:par>
                              <p:par>
                                <p:cTn id="45" presetID="10" presetClass="entr" presetSubtype="0" fill="hold" nodeType="withEffect">
                                  <p:stCondLst>
                                    <p:cond delay="0"/>
                                  </p:stCondLst>
                                  <p:childTnLst>
                                    <p:set>
                                      <p:cBhvr>
                                        <p:cTn id="46" dur="1" fill="hold">
                                          <p:stCondLst>
                                            <p:cond delay="0"/>
                                          </p:stCondLst>
                                        </p:cTn>
                                        <p:tgtEl>
                                          <p:spTgt spid="123"/>
                                        </p:tgtEl>
                                        <p:attrNameLst>
                                          <p:attrName>style.visibility</p:attrName>
                                        </p:attrNameLst>
                                      </p:cBhvr>
                                      <p:to>
                                        <p:strVal val="visible"/>
                                      </p:to>
                                    </p:set>
                                    <p:animEffect transition="in" filter="fade">
                                      <p:cBhvr>
                                        <p:cTn id="47" dur="500"/>
                                        <p:tgtEl>
                                          <p:spTgt spid="123"/>
                                        </p:tgtEl>
                                      </p:cBhvr>
                                    </p:animEffect>
                                  </p:childTnLst>
                                </p:cTn>
                              </p:par>
                              <p:par>
                                <p:cTn id="48" presetID="10" presetClass="entr" presetSubtype="0" fill="hold" nodeType="withEffect">
                                  <p:stCondLst>
                                    <p:cond delay="0"/>
                                  </p:stCondLst>
                                  <p:childTnLst>
                                    <p:set>
                                      <p:cBhvr>
                                        <p:cTn id="49" dur="1" fill="hold">
                                          <p:stCondLst>
                                            <p:cond delay="0"/>
                                          </p:stCondLst>
                                        </p:cTn>
                                        <p:tgtEl>
                                          <p:spTgt spid="124"/>
                                        </p:tgtEl>
                                        <p:attrNameLst>
                                          <p:attrName>style.visibility</p:attrName>
                                        </p:attrNameLst>
                                      </p:cBhvr>
                                      <p:to>
                                        <p:strVal val="visible"/>
                                      </p:to>
                                    </p:set>
                                    <p:animEffect transition="in" filter="fade">
                                      <p:cBhvr>
                                        <p:cTn id="50" dur="500"/>
                                        <p:tgtEl>
                                          <p:spTgt spid="12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25"/>
                                        </p:tgtEl>
                                        <p:attrNameLst>
                                          <p:attrName>style.visibility</p:attrName>
                                        </p:attrNameLst>
                                      </p:cBhvr>
                                      <p:to>
                                        <p:strVal val="visible"/>
                                      </p:to>
                                    </p:set>
                                    <p:animEffect transition="in" filter="fade">
                                      <p:cBhvr>
                                        <p:cTn id="53" dur="500"/>
                                        <p:tgtEl>
                                          <p:spTgt spid="1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26"/>
                                        </p:tgtEl>
                                        <p:attrNameLst>
                                          <p:attrName>style.visibility</p:attrName>
                                        </p:attrNameLst>
                                      </p:cBhvr>
                                      <p:to>
                                        <p:strVal val="visible"/>
                                      </p:to>
                                    </p:set>
                                    <p:animEffect transition="in" filter="fade">
                                      <p:cBhvr>
                                        <p:cTn id="56" dur="500"/>
                                        <p:tgtEl>
                                          <p:spTgt spid="12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27"/>
                                        </p:tgtEl>
                                        <p:attrNameLst>
                                          <p:attrName>style.visibility</p:attrName>
                                        </p:attrNameLst>
                                      </p:cBhvr>
                                      <p:to>
                                        <p:strVal val="visible"/>
                                      </p:to>
                                    </p:set>
                                    <p:animEffect transition="in" filter="fade">
                                      <p:cBhvr>
                                        <p:cTn id="59" dur="500"/>
                                        <p:tgtEl>
                                          <p:spTgt spid="12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28"/>
                                        </p:tgtEl>
                                        <p:attrNameLst>
                                          <p:attrName>style.visibility</p:attrName>
                                        </p:attrNameLst>
                                      </p:cBhvr>
                                      <p:to>
                                        <p:strVal val="visible"/>
                                      </p:to>
                                    </p:set>
                                    <p:animEffect transition="in" filter="fade">
                                      <p:cBhvr>
                                        <p:cTn id="62" dur="500"/>
                                        <p:tgtEl>
                                          <p:spTgt spid="12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29"/>
                                        </p:tgtEl>
                                        <p:attrNameLst>
                                          <p:attrName>style.visibility</p:attrName>
                                        </p:attrNameLst>
                                      </p:cBhvr>
                                      <p:to>
                                        <p:strVal val="visible"/>
                                      </p:to>
                                    </p:set>
                                    <p:animEffect transition="in" filter="fade">
                                      <p:cBhvr>
                                        <p:cTn id="65" dur="500"/>
                                        <p:tgtEl>
                                          <p:spTgt spid="129"/>
                                        </p:tgtEl>
                                      </p:cBhvr>
                                    </p:animEffect>
                                  </p:childTnLst>
                                </p:cTn>
                              </p:par>
                              <p:par>
                                <p:cTn id="66" presetID="10" presetClass="entr" presetSubtype="0" fill="hold" nodeType="withEffect">
                                  <p:stCondLst>
                                    <p:cond delay="0"/>
                                  </p:stCondLst>
                                  <p:childTnLst>
                                    <p:set>
                                      <p:cBhvr>
                                        <p:cTn id="67" dur="1" fill="hold">
                                          <p:stCondLst>
                                            <p:cond delay="0"/>
                                          </p:stCondLst>
                                        </p:cTn>
                                        <p:tgtEl>
                                          <p:spTgt spid="130"/>
                                        </p:tgtEl>
                                        <p:attrNameLst>
                                          <p:attrName>style.visibility</p:attrName>
                                        </p:attrNameLst>
                                      </p:cBhvr>
                                      <p:to>
                                        <p:strVal val="visible"/>
                                      </p:to>
                                    </p:set>
                                    <p:animEffect transition="in" filter="fade">
                                      <p:cBhvr>
                                        <p:cTn id="68" dur="500"/>
                                        <p:tgtEl>
                                          <p:spTgt spid="130"/>
                                        </p:tgtEl>
                                      </p:cBhvr>
                                    </p:animEffect>
                                  </p:childTnLst>
                                </p:cTn>
                              </p:par>
                              <p:par>
                                <p:cTn id="69" presetID="10" presetClass="entr" presetSubtype="0" fill="hold" nodeType="withEffect">
                                  <p:stCondLst>
                                    <p:cond delay="0"/>
                                  </p:stCondLst>
                                  <p:childTnLst>
                                    <p:set>
                                      <p:cBhvr>
                                        <p:cTn id="70" dur="1" fill="hold">
                                          <p:stCondLst>
                                            <p:cond delay="0"/>
                                          </p:stCondLst>
                                        </p:cTn>
                                        <p:tgtEl>
                                          <p:spTgt spid="131"/>
                                        </p:tgtEl>
                                        <p:attrNameLst>
                                          <p:attrName>style.visibility</p:attrName>
                                        </p:attrNameLst>
                                      </p:cBhvr>
                                      <p:to>
                                        <p:strVal val="visible"/>
                                      </p:to>
                                    </p:set>
                                    <p:animEffect transition="in" filter="fade">
                                      <p:cBhvr>
                                        <p:cTn id="71" dur="500"/>
                                        <p:tgtEl>
                                          <p:spTgt spid="131"/>
                                        </p:tgtEl>
                                      </p:cBhvr>
                                    </p:animEffect>
                                  </p:childTnLst>
                                </p:cTn>
                              </p:par>
                              <p:par>
                                <p:cTn id="72" presetID="10" presetClass="entr" presetSubtype="0" fill="hold" nodeType="withEffect">
                                  <p:stCondLst>
                                    <p:cond delay="0"/>
                                  </p:stCondLst>
                                  <p:childTnLst>
                                    <p:set>
                                      <p:cBhvr>
                                        <p:cTn id="73" dur="1" fill="hold">
                                          <p:stCondLst>
                                            <p:cond delay="0"/>
                                          </p:stCondLst>
                                        </p:cTn>
                                        <p:tgtEl>
                                          <p:spTgt spid="132"/>
                                        </p:tgtEl>
                                        <p:attrNameLst>
                                          <p:attrName>style.visibility</p:attrName>
                                        </p:attrNameLst>
                                      </p:cBhvr>
                                      <p:to>
                                        <p:strVal val="visible"/>
                                      </p:to>
                                    </p:set>
                                    <p:animEffect transition="in" filter="fade">
                                      <p:cBhvr>
                                        <p:cTn id="74" dur="500"/>
                                        <p:tgtEl>
                                          <p:spTgt spid="132"/>
                                        </p:tgtEl>
                                      </p:cBhvr>
                                    </p:animEffect>
                                  </p:childTnLst>
                                </p:cTn>
                              </p:par>
                              <p:par>
                                <p:cTn id="75" presetID="10" presetClass="entr" presetSubtype="0" fill="hold" nodeType="withEffect">
                                  <p:stCondLst>
                                    <p:cond delay="0"/>
                                  </p:stCondLst>
                                  <p:childTnLst>
                                    <p:set>
                                      <p:cBhvr>
                                        <p:cTn id="76" dur="1" fill="hold">
                                          <p:stCondLst>
                                            <p:cond delay="0"/>
                                          </p:stCondLst>
                                        </p:cTn>
                                        <p:tgtEl>
                                          <p:spTgt spid="133"/>
                                        </p:tgtEl>
                                        <p:attrNameLst>
                                          <p:attrName>style.visibility</p:attrName>
                                        </p:attrNameLst>
                                      </p:cBhvr>
                                      <p:to>
                                        <p:strVal val="visible"/>
                                      </p:to>
                                    </p:set>
                                    <p:animEffect transition="in" filter="fade">
                                      <p:cBhvr>
                                        <p:cTn id="77" dur="500"/>
                                        <p:tgtEl>
                                          <p:spTgt spid="133"/>
                                        </p:tgtEl>
                                      </p:cBhvr>
                                    </p:animEffect>
                                  </p:childTnLst>
                                </p:cTn>
                              </p:par>
                              <p:par>
                                <p:cTn id="78" presetID="10" presetClass="entr" presetSubtype="0" fill="hold" nodeType="withEffect">
                                  <p:stCondLst>
                                    <p:cond delay="0"/>
                                  </p:stCondLst>
                                  <p:childTnLst>
                                    <p:set>
                                      <p:cBhvr>
                                        <p:cTn id="79" dur="1" fill="hold">
                                          <p:stCondLst>
                                            <p:cond delay="0"/>
                                          </p:stCondLst>
                                        </p:cTn>
                                        <p:tgtEl>
                                          <p:spTgt spid="134"/>
                                        </p:tgtEl>
                                        <p:attrNameLst>
                                          <p:attrName>style.visibility</p:attrName>
                                        </p:attrNameLst>
                                      </p:cBhvr>
                                      <p:to>
                                        <p:strVal val="visible"/>
                                      </p:to>
                                    </p:set>
                                    <p:animEffect transition="in" filter="fade">
                                      <p:cBhvr>
                                        <p:cTn id="80" dur="500"/>
                                        <p:tgtEl>
                                          <p:spTgt spid="13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35"/>
                                        </p:tgtEl>
                                        <p:attrNameLst>
                                          <p:attrName>style.visibility</p:attrName>
                                        </p:attrNameLst>
                                      </p:cBhvr>
                                      <p:to>
                                        <p:strVal val="visible"/>
                                      </p:to>
                                    </p:set>
                                    <p:animEffect transition="in" filter="fade">
                                      <p:cBhvr>
                                        <p:cTn id="83" dur="500"/>
                                        <p:tgtEl>
                                          <p:spTgt spid="135"/>
                                        </p:tgtEl>
                                      </p:cBhvr>
                                    </p:animEffect>
                                  </p:childTnLst>
                                </p:cTn>
                              </p:par>
                              <p:par>
                                <p:cTn id="84" presetID="10" presetClass="entr" presetSubtype="0" fill="hold" nodeType="withEffect">
                                  <p:stCondLst>
                                    <p:cond delay="0"/>
                                  </p:stCondLst>
                                  <p:childTnLst>
                                    <p:set>
                                      <p:cBhvr>
                                        <p:cTn id="85" dur="1" fill="hold">
                                          <p:stCondLst>
                                            <p:cond delay="0"/>
                                          </p:stCondLst>
                                        </p:cTn>
                                        <p:tgtEl>
                                          <p:spTgt spid="136"/>
                                        </p:tgtEl>
                                        <p:attrNameLst>
                                          <p:attrName>style.visibility</p:attrName>
                                        </p:attrNameLst>
                                      </p:cBhvr>
                                      <p:to>
                                        <p:strVal val="visible"/>
                                      </p:to>
                                    </p:set>
                                    <p:animEffect transition="in" filter="fade">
                                      <p:cBhvr>
                                        <p:cTn id="86" dur="500"/>
                                        <p:tgtEl>
                                          <p:spTgt spid="136"/>
                                        </p:tgtEl>
                                      </p:cBhvr>
                                    </p:animEffect>
                                  </p:childTnLst>
                                </p:cTn>
                              </p:par>
                              <p:par>
                                <p:cTn id="87" presetID="10" presetClass="entr" presetSubtype="0" fill="hold" nodeType="withEffect">
                                  <p:stCondLst>
                                    <p:cond delay="0"/>
                                  </p:stCondLst>
                                  <p:childTnLst>
                                    <p:set>
                                      <p:cBhvr>
                                        <p:cTn id="88" dur="1" fill="hold">
                                          <p:stCondLst>
                                            <p:cond delay="0"/>
                                          </p:stCondLst>
                                        </p:cTn>
                                        <p:tgtEl>
                                          <p:spTgt spid="137"/>
                                        </p:tgtEl>
                                        <p:attrNameLst>
                                          <p:attrName>style.visibility</p:attrName>
                                        </p:attrNameLst>
                                      </p:cBhvr>
                                      <p:to>
                                        <p:strVal val="visible"/>
                                      </p:to>
                                    </p:set>
                                    <p:animEffect transition="in" filter="fade">
                                      <p:cBhvr>
                                        <p:cTn id="89" dur="500"/>
                                        <p:tgtEl>
                                          <p:spTgt spid="137"/>
                                        </p:tgtEl>
                                      </p:cBhvr>
                                    </p:animEffect>
                                  </p:childTnLst>
                                </p:cTn>
                              </p:par>
                              <p:par>
                                <p:cTn id="90" presetID="10" presetClass="entr" presetSubtype="0" fill="hold" nodeType="withEffect">
                                  <p:stCondLst>
                                    <p:cond delay="0"/>
                                  </p:stCondLst>
                                  <p:childTnLst>
                                    <p:set>
                                      <p:cBhvr>
                                        <p:cTn id="91" dur="1" fill="hold">
                                          <p:stCondLst>
                                            <p:cond delay="0"/>
                                          </p:stCondLst>
                                        </p:cTn>
                                        <p:tgtEl>
                                          <p:spTgt spid="138"/>
                                        </p:tgtEl>
                                        <p:attrNameLst>
                                          <p:attrName>style.visibility</p:attrName>
                                        </p:attrNameLst>
                                      </p:cBhvr>
                                      <p:to>
                                        <p:strVal val="visible"/>
                                      </p:to>
                                    </p:set>
                                    <p:animEffect transition="in" filter="fade">
                                      <p:cBhvr>
                                        <p:cTn id="92" dur="500"/>
                                        <p:tgtEl>
                                          <p:spTgt spid="138"/>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35" presetClass="emph" presetSubtype="0" repeatCount="2000" fill="hold" grpId="1" nodeType="clickEffect">
                                  <p:stCondLst>
                                    <p:cond delay="0"/>
                                  </p:stCondLst>
                                  <p:childTnLst>
                                    <p:anim calcmode="discrete" valueType="str">
                                      <p:cBhvr>
                                        <p:cTn id="100" dur="500" fill="hold"/>
                                        <p:tgtEl>
                                          <p:spTgt spid="126"/>
                                        </p:tgtEl>
                                        <p:attrNameLst>
                                          <p:attrName>style.visibility</p:attrName>
                                        </p:attrNameLst>
                                      </p:cBhvr>
                                      <p:tavLst>
                                        <p:tav tm="0">
                                          <p:val>
                                            <p:strVal val="hidden"/>
                                          </p:val>
                                        </p:tav>
                                        <p:tav tm="50000">
                                          <p:val>
                                            <p:strVal val="visible"/>
                                          </p:val>
                                        </p:tav>
                                      </p:tavLst>
                                    </p:anim>
                                  </p:childTnLst>
                                </p:cTn>
                              </p:par>
                              <p:par>
                                <p:cTn id="101" presetID="35" presetClass="emph" presetSubtype="0" repeatCount="2000" fill="hold" grpId="1" nodeType="withEffect">
                                  <p:stCondLst>
                                    <p:cond delay="0"/>
                                  </p:stCondLst>
                                  <p:childTnLst>
                                    <p:anim calcmode="discrete" valueType="str">
                                      <p:cBhvr>
                                        <p:cTn id="102" dur="500" fill="hold"/>
                                        <p:tgtEl>
                                          <p:spTgt spid="128"/>
                                        </p:tgtEl>
                                        <p:attrNameLst>
                                          <p:attrName>style.visibility</p:attrName>
                                        </p:attrNameLst>
                                      </p:cBhvr>
                                      <p:tavLst>
                                        <p:tav tm="0">
                                          <p:val>
                                            <p:strVal val="hidden"/>
                                          </p:val>
                                        </p:tav>
                                        <p:tav tm="50000">
                                          <p:val>
                                            <p:strVal val="visible"/>
                                          </p:val>
                                        </p:tav>
                                      </p:tavLst>
                                    </p:anim>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35" presetClass="emph" presetSubtype="0" repeatCount="2000" fill="hold" grpId="2" nodeType="clickEffect">
                                  <p:stCondLst>
                                    <p:cond delay="0"/>
                                  </p:stCondLst>
                                  <p:childTnLst>
                                    <p:anim calcmode="discrete" valueType="str">
                                      <p:cBhvr>
                                        <p:cTn id="114" dur="500" fill="hold"/>
                                        <p:tgtEl>
                                          <p:spTgt spid="126"/>
                                        </p:tgtEl>
                                        <p:attrNameLst>
                                          <p:attrName>style.visibility</p:attrName>
                                        </p:attrNameLst>
                                      </p:cBhvr>
                                      <p:tavLst>
                                        <p:tav tm="0">
                                          <p:val>
                                            <p:strVal val="hidden"/>
                                          </p:val>
                                        </p:tav>
                                        <p:tav tm="50000">
                                          <p:val>
                                            <p:strVal val="visible"/>
                                          </p:val>
                                        </p:tav>
                                      </p:tavLst>
                                    </p:anim>
                                  </p:childTnLst>
                                </p:cTn>
                              </p:par>
                              <p:par>
                                <p:cTn id="115" presetID="35" presetClass="emph" presetSubtype="0" repeatCount="2000" fill="hold" grpId="2" nodeType="withEffect">
                                  <p:stCondLst>
                                    <p:cond delay="0"/>
                                  </p:stCondLst>
                                  <p:childTnLst>
                                    <p:anim calcmode="discrete" valueType="str">
                                      <p:cBhvr>
                                        <p:cTn id="116" dur="500" fill="hold"/>
                                        <p:tgtEl>
                                          <p:spTgt spid="128"/>
                                        </p:tgtEl>
                                        <p:attrNameLst>
                                          <p:attrName>style.visibility</p:attrName>
                                        </p:attrNameLst>
                                      </p:cBhvr>
                                      <p:tavLst>
                                        <p:tav tm="0">
                                          <p:val>
                                            <p:strVal val="hidden"/>
                                          </p:val>
                                        </p:tav>
                                        <p:tav tm="50000">
                                          <p:val>
                                            <p:strVal val="visible"/>
                                          </p:val>
                                        </p:tav>
                                      </p:tavLst>
                                    </p:anim>
                                  </p:childTnLst>
                                </p:cTn>
                              </p:par>
                              <p:par>
                                <p:cTn id="117" presetID="35" presetClass="emph" presetSubtype="0" repeatCount="2000" fill="hold" grpId="1" nodeType="withEffect">
                                  <p:stCondLst>
                                    <p:cond delay="0"/>
                                  </p:stCondLst>
                                  <p:childTnLst>
                                    <p:anim calcmode="discrete" valueType="str">
                                      <p:cBhvr>
                                        <p:cTn id="118" dur="500" fill="hold"/>
                                        <p:tgtEl>
                                          <p:spTgt spid="129"/>
                                        </p:tgtEl>
                                        <p:attrNameLst>
                                          <p:attrName>style.visibility</p:attrName>
                                        </p:attrNameLst>
                                      </p:cBhvr>
                                      <p:tavLst>
                                        <p:tav tm="0">
                                          <p:val>
                                            <p:strVal val="hidden"/>
                                          </p:val>
                                        </p:tav>
                                        <p:tav tm="50000">
                                          <p:val>
                                            <p:strVal val="visible"/>
                                          </p:val>
                                        </p:tav>
                                      </p:tavLst>
                                    </p:anim>
                                  </p:childTnLst>
                                </p:cTn>
                              </p:par>
                              <p:par>
                                <p:cTn id="119" presetID="35" presetClass="emph" presetSubtype="0" repeatCount="2000" fill="hold" grpId="1" nodeType="withEffect">
                                  <p:stCondLst>
                                    <p:cond delay="0"/>
                                  </p:stCondLst>
                                  <p:childTnLst>
                                    <p:anim calcmode="discrete" valueType="str">
                                      <p:cBhvr>
                                        <p:cTn id="120" dur="500" fill="hold"/>
                                        <p:tgtEl>
                                          <p:spTgt spid="127"/>
                                        </p:tgtEl>
                                        <p:attrNameLst>
                                          <p:attrName>style.visibility</p:attrName>
                                        </p:attrNameLst>
                                      </p:cBhvr>
                                      <p:tavLst>
                                        <p:tav tm="0">
                                          <p:val>
                                            <p:strVal val="hidden"/>
                                          </p:val>
                                        </p:tav>
                                        <p:tav tm="50000">
                                          <p:val>
                                            <p:strVal val="visible"/>
                                          </p:val>
                                        </p:tav>
                                      </p:tavLst>
                                    </p:anim>
                                  </p:childTnLst>
                                </p:cTn>
                              </p:par>
                            </p:childTnLst>
                          </p:cTn>
                        </p:par>
                        <p:par>
                          <p:cTn id="121" fill="hold">
                            <p:stCondLst>
                              <p:cond delay="1000"/>
                            </p:stCondLst>
                            <p:childTnLst>
                              <p:par>
                                <p:cTn id="122" presetID="35" presetClass="emph" presetSubtype="0" repeatCount="2000" fill="hold" nodeType="afterEffect">
                                  <p:stCondLst>
                                    <p:cond delay="0"/>
                                  </p:stCondLst>
                                  <p:childTnLst>
                                    <p:anim calcmode="discrete" valueType="str">
                                      <p:cBhvr>
                                        <p:cTn id="123" dur="500" fill="hold"/>
                                        <p:tgtEl>
                                          <p:spTgt spid="137"/>
                                        </p:tgtEl>
                                        <p:attrNameLst>
                                          <p:attrName>style.visibility</p:attrName>
                                        </p:attrNameLst>
                                      </p:cBhvr>
                                      <p:tavLst>
                                        <p:tav tm="0">
                                          <p:val>
                                            <p:strVal val="hidden"/>
                                          </p:val>
                                        </p:tav>
                                        <p:tav tm="50000">
                                          <p:val>
                                            <p:strVal val="visible"/>
                                          </p:val>
                                        </p:tav>
                                      </p:tavLst>
                                    </p:anim>
                                  </p:childTnLst>
                                </p:cTn>
                              </p:par>
                            </p:childTnLst>
                          </p:cTn>
                        </p:par>
                        <p:par>
                          <p:cTn id="124" fill="hold">
                            <p:stCondLst>
                              <p:cond delay="2000"/>
                            </p:stCondLst>
                            <p:childTnLst>
                              <p:par>
                                <p:cTn id="125" presetID="35" presetClass="emph" presetSubtype="0" repeatCount="2000" fill="hold" grpId="1" nodeType="afterEffect">
                                  <p:stCondLst>
                                    <p:cond delay="0"/>
                                  </p:stCondLst>
                                  <p:childTnLst>
                                    <p:anim calcmode="discrete" valueType="str">
                                      <p:cBhvr>
                                        <p:cTn id="126" dur="500" fill="hold"/>
                                        <p:tgtEl>
                                          <p:spTgt spid="113"/>
                                        </p:tgtEl>
                                        <p:attrNameLst>
                                          <p:attrName>style.visibility</p:attrName>
                                        </p:attrNameLst>
                                      </p:cBhvr>
                                      <p:tavLst>
                                        <p:tav tm="0">
                                          <p:val>
                                            <p:strVal val="hidden"/>
                                          </p:val>
                                        </p:tav>
                                        <p:tav tm="50000">
                                          <p:val>
                                            <p:strVal val="visible"/>
                                          </p:val>
                                        </p:tav>
                                      </p:tavLst>
                                    </p:anim>
                                  </p:childTnLst>
                                </p:cTn>
                              </p:par>
                              <p:par>
                                <p:cTn id="127" presetID="35" presetClass="emph" presetSubtype="0" repeatCount="2000" fill="hold" grpId="1" nodeType="withEffect">
                                  <p:stCondLst>
                                    <p:cond delay="0"/>
                                  </p:stCondLst>
                                  <p:childTnLst>
                                    <p:anim calcmode="discrete" valueType="str">
                                      <p:cBhvr>
                                        <p:cTn id="128" dur="500" fill="hold"/>
                                        <p:tgtEl>
                                          <p:spTgt spid="135"/>
                                        </p:tgtEl>
                                        <p:attrNameLst>
                                          <p:attrName>style.visibility</p:attrName>
                                        </p:attrNameLst>
                                      </p:cBhvr>
                                      <p:tavLst>
                                        <p:tav tm="0">
                                          <p:val>
                                            <p:strVal val="hidden"/>
                                          </p:val>
                                        </p:tav>
                                        <p:tav tm="50000">
                                          <p:val>
                                            <p:strVal val="visible"/>
                                          </p:val>
                                        </p:tav>
                                      </p:tavLst>
                                    </p:anim>
                                  </p:childTnLst>
                                </p:cTn>
                              </p:par>
                            </p:childTnLst>
                          </p:cTn>
                        </p:par>
                        <p:par>
                          <p:cTn id="129" fill="hold">
                            <p:stCondLst>
                              <p:cond delay="3000"/>
                            </p:stCondLst>
                            <p:childTnLst>
                              <p:par>
                                <p:cTn id="130" presetID="35" presetClass="emph" presetSubtype="0" repeatCount="2000" fill="hold" nodeType="afterEffect">
                                  <p:stCondLst>
                                    <p:cond delay="0"/>
                                  </p:stCondLst>
                                  <p:childTnLst>
                                    <p:anim calcmode="discrete" valueType="str">
                                      <p:cBhvr>
                                        <p:cTn id="131" dur="500" fill="hold"/>
                                        <p:tgtEl>
                                          <p:spTgt spid="136"/>
                                        </p:tgtEl>
                                        <p:attrNameLst>
                                          <p:attrName>style.visibility</p:attrName>
                                        </p:attrNameLst>
                                      </p:cBhvr>
                                      <p:tavLst>
                                        <p:tav tm="0">
                                          <p:val>
                                            <p:strVal val="hidden"/>
                                          </p:val>
                                        </p:tav>
                                        <p:tav tm="50000">
                                          <p:val>
                                            <p:strVal val="visible"/>
                                          </p:val>
                                        </p:tav>
                                      </p:tavLst>
                                    </p:anim>
                                  </p:childTnLst>
                                </p:cTn>
                              </p:par>
                            </p:childTnLst>
                          </p:cTn>
                        </p:par>
                        <p:par>
                          <p:cTn id="132" fill="hold">
                            <p:stCondLst>
                              <p:cond delay="4000"/>
                            </p:stCondLst>
                            <p:childTnLst>
                              <p:par>
                                <p:cTn id="133" presetID="35" presetClass="emph" presetSubtype="0" repeatCount="2000" fill="hold" grpId="1" nodeType="afterEffect">
                                  <p:stCondLst>
                                    <p:cond delay="0"/>
                                  </p:stCondLst>
                                  <p:childTnLst>
                                    <p:anim calcmode="discrete" valueType="str">
                                      <p:cBhvr>
                                        <p:cTn id="134" dur="500" fill="hold"/>
                                        <p:tgtEl>
                                          <p:spTgt spid="114"/>
                                        </p:tgtEl>
                                        <p:attrNameLst>
                                          <p:attrName>style.visibility</p:attrName>
                                        </p:attrNameLst>
                                      </p:cBhvr>
                                      <p:tavLst>
                                        <p:tav tm="0">
                                          <p:val>
                                            <p:strVal val="hidden"/>
                                          </p:val>
                                        </p:tav>
                                        <p:tav tm="50000">
                                          <p:val>
                                            <p:strVal val="visible"/>
                                          </p:val>
                                        </p:tav>
                                      </p:tavLst>
                                    </p:anim>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139"/>
                                        </p:tgtEl>
                                        <p:attrNameLst>
                                          <p:attrName>style.visibility</p:attrName>
                                        </p:attrNameLst>
                                      </p:cBhvr>
                                      <p:to>
                                        <p:strVal val="visible"/>
                                      </p:to>
                                    </p:set>
                                    <p:animEffect transition="in" filter="fade">
                                      <p:cBhvr>
                                        <p:cTn id="143" dur="500"/>
                                        <p:tgtEl>
                                          <p:spTgt spid="139"/>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5"/>
                                        </p:tgtEl>
                                        <p:attrNameLst>
                                          <p:attrName>style.visibility</p:attrName>
                                        </p:attrNameLst>
                                      </p:cBhvr>
                                      <p:to>
                                        <p:strVal val="visible"/>
                                      </p:to>
                                    </p:set>
                                    <p:animEffect transition="in" filter="fade">
                                      <p:cBhvr>
                                        <p:cTn id="146" dur="500"/>
                                        <p:tgtEl>
                                          <p:spTgt spid="5"/>
                                        </p:tgtEl>
                                      </p:cBhvr>
                                    </p:animEffect>
                                  </p:childTnLst>
                                </p:cTn>
                              </p:par>
                            </p:childTnLst>
                          </p:cTn>
                        </p:par>
                        <p:par>
                          <p:cTn id="147" fill="hold">
                            <p:stCondLst>
                              <p:cond delay="500"/>
                            </p:stCondLst>
                            <p:childTnLst>
                              <p:par>
                                <p:cTn id="148" presetID="35" presetClass="emph" presetSubtype="0" repeatCount="2000" fill="hold" grpId="3" nodeType="afterEffect">
                                  <p:stCondLst>
                                    <p:cond delay="0"/>
                                  </p:stCondLst>
                                  <p:childTnLst>
                                    <p:anim calcmode="discrete" valueType="str">
                                      <p:cBhvr>
                                        <p:cTn id="149" dur="500" fill="hold"/>
                                        <p:tgtEl>
                                          <p:spTgt spid="126"/>
                                        </p:tgtEl>
                                        <p:attrNameLst>
                                          <p:attrName>style.visibility</p:attrName>
                                        </p:attrNameLst>
                                      </p:cBhvr>
                                      <p:tavLst>
                                        <p:tav tm="0">
                                          <p:val>
                                            <p:strVal val="hidden"/>
                                          </p:val>
                                        </p:tav>
                                        <p:tav tm="50000">
                                          <p:val>
                                            <p:strVal val="visible"/>
                                          </p:val>
                                        </p:tav>
                                      </p:tavLst>
                                    </p:anim>
                                  </p:childTnLst>
                                </p:cTn>
                              </p:par>
                              <p:par>
                                <p:cTn id="150" presetID="35" presetClass="emph" presetSubtype="0" repeatCount="2000" fill="hold" grpId="2" nodeType="withEffect">
                                  <p:stCondLst>
                                    <p:cond delay="0"/>
                                  </p:stCondLst>
                                  <p:childTnLst>
                                    <p:anim calcmode="discrete" valueType="str">
                                      <p:cBhvr>
                                        <p:cTn id="151" dur="500" fill="hold"/>
                                        <p:tgtEl>
                                          <p:spTgt spid="127"/>
                                        </p:tgtEl>
                                        <p:attrNameLst>
                                          <p:attrName>style.visibility</p:attrName>
                                        </p:attrNameLst>
                                      </p:cBhvr>
                                      <p:tavLst>
                                        <p:tav tm="0">
                                          <p:val>
                                            <p:strVal val="hidden"/>
                                          </p:val>
                                        </p:tav>
                                        <p:tav tm="50000">
                                          <p:val>
                                            <p:strVal val="visible"/>
                                          </p:val>
                                        </p:tav>
                                      </p:tavLst>
                                    </p:anim>
                                  </p:childTnLst>
                                </p:cTn>
                              </p:par>
                              <p:par>
                                <p:cTn id="152" presetID="35" presetClass="emph" presetSubtype="0" repeatCount="2000" fill="hold" grpId="3" nodeType="withEffect">
                                  <p:stCondLst>
                                    <p:cond delay="0"/>
                                  </p:stCondLst>
                                  <p:childTnLst>
                                    <p:anim calcmode="discrete" valueType="str">
                                      <p:cBhvr>
                                        <p:cTn id="153" dur="500" fill="hold"/>
                                        <p:tgtEl>
                                          <p:spTgt spid="128"/>
                                        </p:tgtEl>
                                        <p:attrNameLst>
                                          <p:attrName>style.visibility</p:attrName>
                                        </p:attrNameLst>
                                      </p:cBhvr>
                                      <p:tavLst>
                                        <p:tav tm="0">
                                          <p:val>
                                            <p:strVal val="hidden"/>
                                          </p:val>
                                        </p:tav>
                                        <p:tav tm="50000">
                                          <p:val>
                                            <p:strVal val="visible"/>
                                          </p:val>
                                        </p:tav>
                                      </p:tavLst>
                                    </p:anim>
                                  </p:childTnLst>
                                </p:cTn>
                              </p:par>
                              <p:par>
                                <p:cTn id="154" presetID="35" presetClass="emph" presetSubtype="0" repeatCount="2000" fill="hold" grpId="2" nodeType="withEffect">
                                  <p:stCondLst>
                                    <p:cond delay="0"/>
                                  </p:stCondLst>
                                  <p:childTnLst>
                                    <p:anim calcmode="discrete" valueType="str">
                                      <p:cBhvr>
                                        <p:cTn id="155" dur="500" fill="hold"/>
                                        <p:tgtEl>
                                          <p:spTgt spid="129"/>
                                        </p:tgtEl>
                                        <p:attrNameLst>
                                          <p:attrName>style.visibility</p:attrName>
                                        </p:attrNameLst>
                                      </p:cBhvr>
                                      <p:tavLst>
                                        <p:tav tm="0">
                                          <p:val>
                                            <p:strVal val="hidden"/>
                                          </p:val>
                                        </p:tav>
                                        <p:tav tm="50000">
                                          <p:val>
                                            <p:strVal val="visible"/>
                                          </p:val>
                                        </p:tav>
                                      </p:tavLst>
                                    </p:anim>
                                  </p:childTnLst>
                                </p:cTn>
                              </p:par>
                            </p:childTnLst>
                          </p:cTn>
                        </p:par>
                        <p:par>
                          <p:cTn id="156" fill="hold">
                            <p:stCondLst>
                              <p:cond delay="1500"/>
                            </p:stCondLst>
                            <p:childTnLst>
                              <p:par>
                                <p:cTn id="157" presetID="10" presetClass="entr" presetSubtype="0" fill="hold" nodeType="afterEffect">
                                  <p:stCondLst>
                                    <p:cond delay="0"/>
                                  </p:stCondLst>
                                  <p:childTnLst>
                                    <p:set>
                                      <p:cBhvr>
                                        <p:cTn id="158" dur="1" fill="hold">
                                          <p:stCondLst>
                                            <p:cond delay="0"/>
                                          </p:stCondLst>
                                        </p:cTn>
                                        <p:tgtEl>
                                          <p:spTgt spid="143"/>
                                        </p:tgtEl>
                                        <p:attrNameLst>
                                          <p:attrName>style.visibility</p:attrName>
                                        </p:attrNameLst>
                                      </p:cBhvr>
                                      <p:to>
                                        <p:strVal val="visible"/>
                                      </p:to>
                                    </p:set>
                                    <p:animEffect transition="in" filter="fade">
                                      <p:cBhvr>
                                        <p:cTn id="159" dur="500"/>
                                        <p:tgtEl>
                                          <p:spTgt spid="143"/>
                                        </p:tgtEl>
                                      </p:cBhvr>
                                    </p:animEffect>
                                  </p:childTnLst>
                                </p:cTn>
                              </p:par>
                            </p:childTnLst>
                          </p:cTn>
                        </p:par>
                        <p:par>
                          <p:cTn id="160" fill="hold">
                            <p:stCondLst>
                              <p:cond delay="2000"/>
                            </p:stCondLst>
                            <p:childTnLst>
                              <p:par>
                                <p:cTn id="161" presetID="1" presetClass="entr" presetSubtype="0" fill="hold" grpId="0" nodeType="afterEffect">
                                  <p:stCondLst>
                                    <p:cond delay="0"/>
                                  </p:stCondLst>
                                  <p:childTnLst>
                                    <p:set>
                                      <p:cBhvr>
                                        <p:cTn id="162" dur="1" fill="hold">
                                          <p:stCondLst>
                                            <p:cond delay="0"/>
                                          </p:stCondLst>
                                        </p:cTn>
                                        <p:tgtEl>
                                          <p:spTgt spid="14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142"/>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41"/>
                                        </p:tgtEl>
                                        <p:attrNameLst>
                                          <p:attrName>style.visibility</p:attrName>
                                        </p:attrNameLst>
                                      </p:cBhvr>
                                      <p:to>
                                        <p:strVal val="visible"/>
                                      </p:to>
                                    </p:set>
                                  </p:childTnLst>
                                </p:cTn>
                              </p:par>
                            </p:childTnLst>
                          </p:cTn>
                        </p:par>
                        <p:par>
                          <p:cTn id="167" fill="hold">
                            <p:stCondLst>
                              <p:cond delay="2000"/>
                            </p:stCondLst>
                            <p:childTnLst>
                              <p:par>
                                <p:cTn id="168" presetID="35" presetClass="emph" presetSubtype="0" repeatCount="2000" fill="hold" nodeType="afterEffect">
                                  <p:stCondLst>
                                    <p:cond delay="500"/>
                                  </p:stCondLst>
                                  <p:childTnLst>
                                    <p:anim calcmode="discrete" valueType="str">
                                      <p:cBhvr>
                                        <p:cTn id="169" dur="500" fill="hold"/>
                                        <p:tgtEl>
                                          <p:spTgt spid="137"/>
                                        </p:tgtEl>
                                        <p:attrNameLst>
                                          <p:attrName>style.visibility</p:attrName>
                                        </p:attrNameLst>
                                      </p:cBhvr>
                                      <p:tavLst>
                                        <p:tav tm="0">
                                          <p:val>
                                            <p:strVal val="hidden"/>
                                          </p:val>
                                        </p:tav>
                                        <p:tav tm="50000">
                                          <p:val>
                                            <p:strVal val="visible"/>
                                          </p:val>
                                        </p:tav>
                                      </p:tavLst>
                                    </p:anim>
                                  </p:childTnLst>
                                </p:cTn>
                              </p:par>
                            </p:childTnLst>
                          </p:cTn>
                        </p:par>
                        <p:par>
                          <p:cTn id="170" fill="hold">
                            <p:stCondLst>
                              <p:cond delay="3500"/>
                            </p:stCondLst>
                            <p:childTnLst>
                              <p:par>
                                <p:cTn id="171" presetID="35" presetClass="emph" presetSubtype="0" repeatCount="2000" fill="hold" grpId="2" nodeType="afterEffect">
                                  <p:stCondLst>
                                    <p:cond delay="0"/>
                                  </p:stCondLst>
                                  <p:childTnLst>
                                    <p:anim calcmode="discrete" valueType="str">
                                      <p:cBhvr>
                                        <p:cTn id="172" dur="500" fill="hold"/>
                                        <p:tgtEl>
                                          <p:spTgt spid="113"/>
                                        </p:tgtEl>
                                        <p:attrNameLst>
                                          <p:attrName>style.visibility</p:attrName>
                                        </p:attrNameLst>
                                      </p:cBhvr>
                                      <p:tavLst>
                                        <p:tav tm="0">
                                          <p:val>
                                            <p:strVal val="hidden"/>
                                          </p:val>
                                        </p:tav>
                                        <p:tav tm="50000">
                                          <p:val>
                                            <p:strVal val="visible"/>
                                          </p:val>
                                        </p:tav>
                                      </p:tavLst>
                                    </p:anim>
                                  </p:childTnLst>
                                </p:cTn>
                              </p:par>
                              <p:par>
                                <p:cTn id="173" presetID="35" presetClass="emph" presetSubtype="0" repeatCount="2000" fill="hold" grpId="2" nodeType="withEffect">
                                  <p:stCondLst>
                                    <p:cond delay="0"/>
                                  </p:stCondLst>
                                  <p:childTnLst>
                                    <p:anim calcmode="discrete" valueType="str">
                                      <p:cBhvr>
                                        <p:cTn id="174" dur="500" fill="hold"/>
                                        <p:tgtEl>
                                          <p:spTgt spid="135"/>
                                        </p:tgtEl>
                                        <p:attrNameLst>
                                          <p:attrName>style.visibility</p:attrName>
                                        </p:attrNameLst>
                                      </p:cBhvr>
                                      <p:tavLst>
                                        <p:tav tm="0">
                                          <p:val>
                                            <p:strVal val="hidden"/>
                                          </p:val>
                                        </p:tav>
                                        <p:tav tm="50000">
                                          <p:val>
                                            <p:strVal val="visible"/>
                                          </p:val>
                                        </p:tav>
                                      </p:tavLst>
                                    </p:anim>
                                  </p:childTnLst>
                                </p:cTn>
                              </p:par>
                            </p:childTnLst>
                          </p:cTn>
                        </p:par>
                        <p:par>
                          <p:cTn id="175" fill="hold">
                            <p:stCondLst>
                              <p:cond delay="4500"/>
                            </p:stCondLst>
                            <p:childTnLst>
                              <p:par>
                                <p:cTn id="176" presetID="10" presetClass="entr" presetSubtype="0" fill="hold" nodeType="afterEffect">
                                  <p:stCondLst>
                                    <p:cond delay="0"/>
                                  </p:stCondLst>
                                  <p:childTnLst>
                                    <p:set>
                                      <p:cBhvr>
                                        <p:cTn id="177" dur="1" fill="hold">
                                          <p:stCondLst>
                                            <p:cond delay="0"/>
                                          </p:stCondLst>
                                        </p:cTn>
                                        <p:tgtEl>
                                          <p:spTgt spid="145"/>
                                        </p:tgtEl>
                                        <p:attrNameLst>
                                          <p:attrName>style.visibility</p:attrName>
                                        </p:attrNameLst>
                                      </p:cBhvr>
                                      <p:to>
                                        <p:strVal val="visible"/>
                                      </p:to>
                                    </p:set>
                                    <p:animEffect transition="in" filter="fade">
                                      <p:cBhvr>
                                        <p:cTn id="178" dur="500"/>
                                        <p:tgtEl>
                                          <p:spTgt spid="145"/>
                                        </p:tgtEl>
                                      </p:cBhvr>
                                    </p:animEffect>
                                  </p:childTnLst>
                                </p:cTn>
                              </p:par>
                            </p:childTnLst>
                          </p:cTn>
                        </p:par>
                        <p:par>
                          <p:cTn id="179" fill="hold">
                            <p:stCondLst>
                              <p:cond delay="5000"/>
                            </p:stCondLst>
                            <p:childTnLst>
                              <p:par>
                                <p:cTn id="180" presetID="1" presetClass="entr" presetSubtype="0" fill="hold" grpId="0" nodeType="afterEffect">
                                  <p:stCondLst>
                                    <p:cond delay="0"/>
                                  </p:stCondLst>
                                  <p:childTnLst>
                                    <p:set>
                                      <p:cBhvr>
                                        <p:cTn id="181" dur="1" fill="hold">
                                          <p:stCondLst>
                                            <p:cond delay="0"/>
                                          </p:stCondLst>
                                        </p:cTn>
                                        <p:tgtEl>
                                          <p:spTgt spid="144"/>
                                        </p:tgtEl>
                                        <p:attrNameLst>
                                          <p:attrName>style.visibility</p:attrName>
                                        </p:attrNameLst>
                                      </p:cBhvr>
                                      <p:to>
                                        <p:strVal val="visible"/>
                                      </p:to>
                                    </p:set>
                                  </p:childTnLst>
                                </p:cTn>
                              </p:par>
                            </p:childTnLst>
                          </p:cTn>
                        </p:par>
                        <p:par>
                          <p:cTn id="182" fill="hold">
                            <p:stCondLst>
                              <p:cond delay="5000"/>
                            </p:stCondLst>
                            <p:childTnLst>
                              <p:par>
                                <p:cTn id="183" presetID="35" presetClass="emph" presetSubtype="0" repeatCount="2000" fill="hold" nodeType="afterEffect">
                                  <p:stCondLst>
                                    <p:cond delay="500"/>
                                  </p:stCondLst>
                                  <p:childTnLst>
                                    <p:anim calcmode="discrete" valueType="str">
                                      <p:cBhvr>
                                        <p:cTn id="184" dur="500" fill="hold"/>
                                        <p:tgtEl>
                                          <p:spTgt spid="136"/>
                                        </p:tgtEl>
                                        <p:attrNameLst>
                                          <p:attrName>style.visibility</p:attrName>
                                        </p:attrNameLst>
                                      </p:cBhvr>
                                      <p:tavLst>
                                        <p:tav tm="0">
                                          <p:val>
                                            <p:strVal val="hidden"/>
                                          </p:val>
                                        </p:tav>
                                        <p:tav tm="50000">
                                          <p:val>
                                            <p:strVal val="visible"/>
                                          </p:val>
                                        </p:tav>
                                      </p:tavLst>
                                    </p:anim>
                                  </p:childTnLst>
                                </p:cTn>
                              </p:par>
                            </p:childTnLst>
                          </p:cTn>
                        </p:par>
                        <p:par>
                          <p:cTn id="185" fill="hold">
                            <p:stCondLst>
                              <p:cond delay="6500"/>
                            </p:stCondLst>
                            <p:childTnLst>
                              <p:par>
                                <p:cTn id="186" presetID="35" presetClass="emph" presetSubtype="0" repeatCount="2000" fill="hold" grpId="2" nodeType="afterEffect">
                                  <p:stCondLst>
                                    <p:cond delay="0"/>
                                  </p:stCondLst>
                                  <p:childTnLst>
                                    <p:anim calcmode="discrete" valueType="str">
                                      <p:cBhvr>
                                        <p:cTn id="187" dur="500" fill="hold"/>
                                        <p:tgtEl>
                                          <p:spTgt spid="114"/>
                                        </p:tgtEl>
                                        <p:attrNameLst>
                                          <p:attrName>style.visibility</p:attrName>
                                        </p:attrNameLst>
                                      </p:cBhvr>
                                      <p:tavLst>
                                        <p:tav tm="0">
                                          <p:val>
                                            <p:strVal val="hidden"/>
                                          </p:val>
                                        </p:tav>
                                        <p:tav tm="50000">
                                          <p:val>
                                            <p:strVal val="visible"/>
                                          </p:val>
                                        </p:tav>
                                      </p:tavLst>
                                    </p:anim>
                                  </p:childTnLst>
                                </p:cTn>
                              </p:par>
                            </p:childTnLst>
                          </p:cTn>
                        </p:par>
                        <p:par>
                          <p:cTn id="188" fill="hold">
                            <p:stCondLst>
                              <p:cond delay="7500"/>
                            </p:stCondLst>
                            <p:childTnLst>
                              <p:par>
                                <p:cTn id="189" presetID="7" presetClass="emph" presetSubtype="2" repeatCount="2000" autoRev="1" fill="hold" nodeType="afterEffect">
                                  <p:stCondLst>
                                    <p:cond delay="0"/>
                                  </p:stCondLst>
                                  <p:childTnLst>
                                    <p:animClr clrSpc="rgb" dir="cw">
                                      <p:cBhvr>
                                        <p:cTn id="190" dur="500" fill="hold"/>
                                        <p:tgtEl>
                                          <p:spTgt spid="133"/>
                                        </p:tgtEl>
                                        <p:attrNameLst>
                                          <p:attrName>stroke.color</p:attrName>
                                        </p:attrNameLst>
                                      </p:cBhvr>
                                      <p:to>
                                        <a:schemeClr val="bg1"/>
                                      </p:to>
                                    </p:animClr>
                                    <p:set>
                                      <p:cBhvr>
                                        <p:cTn id="191" dur="500" fill="hold"/>
                                        <p:tgtEl>
                                          <p:spTgt spid="133"/>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3" grpId="0" animBg="1"/>
      <p:bldP spid="113" grpId="1" animBg="1"/>
      <p:bldP spid="113" grpId="2" animBg="1"/>
      <p:bldP spid="114" grpId="0" animBg="1"/>
      <p:bldP spid="114" grpId="1" animBg="1"/>
      <p:bldP spid="114" grpId="2" animBg="1"/>
      <p:bldP spid="115" grpId="0" animBg="1"/>
      <p:bldP spid="117" grpId="0" animBg="1"/>
      <p:bldP spid="119" grpId="0" animBg="1"/>
      <p:bldP spid="120" grpId="0"/>
      <p:bldP spid="121" grpId="0"/>
      <p:bldP spid="122" grpId="0"/>
      <p:bldP spid="125" grpId="0"/>
      <p:bldP spid="126" grpId="0" animBg="1"/>
      <p:bldP spid="126" grpId="1" animBg="1"/>
      <p:bldP spid="126" grpId="2" animBg="1"/>
      <p:bldP spid="126" grpId="3" animBg="1"/>
      <p:bldP spid="127" grpId="0"/>
      <p:bldP spid="127" grpId="1"/>
      <p:bldP spid="127" grpId="2"/>
      <p:bldP spid="128" grpId="0"/>
      <p:bldP spid="128" grpId="1"/>
      <p:bldP spid="128" grpId="2"/>
      <p:bldP spid="128" grpId="3"/>
      <p:bldP spid="129" grpId="0"/>
      <p:bldP spid="129" grpId="1"/>
      <p:bldP spid="129" grpId="2"/>
      <p:bldP spid="135" grpId="0"/>
      <p:bldP spid="135" grpId="1"/>
      <p:bldP spid="135" grpId="2"/>
      <p:bldP spid="139" grpId="0" animBg="1"/>
      <p:bldP spid="140" grpId="0"/>
      <p:bldP spid="141" grpId="0"/>
      <p:bldP spid="142" grpId="0"/>
      <p:bldP spid="14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构造</a:t>
            </a:r>
            <a:r>
              <a:rPr lang="en-US" altLang="zh-CN" dirty="0"/>
              <a:t>——</a:t>
            </a:r>
            <a:r>
              <a:rPr lang="zh-CN" altLang="en-US" dirty="0"/>
              <a:t>实现</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4" y="2052917"/>
            <a:ext cx="6288086" cy="4503739"/>
          </a:xfrm>
        </p:spPr>
        <p:txBody>
          <a:bodyPr>
            <a:normAutofit/>
          </a:bodyPr>
          <a:lstStyle/>
          <a:p>
            <a:r>
              <a:rPr lang="zh-CN" altLang="en-US" dirty="0"/>
              <a:t>这样我们就加完了所有新出现的子串</a:t>
            </a:r>
            <a:endParaRPr lang="en-US" altLang="zh-CN" dirty="0"/>
          </a:p>
          <a:p>
            <a:r>
              <a:rPr lang="zh-CN" altLang="en-US" dirty="0"/>
              <a:t>证明？</a:t>
            </a:r>
            <a:endParaRPr lang="en-US" altLang="zh-CN" dirty="0"/>
          </a:p>
          <a:p>
            <a:r>
              <a:rPr lang="zh-CN" altLang="en-US" dirty="0"/>
              <a:t>首先所有新出现的子串一定是新串的后缀，否则它会在原串中出现</a:t>
            </a:r>
            <a:endParaRPr lang="en-US" altLang="zh-CN" dirty="0"/>
          </a:p>
          <a:p>
            <a:r>
              <a:rPr lang="zh-CN" altLang="en-US" dirty="0"/>
              <a:t>其次如果新串的一个后缀在原串中出现，那么长度比它短的所有后缀也都在原串中出现，因为这些串是那个后缀的子串</a:t>
            </a:r>
            <a:endParaRPr lang="en-US" altLang="zh-CN" dirty="0"/>
          </a:p>
          <a:p>
            <a:r>
              <a:rPr lang="zh-CN" altLang="en-US" dirty="0"/>
              <a:t>由于原串的后缀自动机接受了原串的所有子串，所以我们顺着排序爬上去找到第一条已有的转移边指向的节点一定接受了最长的新串的后缀满足它在原串中出现，以及比它长的后缀所在的节点已经全部指向了新点</a:t>
            </a:r>
            <a:endParaRPr lang="en-US" altLang="zh-CN" dirty="0"/>
          </a:p>
        </p:txBody>
      </p:sp>
      <p:sp>
        <p:nvSpPr>
          <p:cNvPr id="113" name="椭圆 112">
            <a:extLst>
              <a:ext uri="{FF2B5EF4-FFF2-40B4-BE49-F238E27FC236}">
                <a16:creationId xmlns:a16="http://schemas.microsoft.com/office/drawing/2014/main" id="{2746F7D5-E8E4-4C44-8ACF-FD1D850B66B8}"/>
              </a:ext>
            </a:extLst>
          </p:cNvPr>
          <p:cNvSpPr/>
          <p:nvPr/>
        </p:nvSpPr>
        <p:spPr>
          <a:xfrm>
            <a:off x="7214313" y="1853248"/>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sp>
        <p:nvSpPr>
          <p:cNvPr id="114" name="椭圆 113">
            <a:extLst>
              <a:ext uri="{FF2B5EF4-FFF2-40B4-BE49-F238E27FC236}">
                <a16:creationId xmlns:a16="http://schemas.microsoft.com/office/drawing/2014/main" id="{AB5E685E-8673-404D-BE80-49C62A252B52}"/>
              </a:ext>
            </a:extLst>
          </p:cNvPr>
          <p:cNvSpPr/>
          <p:nvPr/>
        </p:nvSpPr>
        <p:spPr>
          <a:xfrm>
            <a:off x="8080653" y="968097"/>
            <a:ext cx="679508" cy="67950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5" name="椭圆 114">
            <a:extLst>
              <a:ext uri="{FF2B5EF4-FFF2-40B4-BE49-F238E27FC236}">
                <a16:creationId xmlns:a16="http://schemas.microsoft.com/office/drawing/2014/main" id="{670F8A32-0502-4BCD-8850-4C469F300DD6}"/>
              </a:ext>
            </a:extLst>
          </p:cNvPr>
          <p:cNvSpPr/>
          <p:nvPr/>
        </p:nvSpPr>
        <p:spPr>
          <a:xfrm>
            <a:off x="9850730" y="968097"/>
            <a:ext cx="679508" cy="6795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dirty="0">
                <a:solidFill>
                  <a:srgbClr val="FFFF00"/>
                </a:solidFill>
              </a:rPr>
              <a:t>a</a:t>
            </a:r>
            <a:endParaRPr lang="zh-CN" altLang="en-US" dirty="0"/>
          </a:p>
        </p:txBody>
      </p:sp>
      <p:cxnSp>
        <p:nvCxnSpPr>
          <p:cNvPr id="116" name="直接连接符 21">
            <a:extLst>
              <a:ext uri="{FF2B5EF4-FFF2-40B4-BE49-F238E27FC236}">
                <a16:creationId xmlns:a16="http://schemas.microsoft.com/office/drawing/2014/main" id="{64D9AFA5-6A6A-48F3-8652-AFBE07ED8D24}"/>
              </a:ext>
            </a:extLst>
          </p:cNvPr>
          <p:cNvCxnSpPr>
            <a:cxnSpLocks/>
            <a:stCxn id="114" idx="6"/>
            <a:endCxn id="115" idx="2"/>
          </p:cNvCxnSpPr>
          <p:nvPr/>
        </p:nvCxnSpPr>
        <p:spPr>
          <a:xfrm>
            <a:off x="8760161" y="1307851"/>
            <a:ext cx="1090569" cy="0"/>
          </a:xfrm>
          <a:prstGeom prst="straightConnector1">
            <a:avLst/>
          </a:prstGeom>
          <a:ln w="38100">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7" name="椭圆 116">
            <a:extLst>
              <a:ext uri="{FF2B5EF4-FFF2-40B4-BE49-F238E27FC236}">
                <a16:creationId xmlns:a16="http://schemas.microsoft.com/office/drawing/2014/main" id="{684D8D2E-FA0A-4DF0-B5A8-DD1B0C738E70}"/>
              </a:ext>
            </a:extLst>
          </p:cNvPr>
          <p:cNvSpPr/>
          <p:nvPr/>
        </p:nvSpPr>
        <p:spPr>
          <a:xfrm>
            <a:off x="10757314" y="176501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cxnSp>
        <p:nvCxnSpPr>
          <p:cNvPr id="118" name="直接连接符 21">
            <a:extLst>
              <a:ext uri="{FF2B5EF4-FFF2-40B4-BE49-F238E27FC236}">
                <a16:creationId xmlns:a16="http://schemas.microsoft.com/office/drawing/2014/main" id="{7A73FD97-1986-4F1C-9B76-862AE43EB626}"/>
              </a:ext>
            </a:extLst>
          </p:cNvPr>
          <p:cNvCxnSpPr>
            <a:cxnSpLocks/>
            <a:stCxn id="115" idx="5"/>
            <a:endCxn id="117" idx="1"/>
          </p:cNvCxnSpPr>
          <p:nvPr/>
        </p:nvCxnSpPr>
        <p:spPr>
          <a:xfrm>
            <a:off x="10430726" y="1548093"/>
            <a:ext cx="450104" cy="340437"/>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9" name="椭圆 118">
            <a:extLst>
              <a:ext uri="{FF2B5EF4-FFF2-40B4-BE49-F238E27FC236}">
                <a16:creationId xmlns:a16="http://schemas.microsoft.com/office/drawing/2014/main" id="{30456D31-CA9A-4F6A-8CB7-87067A92FA66}"/>
              </a:ext>
            </a:extLst>
          </p:cNvPr>
          <p:cNvSpPr/>
          <p:nvPr/>
        </p:nvSpPr>
        <p:spPr>
          <a:xfrm>
            <a:off x="11198464" y="335356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120" name="文本框 119">
            <a:extLst>
              <a:ext uri="{FF2B5EF4-FFF2-40B4-BE49-F238E27FC236}">
                <a16:creationId xmlns:a16="http://schemas.microsoft.com/office/drawing/2014/main" id="{E58E08A7-C0F6-4C36-ABFB-E718303875E6}"/>
              </a:ext>
            </a:extLst>
          </p:cNvPr>
          <p:cNvSpPr txBox="1"/>
          <p:nvPr/>
        </p:nvSpPr>
        <p:spPr>
          <a:xfrm>
            <a:off x="11609910" y="3363189"/>
            <a:ext cx="327259" cy="369332"/>
          </a:xfrm>
          <a:prstGeom prst="rect">
            <a:avLst/>
          </a:prstGeom>
          <a:noFill/>
        </p:spPr>
        <p:txBody>
          <a:bodyPr wrap="square" rtlCol="0">
            <a:spAutoFit/>
          </a:bodyPr>
          <a:lstStyle/>
          <a:p>
            <a:pPr algn="ctr"/>
            <a:r>
              <a:rPr lang="en-US" altLang="zh-CN" b="1" dirty="0">
                <a:solidFill>
                  <a:srgbClr val="00FFFF"/>
                </a:solidFill>
              </a:rPr>
              <a:t>c</a:t>
            </a:r>
            <a:endParaRPr lang="zh-CN" altLang="en-US" b="1" dirty="0">
              <a:solidFill>
                <a:srgbClr val="00FFFF"/>
              </a:solidFill>
            </a:endParaRPr>
          </a:p>
        </p:txBody>
      </p:sp>
      <p:sp>
        <p:nvSpPr>
          <p:cNvPr id="121" name="文本框 120">
            <a:extLst>
              <a:ext uri="{FF2B5EF4-FFF2-40B4-BE49-F238E27FC236}">
                <a16:creationId xmlns:a16="http://schemas.microsoft.com/office/drawing/2014/main" id="{229ECCB2-87BC-43FE-816A-3A405A56FFBA}"/>
              </a:ext>
            </a:extLst>
          </p:cNvPr>
          <p:cNvSpPr txBox="1"/>
          <p:nvPr/>
        </p:nvSpPr>
        <p:spPr>
          <a:xfrm>
            <a:off x="11302441" y="3753941"/>
            <a:ext cx="653255"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sp>
        <p:nvSpPr>
          <p:cNvPr id="122" name="文本框 121">
            <a:extLst>
              <a:ext uri="{FF2B5EF4-FFF2-40B4-BE49-F238E27FC236}">
                <a16:creationId xmlns:a16="http://schemas.microsoft.com/office/drawing/2014/main" id="{5F372DB6-DE1A-4383-A04D-17A82131CC95}"/>
              </a:ext>
            </a:extLst>
          </p:cNvPr>
          <p:cNvSpPr txBox="1"/>
          <p:nvPr/>
        </p:nvSpPr>
        <p:spPr>
          <a:xfrm>
            <a:off x="11446916" y="3553234"/>
            <a:ext cx="508779"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cxnSp>
        <p:nvCxnSpPr>
          <p:cNvPr id="123" name="直接连接符 21">
            <a:extLst>
              <a:ext uri="{FF2B5EF4-FFF2-40B4-BE49-F238E27FC236}">
                <a16:creationId xmlns:a16="http://schemas.microsoft.com/office/drawing/2014/main" id="{321B8FAD-7FEB-40A4-93E5-15DF5B9DAA61}"/>
              </a:ext>
            </a:extLst>
          </p:cNvPr>
          <p:cNvCxnSpPr>
            <a:cxnSpLocks/>
            <a:stCxn id="117" idx="4"/>
            <a:endCxn id="119" idx="1"/>
          </p:cNvCxnSpPr>
          <p:nvPr/>
        </p:nvCxnSpPr>
        <p:spPr>
          <a:xfrm>
            <a:off x="11179023" y="2608431"/>
            <a:ext cx="142957" cy="86864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4" name="直接连接符 21">
            <a:extLst>
              <a:ext uri="{FF2B5EF4-FFF2-40B4-BE49-F238E27FC236}">
                <a16:creationId xmlns:a16="http://schemas.microsoft.com/office/drawing/2014/main" id="{71781D14-25E1-4671-91EC-18B808BA86F3}"/>
              </a:ext>
            </a:extLst>
          </p:cNvPr>
          <p:cNvCxnSpPr>
            <a:cxnSpLocks/>
            <a:stCxn id="114" idx="6"/>
            <a:endCxn id="119" idx="1"/>
          </p:cNvCxnSpPr>
          <p:nvPr/>
        </p:nvCxnSpPr>
        <p:spPr>
          <a:xfrm>
            <a:off x="8760161" y="1307851"/>
            <a:ext cx="2561819" cy="216922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5" name="文本框 124">
            <a:extLst>
              <a:ext uri="{FF2B5EF4-FFF2-40B4-BE49-F238E27FC236}">
                <a16:creationId xmlns:a16="http://schemas.microsoft.com/office/drawing/2014/main" id="{208EC96A-167E-428C-A6B7-4283A5FEF875}"/>
              </a:ext>
            </a:extLst>
          </p:cNvPr>
          <p:cNvSpPr txBox="1"/>
          <p:nvPr/>
        </p:nvSpPr>
        <p:spPr>
          <a:xfrm>
            <a:off x="10925652" y="2151553"/>
            <a:ext cx="508779" cy="369332"/>
          </a:xfrm>
          <a:prstGeom prst="rect">
            <a:avLst/>
          </a:prstGeom>
          <a:noFill/>
        </p:spPr>
        <p:txBody>
          <a:bodyPr wrap="square" rtlCol="0">
            <a:spAutoFit/>
          </a:bodyPr>
          <a:lstStyle/>
          <a:p>
            <a:pPr algn="ctr"/>
            <a:r>
              <a:rPr lang="en-US" altLang="zh-CN" b="1" dirty="0">
                <a:solidFill>
                  <a:srgbClr val="FFFF00"/>
                </a:solidFill>
              </a:rPr>
              <a:t>a</a:t>
            </a:r>
            <a:r>
              <a:rPr lang="en-US" altLang="zh-CN" b="1" dirty="0">
                <a:solidFill>
                  <a:srgbClr val="66FF66"/>
                </a:solidFill>
              </a:rPr>
              <a:t>b</a:t>
            </a:r>
            <a:endParaRPr lang="zh-CN" altLang="en-US" b="1" dirty="0">
              <a:solidFill>
                <a:srgbClr val="00FFFF"/>
              </a:solidFill>
            </a:endParaRPr>
          </a:p>
        </p:txBody>
      </p:sp>
      <p:sp>
        <p:nvSpPr>
          <p:cNvPr id="126" name="椭圆 125">
            <a:extLst>
              <a:ext uri="{FF2B5EF4-FFF2-40B4-BE49-F238E27FC236}">
                <a16:creationId xmlns:a16="http://schemas.microsoft.com/office/drawing/2014/main" id="{5E8C87EB-89F6-4737-A0E8-897DAD695D94}"/>
              </a:ext>
            </a:extLst>
          </p:cNvPr>
          <p:cNvSpPr/>
          <p:nvPr/>
        </p:nvSpPr>
        <p:spPr>
          <a:xfrm>
            <a:off x="9496049" y="4338332"/>
            <a:ext cx="971575" cy="9715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127" name="文本框 126">
            <a:extLst>
              <a:ext uri="{FF2B5EF4-FFF2-40B4-BE49-F238E27FC236}">
                <a16:creationId xmlns:a16="http://schemas.microsoft.com/office/drawing/2014/main" id="{B32C24A5-746B-4035-B35F-00287E090500}"/>
              </a:ext>
            </a:extLst>
          </p:cNvPr>
          <p:cNvSpPr txBox="1"/>
          <p:nvPr/>
        </p:nvSpPr>
        <p:spPr>
          <a:xfrm>
            <a:off x="9879138" y="4411379"/>
            <a:ext cx="48279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128" name="文本框 127">
            <a:extLst>
              <a:ext uri="{FF2B5EF4-FFF2-40B4-BE49-F238E27FC236}">
                <a16:creationId xmlns:a16="http://schemas.microsoft.com/office/drawing/2014/main" id="{041E40D9-5B01-4FF5-A56D-F4FE1D361055}"/>
              </a:ext>
            </a:extLst>
          </p:cNvPr>
          <p:cNvSpPr txBox="1"/>
          <p:nvPr/>
        </p:nvSpPr>
        <p:spPr>
          <a:xfrm>
            <a:off x="9526971" y="4802131"/>
            <a:ext cx="89048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129" name="文本框 128">
            <a:extLst>
              <a:ext uri="{FF2B5EF4-FFF2-40B4-BE49-F238E27FC236}">
                <a16:creationId xmlns:a16="http://schemas.microsoft.com/office/drawing/2014/main" id="{18BA0679-D55D-4689-89C8-E27AA0BC0542}"/>
              </a:ext>
            </a:extLst>
          </p:cNvPr>
          <p:cNvSpPr txBox="1"/>
          <p:nvPr/>
        </p:nvSpPr>
        <p:spPr>
          <a:xfrm>
            <a:off x="9691662" y="4601424"/>
            <a:ext cx="717674"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cxnSp>
        <p:nvCxnSpPr>
          <p:cNvPr id="130" name="直接连接符 21">
            <a:extLst>
              <a:ext uri="{FF2B5EF4-FFF2-40B4-BE49-F238E27FC236}">
                <a16:creationId xmlns:a16="http://schemas.microsoft.com/office/drawing/2014/main" id="{BC584A6F-6C70-472D-91B9-5B148AB9CBEC}"/>
              </a:ext>
            </a:extLst>
          </p:cNvPr>
          <p:cNvCxnSpPr>
            <a:cxnSpLocks/>
            <a:stCxn id="119" idx="3"/>
            <a:endCxn id="126" idx="7"/>
          </p:cNvCxnSpPr>
          <p:nvPr/>
        </p:nvCxnSpPr>
        <p:spPr>
          <a:xfrm flipH="1">
            <a:off x="10325340" y="4073465"/>
            <a:ext cx="996640" cy="40715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直接连接符 21">
            <a:extLst>
              <a:ext uri="{FF2B5EF4-FFF2-40B4-BE49-F238E27FC236}">
                <a16:creationId xmlns:a16="http://schemas.microsoft.com/office/drawing/2014/main" id="{CA2FAA55-1219-40E7-B939-80F5806A1469}"/>
              </a:ext>
            </a:extLst>
          </p:cNvPr>
          <p:cNvCxnSpPr>
            <a:cxnSpLocks/>
            <a:stCxn id="115" idx="1"/>
            <a:endCxn id="114" idx="7"/>
          </p:cNvCxnSpPr>
          <p:nvPr/>
        </p:nvCxnSpPr>
        <p:spPr>
          <a:xfrm flipH="1">
            <a:off x="8660649" y="1067609"/>
            <a:ext cx="1289593"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2" name="直接连接符 21">
            <a:extLst>
              <a:ext uri="{FF2B5EF4-FFF2-40B4-BE49-F238E27FC236}">
                <a16:creationId xmlns:a16="http://schemas.microsoft.com/office/drawing/2014/main" id="{9EB546E0-1D8F-4CAD-B5AC-D5AED7B152FD}"/>
              </a:ext>
            </a:extLst>
          </p:cNvPr>
          <p:cNvCxnSpPr>
            <a:cxnSpLocks/>
            <a:stCxn id="119" idx="2"/>
            <a:endCxn id="114" idx="5"/>
          </p:cNvCxnSpPr>
          <p:nvPr/>
        </p:nvCxnSpPr>
        <p:spPr>
          <a:xfrm flipH="1" flipV="1">
            <a:off x="8660649" y="1548093"/>
            <a:ext cx="2537815" cy="222718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3" name="直接连接符 21">
            <a:extLst>
              <a:ext uri="{FF2B5EF4-FFF2-40B4-BE49-F238E27FC236}">
                <a16:creationId xmlns:a16="http://schemas.microsoft.com/office/drawing/2014/main" id="{511C333F-9453-4987-AEC8-48E1A3B15A92}"/>
              </a:ext>
            </a:extLst>
          </p:cNvPr>
          <p:cNvCxnSpPr>
            <a:cxnSpLocks/>
            <a:stCxn id="114" idx="3"/>
            <a:endCxn id="113" idx="7"/>
          </p:cNvCxnSpPr>
          <p:nvPr/>
        </p:nvCxnSpPr>
        <p:spPr>
          <a:xfrm flipH="1">
            <a:off x="7934214" y="1548093"/>
            <a:ext cx="245951" cy="42867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4" name="直接连接符 21">
            <a:extLst>
              <a:ext uri="{FF2B5EF4-FFF2-40B4-BE49-F238E27FC236}">
                <a16:creationId xmlns:a16="http://schemas.microsoft.com/office/drawing/2014/main" id="{F95EB7DE-A2A5-4532-B7AA-D18D32A778CD}"/>
              </a:ext>
            </a:extLst>
          </p:cNvPr>
          <p:cNvCxnSpPr>
            <a:cxnSpLocks/>
            <a:stCxn id="113" idx="5"/>
            <a:endCxn id="119" idx="2"/>
          </p:cNvCxnSpPr>
          <p:nvPr/>
        </p:nvCxnSpPr>
        <p:spPr>
          <a:xfrm>
            <a:off x="7934214" y="2573149"/>
            <a:ext cx="3264250" cy="1202124"/>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5" name="文本框 134">
            <a:extLst>
              <a:ext uri="{FF2B5EF4-FFF2-40B4-BE49-F238E27FC236}">
                <a16:creationId xmlns:a16="http://schemas.microsoft.com/office/drawing/2014/main" id="{A702465F-D19B-458A-909A-99FF6829E52F}"/>
              </a:ext>
            </a:extLst>
          </p:cNvPr>
          <p:cNvSpPr txBox="1"/>
          <p:nvPr/>
        </p:nvSpPr>
        <p:spPr>
          <a:xfrm>
            <a:off x="7384898" y="1957783"/>
            <a:ext cx="508779" cy="369332"/>
          </a:xfrm>
          <a:prstGeom prst="rect">
            <a:avLst/>
          </a:prstGeom>
          <a:noFill/>
        </p:spPr>
        <p:txBody>
          <a:bodyPr wrap="square" rtlCol="0">
            <a:spAutoFit/>
          </a:bodyPr>
          <a:lstStyle/>
          <a:p>
            <a:pPr algn="ctr"/>
            <a:r>
              <a:rPr lang="en-US" altLang="zh-CN" b="1" dirty="0">
                <a:solidFill>
                  <a:srgbClr val="66FF66"/>
                </a:solidFill>
              </a:rPr>
              <a:t>b</a:t>
            </a:r>
            <a:endParaRPr lang="zh-CN" altLang="en-US" b="1" dirty="0">
              <a:solidFill>
                <a:srgbClr val="00FFFF"/>
              </a:solidFill>
            </a:endParaRPr>
          </a:p>
        </p:txBody>
      </p:sp>
      <p:cxnSp>
        <p:nvCxnSpPr>
          <p:cNvPr id="136" name="直接连接符 21">
            <a:extLst>
              <a:ext uri="{FF2B5EF4-FFF2-40B4-BE49-F238E27FC236}">
                <a16:creationId xmlns:a16="http://schemas.microsoft.com/office/drawing/2014/main" id="{4F5F7638-A1B5-4E0B-BC3A-46FDAFA30373}"/>
              </a:ext>
            </a:extLst>
          </p:cNvPr>
          <p:cNvCxnSpPr>
            <a:cxnSpLocks/>
            <a:stCxn id="113" idx="0"/>
            <a:endCxn id="114" idx="2"/>
          </p:cNvCxnSpPr>
          <p:nvPr/>
        </p:nvCxnSpPr>
        <p:spPr>
          <a:xfrm flipV="1">
            <a:off x="7636022" y="1307851"/>
            <a:ext cx="444631" cy="54539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7" name="直接连接符 21">
            <a:extLst>
              <a:ext uri="{FF2B5EF4-FFF2-40B4-BE49-F238E27FC236}">
                <a16:creationId xmlns:a16="http://schemas.microsoft.com/office/drawing/2014/main" id="{2304606A-AAFA-440E-A3EC-58223D263CDD}"/>
              </a:ext>
            </a:extLst>
          </p:cNvPr>
          <p:cNvCxnSpPr>
            <a:cxnSpLocks/>
            <a:stCxn id="126" idx="1"/>
            <a:endCxn id="113" idx="5"/>
          </p:cNvCxnSpPr>
          <p:nvPr/>
        </p:nvCxnSpPr>
        <p:spPr>
          <a:xfrm flipH="1" flipV="1">
            <a:off x="7934214" y="2573149"/>
            <a:ext cx="1704119" cy="190746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8" name="直接连接符 21">
            <a:extLst>
              <a:ext uri="{FF2B5EF4-FFF2-40B4-BE49-F238E27FC236}">
                <a16:creationId xmlns:a16="http://schemas.microsoft.com/office/drawing/2014/main" id="{C409DA9F-B75F-4DC7-9BA8-345F81DDE2B9}"/>
              </a:ext>
            </a:extLst>
          </p:cNvPr>
          <p:cNvCxnSpPr>
            <a:cxnSpLocks/>
            <a:stCxn id="117" idx="2"/>
            <a:endCxn id="113" idx="6"/>
          </p:cNvCxnSpPr>
          <p:nvPr/>
        </p:nvCxnSpPr>
        <p:spPr>
          <a:xfrm flipH="1">
            <a:off x="8057730" y="2186723"/>
            <a:ext cx="2699584" cy="8823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9" name="椭圆 138">
            <a:extLst>
              <a:ext uri="{FF2B5EF4-FFF2-40B4-BE49-F238E27FC236}">
                <a16:creationId xmlns:a16="http://schemas.microsoft.com/office/drawing/2014/main" id="{944EF190-326C-49FC-8489-FC387A96B3F0}"/>
              </a:ext>
            </a:extLst>
          </p:cNvPr>
          <p:cNvSpPr/>
          <p:nvPr/>
        </p:nvSpPr>
        <p:spPr>
          <a:xfrm>
            <a:off x="8334899" y="5510614"/>
            <a:ext cx="1202123" cy="12021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140" name="文本框 139">
            <a:extLst>
              <a:ext uri="{FF2B5EF4-FFF2-40B4-BE49-F238E27FC236}">
                <a16:creationId xmlns:a16="http://schemas.microsoft.com/office/drawing/2014/main" id="{C1E70D11-A69C-4DC6-853C-E0C6477F8537}"/>
              </a:ext>
            </a:extLst>
          </p:cNvPr>
          <p:cNvSpPr txBox="1"/>
          <p:nvPr/>
        </p:nvSpPr>
        <p:spPr>
          <a:xfrm>
            <a:off x="8758617" y="5789118"/>
            <a:ext cx="703006"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141" name="文本框 140">
            <a:extLst>
              <a:ext uri="{FF2B5EF4-FFF2-40B4-BE49-F238E27FC236}">
                <a16:creationId xmlns:a16="http://schemas.microsoft.com/office/drawing/2014/main" id="{2ABF5FF4-FDAC-4193-9780-A22945D0CCBF}"/>
              </a:ext>
            </a:extLst>
          </p:cNvPr>
          <p:cNvSpPr txBox="1"/>
          <p:nvPr/>
        </p:nvSpPr>
        <p:spPr>
          <a:xfrm>
            <a:off x="8431462" y="6187325"/>
            <a:ext cx="105517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142" name="文本框 141">
            <a:extLst>
              <a:ext uri="{FF2B5EF4-FFF2-40B4-BE49-F238E27FC236}">
                <a16:creationId xmlns:a16="http://schemas.microsoft.com/office/drawing/2014/main" id="{13CD5FF5-773F-4894-8C04-2358B2C9ABF6}"/>
              </a:ext>
            </a:extLst>
          </p:cNvPr>
          <p:cNvSpPr txBox="1"/>
          <p:nvPr/>
        </p:nvSpPr>
        <p:spPr>
          <a:xfrm>
            <a:off x="8586527" y="5986618"/>
            <a:ext cx="890483"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cxnSp>
        <p:nvCxnSpPr>
          <p:cNvPr id="143" name="直接连接符 21">
            <a:extLst>
              <a:ext uri="{FF2B5EF4-FFF2-40B4-BE49-F238E27FC236}">
                <a16:creationId xmlns:a16="http://schemas.microsoft.com/office/drawing/2014/main" id="{10A885A5-4688-4F3F-843E-A5050C41509D}"/>
              </a:ext>
            </a:extLst>
          </p:cNvPr>
          <p:cNvCxnSpPr>
            <a:cxnSpLocks/>
            <a:stCxn id="126" idx="3"/>
            <a:endCxn id="139" idx="7"/>
          </p:cNvCxnSpPr>
          <p:nvPr/>
        </p:nvCxnSpPr>
        <p:spPr>
          <a:xfrm flipH="1">
            <a:off x="9360975" y="5167623"/>
            <a:ext cx="277358" cy="519038"/>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4" name="文本框 143">
            <a:extLst>
              <a:ext uri="{FF2B5EF4-FFF2-40B4-BE49-F238E27FC236}">
                <a16:creationId xmlns:a16="http://schemas.microsoft.com/office/drawing/2014/main" id="{3BE3E373-FC45-45E4-9DA9-B40B65608DC8}"/>
              </a:ext>
            </a:extLst>
          </p:cNvPr>
          <p:cNvSpPr txBox="1"/>
          <p:nvPr/>
        </p:nvSpPr>
        <p:spPr>
          <a:xfrm>
            <a:off x="8922620" y="5595007"/>
            <a:ext cx="518150" cy="369332"/>
          </a:xfrm>
          <a:prstGeom prst="rect">
            <a:avLst/>
          </a:prstGeom>
          <a:noFill/>
        </p:spPr>
        <p:txBody>
          <a:bodyPr wrap="square" rtlCol="0">
            <a:spAutoFit/>
          </a:bodyPr>
          <a:lstStyle/>
          <a:p>
            <a:pPr algn="ctr"/>
            <a:r>
              <a:rPr lang="en-US" altLang="zh-CN" b="1" dirty="0">
                <a:solidFill>
                  <a:srgbClr val="66FF66"/>
                </a:solidFill>
              </a:rPr>
              <a:t>bb</a:t>
            </a:r>
            <a:endParaRPr lang="zh-CN" altLang="en-US" b="1" dirty="0">
              <a:solidFill>
                <a:srgbClr val="00FFFF"/>
              </a:solidFill>
            </a:endParaRPr>
          </a:p>
        </p:txBody>
      </p:sp>
      <p:cxnSp>
        <p:nvCxnSpPr>
          <p:cNvPr id="145" name="直接连接符 21">
            <a:extLst>
              <a:ext uri="{FF2B5EF4-FFF2-40B4-BE49-F238E27FC236}">
                <a16:creationId xmlns:a16="http://schemas.microsoft.com/office/drawing/2014/main" id="{22A8EB46-78A0-4FAA-8DB1-9B21C349559A}"/>
              </a:ext>
            </a:extLst>
          </p:cNvPr>
          <p:cNvCxnSpPr>
            <a:cxnSpLocks/>
            <a:stCxn id="113" idx="4"/>
            <a:endCxn id="139" idx="0"/>
          </p:cNvCxnSpPr>
          <p:nvPr/>
        </p:nvCxnSpPr>
        <p:spPr>
          <a:xfrm>
            <a:off x="7636022" y="2696665"/>
            <a:ext cx="1299939" cy="2813949"/>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428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构造</a:t>
            </a:r>
            <a:r>
              <a:rPr lang="en-US" altLang="zh-CN" dirty="0"/>
              <a:t>——</a:t>
            </a:r>
            <a:r>
              <a:rPr lang="zh-CN" altLang="en-US" dirty="0"/>
              <a:t>实现</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4" y="2052917"/>
            <a:ext cx="6288086" cy="4503739"/>
          </a:xfrm>
        </p:spPr>
        <p:txBody>
          <a:bodyPr>
            <a:normAutofit/>
          </a:bodyPr>
          <a:lstStyle/>
          <a:p>
            <a:r>
              <a:rPr lang="zh-CN" altLang="en-US" dirty="0"/>
              <a:t>如果是遇到了一个点已经有了新字符的出边</a:t>
            </a:r>
            <a:endParaRPr lang="en-US" altLang="zh-CN" dirty="0"/>
          </a:p>
          <a:p>
            <a:r>
              <a:rPr lang="zh-CN" altLang="en-US" dirty="0"/>
              <a:t>我们把这个点叫做点</a:t>
            </a:r>
            <a:r>
              <a:rPr lang="en-US" altLang="zh-CN" dirty="0"/>
              <a:t>p</a:t>
            </a:r>
          </a:p>
          <a:p>
            <a:r>
              <a:rPr lang="zh-CN" altLang="en-US" dirty="0"/>
              <a:t>那么我们先算一下</a:t>
            </a:r>
            <a:r>
              <a:rPr lang="en-US" altLang="zh-CN" dirty="0"/>
              <a:t>np</a:t>
            </a:r>
            <a:r>
              <a:rPr lang="zh-CN" altLang="en-US" dirty="0"/>
              <a:t>能接受的最短字符串的长度</a:t>
            </a:r>
            <a:endParaRPr lang="en-US" altLang="zh-CN" dirty="0"/>
          </a:p>
          <a:p>
            <a:r>
              <a:rPr lang="zh-CN" altLang="en-US" dirty="0"/>
              <a:t>它等于点</a:t>
            </a:r>
            <a:r>
              <a:rPr lang="en-US" altLang="zh-CN" dirty="0"/>
              <a:t>p</a:t>
            </a:r>
            <a:r>
              <a:rPr lang="zh-CN" altLang="en-US" dirty="0"/>
              <a:t>在我们爬上来的链上的儿子接受的最短的字符串长度加</a:t>
            </a:r>
            <a:r>
              <a:rPr lang="en-US" altLang="zh-CN" dirty="0"/>
              <a:t>1</a:t>
            </a:r>
          </a:p>
          <a:p>
            <a:r>
              <a:rPr lang="zh-CN" altLang="en-US" dirty="0"/>
              <a:t>也就是点</a:t>
            </a:r>
            <a:r>
              <a:rPr lang="en-US" altLang="zh-CN" dirty="0"/>
              <a:t>p</a:t>
            </a:r>
            <a:r>
              <a:rPr lang="zh-CN" altLang="en-US" dirty="0"/>
              <a:t>接受的最长字符串长度加</a:t>
            </a:r>
            <a:r>
              <a:rPr lang="en-US" altLang="zh-CN" dirty="0"/>
              <a:t>2</a:t>
            </a:r>
          </a:p>
          <a:p>
            <a:r>
              <a:rPr lang="zh-CN" altLang="en-US" dirty="0"/>
              <a:t>接着我们把点</a:t>
            </a:r>
            <a:r>
              <a:rPr lang="en-US" altLang="zh-CN" dirty="0"/>
              <a:t>p</a:t>
            </a:r>
            <a:r>
              <a:rPr lang="zh-CN" altLang="en-US" dirty="0"/>
              <a:t>关于新字符的转移边指向的点叫点</a:t>
            </a:r>
            <a:r>
              <a:rPr lang="en-US" altLang="zh-CN" dirty="0"/>
              <a:t>q</a:t>
            </a:r>
          </a:p>
          <a:p>
            <a:r>
              <a:rPr lang="zh-CN" altLang="en-US" dirty="0"/>
              <a:t>我们可以知道点</a:t>
            </a:r>
            <a:r>
              <a:rPr lang="en-US" altLang="zh-CN" dirty="0"/>
              <a:t>p</a:t>
            </a:r>
            <a:r>
              <a:rPr lang="zh-CN" altLang="en-US" dirty="0"/>
              <a:t>接受的长度最大的串之后加上一个新字符所构成的串（在这里是空串</a:t>
            </a:r>
            <a:r>
              <a:rPr lang="en-US" altLang="zh-CN" dirty="0"/>
              <a:t>+”b”=“b”</a:t>
            </a:r>
            <a:r>
              <a:rPr lang="zh-CN" altLang="en-US" dirty="0"/>
              <a:t>）</a:t>
            </a:r>
            <a:r>
              <a:rPr lang="zh-CN" altLang="en-US" b="1" dirty="0"/>
              <a:t>被点</a:t>
            </a:r>
            <a:r>
              <a:rPr lang="en-US" altLang="zh-CN" b="1" dirty="0"/>
              <a:t>q</a:t>
            </a:r>
            <a:r>
              <a:rPr lang="zh-CN" altLang="en-US" b="1" dirty="0"/>
              <a:t>接受</a:t>
            </a:r>
            <a:r>
              <a:rPr lang="zh-CN" altLang="en-US" dirty="0"/>
              <a:t>（因为点</a:t>
            </a:r>
            <a:r>
              <a:rPr lang="en-US" altLang="zh-CN" dirty="0"/>
              <a:t>p</a:t>
            </a:r>
            <a:r>
              <a:rPr lang="zh-CN" altLang="en-US" dirty="0"/>
              <a:t>关于新字符的转移边指向了点</a:t>
            </a:r>
            <a:r>
              <a:rPr lang="en-US" altLang="zh-CN" dirty="0"/>
              <a:t>q</a:t>
            </a:r>
            <a:r>
              <a:rPr lang="zh-CN" altLang="en-US" dirty="0"/>
              <a:t>）并且这个串是最长的出现在原串中的</a:t>
            </a:r>
            <a:r>
              <a:rPr lang="zh-CN" altLang="en-US" b="1" dirty="0"/>
              <a:t>新串后缀</a:t>
            </a:r>
            <a:endParaRPr lang="en-US" altLang="zh-CN" b="1" dirty="0"/>
          </a:p>
        </p:txBody>
      </p:sp>
      <p:sp>
        <p:nvSpPr>
          <p:cNvPr id="113" name="椭圆 112">
            <a:extLst>
              <a:ext uri="{FF2B5EF4-FFF2-40B4-BE49-F238E27FC236}">
                <a16:creationId xmlns:a16="http://schemas.microsoft.com/office/drawing/2014/main" id="{2746F7D5-E8E4-4C44-8ACF-FD1D850B66B8}"/>
              </a:ext>
            </a:extLst>
          </p:cNvPr>
          <p:cNvSpPr/>
          <p:nvPr/>
        </p:nvSpPr>
        <p:spPr>
          <a:xfrm>
            <a:off x="7214313" y="1853248"/>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sp>
        <p:nvSpPr>
          <p:cNvPr id="114" name="椭圆 113">
            <a:extLst>
              <a:ext uri="{FF2B5EF4-FFF2-40B4-BE49-F238E27FC236}">
                <a16:creationId xmlns:a16="http://schemas.microsoft.com/office/drawing/2014/main" id="{AB5E685E-8673-404D-BE80-49C62A252B52}"/>
              </a:ext>
            </a:extLst>
          </p:cNvPr>
          <p:cNvSpPr/>
          <p:nvPr/>
        </p:nvSpPr>
        <p:spPr>
          <a:xfrm>
            <a:off x="8080653" y="968097"/>
            <a:ext cx="679508" cy="67950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5" name="椭圆 114">
            <a:extLst>
              <a:ext uri="{FF2B5EF4-FFF2-40B4-BE49-F238E27FC236}">
                <a16:creationId xmlns:a16="http://schemas.microsoft.com/office/drawing/2014/main" id="{670F8A32-0502-4BCD-8850-4C469F300DD6}"/>
              </a:ext>
            </a:extLst>
          </p:cNvPr>
          <p:cNvSpPr/>
          <p:nvPr/>
        </p:nvSpPr>
        <p:spPr>
          <a:xfrm>
            <a:off x="9850730" y="968097"/>
            <a:ext cx="679508" cy="6795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dirty="0">
                <a:solidFill>
                  <a:srgbClr val="FFFF00"/>
                </a:solidFill>
              </a:rPr>
              <a:t>a</a:t>
            </a:r>
            <a:endParaRPr lang="zh-CN" altLang="en-US" dirty="0"/>
          </a:p>
        </p:txBody>
      </p:sp>
      <p:cxnSp>
        <p:nvCxnSpPr>
          <p:cNvPr id="116" name="直接连接符 21">
            <a:extLst>
              <a:ext uri="{FF2B5EF4-FFF2-40B4-BE49-F238E27FC236}">
                <a16:creationId xmlns:a16="http://schemas.microsoft.com/office/drawing/2014/main" id="{64D9AFA5-6A6A-48F3-8652-AFBE07ED8D24}"/>
              </a:ext>
            </a:extLst>
          </p:cNvPr>
          <p:cNvCxnSpPr>
            <a:cxnSpLocks/>
            <a:stCxn id="114" idx="6"/>
            <a:endCxn id="115" idx="2"/>
          </p:cNvCxnSpPr>
          <p:nvPr/>
        </p:nvCxnSpPr>
        <p:spPr>
          <a:xfrm>
            <a:off x="8760161" y="1307851"/>
            <a:ext cx="1090569" cy="0"/>
          </a:xfrm>
          <a:prstGeom prst="straightConnector1">
            <a:avLst/>
          </a:prstGeom>
          <a:ln w="38100">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7" name="椭圆 116">
            <a:extLst>
              <a:ext uri="{FF2B5EF4-FFF2-40B4-BE49-F238E27FC236}">
                <a16:creationId xmlns:a16="http://schemas.microsoft.com/office/drawing/2014/main" id="{684D8D2E-FA0A-4DF0-B5A8-DD1B0C738E70}"/>
              </a:ext>
            </a:extLst>
          </p:cNvPr>
          <p:cNvSpPr/>
          <p:nvPr/>
        </p:nvSpPr>
        <p:spPr>
          <a:xfrm>
            <a:off x="10757314" y="176501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cxnSp>
        <p:nvCxnSpPr>
          <p:cNvPr id="118" name="直接连接符 21">
            <a:extLst>
              <a:ext uri="{FF2B5EF4-FFF2-40B4-BE49-F238E27FC236}">
                <a16:creationId xmlns:a16="http://schemas.microsoft.com/office/drawing/2014/main" id="{7A73FD97-1986-4F1C-9B76-862AE43EB626}"/>
              </a:ext>
            </a:extLst>
          </p:cNvPr>
          <p:cNvCxnSpPr>
            <a:cxnSpLocks/>
            <a:stCxn id="115" idx="5"/>
            <a:endCxn id="117" idx="1"/>
          </p:cNvCxnSpPr>
          <p:nvPr/>
        </p:nvCxnSpPr>
        <p:spPr>
          <a:xfrm>
            <a:off x="10430726" y="1548093"/>
            <a:ext cx="450104" cy="340437"/>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9" name="椭圆 118">
            <a:extLst>
              <a:ext uri="{FF2B5EF4-FFF2-40B4-BE49-F238E27FC236}">
                <a16:creationId xmlns:a16="http://schemas.microsoft.com/office/drawing/2014/main" id="{30456D31-CA9A-4F6A-8CB7-87067A92FA66}"/>
              </a:ext>
            </a:extLst>
          </p:cNvPr>
          <p:cNvSpPr/>
          <p:nvPr/>
        </p:nvSpPr>
        <p:spPr>
          <a:xfrm>
            <a:off x="11198464" y="335356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120" name="文本框 119">
            <a:extLst>
              <a:ext uri="{FF2B5EF4-FFF2-40B4-BE49-F238E27FC236}">
                <a16:creationId xmlns:a16="http://schemas.microsoft.com/office/drawing/2014/main" id="{E58E08A7-C0F6-4C36-ABFB-E718303875E6}"/>
              </a:ext>
            </a:extLst>
          </p:cNvPr>
          <p:cNvSpPr txBox="1"/>
          <p:nvPr/>
        </p:nvSpPr>
        <p:spPr>
          <a:xfrm>
            <a:off x="11609910" y="3363189"/>
            <a:ext cx="327259" cy="369332"/>
          </a:xfrm>
          <a:prstGeom prst="rect">
            <a:avLst/>
          </a:prstGeom>
          <a:noFill/>
        </p:spPr>
        <p:txBody>
          <a:bodyPr wrap="square" rtlCol="0">
            <a:spAutoFit/>
          </a:bodyPr>
          <a:lstStyle/>
          <a:p>
            <a:pPr algn="ctr"/>
            <a:r>
              <a:rPr lang="en-US" altLang="zh-CN" b="1" dirty="0">
                <a:solidFill>
                  <a:srgbClr val="00FFFF"/>
                </a:solidFill>
              </a:rPr>
              <a:t>c</a:t>
            </a:r>
            <a:endParaRPr lang="zh-CN" altLang="en-US" b="1" dirty="0">
              <a:solidFill>
                <a:srgbClr val="00FFFF"/>
              </a:solidFill>
            </a:endParaRPr>
          </a:p>
        </p:txBody>
      </p:sp>
      <p:sp>
        <p:nvSpPr>
          <p:cNvPr id="121" name="文本框 120">
            <a:extLst>
              <a:ext uri="{FF2B5EF4-FFF2-40B4-BE49-F238E27FC236}">
                <a16:creationId xmlns:a16="http://schemas.microsoft.com/office/drawing/2014/main" id="{229ECCB2-87BC-43FE-816A-3A405A56FFBA}"/>
              </a:ext>
            </a:extLst>
          </p:cNvPr>
          <p:cNvSpPr txBox="1"/>
          <p:nvPr/>
        </p:nvSpPr>
        <p:spPr>
          <a:xfrm>
            <a:off x="11302441" y="3753941"/>
            <a:ext cx="653255"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sp>
        <p:nvSpPr>
          <p:cNvPr id="122" name="文本框 121">
            <a:extLst>
              <a:ext uri="{FF2B5EF4-FFF2-40B4-BE49-F238E27FC236}">
                <a16:creationId xmlns:a16="http://schemas.microsoft.com/office/drawing/2014/main" id="{5F372DB6-DE1A-4383-A04D-17A82131CC95}"/>
              </a:ext>
            </a:extLst>
          </p:cNvPr>
          <p:cNvSpPr txBox="1"/>
          <p:nvPr/>
        </p:nvSpPr>
        <p:spPr>
          <a:xfrm>
            <a:off x="11446916" y="3553234"/>
            <a:ext cx="508779"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cxnSp>
        <p:nvCxnSpPr>
          <p:cNvPr id="123" name="直接连接符 21">
            <a:extLst>
              <a:ext uri="{FF2B5EF4-FFF2-40B4-BE49-F238E27FC236}">
                <a16:creationId xmlns:a16="http://schemas.microsoft.com/office/drawing/2014/main" id="{321B8FAD-7FEB-40A4-93E5-15DF5B9DAA61}"/>
              </a:ext>
            </a:extLst>
          </p:cNvPr>
          <p:cNvCxnSpPr>
            <a:cxnSpLocks/>
            <a:stCxn id="117" idx="4"/>
            <a:endCxn id="119" idx="1"/>
          </p:cNvCxnSpPr>
          <p:nvPr/>
        </p:nvCxnSpPr>
        <p:spPr>
          <a:xfrm>
            <a:off x="11179023" y="2608431"/>
            <a:ext cx="142957" cy="86864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4" name="直接连接符 21">
            <a:extLst>
              <a:ext uri="{FF2B5EF4-FFF2-40B4-BE49-F238E27FC236}">
                <a16:creationId xmlns:a16="http://schemas.microsoft.com/office/drawing/2014/main" id="{71781D14-25E1-4671-91EC-18B808BA86F3}"/>
              </a:ext>
            </a:extLst>
          </p:cNvPr>
          <p:cNvCxnSpPr>
            <a:cxnSpLocks/>
            <a:stCxn id="114" idx="6"/>
            <a:endCxn id="119" idx="1"/>
          </p:cNvCxnSpPr>
          <p:nvPr/>
        </p:nvCxnSpPr>
        <p:spPr>
          <a:xfrm>
            <a:off x="8760161" y="1307851"/>
            <a:ext cx="2561819" cy="216922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5" name="文本框 124">
            <a:extLst>
              <a:ext uri="{FF2B5EF4-FFF2-40B4-BE49-F238E27FC236}">
                <a16:creationId xmlns:a16="http://schemas.microsoft.com/office/drawing/2014/main" id="{208EC96A-167E-428C-A6B7-4283A5FEF875}"/>
              </a:ext>
            </a:extLst>
          </p:cNvPr>
          <p:cNvSpPr txBox="1"/>
          <p:nvPr/>
        </p:nvSpPr>
        <p:spPr>
          <a:xfrm>
            <a:off x="10925652" y="2151553"/>
            <a:ext cx="508779" cy="369332"/>
          </a:xfrm>
          <a:prstGeom prst="rect">
            <a:avLst/>
          </a:prstGeom>
          <a:noFill/>
        </p:spPr>
        <p:txBody>
          <a:bodyPr wrap="square" rtlCol="0">
            <a:spAutoFit/>
          </a:bodyPr>
          <a:lstStyle/>
          <a:p>
            <a:pPr algn="ctr"/>
            <a:r>
              <a:rPr lang="en-US" altLang="zh-CN" b="1" dirty="0">
                <a:solidFill>
                  <a:srgbClr val="FFFF00"/>
                </a:solidFill>
              </a:rPr>
              <a:t>a</a:t>
            </a:r>
            <a:r>
              <a:rPr lang="en-US" altLang="zh-CN" b="1" dirty="0">
                <a:solidFill>
                  <a:srgbClr val="66FF66"/>
                </a:solidFill>
              </a:rPr>
              <a:t>b</a:t>
            </a:r>
            <a:endParaRPr lang="zh-CN" altLang="en-US" b="1" dirty="0">
              <a:solidFill>
                <a:srgbClr val="00FFFF"/>
              </a:solidFill>
            </a:endParaRPr>
          </a:p>
        </p:txBody>
      </p:sp>
      <p:sp>
        <p:nvSpPr>
          <p:cNvPr id="126" name="椭圆 125">
            <a:extLst>
              <a:ext uri="{FF2B5EF4-FFF2-40B4-BE49-F238E27FC236}">
                <a16:creationId xmlns:a16="http://schemas.microsoft.com/office/drawing/2014/main" id="{5E8C87EB-89F6-4737-A0E8-897DAD695D94}"/>
              </a:ext>
            </a:extLst>
          </p:cNvPr>
          <p:cNvSpPr/>
          <p:nvPr/>
        </p:nvSpPr>
        <p:spPr>
          <a:xfrm>
            <a:off x="9496049" y="4338332"/>
            <a:ext cx="971575" cy="9715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127" name="文本框 126">
            <a:extLst>
              <a:ext uri="{FF2B5EF4-FFF2-40B4-BE49-F238E27FC236}">
                <a16:creationId xmlns:a16="http://schemas.microsoft.com/office/drawing/2014/main" id="{B32C24A5-746B-4035-B35F-00287E090500}"/>
              </a:ext>
            </a:extLst>
          </p:cNvPr>
          <p:cNvSpPr txBox="1"/>
          <p:nvPr/>
        </p:nvSpPr>
        <p:spPr>
          <a:xfrm>
            <a:off x="9879138" y="4411379"/>
            <a:ext cx="48279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128" name="文本框 127">
            <a:extLst>
              <a:ext uri="{FF2B5EF4-FFF2-40B4-BE49-F238E27FC236}">
                <a16:creationId xmlns:a16="http://schemas.microsoft.com/office/drawing/2014/main" id="{041E40D9-5B01-4FF5-A56D-F4FE1D361055}"/>
              </a:ext>
            </a:extLst>
          </p:cNvPr>
          <p:cNvSpPr txBox="1"/>
          <p:nvPr/>
        </p:nvSpPr>
        <p:spPr>
          <a:xfrm>
            <a:off x="9526971" y="4802131"/>
            <a:ext cx="89048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129" name="文本框 128">
            <a:extLst>
              <a:ext uri="{FF2B5EF4-FFF2-40B4-BE49-F238E27FC236}">
                <a16:creationId xmlns:a16="http://schemas.microsoft.com/office/drawing/2014/main" id="{18BA0679-D55D-4689-89C8-E27AA0BC0542}"/>
              </a:ext>
            </a:extLst>
          </p:cNvPr>
          <p:cNvSpPr txBox="1"/>
          <p:nvPr/>
        </p:nvSpPr>
        <p:spPr>
          <a:xfrm>
            <a:off x="9691662" y="4601424"/>
            <a:ext cx="717674"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cxnSp>
        <p:nvCxnSpPr>
          <p:cNvPr id="130" name="直接连接符 21">
            <a:extLst>
              <a:ext uri="{FF2B5EF4-FFF2-40B4-BE49-F238E27FC236}">
                <a16:creationId xmlns:a16="http://schemas.microsoft.com/office/drawing/2014/main" id="{BC584A6F-6C70-472D-91B9-5B148AB9CBEC}"/>
              </a:ext>
            </a:extLst>
          </p:cNvPr>
          <p:cNvCxnSpPr>
            <a:cxnSpLocks/>
            <a:stCxn id="119" idx="3"/>
            <a:endCxn id="126" idx="7"/>
          </p:cNvCxnSpPr>
          <p:nvPr/>
        </p:nvCxnSpPr>
        <p:spPr>
          <a:xfrm flipH="1">
            <a:off x="10325340" y="4073465"/>
            <a:ext cx="996640" cy="40715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直接连接符 21">
            <a:extLst>
              <a:ext uri="{FF2B5EF4-FFF2-40B4-BE49-F238E27FC236}">
                <a16:creationId xmlns:a16="http://schemas.microsoft.com/office/drawing/2014/main" id="{CA2FAA55-1219-40E7-B939-80F5806A1469}"/>
              </a:ext>
            </a:extLst>
          </p:cNvPr>
          <p:cNvCxnSpPr>
            <a:cxnSpLocks/>
            <a:stCxn id="115" idx="1"/>
            <a:endCxn id="114" idx="7"/>
          </p:cNvCxnSpPr>
          <p:nvPr/>
        </p:nvCxnSpPr>
        <p:spPr>
          <a:xfrm flipH="1">
            <a:off x="8660649" y="1067609"/>
            <a:ext cx="1289593"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2" name="直接连接符 21">
            <a:extLst>
              <a:ext uri="{FF2B5EF4-FFF2-40B4-BE49-F238E27FC236}">
                <a16:creationId xmlns:a16="http://schemas.microsoft.com/office/drawing/2014/main" id="{9EB546E0-1D8F-4CAD-B5AC-D5AED7B152FD}"/>
              </a:ext>
            </a:extLst>
          </p:cNvPr>
          <p:cNvCxnSpPr>
            <a:cxnSpLocks/>
            <a:stCxn id="119" idx="2"/>
            <a:endCxn id="114" idx="5"/>
          </p:cNvCxnSpPr>
          <p:nvPr/>
        </p:nvCxnSpPr>
        <p:spPr>
          <a:xfrm flipH="1" flipV="1">
            <a:off x="8660649" y="1548093"/>
            <a:ext cx="2537815" cy="222718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3" name="直接连接符 21">
            <a:extLst>
              <a:ext uri="{FF2B5EF4-FFF2-40B4-BE49-F238E27FC236}">
                <a16:creationId xmlns:a16="http://schemas.microsoft.com/office/drawing/2014/main" id="{511C333F-9453-4987-AEC8-48E1A3B15A92}"/>
              </a:ext>
            </a:extLst>
          </p:cNvPr>
          <p:cNvCxnSpPr>
            <a:cxnSpLocks/>
            <a:stCxn id="114" idx="3"/>
            <a:endCxn id="113" idx="7"/>
          </p:cNvCxnSpPr>
          <p:nvPr/>
        </p:nvCxnSpPr>
        <p:spPr>
          <a:xfrm flipH="1">
            <a:off x="7934214" y="1548093"/>
            <a:ext cx="245951" cy="42867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4" name="直接连接符 21">
            <a:extLst>
              <a:ext uri="{FF2B5EF4-FFF2-40B4-BE49-F238E27FC236}">
                <a16:creationId xmlns:a16="http://schemas.microsoft.com/office/drawing/2014/main" id="{F95EB7DE-A2A5-4532-B7AA-D18D32A778CD}"/>
              </a:ext>
            </a:extLst>
          </p:cNvPr>
          <p:cNvCxnSpPr>
            <a:cxnSpLocks/>
            <a:stCxn id="113" idx="5"/>
            <a:endCxn id="119" idx="2"/>
          </p:cNvCxnSpPr>
          <p:nvPr/>
        </p:nvCxnSpPr>
        <p:spPr>
          <a:xfrm>
            <a:off x="7934214" y="2573149"/>
            <a:ext cx="3264250" cy="1202124"/>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5" name="文本框 134">
            <a:extLst>
              <a:ext uri="{FF2B5EF4-FFF2-40B4-BE49-F238E27FC236}">
                <a16:creationId xmlns:a16="http://schemas.microsoft.com/office/drawing/2014/main" id="{A702465F-D19B-458A-909A-99FF6829E52F}"/>
              </a:ext>
            </a:extLst>
          </p:cNvPr>
          <p:cNvSpPr txBox="1"/>
          <p:nvPr/>
        </p:nvSpPr>
        <p:spPr>
          <a:xfrm>
            <a:off x="7384898" y="1957783"/>
            <a:ext cx="508779" cy="369332"/>
          </a:xfrm>
          <a:prstGeom prst="rect">
            <a:avLst/>
          </a:prstGeom>
          <a:noFill/>
        </p:spPr>
        <p:txBody>
          <a:bodyPr wrap="square" rtlCol="0">
            <a:spAutoFit/>
          </a:bodyPr>
          <a:lstStyle/>
          <a:p>
            <a:pPr algn="ctr"/>
            <a:r>
              <a:rPr lang="en-US" altLang="zh-CN" b="1" dirty="0">
                <a:solidFill>
                  <a:srgbClr val="66FF66"/>
                </a:solidFill>
              </a:rPr>
              <a:t>b</a:t>
            </a:r>
            <a:endParaRPr lang="zh-CN" altLang="en-US" b="1" dirty="0">
              <a:solidFill>
                <a:srgbClr val="00FFFF"/>
              </a:solidFill>
            </a:endParaRPr>
          </a:p>
        </p:txBody>
      </p:sp>
      <p:cxnSp>
        <p:nvCxnSpPr>
          <p:cNvPr id="136" name="直接连接符 21">
            <a:extLst>
              <a:ext uri="{FF2B5EF4-FFF2-40B4-BE49-F238E27FC236}">
                <a16:creationId xmlns:a16="http://schemas.microsoft.com/office/drawing/2014/main" id="{4F5F7638-A1B5-4E0B-BC3A-46FDAFA30373}"/>
              </a:ext>
            </a:extLst>
          </p:cNvPr>
          <p:cNvCxnSpPr>
            <a:cxnSpLocks/>
            <a:stCxn id="113" idx="0"/>
            <a:endCxn id="114" idx="2"/>
          </p:cNvCxnSpPr>
          <p:nvPr/>
        </p:nvCxnSpPr>
        <p:spPr>
          <a:xfrm flipV="1">
            <a:off x="7636022" y="1307851"/>
            <a:ext cx="444631" cy="54539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7" name="直接连接符 21">
            <a:extLst>
              <a:ext uri="{FF2B5EF4-FFF2-40B4-BE49-F238E27FC236}">
                <a16:creationId xmlns:a16="http://schemas.microsoft.com/office/drawing/2014/main" id="{2304606A-AAFA-440E-A3EC-58223D263CDD}"/>
              </a:ext>
            </a:extLst>
          </p:cNvPr>
          <p:cNvCxnSpPr>
            <a:cxnSpLocks/>
            <a:stCxn id="126" idx="1"/>
            <a:endCxn id="113" idx="5"/>
          </p:cNvCxnSpPr>
          <p:nvPr/>
        </p:nvCxnSpPr>
        <p:spPr>
          <a:xfrm flipH="1" flipV="1">
            <a:off x="7934214" y="2573149"/>
            <a:ext cx="1704119" cy="190746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8" name="直接连接符 21">
            <a:extLst>
              <a:ext uri="{FF2B5EF4-FFF2-40B4-BE49-F238E27FC236}">
                <a16:creationId xmlns:a16="http://schemas.microsoft.com/office/drawing/2014/main" id="{C409DA9F-B75F-4DC7-9BA8-345F81DDE2B9}"/>
              </a:ext>
            </a:extLst>
          </p:cNvPr>
          <p:cNvCxnSpPr>
            <a:cxnSpLocks/>
            <a:stCxn id="117" idx="2"/>
            <a:endCxn id="113" idx="6"/>
          </p:cNvCxnSpPr>
          <p:nvPr/>
        </p:nvCxnSpPr>
        <p:spPr>
          <a:xfrm flipH="1">
            <a:off x="8057730" y="2186723"/>
            <a:ext cx="2699584" cy="8823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9" name="椭圆 138">
            <a:extLst>
              <a:ext uri="{FF2B5EF4-FFF2-40B4-BE49-F238E27FC236}">
                <a16:creationId xmlns:a16="http://schemas.microsoft.com/office/drawing/2014/main" id="{944EF190-326C-49FC-8489-FC387A96B3F0}"/>
              </a:ext>
            </a:extLst>
          </p:cNvPr>
          <p:cNvSpPr/>
          <p:nvPr/>
        </p:nvSpPr>
        <p:spPr>
          <a:xfrm>
            <a:off x="8334899" y="5510614"/>
            <a:ext cx="1202123" cy="12021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140" name="文本框 139">
            <a:extLst>
              <a:ext uri="{FF2B5EF4-FFF2-40B4-BE49-F238E27FC236}">
                <a16:creationId xmlns:a16="http://schemas.microsoft.com/office/drawing/2014/main" id="{C1E70D11-A69C-4DC6-853C-E0C6477F8537}"/>
              </a:ext>
            </a:extLst>
          </p:cNvPr>
          <p:cNvSpPr txBox="1"/>
          <p:nvPr/>
        </p:nvSpPr>
        <p:spPr>
          <a:xfrm>
            <a:off x="8758617" y="5789118"/>
            <a:ext cx="703006"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141" name="文本框 140">
            <a:extLst>
              <a:ext uri="{FF2B5EF4-FFF2-40B4-BE49-F238E27FC236}">
                <a16:creationId xmlns:a16="http://schemas.microsoft.com/office/drawing/2014/main" id="{2ABF5FF4-FDAC-4193-9780-A22945D0CCBF}"/>
              </a:ext>
            </a:extLst>
          </p:cNvPr>
          <p:cNvSpPr txBox="1"/>
          <p:nvPr/>
        </p:nvSpPr>
        <p:spPr>
          <a:xfrm>
            <a:off x="8431462" y="6187325"/>
            <a:ext cx="105517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142" name="文本框 141">
            <a:extLst>
              <a:ext uri="{FF2B5EF4-FFF2-40B4-BE49-F238E27FC236}">
                <a16:creationId xmlns:a16="http://schemas.microsoft.com/office/drawing/2014/main" id="{13CD5FF5-773F-4894-8C04-2358B2C9ABF6}"/>
              </a:ext>
            </a:extLst>
          </p:cNvPr>
          <p:cNvSpPr txBox="1"/>
          <p:nvPr/>
        </p:nvSpPr>
        <p:spPr>
          <a:xfrm>
            <a:off x="8586527" y="5986618"/>
            <a:ext cx="890483"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cxnSp>
        <p:nvCxnSpPr>
          <p:cNvPr id="143" name="直接连接符 21">
            <a:extLst>
              <a:ext uri="{FF2B5EF4-FFF2-40B4-BE49-F238E27FC236}">
                <a16:creationId xmlns:a16="http://schemas.microsoft.com/office/drawing/2014/main" id="{10A885A5-4688-4F3F-843E-A5050C41509D}"/>
              </a:ext>
            </a:extLst>
          </p:cNvPr>
          <p:cNvCxnSpPr>
            <a:cxnSpLocks/>
            <a:stCxn id="126" idx="3"/>
            <a:endCxn id="139" idx="7"/>
          </p:cNvCxnSpPr>
          <p:nvPr/>
        </p:nvCxnSpPr>
        <p:spPr>
          <a:xfrm flipH="1">
            <a:off x="9360975" y="5167623"/>
            <a:ext cx="277358" cy="519038"/>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4" name="文本框 143">
            <a:extLst>
              <a:ext uri="{FF2B5EF4-FFF2-40B4-BE49-F238E27FC236}">
                <a16:creationId xmlns:a16="http://schemas.microsoft.com/office/drawing/2014/main" id="{3BE3E373-FC45-45E4-9DA9-B40B65608DC8}"/>
              </a:ext>
            </a:extLst>
          </p:cNvPr>
          <p:cNvSpPr txBox="1"/>
          <p:nvPr/>
        </p:nvSpPr>
        <p:spPr>
          <a:xfrm>
            <a:off x="8922620" y="5595007"/>
            <a:ext cx="518150" cy="369332"/>
          </a:xfrm>
          <a:prstGeom prst="rect">
            <a:avLst/>
          </a:prstGeom>
          <a:noFill/>
        </p:spPr>
        <p:txBody>
          <a:bodyPr wrap="square" rtlCol="0">
            <a:spAutoFit/>
          </a:bodyPr>
          <a:lstStyle/>
          <a:p>
            <a:pPr algn="ctr"/>
            <a:r>
              <a:rPr lang="en-US" altLang="zh-CN" b="1" dirty="0">
                <a:solidFill>
                  <a:srgbClr val="66FF66"/>
                </a:solidFill>
              </a:rPr>
              <a:t>bb</a:t>
            </a:r>
            <a:endParaRPr lang="zh-CN" altLang="en-US" b="1" dirty="0">
              <a:solidFill>
                <a:srgbClr val="00FFFF"/>
              </a:solidFill>
            </a:endParaRPr>
          </a:p>
        </p:txBody>
      </p:sp>
      <p:cxnSp>
        <p:nvCxnSpPr>
          <p:cNvPr id="145" name="直接连接符 21">
            <a:extLst>
              <a:ext uri="{FF2B5EF4-FFF2-40B4-BE49-F238E27FC236}">
                <a16:creationId xmlns:a16="http://schemas.microsoft.com/office/drawing/2014/main" id="{22A8EB46-78A0-4FAA-8DB1-9B21C349559A}"/>
              </a:ext>
            </a:extLst>
          </p:cNvPr>
          <p:cNvCxnSpPr>
            <a:cxnSpLocks/>
            <a:stCxn id="113" idx="4"/>
            <a:endCxn id="139" idx="0"/>
          </p:cNvCxnSpPr>
          <p:nvPr/>
        </p:nvCxnSpPr>
        <p:spPr>
          <a:xfrm>
            <a:off x="7636022" y="2696665"/>
            <a:ext cx="1299939" cy="2813949"/>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EFF5669A-3807-4B63-86D0-301395923654}"/>
              </a:ext>
            </a:extLst>
          </p:cNvPr>
          <p:cNvSpPr txBox="1"/>
          <p:nvPr/>
        </p:nvSpPr>
        <p:spPr>
          <a:xfrm>
            <a:off x="9591675" y="5972175"/>
            <a:ext cx="482824" cy="369332"/>
          </a:xfrm>
          <a:prstGeom prst="rect">
            <a:avLst/>
          </a:prstGeom>
          <a:noFill/>
        </p:spPr>
        <p:txBody>
          <a:bodyPr wrap="none" rtlCol="0">
            <a:spAutoFit/>
          </a:bodyPr>
          <a:lstStyle/>
          <a:p>
            <a:r>
              <a:rPr lang="en-US" altLang="zh-CN" dirty="0"/>
              <a:t>np</a:t>
            </a:r>
            <a:endParaRPr lang="zh-CN" altLang="en-US" dirty="0"/>
          </a:p>
        </p:txBody>
      </p:sp>
      <p:sp>
        <p:nvSpPr>
          <p:cNvPr id="38" name="文本框 37">
            <a:extLst>
              <a:ext uri="{FF2B5EF4-FFF2-40B4-BE49-F238E27FC236}">
                <a16:creationId xmlns:a16="http://schemas.microsoft.com/office/drawing/2014/main" id="{B67B1E62-FFE3-4813-9248-52306EFB9BD1}"/>
              </a:ext>
            </a:extLst>
          </p:cNvPr>
          <p:cNvSpPr txBox="1"/>
          <p:nvPr/>
        </p:nvSpPr>
        <p:spPr>
          <a:xfrm>
            <a:off x="7963728" y="689941"/>
            <a:ext cx="341760" cy="369332"/>
          </a:xfrm>
          <a:prstGeom prst="rect">
            <a:avLst/>
          </a:prstGeom>
          <a:noFill/>
        </p:spPr>
        <p:txBody>
          <a:bodyPr wrap="none" rtlCol="0">
            <a:spAutoFit/>
          </a:bodyPr>
          <a:lstStyle/>
          <a:p>
            <a:r>
              <a:rPr lang="en-US" altLang="zh-CN" dirty="0"/>
              <a:t>p</a:t>
            </a:r>
            <a:endParaRPr lang="zh-CN" altLang="en-US" dirty="0"/>
          </a:p>
        </p:txBody>
      </p:sp>
      <p:sp>
        <p:nvSpPr>
          <p:cNvPr id="39" name="文本框 38">
            <a:extLst>
              <a:ext uri="{FF2B5EF4-FFF2-40B4-BE49-F238E27FC236}">
                <a16:creationId xmlns:a16="http://schemas.microsoft.com/office/drawing/2014/main" id="{CF53714D-1104-4060-955D-31BD3CFF178E}"/>
              </a:ext>
            </a:extLst>
          </p:cNvPr>
          <p:cNvSpPr txBox="1"/>
          <p:nvPr/>
        </p:nvSpPr>
        <p:spPr>
          <a:xfrm>
            <a:off x="6992592" y="1645341"/>
            <a:ext cx="341760" cy="369332"/>
          </a:xfrm>
          <a:prstGeom prst="rect">
            <a:avLst/>
          </a:prstGeom>
          <a:noFill/>
        </p:spPr>
        <p:txBody>
          <a:bodyPr wrap="none" rtlCol="0">
            <a:spAutoFit/>
          </a:bodyPr>
          <a:lstStyle/>
          <a:p>
            <a:r>
              <a:rPr lang="en-US" altLang="zh-CN" dirty="0"/>
              <a:t>q</a:t>
            </a:r>
            <a:endParaRPr lang="zh-CN" altLang="en-US" dirty="0"/>
          </a:p>
        </p:txBody>
      </p:sp>
    </p:spTree>
    <p:extLst>
      <p:ext uri="{BB962C8B-B14F-4D97-AF65-F5344CB8AC3E}">
        <p14:creationId xmlns:p14="http://schemas.microsoft.com/office/powerpoint/2010/main" val="902623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7" presetClass="emph" presetSubtype="2" repeatCount="2000" autoRev="1" fill="hold" nodeType="clickEffect">
                                  <p:stCondLst>
                                    <p:cond delay="0"/>
                                  </p:stCondLst>
                                  <p:childTnLst>
                                    <p:animClr clrSpc="rgb" dir="cw">
                                      <p:cBhvr>
                                        <p:cTn id="10" dur="250" fill="hold"/>
                                        <p:tgtEl>
                                          <p:spTgt spid="133"/>
                                        </p:tgtEl>
                                        <p:attrNameLst>
                                          <p:attrName>stroke.color</p:attrName>
                                        </p:attrNameLst>
                                      </p:cBhvr>
                                      <p:to>
                                        <a:schemeClr val="bg1"/>
                                      </p:to>
                                    </p:animClr>
                                    <p:set>
                                      <p:cBhvr>
                                        <p:cTn id="11" dur="250" fill="hold"/>
                                        <p:tgtEl>
                                          <p:spTgt spid="133"/>
                                        </p:tgtEl>
                                        <p:attrNameLst>
                                          <p:attrName>stroke.on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5" presetClass="emph" presetSubtype="0" repeatCount="2000" fill="hold" grpId="0" nodeType="clickEffect">
                                  <p:stCondLst>
                                    <p:cond delay="0"/>
                                  </p:stCondLst>
                                  <p:childTnLst>
                                    <p:anim calcmode="discrete" valueType="str">
                                      <p:cBhvr>
                                        <p:cTn id="19" dur="500" fill="hold"/>
                                        <p:tgtEl>
                                          <p:spTgt spid="114"/>
                                        </p:tgtEl>
                                        <p:attrNameLst>
                                          <p:attrName>style.visibility</p:attrName>
                                        </p:attrNameLst>
                                      </p:cBhvr>
                                      <p:tavLst>
                                        <p:tav tm="0">
                                          <p:val>
                                            <p:strVal val="hidden"/>
                                          </p:val>
                                        </p:tav>
                                        <p:tav tm="50000">
                                          <p:val>
                                            <p:strVal val="visible"/>
                                          </p:val>
                                        </p:tav>
                                      </p:tavLst>
                                    </p:anim>
                                  </p:childTnLst>
                                </p:cTn>
                              </p:par>
                              <p:par>
                                <p:cTn id="20" presetID="10" presetClass="entr" presetSubtype="0"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emph" presetSubtype="0" repeatCount="2000" fill="hold" grpId="0" nodeType="clickEffect">
                                  <p:stCondLst>
                                    <p:cond delay="0"/>
                                  </p:stCondLst>
                                  <p:childTnLst>
                                    <p:anim calcmode="discrete" valueType="str">
                                      <p:cBhvr>
                                        <p:cTn id="30" dur="500" fill="hold"/>
                                        <p:tgtEl>
                                          <p:spTgt spid="144"/>
                                        </p:tgtEl>
                                        <p:attrNameLst>
                                          <p:attrName>style.visibility</p:attrName>
                                        </p:attrNameLst>
                                      </p:cBhvr>
                                      <p:tavLst>
                                        <p:tav tm="0">
                                          <p:val>
                                            <p:strVal val="hidden"/>
                                          </p:val>
                                        </p:tav>
                                        <p:tav tm="50000">
                                          <p:val>
                                            <p:strVal val="visible"/>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5" presetClass="emph" presetSubtype="0" repeatCount="2000" fill="hold" grpId="0" nodeType="clickEffect">
                                  <p:stCondLst>
                                    <p:cond delay="0"/>
                                  </p:stCondLst>
                                  <p:childTnLst>
                                    <p:anim calcmode="discrete" valueType="str">
                                      <p:cBhvr>
                                        <p:cTn id="38" dur="500" fill="hold"/>
                                        <p:tgtEl>
                                          <p:spTgt spid="135"/>
                                        </p:tgtEl>
                                        <p:attrNameLst>
                                          <p:attrName>style.visibility</p:attrName>
                                        </p:attrNameLst>
                                      </p:cBhvr>
                                      <p:tavLst>
                                        <p:tav tm="0">
                                          <p:val>
                                            <p:strVal val="hidden"/>
                                          </p:val>
                                        </p:tav>
                                        <p:tav tm="50000">
                                          <p:val>
                                            <p:strVal val="visible"/>
                                          </p:val>
                                        </p:tav>
                                      </p:tavLst>
                                    </p:anim>
                                  </p:childTnLst>
                                </p:cTn>
                              </p:par>
                              <p:par>
                                <p:cTn id="39" presetID="35" presetClass="emph" presetSubtype="0" repeatCount="2000" fill="hold" nodeType="withEffect">
                                  <p:stCondLst>
                                    <p:cond delay="200"/>
                                  </p:stCondLst>
                                  <p:childTnLst>
                                    <p:anim calcmode="discrete" valueType="str">
                                      <p:cBhvr>
                                        <p:cTn id="40" dur="500" fill="hold"/>
                                        <p:tgtEl>
                                          <p:spTgt spid="145"/>
                                        </p:tgtEl>
                                        <p:attrNameLst>
                                          <p:attrName>style.visibility</p:attrName>
                                        </p:attrNameLst>
                                      </p:cBhvr>
                                      <p:tavLst>
                                        <p:tav tm="0">
                                          <p:val>
                                            <p:strVal val="hidden"/>
                                          </p:val>
                                        </p:tav>
                                        <p:tav tm="50000">
                                          <p:val>
                                            <p:strVal val="visible"/>
                                          </p:val>
                                        </p:tav>
                                      </p:tavLst>
                                    </p:anim>
                                  </p:childTnLst>
                                </p:cTn>
                              </p:par>
                              <p:par>
                                <p:cTn id="41" presetID="35" presetClass="emph" presetSubtype="0" repeatCount="2000" fill="hold" grpId="1" nodeType="withEffect">
                                  <p:stCondLst>
                                    <p:cond delay="400"/>
                                  </p:stCondLst>
                                  <p:childTnLst>
                                    <p:anim calcmode="discrete" valueType="str">
                                      <p:cBhvr>
                                        <p:cTn id="42" dur="500" fill="hold"/>
                                        <p:tgtEl>
                                          <p:spTgt spid="144"/>
                                        </p:tgtEl>
                                        <p:attrNameLst>
                                          <p:attrName>style.visibility</p:attrName>
                                        </p:attrNameLst>
                                      </p:cBhvr>
                                      <p:tavLst>
                                        <p:tav tm="0">
                                          <p:val>
                                            <p:strVal val="hidden"/>
                                          </p:val>
                                        </p:tav>
                                        <p:tav tm="50000">
                                          <p:val>
                                            <p:strVal val="visible"/>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childTnLst>
                                </p:cTn>
                              </p:par>
                              <p:par>
                                <p:cTn id="51" presetID="35" presetClass="emph" presetSubtype="0" repeatCount="2000" fill="hold" grpId="1" nodeType="withEffect">
                                  <p:stCondLst>
                                    <p:cond delay="0"/>
                                  </p:stCondLst>
                                  <p:childTnLst>
                                    <p:anim calcmode="discrete" valueType="str">
                                      <p:cBhvr>
                                        <p:cTn id="52" dur="500" fill="hold"/>
                                        <p:tgtEl>
                                          <p:spTgt spid="135"/>
                                        </p:tgtEl>
                                        <p:attrNameLst>
                                          <p:attrName>style.visibility</p:attrName>
                                        </p:attrNameLst>
                                      </p:cBhvr>
                                      <p:tavLst>
                                        <p:tav tm="0">
                                          <p:val>
                                            <p:strVal val="hidden"/>
                                          </p:val>
                                        </p:tav>
                                        <p:tav tm="50000">
                                          <p:val>
                                            <p:strVal val="visible"/>
                                          </p:val>
                                        </p:tav>
                                      </p:tavLst>
                                    </p:anim>
                                  </p:childTnLst>
                                </p:cTn>
                              </p:par>
                              <p:par>
                                <p:cTn id="53" presetID="35" presetClass="emph" presetSubtype="0" repeatCount="2000" fill="hold" grpId="0" nodeType="withEffect">
                                  <p:stCondLst>
                                    <p:cond delay="0"/>
                                  </p:stCondLst>
                                  <p:childTnLst>
                                    <p:anim calcmode="discrete" valueType="str">
                                      <p:cBhvr>
                                        <p:cTn id="54" dur="500" fill="hold"/>
                                        <p:tgtEl>
                                          <p:spTgt spid="113"/>
                                        </p:tgtEl>
                                        <p:attrNameLst>
                                          <p:attrName>style.visibility</p:attrName>
                                        </p:attrNameLst>
                                      </p:cBhvr>
                                      <p:tavLst>
                                        <p:tav tm="0">
                                          <p:val>
                                            <p:strVal val="hidden"/>
                                          </p:val>
                                        </p:tav>
                                        <p:tav tm="50000">
                                          <p:val>
                                            <p:strVal val="visible"/>
                                          </p:val>
                                        </p:tav>
                                      </p:tavLst>
                                    </p:anim>
                                  </p:childTnLst>
                                </p:cTn>
                              </p:par>
                              <p:par>
                                <p:cTn id="55" presetID="10"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3" grpId="0" animBg="1"/>
      <p:bldP spid="114" grpId="0" animBg="1"/>
      <p:bldP spid="135" grpId="0"/>
      <p:bldP spid="135" grpId="1"/>
      <p:bldP spid="144" grpId="0"/>
      <p:bldP spid="144" grpId="1"/>
      <p:bldP spid="38" grpId="0"/>
      <p:bldP spid="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构造</a:t>
            </a:r>
            <a:r>
              <a:rPr lang="en-US" altLang="zh-CN" dirty="0"/>
              <a:t>——</a:t>
            </a:r>
            <a:r>
              <a:rPr lang="zh-CN" altLang="en-US" dirty="0"/>
              <a:t>实现</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4" y="2052917"/>
            <a:ext cx="5764211" cy="4503739"/>
          </a:xfrm>
        </p:spPr>
        <p:txBody>
          <a:bodyPr>
            <a:normAutofit/>
          </a:bodyPr>
          <a:lstStyle/>
          <a:p>
            <a:r>
              <a:rPr lang="zh-CN" altLang="en-US" dirty="0"/>
              <a:t>那么现在可能有两种情况</a:t>
            </a:r>
            <a:endParaRPr lang="en-US" altLang="zh-CN" dirty="0"/>
          </a:p>
          <a:p>
            <a:r>
              <a:rPr lang="zh-CN" altLang="en-US" dirty="0"/>
              <a:t>第一种是像这个图上的一样，正好找到了一个不重不漏地接受新串的所有后缀的节点集合</a:t>
            </a:r>
            <a:endParaRPr lang="en-US" altLang="zh-CN" dirty="0"/>
          </a:p>
          <a:p>
            <a:r>
              <a:rPr lang="zh-CN" altLang="en-US" dirty="0"/>
              <a:t>此时满足</a:t>
            </a:r>
            <a:r>
              <a:rPr lang="en-US" altLang="zh-CN" dirty="0"/>
              <a:t>np</a:t>
            </a:r>
            <a:r>
              <a:rPr lang="zh-CN" altLang="en-US" dirty="0"/>
              <a:t>接受的最短字符串长度等于点</a:t>
            </a:r>
            <a:r>
              <a:rPr lang="en-US" altLang="zh-CN" dirty="0"/>
              <a:t>q</a:t>
            </a:r>
            <a:r>
              <a:rPr lang="zh-CN" altLang="en-US" dirty="0"/>
              <a:t>接受的最长字符串长度加</a:t>
            </a:r>
            <a:r>
              <a:rPr lang="en-US" altLang="zh-CN" dirty="0"/>
              <a:t>1</a:t>
            </a:r>
            <a:r>
              <a:rPr lang="zh-CN" altLang="en-US" dirty="0"/>
              <a:t>，也就是说，点</a:t>
            </a:r>
            <a:r>
              <a:rPr lang="en-US" altLang="zh-CN" dirty="0"/>
              <a:t>q</a:t>
            </a:r>
            <a:r>
              <a:rPr lang="zh-CN" altLang="en-US" dirty="0"/>
              <a:t>接受的最长字符串的长度是点</a:t>
            </a:r>
            <a:r>
              <a:rPr lang="en-US" altLang="zh-CN" dirty="0"/>
              <a:t>p</a:t>
            </a:r>
            <a:r>
              <a:rPr lang="zh-CN" altLang="en-US" dirty="0"/>
              <a:t>接受的最长字符串的长度加</a:t>
            </a:r>
            <a:r>
              <a:rPr lang="en-US" altLang="zh-CN" dirty="0"/>
              <a:t>1</a:t>
            </a:r>
          </a:p>
          <a:p>
            <a:r>
              <a:rPr lang="zh-CN" altLang="en-US" dirty="0"/>
              <a:t>遇到这种情况我们只需要直接把新节点的父亲设为点</a:t>
            </a:r>
            <a:r>
              <a:rPr lang="en-US" altLang="zh-CN" dirty="0"/>
              <a:t>q</a:t>
            </a:r>
            <a:r>
              <a:rPr lang="zh-CN" altLang="en-US" dirty="0"/>
              <a:t>即可</a:t>
            </a:r>
            <a:endParaRPr lang="en-US" altLang="zh-CN" dirty="0"/>
          </a:p>
          <a:p>
            <a:r>
              <a:rPr lang="zh-CN" altLang="en-US" dirty="0"/>
              <a:t>当然，记得把</a:t>
            </a:r>
            <a:r>
              <a:rPr lang="en-US" altLang="zh-CN" dirty="0"/>
              <a:t>last</a:t>
            </a:r>
            <a:r>
              <a:rPr lang="zh-CN" altLang="en-US" dirty="0"/>
              <a:t>更新为</a:t>
            </a:r>
            <a:r>
              <a:rPr lang="en-US" altLang="zh-CN" dirty="0"/>
              <a:t>np</a:t>
            </a:r>
          </a:p>
        </p:txBody>
      </p:sp>
      <p:sp>
        <p:nvSpPr>
          <p:cNvPr id="113" name="椭圆 112">
            <a:extLst>
              <a:ext uri="{FF2B5EF4-FFF2-40B4-BE49-F238E27FC236}">
                <a16:creationId xmlns:a16="http://schemas.microsoft.com/office/drawing/2014/main" id="{2746F7D5-E8E4-4C44-8ACF-FD1D850B66B8}"/>
              </a:ext>
            </a:extLst>
          </p:cNvPr>
          <p:cNvSpPr/>
          <p:nvPr/>
        </p:nvSpPr>
        <p:spPr>
          <a:xfrm>
            <a:off x="7214313" y="1853248"/>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sp>
        <p:nvSpPr>
          <p:cNvPr id="114" name="椭圆 113">
            <a:extLst>
              <a:ext uri="{FF2B5EF4-FFF2-40B4-BE49-F238E27FC236}">
                <a16:creationId xmlns:a16="http://schemas.microsoft.com/office/drawing/2014/main" id="{AB5E685E-8673-404D-BE80-49C62A252B52}"/>
              </a:ext>
            </a:extLst>
          </p:cNvPr>
          <p:cNvSpPr/>
          <p:nvPr/>
        </p:nvSpPr>
        <p:spPr>
          <a:xfrm>
            <a:off x="8080653" y="968097"/>
            <a:ext cx="679508" cy="67950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5" name="椭圆 114">
            <a:extLst>
              <a:ext uri="{FF2B5EF4-FFF2-40B4-BE49-F238E27FC236}">
                <a16:creationId xmlns:a16="http://schemas.microsoft.com/office/drawing/2014/main" id="{670F8A32-0502-4BCD-8850-4C469F300DD6}"/>
              </a:ext>
            </a:extLst>
          </p:cNvPr>
          <p:cNvSpPr/>
          <p:nvPr/>
        </p:nvSpPr>
        <p:spPr>
          <a:xfrm>
            <a:off x="9850730" y="968097"/>
            <a:ext cx="679508" cy="6795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dirty="0">
                <a:solidFill>
                  <a:srgbClr val="FFFF00"/>
                </a:solidFill>
              </a:rPr>
              <a:t>a</a:t>
            </a:r>
            <a:endParaRPr lang="zh-CN" altLang="en-US" dirty="0"/>
          </a:p>
        </p:txBody>
      </p:sp>
      <p:cxnSp>
        <p:nvCxnSpPr>
          <p:cNvPr id="116" name="直接连接符 21">
            <a:extLst>
              <a:ext uri="{FF2B5EF4-FFF2-40B4-BE49-F238E27FC236}">
                <a16:creationId xmlns:a16="http://schemas.microsoft.com/office/drawing/2014/main" id="{64D9AFA5-6A6A-48F3-8652-AFBE07ED8D24}"/>
              </a:ext>
            </a:extLst>
          </p:cNvPr>
          <p:cNvCxnSpPr>
            <a:cxnSpLocks/>
            <a:stCxn id="114" idx="6"/>
            <a:endCxn id="115" idx="2"/>
          </p:cNvCxnSpPr>
          <p:nvPr/>
        </p:nvCxnSpPr>
        <p:spPr>
          <a:xfrm>
            <a:off x="8760161" y="1307851"/>
            <a:ext cx="1090569" cy="0"/>
          </a:xfrm>
          <a:prstGeom prst="straightConnector1">
            <a:avLst/>
          </a:prstGeom>
          <a:ln w="38100">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7" name="椭圆 116">
            <a:extLst>
              <a:ext uri="{FF2B5EF4-FFF2-40B4-BE49-F238E27FC236}">
                <a16:creationId xmlns:a16="http://schemas.microsoft.com/office/drawing/2014/main" id="{684D8D2E-FA0A-4DF0-B5A8-DD1B0C738E70}"/>
              </a:ext>
            </a:extLst>
          </p:cNvPr>
          <p:cNvSpPr/>
          <p:nvPr/>
        </p:nvSpPr>
        <p:spPr>
          <a:xfrm>
            <a:off x="10757314" y="176501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cxnSp>
        <p:nvCxnSpPr>
          <p:cNvPr id="118" name="直接连接符 21">
            <a:extLst>
              <a:ext uri="{FF2B5EF4-FFF2-40B4-BE49-F238E27FC236}">
                <a16:creationId xmlns:a16="http://schemas.microsoft.com/office/drawing/2014/main" id="{7A73FD97-1986-4F1C-9B76-862AE43EB626}"/>
              </a:ext>
            </a:extLst>
          </p:cNvPr>
          <p:cNvCxnSpPr>
            <a:cxnSpLocks/>
            <a:stCxn id="115" idx="5"/>
            <a:endCxn id="117" idx="1"/>
          </p:cNvCxnSpPr>
          <p:nvPr/>
        </p:nvCxnSpPr>
        <p:spPr>
          <a:xfrm>
            <a:off x="10430726" y="1548093"/>
            <a:ext cx="450104" cy="340437"/>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9" name="椭圆 118">
            <a:extLst>
              <a:ext uri="{FF2B5EF4-FFF2-40B4-BE49-F238E27FC236}">
                <a16:creationId xmlns:a16="http://schemas.microsoft.com/office/drawing/2014/main" id="{30456D31-CA9A-4F6A-8CB7-87067A92FA66}"/>
              </a:ext>
            </a:extLst>
          </p:cNvPr>
          <p:cNvSpPr/>
          <p:nvPr/>
        </p:nvSpPr>
        <p:spPr>
          <a:xfrm>
            <a:off x="11198464" y="335356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120" name="文本框 119">
            <a:extLst>
              <a:ext uri="{FF2B5EF4-FFF2-40B4-BE49-F238E27FC236}">
                <a16:creationId xmlns:a16="http://schemas.microsoft.com/office/drawing/2014/main" id="{E58E08A7-C0F6-4C36-ABFB-E718303875E6}"/>
              </a:ext>
            </a:extLst>
          </p:cNvPr>
          <p:cNvSpPr txBox="1"/>
          <p:nvPr/>
        </p:nvSpPr>
        <p:spPr>
          <a:xfrm>
            <a:off x="11609910" y="3363189"/>
            <a:ext cx="327259" cy="369332"/>
          </a:xfrm>
          <a:prstGeom prst="rect">
            <a:avLst/>
          </a:prstGeom>
          <a:noFill/>
        </p:spPr>
        <p:txBody>
          <a:bodyPr wrap="square" rtlCol="0">
            <a:spAutoFit/>
          </a:bodyPr>
          <a:lstStyle/>
          <a:p>
            <a:pPr algn="ctr"/>
            <a:r>
              <a:rPr lang="en-US" altLang="zh-CN" b="1" dirty="0">
                <a:solidFill>
                  <a:srgbClr val="00FFFF"/>
                </a:solidFill>
              </a:rPr>
              <a:t>c</a:t>
            </a:r>
            <a:endParaRPr lang="zh-CN" altLang="en-US" b="1" dirty="0">
              <a:solidFill>
                <a:srgbClr val="00FFFF"/>
              </a:solidFill>
            </a:endParaRPr>
          </a:p>
        </p:txBody>
      </p:sp>
      <p:sp>
        <p:nvSpPr>
          <p:cNvPr id="121" name="文本框 120">
            <a:extLst>
              <a:ext uri="{FF2B5EF4-FFF2-40B4-BE49-F238E27FC236}">
                <a16:creationId xmlns:a16="http://schemas.microsoft.com/office/drawing/2014/main" id="{229ECCB2-87BC-43FE-816A-3A405A56FFBA}"/>
              </a:ext>
            </a:extLst>
          </p:cNvPr>
          <p:cNvSpPr txBox="1"/>
          <p:nvPr/>
        </p:nvSpPr>
        <p:spPr>
          <a:xfrm>
            <a:off x="11302441" y="3753941"/>
            <a:ext cx="653255"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sp>
        <p:nvSpPr>
          <p:cNvPr id="122" name="文本框 121">
            <a:extLst>
              <a:ext uri="{FF2B5EF4-FFF2-40B4-BE49-F238E27FC236}">
                <a16:creationId xmlns:a16="http://schemas.microsoft.com/office/drawing/2014/main" id="{5F372DB6-DE1A-4383-A04D-17A82131CC95}"/>
              </a:ext>
            </a:extLst>
          </p:cNvPr>
          <p:cNvSpPr txBox="1"/>
          <p:nvPr/>
        </p:nvSpPr>
        <p:spPr>
          <a:xfrm>
            <a:off x="11446916" y="3553234"/>
            <a:ext cx="508779"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cxnSp>
        <p:nvCxnSpPr>
          <p:cNvPr id="123" name="直接连接符 21">
            <a:extLst>
              <a:ext uri="{FF2B5EF4-FFF2-40B4-BE49-F238E27FC236}">
                <a16:creationId xmlns:a16="http://schemas.microsoft.com/office/drawing/2014/main" id="{321B8FAD-7FEB-40A4-93E5-15DF5B9DAA61}"/>
              </a:ext>
            </a:extLst>
          </p:cNvPr>
          <p:cNvCxnSpPr>
            <a:cxnSpLocks/>
            <a:stCxn id="117" idx="4"/>
            <a:endCxn id="119" idx="1"/>
          </p:cNvCxnSpPr>
          <p:nvPr/>
        </p:nvCxnSpPr>
        <p:spPr>
          <a:xfrm>
            <a:off x="11179023" y="2608431"/>
            <a:ext cx="142957" cy="86864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4" name="直接连接符 21">
            <a:extLst>
              <a:ext uri="{FF2B5EF4-FFF2-40B4-BE49-F238E27FC236}">
                <a16:creationId xmlns:a16="http://schemas.microsoft.com/office/drawing/2014/main" id="{71781D14-25E1-4671-91EC-18B808BA86F3}"/>
              </a:ext>
            </a:extLst>
          </p:cNvPr>
          <p:cNvCxnSpPr>
            <a:cxnSpLocks/>
            <a:stCxn id="114" idx="6"/>
            <a:endCxn id="119" idx="1"/>
          </p:cNvCxnSpPr>
          <p:nvPr/>
        </p:nvCxnSpPr>
        <p:spPr>
          <a:xfrm>
            <a:off x="8760161" y="1307851"/>
            <a:ext cx="2561819" cy="216922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5" name="文本框 124">
            <a:extLst>
              <a:ext uri="{FF2B5EF4-FFF2-40B4-BE49-F238E27FC236}">
                <a16:creationId xmlns:a16="http://schemas.microsoft.com/office/drawing/2014/main" id="{208EC96A-167E-428C-A6B7-4283A5FEF875}"/>
              </a:ext>
            </a:extLst>
          </p:cNvPr>
          <p:cNvSpPr txBox="1"/>
          <p:nvPr/>
        </p:nvSpPr>
        <p:spPr>
          <a:xfrm>
            <a:off x="10925652" y="2151553"/>
            <a:ext cx="508779" cy="369332"/>
          </a:xfrm>
          <a:prstGeom prst="rect">
            <a:avLst/>
          </a:prstGeom>
          <a:noFill/>
        </p:spPr>
        <p:txBody>
          <a:bodyPr wrap="square" rtlCol="0">
            <a:spAutoFit/>
          </a:bodyPr>
          <a:lstStyle/>
          <a:p>
            <a:pPr algn="ctr"/>
            <a:r>
              <a:rPr lang="en-US" altLang="zh-CN" b="1" dirty="0">
                <a:solidFill>
                  <a:srgbClr val="FFFF00"/>
                </a:solidFill>
              </a:rPr>
              <a:t>a</a:t>
            </a:r>
            <a:r>
              <a:rPr lang="en-US" altLang="zh-CN" b="1" dirty="0">
                <a:solidFill>
                  <a:srgbClr val="66FF66"/>
                </a:solidFill>
              </a:rPr>
              <a:t>b</a:t>
            </a:r>
            <a:endParaRPr lang="zh-CN" altLang="en-US" b="1" dirty="0">
              <a:solidFill>
                <a:srgbClr val="00FFFF"/>
              </a:solidFill>
            </a:endParaRPr>
          </a:p>
        </p:txBody>
      </p:sp>
      <p:sp>
        <p:nvSpPr>
          <p:cNvPr id="126" name="椭圆 125">
            <a:extLst>
              <a:ext uri="{FF2B5EF4-FFF2-40B4-BE49-F238E27FC236}">
                <a16:creationId xmlns:a16="http://schemas.microsoft.com/office/drawing/2014/main" id="{5E8C87EB-89F6-4737-A0E8-897DAD695D94}"/>
              </a:ext>
            </a:extLst>
          </p:cNvPr>
          <p:cNvSpPr/>
          <p:nvPr/>
        </p:nvSpPr>
        <p:spPr>
          <a:xfrm>
            <a:off x="9496049" y="4338332"/>
            <a:ext cx="971575" cy="9715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127" name="文本框 126">
            <a:extLst>
              <a:ext uri="{FF2B5EF4-FFF2-40B4-BE49-F238E27FC236}">
                <a16:creationId xmlns:a16="http://schemas.microsoft.com/office/drawing/2014/main" id="{B32C24A5-746B-4035-B35F-00287E090500}"/>
              </a:ext>
            </a:extLst>
          </p:cNvPr>
          <p:cNvSpPr txBox="1"/>
          <p:nvPr/>
        </p:nvSpPr>
        <p:spPr>
          <a:xfrm>
            <a:off x="9879138" y="4411379"/>
            <a:ext cx="48279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128" name="文本框 127">
            <a:extLst>
              <a:ext uri="{FF2B5EF4-FFF2-40B4-BE49-F238E27FC236}">
                <a16:creationId xmlns:a16="http://schemas.microsoft.com/office/drawing/2014/main" id="{041E40D9-5B01-4FF5-A56D-F4FE1D361055}"/>
              </a:ext>
            </a:extLst>
          </p:cNvPr>
          <p:cNvSpPr txBox="1"/>
          <p:nvPr/>
        </p:nvSpPr>
        <p:spPr>
          <a:xfrm>
            <a:off x="9526971" y="4802131"/>
            <a:ext cx="89048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129" name="文本框 128">
            <a:extLst>
              <a:ext uri="{FF2B5EF4-FFF2-40B4-BE49-F238E27FC236}">
                <a16:creationId xmlns:a16="http://schemas.microsoft.com/office/drawing/2014/main" id="{18BA0679-D55D-4689-89C8-E27AA0BC0542}"/>
              </a:ext>
            </a:extLst>
          </p:cNvPr>
          <p:cNvSpPr txBox="1"/>
          <p:nvPr/>
        </p:nvSpPr>
        <p:spPr>
          <a:xfrm>
            <a:off x="9691662" y="4601424"/>
            <a:ext cx="717674"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cxnSp>
        <p:nvCxnSpPr>
          <p:cNvPr id="130" name="直接连接符 21">
            <a:extLst>
              <a:ext uri="{FF2B5EF4-FFF2-40B4-BE49-F238E27FC236}">
                <a16:creationId xmlns:a16="http://schemas.microsoft.com/office/drawing/2014/main" id="{BC584A6F-6C70-472D-91B9-5B148AB9CBEC}"/>
              </a:ext>
            </a:extLst>
          </p:cNvPr>
          <p:cNvCxnSpPr>
            <a:cxnSpLocks/>
            <a:stCxn id="119" idx="3"/>
            <a:endCxn id="126" idx="7"/>
          </p:cNvCxnSpPr>
          <p:nvPr/>
        </p:nvCxnSpPr>
        <p:spPr>
          <a:xfrm flipH="1">
            <a:off x="10325340" y="4073465"/>
            <a:ext cx="996640" cy="40715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直接连接符 21">
            <a:extLst>
              <a:ext uri="{FF2B5EF4-FFF2-40B4-BE49-F238E27FC236}">
                <a16:creationId xmlns:a16="http://schemas.microsoft.com/office/drawing/2014/main" id="{CA2FAA55-1219-40E7-B939-80F5806A1469}"/>
              </a:ext>
            </a:extLst>
          </p:cNvPr>
          <p:cNvCxnSpPr>
            <a:cxnSpLocks/>
            <a:stCxn id="115" idx="1"/>
            <a:endCxn id="114" idx="7"/>
          </p:cNvCxnSpPr>
          <p:nvPr/>
        </p:nvCxnSpPr>
        <p:spPr>
          <a:xfrm flipH="1">
            <a:off x="8660649" y="1067609"/>
            <a:ext cx="1289593"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2" name="直接连接符 21">
            <a:extLst>
              <a:ext uri="{FF2B5EF4-FFF2-40B4-BE49-F238E27FC236}">
                <a16:creationId xmlns:a16="http://schemas.microsoft.com/office/drawing/2014/main" id="{9EB546E0-1D8F-4CAD-B5AC-D5AED7B152FD}"/>
              </a:ext>
            </a:extLst>
          </p:cNvPr>
          <p:cNvCxnSpPr>
            <a:cxnSpLocks/>
            <a:stCxn id="119" idx="2"/>
            <a:endCxn id="114" idx="5"/>
          </p:cNvCxnSpPr>
          <p:nvPr/>
        </p:nvCxnSpPr>
        <p:spPr>
          <a:xfrm flipH="1" flipV="1">
            <a:off x="8660649" y="1548093"/>
            <a:ext cx="2537815" cy="222718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3" name="直接连接符 21">
            <a:extLst>
              <a:ext uri="{FF2B5EF4-FFF2-40B4-BE49-F238E27FC236}">
                <a16:creationId xmlns:a16="http://schemas.microsoft.com/office/drawing/2014/main" id="{511C333F-9453-4987-AEC8-48E1A3B15A92}"/>
              </a:ext>
            </a:extLst>
          </p:cNvPr>
          <p:cNvCxnSpPr>
            <a:cxnSpLocks/>
            <a:stCxn id="114" idx="3"/>
            <a:endCxn id="113" idx="7"/>
          </p:cNvCxnSpPr>
          <p:nvPr/>
        </p:nvCxnSpPr>
        <p:spPr>
          <a:xfrm flipH="1">
            <a:off x="7934214" y="1548093"/>
            <a:ext cx="245951" cy="42867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4" name="直接连接符 21">
            <a:extLst>
              <a:ext uri="{FF2B5EF4-FFF2-40B4-BE49-F238E27FC236}">
                <a16:creationId xmlns:a16="http://schemas.microsoft.com/office/drawing/2014/main" id="{F95EB7DE-A2A5-4532-B7AA-D18D32A778CD}"/>
              </a:ext>
            </a:extLst>
          </p:cNvPr>
          <p:cNvCxnSpPr>
            <a:cxnSpLocks/>
            <a:stCxn id="113" idx="5"/>
            <a:endCxn id="119" idx="2"/>
          </p:cNvCxnSpPr>
          <p:nvPr/>
        </p:nvCxnSpPr>
        <p:spPr>
          <a:xfrm>
            <a:off x="7934214" y="2573149"/>
            <a:ext cx="3264250" cy="1202124"/>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5" name="文本框 134">
            <a:extLst>
              <a:ext uri="{FF2B5EF4-FFF2-40B4-BE49-F238E27FC236}">
                <a16:creationId xmlns:a16="http://schemas.microsoft.com/office/drawing/2014/main" id="{A702465F-D19B-458A-909A-99FF6829E52F}"/>
              </a:ext>
            </a:extLst>
          </p:cNvPr>
          <p:cNvSpPr txBox="1"/>
          <p:nvPr/>
        </p:nvSpPr>
        <p:spPr>
          <a:xfrm>
            <a:off x="7384898" y="1957783"/>
            <a:ext cx="508779" cy="369332"/>
          </a:xfrm>
          <a:prstGeom prst="rect">
            <a:avLst/>
          </a:prstGeom>
          <a:noFill/>
        </p:spPr>
        <p:txBody>
          <a:bodyPr wrap="square" rtlCol="0">
            <a:spAutoFit/>
          </a:bodyPr>
          <a:lstStyle/>
          <a:p>
            <a:pPr algn="ctr"/>
            <a:r>
              <a:rPr lang="en-US" altLang="zh-CN" b="1" dirty="0">
                <a:solidFill>
                  <a:srgbClr val="66FF66"/>
                </a:solidFill>
              </a:rPr>
              <a:t>b</a:t>
            </a:r>
            <a:endParaRPr lang="zh-CN" altLang="en-US" b="1" dirty="0">
              <a:solidFill>
                <a:srgbClr val="00FFFF"/>
              </a:solidFill>
            </a:endParaRPr>
          </a:p>
        </p:txBody>
      </p:sp>
      <p:cxnSp>
        <p:nvCxnSpPr>
          <p:cNvPr id="136" name="直接连接符 21">
            <a:extLst>
              <a:ext uri="{FF2B5EF4-FFF2-40B4-BE49-F238E27FC236}">
                <a16:creationId xmlns:a16="http://schemas.microsoft.com/office/drawing/2014/main" id="{4F5F7638-A1B5-4E0B-BC3A-46FDAFA30373}"/>
              </a:ext>
            </a:extLst>
          </p:cNvPr>
          <p:cNvCxnSpPr>
            <a:cxnSpLocks/>
            <a:stCxn id="113" idx="0"/>
            <a:endCxn id="114" idx="2"/>
          </p:cNvCxnSpPr>
          <p:nvPr/>
        </p:nvCxnSpPr>
        <p:spPr>
          <a:xfrm flipV="1">
            <a:off x="7636022" y="1307851"/>
            <a:ext cx="444631" cy="54539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7" name="直接连接符 21">
            <a:extLst>
              <a:ext uri="{FF2B5EF4-FFF2-40B4-BE49-F238E27FC236}">
                <a16:creationId xmlns:a16="http://schemas.microsoft.com/office/drawing/2014/main" id="{2304606A-AAFA-440E-A3EC-58223D263CDD}"/>
              </a:ext>
            </a:extLst>
          </p:cNvPr>
          <p:cNvCxnSpPr>
            <a:cxnSpLocks/>
            <a:stCxn id="126" idx="1"/>
            <a:endCxn id="113" idx="5"/>
          </p:cNvCxnSpPr>
          <p:nvPr/>
        </p:nvCxnSpPr>
        <p:spPr>
          <a:xfrm flipH="1" flipV="1">
            <a:off x="7934214" y="2573149"/>
            <a:ext cx="1704119" cy="190746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8" name="直接连接符 21">
            <a:extLst>
              <a:ext uri="{FF2B5EF4-FFF2-40B4-BE49-F238E27FC236}">
                <a16:creationId xmlns:a16="http://schemas.microsoft.com/office/drawing/2014/main" id="{C409DA9F-B75F-4DC7-9BA8-345F81DDE2B9}"/>
              </a:ext>
            </a:extLst>
          </p:cNvPr>
          <p:cNvCxnSpPr>
            <a:cxnSpLocks/>
            <a:stCxn id="117" idx="2"/>
            <a:endCxn id="113" idx="6"/>
          </p:cNvCxnSpPr>
          <p:nvPr/>
        </p:nvCxnSpPr>
        <p:spPr>
          <a:xfrm flipH="1">
            <a:off x="8057730" y="2186723"/>
            <a:ext cx="2699584" cy="8823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9" name="椭圆 138">
            <a:extLst>
              <a:ext uri="{FF2B5EF4-FFF2-40B4-BE49-F238E27FC236}">
                <a16:creationId xmlns:a16="http://schemas.microsoft.com/office/drawing/2014/main" id="{944EF190-326C-49FC-8489-FC387A96B3F0}"/>
              </a:ext>
            </a:extLst>
          </p:cNvPr>
          <p:cNvSpPr/>
          <p:nvPr/>
        </p:nvSpPr>
        <p:spPr>
          <a:xfrm>
            <a:off x="8334899" y="5510614"/>
            <a:ext cx="1202123" cy="12021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140" name="文本框 139">
            <a:extLst>
              <a:ext uri="{FF2B5EF4-FFF2-40B4-BE49-F238E27FC236}">
                <a16:creationId xmlns:a16="http://schemas.microsoft.com/office/drawing/2014/main" id="{C1E70D11-A69C-4DC6-853C-E0C6477F8537}"/>
              </a:ext>
            </a:extLst>
          </p:cNvPr>
          <p:cNvSpPr txBox="1"/>
          <p:nvPr/>
        </p:nvSpPr>
        <p:spPr>
          <a:xfrm>
            <a:off x="8758617" y="5789118"/>
            <a:ext cx="703006"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141" name="文本框 140">
            <a:extLst>
              <a:ext uri="{FF2B5EF4-FFF2-40B4-BE49-F238E27FC236}">
                <a16:creationId xmlns:a16="http://schemas.microsoft.com/office/drawing/2014/main" id="{2ABF5FF4-FDAC-4193-9780-A22945D0CCBF}"/>
              </a:ext>
            </a:extLst>
          </p:cNvPr>
          <p:cNvSpPr txBox="1"/>
          <p:nvPr/>
        </p:nvSpPr>
        <p:spPr>
          <a:xfrm>
            <a:off x="8431462" y="6187325"/>
            <a:ext cx="105517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142" name="文本框 141">
            <a:extLst>
              <a:ext uri="{FF2B5EF4-FFF2-40B4-BE49-F238E27FC236}">
                <a16:creationId xmlns:a16="http://schemas.microsoft.com/office/drawing/2014/main" id="{13CD5FF5-773F-4894-8C04-2358B2C9ABF6}"/>
              </a:ext>
            </a:extLst>
          </p:cNvPr>
          <p:cNvSpPr txBox="1"/>
          <p:nvPr/>
        </p:nvSpPr>
        <p:spPr>
          <a:xfrm>
            <a:off x="8586527" y="5986618"/>
            <a:ext cx="890483"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cxnSp>
        <p:nvCxnSpPr>
          <p:cNvPr id="143" name="直接连接符 21">
            <a:extLst>
              <a:ext uri="{FF2B5EF4-FFF2-40B4-BE49-F238E27FC236}">
                <a16:creationId xmlns:a16="http://schemas.microsoft.com/office/drawing/2014/main" id="{10A885A5-4688-4F3F-843E-A5050C41509D}"/>
              </a:ext>
            </a:extLst>
          </p:cNvPr>
          <p:cNvCxnSpPr>
            <a:cxnSpLocks/>
            <a:stCxn id="126" idx="3"/>
            <a:endCxn id="139" idx="7"/>
          </p:cNvCxnSpPr>
          <p:nvPr/>
        </p:nvCxnSpPr>
        <p:spPr>
          <a:xfrm flipH="1">
            <a:off x="9360975" y="5167623"/>
            <a:ext cx="277358" cy="519038"/>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4" name="文本框 143">
            <a:extLst>
              <a:ext uri="{FF2B5EF4-FFF2-40B4-BE49-F238E27FC236}">
                <a16:creationId xmlns:a16="http://schemas.microsoft.com/office/drawing/2014/main" id="{3BE3E373-FC45-45E4-9DA9-B40B65608DC8}"/>
              </a:ext>
            </a:extLst>
          </p:cNvPr>
          <p:cNvSpPr txBox="1"/>
          <p:nvPr/>
        </p:nvSpPr>
        <p:spPr>
          <a:xfrm>
            <a:off x="8922620" y="5595007"/>
            <a:ext cx="518150" cy="369332"/>
          </a:xfrm>
          <a:prstGeom prst="rect">
            <a:avLst/>
          </a:prstGeom>
          <a:noFill/>
        </p:spPr>
        <p:txBody>
          <a:bodyPr wrap="square" rtlCol="0">
            <a:spAutoFit/>
          </a:bodyPr>
          <a:lstStyle/>
          <a:p>
            <a:pPr algn="ctr"/>
            <a:r>
              <a:rPr lang="en-US" altLang="zh-CN" b="1" dirty="0">
                <a:solidFill>
                  <a:srgbClr val="66FF66"/>
                </a:solidFill>
              </a:rPr>
              <a:t>bb</a:t>
            </a:r>
            <a:endParaRPr lang="zh-CN" altLang="en-US" b="1" dirty="0">
              <a:solidFill>
                <a:srgbClr val="00FFFF"/>
              </a:solidFill>
            </a:endParaRPr>
          </a:p>
        </p:txBody>
      </p:sp>
      <p:cxnSp>
        <p:nvCxnSpPr>
          <p:cNvPr id="145" name="直接连接符 21">
            <a:extLst>
              <a:ext uri="{FF2B5EF4-FFF2-40B4-BE49-F238E27FC236}">
                <a16:creationId xmlns:a16="http://schemas.microsoft.com/office/drawing/2014/main" id="{22A8EB46-78A0-4FAA-8DB1-9B21C349559A}"/>
              </a:ext>
            </a:extLst>
          </p:cNvPr>
          <p:cNvCxnSpPr>
            <a:cxnSpLocks/>
            <a:stCxn id="113" idx="4"/>
            <a:endCxn id="139" idx="0"/>
          </p:cNvCxnSpPr>
          <p:nvPr/>
        </p:nvCxnSpPr>
        <p:spPr>
          <a:xfrm>
            <a:off x="7636022" y="2696665"/>
            <a:ext cx="1299939" cy="2813949"/>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直接连接符 21">
            <a:extLst>
              <a:ext uri="{FF2B5EF4-FFF2-40B4-BE49-F238E27FC236}">
                <a16:creationId xmlns:a16="http://schemas.microsoft.com/office/drawing/2014/main" id="{70603642-D24D-46FF-85F0-4FC5DAD61370}"/>
              </a:ext>
            </a:extLst>
          </p:cNvPr>
          <p:cNvCxnSpPr>
            <a:cxnSpLocks/>
          </p:cNvCxnSpPr>
          <p:nvPr/>
        </p:nvCxnSpPr>
        <p:spPr>
          <a:xfrm flipH="1" flipV="1">
            <a:off x="7636022" y="2696665"/>
            <a:ext cx="874924" cy="2989996"/>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E35EBA9B-25E9-4184-9551-A33BA5548660}"/>
              </a:ext>
            </a:extLst>
          </p:cNvPr>
          <p:cNvSpPr txBox="1"/>
          <p:nvPr/>
        </p:nvSpPr>
        <p:spPr>
          <a:xfrm>
            <a:off x="9591675" y="5972175"/>
            <a:ext cx="482824" cy="369332"/>
          </a:xfrm>
          <a:prstGeom prst="rect">
            <a:avLst/>
          </a:prstGeom>
          <a:noFill/>
        </p:spPr>
        <p:txBody>
          <a:bodyPr wrap="none" rtlCol="0">
            <a:spAutoFit/>
          </a:bodyPr>
          <a:lstStyle/>
          <a:p>
            <a:r>
              <a:rPr lang="en-US" altLang="zh-CN" dirty="0"/>
              <a:t>np</a:t>
            </a:r>
            <a:endParaRPr lang="zh-CN" altLang="en-US" dirty="0"/>
          </a:p>
        </p:txBody>
      </p:sp>
      <p:sp>
        <p:nvSpPr>
          <p:cNvPr id="39" name="文本框 38">
            <a:extLst>
              <a:ext uri="{FF2B5EF4-FFF2-40B4-BE49-F238E27FC236}">
                <a16:creationId xmlns:a16="http://schemas.microsoft.com/office/drawing/2014/main" id="{79239A5E-15C9-4AB4-A6B4-610839A33BB1}"/>
              </a:ext>
            </a:extLst>
          </p:cNvPr>
          <p:cNvSpPr txBox="1"/>
          <p:nvPr/>
        </p:nvSpPr>
        <p:spPr>
          <a:xfrm>
            <a:off x="7963728" y="689941"/>
            <a:ext cx="341760" cy="369332"/>
          </a:xfrm>
          <a:prstGeom prst="rect">
            <a:avLst/>
          </a:prstGeom>
          <a:noFill/>
        </p:spPr>
        <p:txBody>
          <a:bodyPr wrap="none" rtlCol="0">
            <a:spAutoFit/>
          </a:bodyPr>
          <a:lstStyle/>
          <a:p>
            <a:r>
              <a:rPr lang="en-US" altLang="zh-CN" dirty="0"/>
              <a:t>p</a:t>
            </a:r>
            <a:endParaRPr lang="zh-CN" altLang="en-US" dirty="0"/>
          </a:p>
        </p:txBody>
      </p:sp>
      <p:sp>
        <p:nvSpPr>
          <p:cNvPr id="40" name="文本框 39">
            <a:extLst>
              <a:ext uri="{FF2B5EF4-FFF2-40B4-BE49-F238E27FC236}">
                <a16:creationId xmlns:a16="http://schemas.microsoft.com/office/drawing/2014/main" id="{44E872A9-8003-4181-A893-3E5AF949D347}"/>
              </a:ext>
            </a:extLst>
          </p:cNvPr>
          <p:cNvSpPr txBox="1"/>
          <p:nvPr/>
        </p:nvSpPr>
        <p:spPr>
          <a:xfrm>
            <a:off x="6992592" y="1645341"/>
            <a:ext cx="341760" cy="369332"/>
          </a:xfrm>
          <a:prstGeom prst="rect">
            <a:avLst/>
          </a:prstGeom>
          <a:noFill/>
        </p:spPr>
        <p:txBody>
          <a:bodyPr wrap="none" rtlCol="0">
            <a:spAutoFit/>
          </a:bodyPr>
          <a:lstStyle/>
          <a:p>
            <a:r>
              <a:rPr lang="en-US" altLang="zh-CN" dirty="0"/>
              <a:t>q</a:t>
            </a:r>
            <a:endParaRPr lang="zh-CN" altLang="en-US" dirty="0"/>
          </a:p>
        </p:txBody>
      </p:sp>
    </p:spTree>
    <p:extLst>
      <p:ext uri="{BB962C8B-B14F-4D97-AF65-F5344CB8AC3E}">
        <p14:creationId xmlns:p14="http://schemas.microsoft.com/office/powerpoint/2010/main" val="373891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5" presetClass="emph" presetSubtype="0" repeatCount="2000" fill="hold" grpId="0" nodeType="clickEffect">
                                  <p:stCondLst>
                                    <p:cond delay="0"/>
                                  </p:stCondLst>
                                  <p:childTnLst>
                                    <p:anim calcmode="discrete" valueType="str">
                                      <p:cBhvr>
                                        <p:cTn id="14" dur="500" fill="hold"/>
                                        <p:tgtEl>
                                          <p:spTgt spid="114"/>
                                        </p:tgtEl>
                                        <p:attrNameLst>
                                          <p:attrName>style.visibility</p:attrName>
                                        </p:attrNameLst>
                                      </p:cBhvr>
                                      <p:tavLst>
                                        <p:tav tm="0">
                                          <p:val>
                                            <p:strVal val="hidden"/>
                                          </p:val>
                                        </p:tav>
                                        <p:tav tm="50000">
                                          <p:val>
                                            <p:strVal val="visible"/>
                                          </p:val>
                                        </p:tav>
                                      </p:tavLst>
                                    </p:anim>
                                  </p:childTnLst>
                                </p:cTn>
                              </p:par>
                              <p:par>
                                <p:cTn id="15" presetID="35" presetClass="emph" presetSubtype="0" repeatCount="2000" fill="hold" grpId="0" nodeType="withEffect">
                                  <p:stCondLst>
                                    <p:cond delay="0"/>
                                  </p:stCondLst>
                                  <p:childTnLst>
                                    <p:anim calcmode="discrete" valueType="str">
                                      <p:cBhvr>
                                        <p:cTn id="16" dur="500" fill="hold"/>
                                        <p:tgtEl>
                                          <p:spTgt spid="113"/>
                                        </p:tgtEl>
                                        <p:attrNameLst>
                                          <p:attrName>style.visibility</p:attrName>
                                        </p:attrNameLst>
                                      </p:cBhvr>
                                      <p:tavLst>
                                        <p:tav tm="0">
                                          <p:val>
                                            <p:strVal val="hidden"/>
                                          </p:val>
                                        </p:tav>
                                        <p:tav tm="50000">
                                          <p:val>
                                            <p:strVal val="visible"/>
                                          </p:val>
                                        </p:tav>
                                      </p:tavLst>
                                    </p:anim>
                                  </p:childTnLst>
                                </p:cTn>
                              </p:par>
                              <p:par>
                                <p:cTn id="17" presetID="35" presetClass="emph" presetSubtype="0" repeatCount="2000" fill="hold" grpId="0" nodeType="withEffect">
                                  <p:stCondLst>
                                    <p:cond delay="0"/>
                                  </p:stCondLst>
                                  <p:childTnLst>
                                    <p:anim calcmode="discrete" valueType="str">
                                      <p:cBhvr>
                                        <p:cTn id="18" dur="500" fill="hold"/>
                                        <p:tgtEl>
                                          <p:spTgt spid="135"/>
                                        </p:tgtEl>
                                        <p:attrNameLst>
                                          <p:attrName>style.visibility</p:attrName>
                                        </p:attrNameLst>
                                      </p:cBhvr>
                                      <p:tavLst>
                                        <p:tav tm="0">
                                          <p:val>
                                            <p:strVal val="hidden"/>
                                          </p:val>
                                        </p:tav>
                                        <p:tav tm="50000">
                                          <p:val>
                                            <p:strVal val="visible"/>
                                          </p:val>
                                        </p:tav>
                                      </p:tavLst>
                                    </p:anim>
                                  </p:childTnLst>
                                </p:cTn>
                              </p:par>
                              <p:par>
                                <p:cTn id="19" presetID="35" presetClass="emph" presetSubtype="0" repeatCount="2000" fill="hold" grpId="0" nodeType="withEffect">
                                  <p:stCondLst>
                                    <p:cond delay="0"/>
                                  </p:stCondLst>
                                  <p:childTnLst>
                                    <p:anim calcmode="discrete" valueType="str">
                                      <p:cBhvr>
                                        <p:cTn id="20" dur="500" fill="hold"/>
                                        <p:tgtEl>
                                          <p:spTgt spid="139"/>
                                        </p:tgtEl>
                                        <p:attrNameLst>
                                          <p:attrName>style.visibility</p:attrName>
                                        </p:attrNameLst>
                                      </p:cBhvr>
                                      <p:tavLst>
                                        <p:tav tm="0">
                                          <p:val>
                                            <p:strVal val="hidden"/>
                                          </p:val>
                                        </p:tav>
                                        <p:tav tm="50000">
                                          <p:val>
                                            <p:strVal val="visible"/>
                                          </p:val>
                                        </p:tav>
                                      </p:tavLst>
                                    </p:anim>
                                  </p:childTnLst>
                                </p:cTn>
                              </p:par>
                              <p:par>
                                <p:cTn id="21" presetID="35" presetClass="emph" presetSubtype="0" repeatCount="2000" fill="hold" grpId="0" nodeType="withEffect">
                                  <p:stCondLst>
                                    <p:cond delay="0"/>
                                  </p:stCondLst>
                                  <p:childTnLst>
                                    <p:anim calcmode="discrete" valueType="str">
                                      <p:cBhvr>
                                        <p:cTn id="22" dur="500" fill="hold"/>
                                        <p:tgtEl>
                                          <p:spTgt spid="140"/>
                                        </p:tgtEl>
                                        <p:attrNameLst>
                                          <p:attrName>style.visibility</p:attrName>
                                        </p:attrNameLst>
                                      </p:cBhvr>
                                      <p:tavLst>
                                        <p:tav tm="0">
                                          <p:val>
                                            <p:strVal val="hidden"/>
                                          </p:val>
                                        </p:tav>
                                        <p:tav tm="50000">
                                          <p:val>
                                            <p:strVal val="visible"/>
                                          </p:val>
                                        </p:tav>
                                      </p:tavLst>
                                    </p:anim>
                                  </p:childTnLst>
                                </p:cTn>
                              </p:par>
                              <p:par>
                                <p:cTn id="23" presetID="35" presetClass="emph" presetSubtype="0" repeatCount="2000" fill="hold" grpId="0" nodeType="withEffect">
                                  <p:stCondLst>
                                    <p:cond delay="0"/>
                                  </p:stCondLst>
                                  <p:childTnLst>
                                    <p:anim calcmode="discrete" valueType="str">
                                      <p:cBhvr>
                                        <p:cTn id="24" dur="500" fill="hold"/>
                                        <p:tgtEl>
                                          <p:spTgt spid="141"/>
                                        </p:tgtEl>
                                        <p:attrNameLst>
                                          <p:attrName>style.visibility</p:attrName>
                                        </p:attrNameLst>
                                      </p:cBhvr>
                                      <p:tavLst>
                                        <p:tav tm="0">
                                          <p:val>
                                            <p:strVal val="hidden"/>
                                          </p:val>
                                        </p:tav>
                                        <p:tav tm="50000">
                                          <p:val>
                                            <p:strVal val="visible"/>
                                          </p:val>
                                        </p:tav>
                                      </p:tavLst>
                                    </p:anim>
                                  </p:childTnLst>
                                </p:cTn>
                              </p:par>
                              <p:par>
                                <p:cTn id="25" presetID="35" presetClass="emph" presetSubtype="0" repeatCount="2000" fill="hold" grpId="0" nodeType="withEffect">
                                  <p:stCondLst>
                                    <p:cond delay="0"/>
                                  </p:stCondLst>
                                  <p:childTnLst>
                                    <p:anim calcmode="discrete" valueType="str">
                                      <p:cBhvr>
                                        <p:cTn id="26" dur="500" fill="hold"/>
                                        <p:tgtEl>
                                          <p:spTgt spid="142"/>
                                        </p:tgtEl>
                                        <p:attrNameLst>
                                          <p:attrName>style.visibility</p:attrName>
                                        </p:attrNameLst>
                                      </p:cBhvr>
                                      <p:tavLst>
                                        <p:tav tm="0">
                                          <p:val>
                                            <p:strVal val="hidden"/>
                                          </p:val>
                                        </p:tav>
                                        <p:tav tm="50000">
                                          <p:val>
                                            <p:strVal val="visible"/>
                                          </p:val>
                                        </p:tav>
                                      </p:tavLst>
                                    </p:anim>
                                  </p:childTnLst>
                                </p:cTn>
                              </p:par>
                              <p:par>
                                <p:cTn id="27" presetID="35" presetClass="emph" presetSubtype="0" repeatCount="2000" fill="hold" grpId="0" nodeType="withEffect">
                                  <p:stCondLst>
                                    <p:cond delay="0"/>
                                  </p:stCondLst>
                                  <p:childTnLst>
                                    <p:anim calcmode="discrete" valueType="str">
                                      <p:cBhvr>
                                        <p:cTn id="28" dur="500" fill="hold"/>
                                        <p:tgtEl>
                                          <p:spTgt spid="144"/>
                                        </p:tgtEl>
                                        <p:attrNameLst>
                                          <p:attrName>style.visibility</p:attrName>
                                        </p:attrNameLst>
                                      </p:cBhvr>
                                      <p:tavLst>
                                        <p:tav tm="0">
                                          <p:val>
                                            <p:strVal val="hidden"/>
                                          </p:val>
                                        </p:tav>
                                        <p:tav tm="50000">
                                          <p:val>
                                            <p:strVal val="visible"/>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500"/>
                                        <p:tgtEl>
                                          <p:spTgt spid="37"/>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3" grpId="0" animBg="1"/>
      <p:bldP spid="114" grpId="0" animBg="1"/>
      <p:bldP spid="135" grpId="0"/>
      <p:bldP spid="139" grpId="0" animBg="1"/>
      <p:bldP spid="140" grpId="0"/>
      <p:bldP spid="141" grpId="0"/>
      <p:bldP spid="142" grpId="0"/>
      <p:bldP spid="14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9F95E7-40DA-4F75-964C-4AA209FC2B1F}"/>
              </a:ext>
            </a:extLst>
          </p:cNvPr>
          <p:cNvSpPr>
            <a:spLocks noGrp="1"/>
          </p:cNvSpPr>
          <p:nvPr>
            <p:ph type="title"/>
          </p:nvPr>
        </p:nvSpPr>
        <p:spPr/>
        <p:txBody>
          <a:bodyPr/>
          <a:lstStyle/>
          <a:p>
            <a:r>
              <a:rPr lang="zh-CN" altLang="en-US" dirty="0"/>
              <a:t>什么是后缀自动机</a:t>
            </a:r>
          </a:p>
        </p:txBody>
      </p:sp>
      <p:sp>
        <p:nvSpPr>
          <p:cNvPr id="3" name="内容占位符 2">
            <a:extLst>
              <a:ext uri="{FF2B5EF4-FFF2-40B4-BE49-F238E27FC236}">
                <a16:creationId xmlns:a16="http://schemas.microsoft.com/office/drawing/2014/main" id="{EE34F1AE-BEAE-45F6-8ADE-CB8106D401D9}"/>
              </a:ext>
            </a:extLst>
          </p:cNvPr>
          <p:cNvSpPr>
            <a:spLocks noGrp="1"/>
          </p:cNvSpPr>
          <p:nvPr>
            <p:ph idx="1"/>
          </p:nvPr>
        </p:nvSpPr>
        <p:spPr/>
        <p:txBody>
          <a:bodyPr/>
          <a:lstStyle/>
          <a:p>
            <a:r>
              <a:rPr lang="zh-CN" altLang="en-US" dirty="0"/>
              <a:t>后缀自动机就是能接受某个串的所有后缀</a:t>
            </a:r>
            <a:r>
              <a:rPr lang="en-US" altLang="zh-CN" dirty="0"/>
              <a:t>/</a:t>
            </a:r>
            <a:r>
              <a:rPr lang="zh-CN" altLang="en-US" dirty="0"/>
              <a:t>子串的自动机</a:t>
            </a:r>
            <a:endParaRPr lang="en-US" altLang="zh-CN" dirty="0"/>
          </a:p>
          <a:p>
            <a:r>
              <a:rPr lang="zh-CN" altLang="en-US" dirty="0"/>
              <a:t>你说什么是自动机？</a:t>
            </a:r>
            <a:endParaRPr lang="en-US" altLang="zh-CN" dirty="0"/>
          </a:p>
          <a:p>
            <a:r>
              <a:rPr lang="zh-CN" altLang="en-US" dirty="0"/>
              <a:t>你可以联想一下</a:t>
            </a:r>
            <a:r>
              <a:rPr lang="en-US" altLang="zh-CN" dirty="0"/>
              <a:t>AC</a:t>
            </a:r>
            <a:r>
              <a:rPr lang="zh-CN" altLang="en-US" dirty="0"/>
              <a:t>自动机</a:t>
            </a:r>
            <a:endParaRPr lang="en-US" altLang="zh-CN" dirty="0"/>
          </a:p>
          <a:p>
            <a:r>
              <a:rPr lang="zh-CN" altLang="en-US" dirty="0"/>
              <a:t>如果不知道什么是</a:t>
            </a:r>
            <a:r>
              <a:rPr lang="en-US" altLang="zh-CN" dirty="0"/>
              <a:t>AC</a:t>
            </a:r>
            <a:r>
              <a:rPr lang="zh-CN" altLang="en-US" dirty="0"/>
              <a:t>自动机的话你可以认为自动机是一张带有根和转移边的有向图，每条转移边上有一个字符，一个点出发的所有转移边上的字符必须两两不相同</a:t>
            </a:r>
            <a:endParaRPr lang="en-US" altLang="zh-CN" dirty="0"/>
          </a:p>
          <a:p>
            <a:r>
              <a:rPr lang="zh-CN" altLang="en-US" dirty="0"/>
              <a:t>这个说法不是很严谨，但是在这里够用了</a:t>
            </a:r>
            <a:endParaRPr lang="en-US" altLang="zh-CN" dirty="0"/>
          </a:p>
          <a:p>
            <a:r>
              <a:rPr lang="zh-CN" altLang="en-US" dirty="0"/>
              <a:t>还有一个问题，什么是接受？</a:t>
            </a:r>
            <a:endParaRPr lang="en-US" altLang="zh-CN" dirty="0"/>
          </a:p>
          <a:p>
            <a:endParaRPr lang="en-US" altLang="zh-CN" dirty="0"/>
          </a:p>
          <a:p>
            <a:endParaRPr lang="zh-CN" altLang="en-US" dirty="0"/>
          </a:p>
        </p:txBody>
      </p:sp>
    </p:spTree>
    <p:custDataLst>
      <p:tags r:id="rId1"/>
    </p:custDataLst>
    <p:extLst>
      <p:ext uri="{BB962C8B-B14F-4D97-AF65-F5344CB8AC3E}">
        <p14:creationId xmlns:p14="http://schemas.microsoft.com/office/powerpoint/2010/main" val="149033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构造</a:t>
            </a:r>
            <a:r>
              <a:rPr lang="en-US" altLang="zh-CN" dirty="0"/>
              <a:t>——</a:t>
            </a:r>
            <a:r>
              <a:rPr lang="zh-CN" altLang="en-US" dirty="0"/>
              <a:t>实现</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5" y="2052917"/>
            <a:ext cx="5487986" cy="4503739"/>
          </a:xfrm>
        </p:spPr>
        <p:txBody>
          <a:bodyPr>
            <a:normAutofit/>
          </a:bodyPr>
          <a:lstStyle/>
          <a:p>
            <a:r>
              <a:rPr lang="zh-CN" altLang="en-US" dirty="0"/>
              <a:t>第二种情况是，点</a:t>
            </a:r>
            <a:r>
              <a:rPr lang="en-US" altLang="zh-CN" dirty="0"/>
              <a:t>p</a:t>
            </a:r>
            <a:r>
              <a:rPr lang="zh-CN" altLang="en-US" dirty="0"/>
              <a:t>接受的最长字符串长度加</a:t>
            </a:r>
            <a:r>
              <a:rPr lang="en-US" altLang="zh-CN" dirty="0"/>
              <a:t>1</a:t>
            </a:r>
            <a:r>
              <a:rPr lang="zh-CN" altLang="en-US" dirty="0"/>
              <a:t>不等于点</a:t>
            </a:r>
            <a:r>
              <a:rPr lang="en-US" altLang="zh-CN" dirty="0"/>
              <a:t>q</a:t>
            </a:r>
            <a:r>
              <a:rPr lang="zh-CN" altLang="en-US" dirty="0"/>
              <a:t>接受的最长字符串长度</a:t>
            </a:r>
            <a:endParaRPr lang="en-US" altLang="zh-CN" dirty="0"/>
          </a:p>
          <a:p>
            <a:r>
              <a:rPr lang="zh-CN" altLang="en-US" dirty="0"/>
              <a:t>在这个例子中，这个是点</a:t>
            </a:r>
            <a:r>
              <a:rPr lang="en-US" altLang="zh-CN" dirty="0"/>
              <a:t>p</a:t>
            </a:r>
          </a:p>
          <a:p>
            <a:r>
              <a:rPr lang="zh-CN" altLang="en-US" dirty="0"/>
              <a:t>这个是点</a:t>
            </a:r>
            <a:r>
              <a:rPr lang="en-US" altLang="zh-CN" dirty="0"/>
              <a:t>q</a:t>
            </a:r>
          </a:p>
          <a:p>
            <a:r>
              <a:rPr lang="zh-CN" altLang="en-US" dirty="0"/>
              <a:t>我们知道点</a:t>
            </a:r>
            <a:r>
              <a:rPr lang="en-US" altLang="zh-CN" dirty="0"/>
              <a:t>q</a:t>
            </a:r>
            <a:r>
              <a:rPr lang="zh-CN" altLang="en-US" dirty="0"/>
              <a:t>接受了最长的出现在原串中的新串后缀</a:t>
            </a:r>
            <a:endParaRPr lang="en-US" altLang="zh-CN" dirty="0"/>
          </a:p>
          <a:p>
            <a:r>
              <a:rPr lang="zh-CN" altLang="en-US" dirty="0"/>
              <a:t>但此时意味着点</a:t>
            </a:r>
            <a:r>
              <a:rPr lang="en-US" altLang="zh-CN" dirty="0"/>
              <a:t>q</a:t>
            </a:r>
            <a:r>
              <a:rPr lang="zh-CN" altLang="en-US" dirty="0"/>
              <a:t>还接受了一些比最长的出现在原串中的新串后缀还长的字符串</a:t>
            </a:r>
            <a:endParaRPr lang="en-US" altLang="zh-CN" dirty="0"/>
          </a:p>
          <a:p>
            <a:r>
              <a:rPr lang="zh-CN" altLang="en-US" dirty="0"/>
              <a:t>于是我们就要考虑把点</a:t>
            </a:r>
            <a:r>
              <a:rPr lang="en-US" altLang="zh-CN" dirty="0"/>
              <a:t>q</a:t>
            </a:r>
            <a:r>
              <a:rPr lang="zh-CN" altLang="en-US" dirty="0"/>
              <a:t>拆开</a:t>
            </a:r>
            <a:endParaRPr lang="en-US" altLang="zh-CN" dirty="0"/>
          </a:p>
          <a:p>
            <a:r>
              <a:rPr lang="zh-CN" altLang="en-US" dirty="0"/>
              <a:t>具体的拆法是这样的：</a:t>
            </a:r>
            <a:endParaRPr lang="en-US" altLang="zh-CN" dirty="0"/>
          </a:p>
          <a:p>
            <a:endParaRPr lang="en-US" altLang="zh-CN" dirty="0"/>
          </a:p>
        </p:txBody>
      </p:sp>
      <p:sp>
        <p:nvSpPr>
          <p:cNvPr id="161" name="椭圆 160">
            <a:extLst>
              <a:ext uri="{FF2B5EF4-FFF2-40B4-BE49-F238E27FC236}">
                <a16:creationId xmlns:a16="http://schemas.microsoft.com/office/drawing/2014/main" id="{EBCEC281-9280-4131-BF25-91C6D1B4FE10}"/>
              </a:ext>
            </a:extLst>
          </p:cNvPr>
          <p:cNvSpPr/>
          <p:nvPr/>
        </p:nvSpPr>
        <p:spPr>
          <a:xfrm>
            <a:off x="7214313" y="1853248"/>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sp>
        <p:nvSpPr>
          <p:cNvPr id="162" name="椭圆 161">
            <a:extLst>
              <a:ext uri="{FF2B5EF4-FFF2-40B4-BE49-F238E27FC236}">
                <a16:creationId xmlns:a16="http://schemas.microsoft.com/office/drawing/2014/main" id="{6547BD83-5208-40A5-BA84-4A6C4CCDD9A4}"/>
              </a:ext>
            </a:extLst>
          </p:cNvPr>
          <p:cNvSpPr/>
          <p:nvPr/>
        </p:nvSpPr>
        <p:spPr>
          <a:xfrm>
            <a:off x="8080653" y="968097"/>
            <a:ext cx="679508" cy="67950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63" name="椭圆 162">
            <a:extLst>
              <a:ext uri="{FF2B5EF4-FFF2-40B4-BE49-F238E27FC236}">
                <a16:creationId xmlns:a16="http://schemas.microsoft.com/office/drawing/2014/main" id="{F9945A60-BE45-41AD-8764-67B222B0D275}"/>
              </a:ext>
            </a:extLst>
          </p:cNvPr>
          <p:cNvSpPr/>
          <p:nvPr/>
        </p:nvSpPr>
        <p:spPr>
          <a:xfrm>
            <a:off x="9850730" y="968097"/>
            <a:ext cx="679508" cy="6795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dirty="0">
                <a:solidFill>
                  <a:srgbClr val="FFFF00"/>
                </a:solidFill>
              </a:rPr>
              <a:t>a</a:t>
            </a:r>
            <a:endParaRPr lang="zh-CN" altLang="en-US" dirty="0"/>
          </a:p>
        </p:txBody>
      </p:sp>
      <p:cxnSp>
        <p:nvCxnSpPr>
          <p:cNvPr id="164" name="直接连接符 21">
            <a:extLst>
              <a:ext uri="{FF2B5EF4-FFF2-40B4-BE49-F238E27FC236}">
                <a16:creationId xmlns:a16="http://schemas.microsoft.com/office/drawing/2014/main" id="{0E3DCECE-6E3F-48BD-8E4A-6625F719040D}"/>
              </a:ext>
            </a:extLst>
          </p:cNvPr>
          <p:cNvCxnSpPr>
            <a:cxnSpLocks/>
            <a:stCxn id="162" idx="6"/>
            <a:endCxn id="163" idx="2"/>
          </p:cNvCxnSpPr>
          <p:nvPr/>
        </p:nvCxnSpPr>
        <p:spPr>
          <a:xfrm>
            <a:off x="8760161" y="1307851"/>
            <a:ext cx="1090569" cy="0"/>
          </a:xfrm>
          <a:prstGeom prst="straightConnector1">
            <a:avLst/>
          </a:prstGeom>
          <a:ln w="38100">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5" name="椭圆 164">
            <a:extLst>
              <a:ext uri="{FF2B5EF4-FFF2-40B4-BE49-F238E27FC236}">
                <a16:creationId xmlns:a16="http://schemas.microsoft.com/office/drawing/2014/main" id="{9CE827B1-2FD4-480B-9295-A7002785FB34}"/>
              </a:ext>
            </a:extLst>
          </p:cNvPr>
          <p:cNvSpPr/>
          <p:nvPr/>
        </p:nvSpPr>
        <p:spPr>
          <a:xfrm>
            <a:off x="10757314" y="176501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cxnSp>
        <p:nvCxnSpPr>
          <p:cNvPr id="166" name="直接连接符 21">
            <a:extLst>
              <a:ext uri="{FF2B5EF4-FFF2-40B4-BE49-F238E27FC236}">
                <a16:creationId xmlns:a16="http://schemas.microsoft.com/office/drawing/2014/main" id="{560084EE-4F53-4C5C-9B5A-CE6E74ED0440}"/>
              </a:ext>
            </a:extLst>
          </p:cNvPr>
          <p:cNvCxnSpPr>
            <a:cxnSpLocks/>
            <a:stCxn id="163" idx="5"/>
            <a:endCxn id="165" idx="1"/>
          </p:cNvCxnSpPr>
          <p:nvPr/>
        </p:nvCxnSpPr>
        <p:spPr>
          <a:xfrm>
            <a:off x="10430726" y="1548093"/>
            <a:ext cx="450104" cy="340437"/>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7" name="椭圆 166">
            <a:extLst>
              <a:ext uri="{FF2B5EF4-FFF2-40B4-BE49-F238E27FC236}">
                <a16:creationId xmlns:a16="http://schemas.microsoft.com/office/drawing/2014/main" id="{8E956244-3245-41A5-A250-11B123DCC524}"/>
              </a:ext>
            </a:extLst>
          </p:cNvPr>
          <p:cNvSpPr/>
          <p:nvPr/>
        </p:nvSpPr>
        <p:spPr>
          <a:xfrm>
            <a:off x="11198464" y="335356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168" name="文本框 167">
            <a:extLst>
              <a:ext uri="{FF2B5EF4-FFF2-40B4-BE49-F238E27FC236}">
                <a16:creationId xmlns:a16="http://schemas.microsoft.com/office/drawing/2014/main" id="{2C3A8C17-4EDA-428E-854B-9273A6CE658E}"/>
              </a:ext>
            </a:extLst>
          </p:cNvPr>
          <p:cNvSpPr txBox="1"/>
          <p:nvPr/>
        </p:nvSpPr>
        <p:spPr>
          <a:xfrm>
            <a:off x="11302441" y="3753941"/>
            <a:ext cx="653255"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cxnSp>
        <p:nvCxnSpPr>
          <p:cNvPr id="169" name="直接连接符 21">
            <a:extLst>
              <a:ext uri="{FF2B5EF4-FFF2-40B4-BE49-F238E27FC236}">
                <a16:creationId xmlns:a16="http://schemas.microsoft.com/office/drawing/2014/main" id="{22F48C49-E933-45EB-A2DE-D6D0ECF15F73}"/>
              </a:ext>
            </a:extLst>
          </p:cNvPr>
          <p:cNvCxnSpPr>
            <a:cxnSpLocks/>
            <a:stCxn id="165" idx="4"/>
            <a:endCxn id="167" idx="1"/>
          </p:cNvCxnSpPr>
          <p:nvPr/>
        </p:nvCxnSpPr>
        <p:spPr>
          <a:xfrm>
            <a:off x="11179023" y="2608431"/>
            <a:ext cx="142957" cy="86864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0" name="直接连接符 21">
            <a:extLst>
              <a:ext uri="{FF2B5EF4-FFF2-40B4-BE49-F238E27FC236}">
                <a16:creationId xmlns:a16="http://schemas.microsoft.com/office/drawing/2014/main" id="{424FCC3E-FFB2-42D4-9C28-6CB51CE9E604}"/>
              </a:ext>
            </a:extLst>
          </p:cNvPr>
          <p:cNvCxnSpPr>
            <a:cxnSpLocks/>
            <a:stCxn id="162" idx="6"/>
            <a:endCxn id="167" idx="1"/>
          </p:cNvCxnSpPr>
          <p:nvPr/>
        </p:nvCxnSpPr>
        <p:spPr>
          <a:xfrm>
            <a:off x="8760161" y="1307851"/>
            <a:ext cx="2561819" cy="216922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1" name="文本框 170">
            <a:extLst>
              <a:ext uri="{FF2B5EF4-FFF2-40B4-BE49-F238E27FC236}">
                <a16:creationId xmlns:a16="http://schemas.microsoft.com/office/drawing/2014/main" id="{66D59BEB-93BC-4DA2-B114-22D3ED40E56B}"/>
              </a:ext>
            </a:extLst>
          </p:cNvPr>
          <p:cNvSpPr txBox="1"/>
          <p:nvPr/>
        </p:nvSpPr>
        <p:spPr>
          <a:xfrm>
            <a:off x="10925652" y="2151553"/>
            <a:ext cx="508779" cy="369332"/>
          </a:xfrm>
          <a:prstGeom prst="rect">
            <a:avLst/>
          </a:prstGeom>
          <a:noFill/>
        </p:spPr>
        <p:txBody>
          <a:bodyPr wrap="square" rtlCol="0">
            <a:spAutoFit/>
          </a:bodyPr>
          <a:lstStyle/>
          <a:p>
            <a:pPr algn="ctr"/>
            <a:r>
              <a:rPr lang="en-US" altLang="zh-CN" b="1" dirty="0">
                <a:solidFill>
                  <a:srgbClr val="FFFF00"/>
                </a:solidFill>
              </a:rPr>
              <a:t>a</a:t>
            </a:r>
            <a:r>
              <a:rPr lang="en-US" altLang="zh-CN" b="1" dirty="0">
                <a:solidFill>
                  <a:srgbClr val="66FF66"/>
                </a:solidFill>
              </a:rPr>
              <a:t>b</a:t>
            </a:r>
            <a:endParaRPr lang="zh-CN" altLang="en-US" b="1" dirty="0">
              <a:solidFill>
                <a:srgbClr val="00FFFF"/>
              </a:solidFill>
            </a:endParaRPr>
          </a:p>
        </p:txBody>
      </p:sp>
      <p:sp>
        <p:nvSpPr>
          <p:cNvPr id="172" name="椭圆 171">
            <a:extLst>
              <a:ext uri="{FF2B5EF4-FFF2-40B4-BE49-F238E27FC236}">
                <a16:creationId xmlns:a16="http://schemas.microsoft.com/office/drawing/2014/main" id="{1B2C5E47-BBB1-4B2A-8514-13EA813EAE40}"/>
              </a:ext>
            </a:extLst>
          </p:cNvPr>
          <p:cNvSpPr/>
          <p:nvPr/>
        </p:nvSpPr>
        <p:spPr>
          <a:xfrm>
            <a:off x="9496049" y="4338332"/>
            <a:ext cx="971575" cy="9715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173" name="文本框 172">
            <a:extLst>
              <a:ext uri="{FF2B5EF4-FFF2-40B4-BE49-F238E27FC236}">
                <a16:creationId xmlns:a16="http://schemas.microsoft.com/office/drawing/2014/main" id="{15DB2A55-D85E-45B2-955E-6D06528F8A79}"/>
              </a:ext>
            </a:extLst>
          </p:cNvPr>
          <p:cNvSpPr txBox="1"/>
          <p:nvPr/>
        </p:nvSpPr>
        <p:spPr>
          <a:xfrm>
            <a:off x="9879138" y="4411379"/>
            <a:ext cx="48279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174" name="文本框 173">
            <a:extLst>
              <a:ext uri="{FF2B5EF4-FFF2-40B4-BE49-F238E27FC236}">
                <a16:creationId xmlns:a16="http://schemas.microsoft.com/office/drawing/2014/main" id="{C854BA78-8B20-4E09-A715-41C211FF64FB}"/>
              </a:ext>
            </a:extLst>
          </p:cNvPr>
          <p:cNvSpPr txBox="1"/>
          <p:nvPr/>
        </p:nvSpPr>
        <p:spPr>
          <a:xfrm>
            <a:off x="9526971" y="4802131"/>
            <a:ext cx="89048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175" name="文本框 174">
            <a:extLst>
              <a:ext uri="{FF2B5EF4-FFF2-40B4-BE49-F238E27FC236}">
                <a16:creationId xmlns:a16="http://schemas.microsoft.com/office/drawing/2014/main" id="{F6A1D3A9-EEF9-4816-9FE8-3A32E14EC573}"/>
              </a:ext>
            </a:extLst>
          </p:cNvPr>
          <p:cNvSpPr txBox="1"/>
          <p:nvPr/>
        </p:nvSpPr>
        <p:spPr>
          <a:xfrm>
            <a:off x="9691662" y="4601424"/>
            <a:ext cx="717674"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cxnSp>
        <p:nvCxnSpPr>
          <p:cNvPr id="176" name="直接连接符 21">
            <a:extLst>
              <a:ext uri="{FF2B5EF4-FFF2-40B4-BE49-F238E27FC236}">
                <a16:creationId xmlns:a16="http://schemas.microsoft.com/office/drawing/2014/main" id="{AE873C76-4E91-4705-B59A-E47EC37D3429}"/>
              </a:ext>
            </a:extLst>
          </p:cNvPr>
          <p:cNvCxnSpPr>
            <a:cxnSpLocks/>
            <a:stCxn id="167" idx="3"/>
            <a:endCxn id="172" idx="7"/>
          </p:cNvCxnSpPr>
          <p:nvPr/>
        </p:nvCxnSpPr>
        <p:spPr>
          <a:xfrm flipH="1">
            <a:off x="10325340" y="4073465"/>
            <a:ext cx="996640" cy="40715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7" name="直接连接符 21">
            <a:extLst>
              <a:ext uri="{FF2B5EF4-FFF2-40B4-BE49-F238E27FC236}">
                <a16:creationId xmlns:a16="http://schemas.microsoft.com/office/drawing/2014/main" id="{100A558D-2EBB-4A13-AF74-1B7AAA651F3B}"/>
              </a:ext>
            </a:extLst>
          </p:cNvPr>
          <p:cNvCxnSpPr>
            <a:cxnSpLocks/>
            <a:stCxn id="163" idx="1"/>
            <a:endCxn id="162" idx="7"/>
          </p:cNvCxnSpPr>
          <p:nvPr/>
        </p:nvCxnSpPr>
        <p:spPr>
          <a:xfrm flipH="1">
            <a:off x="8660649" y="1067609"/>
            <a:ext cx="1289593"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8" name="直接连接符 21">
            <a:extLst>
              <a:ext uri="{FF2B5EF4-FFF2-40B4-BE49-F238E27FC236}">
                <a16:creationId xmlns:a16="http://schemas.microsoft.com/office/drawing/2014/main" id="{1456A9AA-CA65-4907-9930-AE93E4140C02}"/>
              </a:ext>
            </a:extLst>
          </p:cNvPr>
          <p:cNvCxnSpPr>
            <a:cxnSpLocks/>
            <a:stCxn id="167" idx="2"/>
            <a:endCxn id="162" idx="5"/>
          </p:cNvCxnSpPr>
          <p:nvPr/>
        </p:nvCxnSpPr>
        <p:spPr>
          <a:xfrm flipH="1" flipV="1">
            <a:off x="8660649" y="1548093"/>
            <a:ext cx="2537815" cy="222718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9" name="直接连接符 21">
            <a:extLst>
              <a:ext uri="{FF2B5EF4-FFF2-40B4-BE49-F238E27FC236}">
                <a16:creationId xmlns:a16="http://schemas.microsoft.com/office/drawing/2014/main" id="{0B27F789-7AC8-4F75-A13F-DB275469CBFE}"/>
              </a:ext>
            </a:extLst>
          </p:cNvPr>
          <p:cNvCxnSpPr>
            <a:cxnSpLocks/>
            <a:stCxn id="162" idx="3"/>
            <a:endCxn id="161" idx="7"/>
          </p:cNvCxnSpPr>
          <p:nvPr/>
        </p:nvCxnSpPr>
        <p:spPr>
          <a:xfrm flipH="1">
            <a:off x="7934214" y="1548093"/>
            <a:ext cx="245951" cy="42867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0" name="直接连接符 21">
            <a:extLst>
              <a:ext uri="{FF2B5EF4-FFF2-40B4-BE49-F238E27FC236}">
                <a16:creationId xmlns:a16="http://schemas.microsoft.com/office/drawing/2014/main" id="{D59D63B4-A045-447C-92CE-B78691003CE4}"/>
              </a:ext>
            </a:extLst>
          </p:cNvPr>
          <p:cNvCxnSpPr>
            <a:cxnSpLocks/>
            <a:stCxn id="161" idx="5"/>
            <a:endCxn id="167" idx="2"/>
          </p:cNvCxnSpPr>
          <p:nvPr/>
        </p:nvCxnSpPr>
        <p:spPr>
          <a:xfrm>
            <a:off x="7934214" y="2573149"/>
            <a:ext cx="3264250" cy="1202124"/>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1" name="文本框 180">
            <a:extLst>
              <a:ext uri="{FF2B5EF4-FFF2-40B4-BE49-F238E27FC236}">
                <a16:creationId xmlns:a16="http://schemas.microsoft.com/office/drawing/2014/main" id="{AC7F72D2-E592-4460-8F3D-71387BF8B511}"/>
              </a:ext>
            </a:extLst>
          </p:cNvPr>
          <p:cNvSpPr txBox="1"/>
          <p:nvPr/>
        </p:nvSpPr>
        <p:spPr>
          <a:xfrm>
            <a:off x="7384898" y="1957783"/>
            <a:ext cx="508779" cy="369332"/>
          </a:xfrm>
          <a:prstGeom prst="rect">
            <a:avLst/>
          </a:prstGeom>
          <a:noFill/>
        </p:spPr>
        <p:txBody>
          <a:bodyPr wrap="square" rtlCol="0">
            <a:spAutoFit/>
          </a:bodyPr>
          <a:lstStyle/>
          <a:p>
            <a:pPr algn="ctr"/>
            <a:r>
              <a:rPr lang="en-US" altLang="zh-CN" b="1" dirty="0">
                <a:solidFill>
                  <a:srgbClr val="66FF66"/>
                </a:solidFill>
              </a:rPr>
              <a:t>b</a:t>
            </a:r>
            <a:endParaRPr lang="zh-CN" altLang="en-US" b="1" dirty="0">
              <a:solidFill>
                <a:srgbClr val="00FFFF"/>
              </a:solidFill>
            </a:endParaRPr>
          </a:p>
        </p:txBody>
      </p:sp>
      <p:cxnSp>
        <p:nvCxnSpPr>
          <p:cNvPr id="182" name="直接连接符 21">
            <a:extLst>
              <a:ext uri="{FF2B5EF4-FFF2-40B4-BE49-F238E27FC236}">
                <a16:creationId xmlns:a16="http://schemas.microsoft.com/office/drawing/2014/main" id="{1E78A540-0D67-43B3-B621-389E31474E3A}"/>
              </a:ext>
            </a:extLst>
          </p:cNvPr>
          <p:cNvCxnSpPr>
            <a:cxnSpLocks/>
            <a:stCxn id="161" idx="0"/>
            <a:endCxn id="162" idx="2"/>
          </p:cNvCxnSpPr>
          <p:nvPr/>
        </p:nvCxnSpPr>
        <p:spPr>
          <a:xfrm flipV="1">
            <a:off x="7636022" y="1307851"/>
            <a:ext cx="444631" cy="54539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3" name="直接连接符 21">
            <a:extLst>
              <a:ext uri="{FF2B5EF4-FFF2-40B4-BE49-F238E27FC236}">
                <a16:creationId xmlns:a16="http://schemas.microsoft.com/office/drawing/2014/main" id="{18999E53-DC1D-445E-9983-E4F093EEC9F2}"/>
              </a:ext>
            </a:extLst>
          </p:cNvPr>
          <p:cNvCxnSpPr>
            <a:cxnSpLocks/>
            <a:stCxn id="172" idx="1"/>
            <a:endCxn id="161" idx="5"/>
          </p:cNvCxnSpPr>
          <p:nvPr/>
        </p:nvCxnSpPr>
        <p:spPr>
          <a:xfrm flipH="1" flipV="1">
            <a:off x="7934214" y="2573149"/>
            <a:ext cx="1704119" cy="190746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4" name="直接连接符 21">
            <a:extLst>
              <a:ext uri="{FF2B5EF4-FFF2-40B4-BE49-F238E27FC236}">
                <a16:creationId xmlns:a16="http://schemas.microsoft.com/office/drawing/2014/main" id="{17FD1339-3E2B-489F-B625-1486012985A0}"/>
              </a:ext>
            </a:extLst>
          </p:cNvPr>
          <p:cNvCxnSpPr>
            <a:cxnSpLocks/>
            <a:stCxn id="165" idx="2"/>
            <a:endCxn id="161" idx="6"/>
          </p:cNvCxnSpPr>
          <p:nvPr/>
        </p:nvCxnSpPr>
        <p:spPr>
          <a:xfrm flipH="1">
            <a:off x="8057730" y="2186723"/>
            <a:ext cx="2699584" cy="8823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5" name="椭圆 184">
            <a:extLst>
              <a:ext uri="{FF2B5EF4-FFF2-40B4-BE49-F238E27FC236}">
                <a16:creationId xmlns:a16="http://schemas.microsoft.com/office/drawing/2014/main" id="{A8E7C06F-7A1A-4BEF-B5C6-6CA5718E766A}"/>
              </a:ext>
            </a:extLst>
          </p:cNvPr>
          <p:cNvSpPr/>
          <p:nvPr/>
        </p:nvSpPr>
        <p:spPr>
          <a:xfrm>
            <a:off x="8334899" y="5510614"/>
            <a:ext cx="1202123" cy="12021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186" name="文本框 185">
            <a:extLst>
              <a:ext uri="{FF2B5EF4-FFF2-40B4-BE49-F238E27FC236}">
                <a16:creationId xmlns:a16="http://schemas.microsoft.com/office/drawing/2014/main" id="{8E3AC7DA-13D5-488C-A1BB-100A93A316EB}"/>
              </a:ext>
            </a:extLst>
          </p:cNvPr>
          <p:cNvSpPr txBox="1"/>
          <p:nvPr/>
        </p:nvSpPr>
        <p:spPr>
          <a:xfrm>
            <a:off x="8758617" y="5789118"/>
            <a:ext cx="703006"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187" name="文本框 186">
            <a:extLst>
              <a:ext uri="{FF2B5EF4-FFF2-40B4-BE49-F238E27FC236}">
                <a16:creationId xmlns:a16="http://schemas.microsoft.com/office/drawing/2014/main" id="{EAF26144-43AF-4ABD-84FB-634D3313AB07}"/>
              </a:ext>
            </a:extLst>
          </p:cNvPr>
          <p:cNvSpPr txBox="1"/>
          <p:nvPr/>
        </p:nvSpPr>
        <p:spPr>
          <a:xfrm>
            <a:off x="8431462" y="6187325"/>
            <a:ext cx="105517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188" name="文本框 187">
            <a:extLst>
              <a:ext uri="{FF2B5EF4-FFF2-40B4-BE49-F238E27FC236}">
                <a16:creationId xmlns:a16="http://schemas.microsoft.com/office/drawing/2014/main" id="{05D9E3CB-1A8D-4D7D-B0FA-9C43A7139B7D}"/>
              </a:ext>
            </a:extLst>
          </p:cNvPr>
          <p:cNvSpPr txBox="1"/>
          <p:nvPr/>
        </p:nvSpPr>
        <p:spPr>
          <a:xfrm>
            <a:off x="8586527" y="5986618"/>
            <a:ext cx="890483"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cxnSp>
        <p:nvCxnSpPr>
          <p:cNvPr id="189" name="直接连接符 21">
            <a:extLst>
              <a:ext uri="{FF2B5EF4-FFF2-40B4-BE49-F238E27FC236}">
                <a16:creationId xmlns:a16="http://schemas.microsoft.com/office/drawing/2014/main" id="{C947453C-EA54-4D83-A691-03863AB0AE90}"/>
              </a:ext>
            </a:extLst>
          </p:cNvPr>
          <p:cNvCxnSpPr>
            <a:cxnSpLocks/>
            <a:stCxn id="172" idx="3"/>
            <a:endCxn id="185" idx="7"/>
          </p:cNvCxnSpPr>
          <p:nvPr/>
        </p:nvCxnSpPr>
        <p:spPr>
          <a:xfrm flipH="1">
            <a:off x="9360975" y="5167623"/>
            <a:ext cx="277358" cy="519038"/>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0" name="文本框 189">
            <a:extLst>
              <a:ext uri="{FF2B5EF4-FFF2-40B4-BE49-F238E27FC236}">
                <a16:creationId xmlns:a16="http://schemas.microsoft.com/office/drawing/2014/main" id="{3DDD5E56-26D0-4209-B3CE-E7063848C225}"/>
              </a:ext>
            </a:extLst>
          </p:cNvPr>
          <p:cNvSpPr txBox="1"/>
          <p:nvPr/>
        </p:nvSpPr>
        <p:spPr>
          <a:xfrm>
            <a:off x="8922620" y="5595007"/>
            <a:ext cx="518150" cy="369332"/>
          </a:xfrm>
          <a:prstGeom prst="rect">
            <a:avLst/>
          </a:prstGeom>
          <a:noFill/>
        </p:spPr>
        <p:txBody>
          <a:bodyPr wrap="square" rtlCol="0">
            <a:spAutoFit/>
          </a:bodyPr>
          <a:lstStyle/>
          <a:p>
            <a:pPr algn="ctr"/>
            <a:r>
              <a:rPr lang="en-US" altLang="zh-CN" b="1" dirty="0">
                <a:solidFill>
                  <a:srgbClr val="66FF66"/>
                </a:solidFill>
              </a:rPr>
              <a:t>bb</a:t>
            </a:r>
            <a:endParaRPr lang="zh-CN" altLang="en-US" b="1" dirty="0">
              <a:solidFill>
                <a:srgbClr val="00FFFF"/>
              </a:solidFill>
            </a:endParaRPr>
          </a:p>
        </p:txBody>
      </p:sp>
      <p:cxnSp>
        <p:nvCxnSpPr>
          <p:cNvPr id="191" name="直接连接符 21">
            <a:extLst>
              <a:ext uri="{FF2B5EF4-FFF2-40B4-BE49-F238E27FC236}">
                <a16:creationId xmlns:a16="http://schemas.microsoft.com/office/drawing/2014/main" id="{3554DEE0-FEB7-47B9-9F7F-D0CD05E799C8}"/>
              </a:ext>
            </a:extLst>
          </p:cNvPr>
          <p:cNvCxnSpPr>
            <a:cxnSpLocks/>
            <a:stCxn id="161" idx="4"/>
            <a:endCxn id="185" idx="0"/>
          </p:cNvCxnSpPr>
          <p:nvPr/>
        </p:nvCxnSpPr>
        <p:spPr>
          <a:xfrm>
            <a:off x="7636022" y="2696665"/>
            <a:ext cx="1299939" cy="2813949"/>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2" name="直接连接符 21">
            <a:extLst>
              <a:ext uri="{FF2B5EF4-FFF2-40B4-BE49-F238E27FC236}">
                <a16:creationId xmlns:a16="http://schemas.microsoft.com/office/drawing/2014/main" id="{BE2E34A6-3713-4A56-B04D-825A7566740D}"/>
              </a:ext>
            </a:extLst>
          </p:cNvPr>
          <p:cNvCxnSpPr>
            <a:cxnSpLocks/>
            <a:stCxn id="185" idx="1"/>
            <a:endCxn id="161" idx="4"/>
          </p:cNvCxnSpPr>
          <p:nvPr/>
        </p:nvCxnSpPr>
        <p:spPr>
          <a:xfrm flipH="1" flipV="1">
            <a:off x="7636022" y="2696665"/>
            <a:ext cx="874924" cy="2989996"/>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3" name="椭圆 192">
            <a:extLst>
              <a:ext uri="{FF2B5EF4-FFF2-40B4-BE49-F238E27FC236}">
                <a16:creationId xmlns:a16="http://schemas.microsoft.com/office/drawing/2014/main" id="{C6B065C5-1BA7-4559-8EB9-362A6A83420C}"/>
              </a:ext>
            </a:extLst>
          </p:cNvPr>
          <p:cNvSpPr/>
          <p:nvPr/>
        </p:nvSpPr>
        <p:spPr>
          <a:xfrm>
            <a:off x="6626148" y="4778808"/>
            <a:ext cx="1306721" cy="130672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194" name="文本框 193">
            <a:extLst>
              <a:ext uri="{FF2B5EF4-FFF2-40B4-BE49-F238E27FC236}">
                <a16:creationId xmlns:a16="http://schemas.microsoft.com/office/drawing/2014/main" id="{90B20E43-0264-48F5-A558-8DC540297E54}"/>
              </a:ext>
            </a:extLst>
          </p:cNvPr>
          <p:cNvSpPr txBox="1"/>
          <p:nvPr/>
        </p:nvSpPr>
        <p:spPr>
          <a:xfrm>
            <a:off x="6961860" y="5095948"/>
            <a:ext cx="87496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195" name="文本框 194">
            <a:extLst>
              <a:ext uri="{FF2B5EF4-FFF2-40B4-BE49-F238E27FC236}">
                <a16:creationId xmlns:a16="http://schemas.microsoft.com/office/drawing/2014/main" id="{520B08F7-93FB-4FCA-8BAD-55D6BEEB8D49}"/>
              </a:ext>
            </a:extLst>
          </p:cNvPr>
          <p:cNvSpPr txBox="1"/>
          <p:nvPr/>
        </p:nvSpPr>
        <p:spPr>
          <a:xfrm>
            <a:off x="6644330" y="5494155"/>
            <a:ext cx="120212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196" name="文本框 195">
            <a:extLst>
              <a:ext uri="{FF2B5EF4-FFF2-40B4-BE49-F238E27FC236}">
                <a16:creationId xmlns:a16="http://schemas.microsoft.com/office/drawing/2014/main" id="{8EF2DB52-905D-470A-8D78-71D3D334A567}"/>
              </a:ext>
            </a:extLst>
          </p:cNvPr>
          <p:cNvSpPr txBox="1"/>
          <p:nvPr/>
        </p:nvSpPr>
        <p:spPr>
          <a:xfrm>
            <a:off x="6799395" y="5293448"/>
            <a:ext cx="1047058"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197" name="文本框 196">
            <a:extLst>
              <a:ext uri="{FF2B5EF4-FFF2-40B4-BE49-F238E27FC236}">
                <a16:creationId xmlns:a16="http://schemas.microsoft.com/office/drawing/2014/main" id="{E4264B50-2179-4135-9036-D0D7C9814BD9}"/>
              </a:ext>
            </a:extLst>
          </p:cNvPr>
          <p:cNvSpPr txBox="1"/>
          <p:nvPr/>
        </p:nvSpPr>
        <p:spPr>
          <a:xfrm>
            <a:off x="7125863" y="4892212"/>
            <a:ext cx="694068" cy="369332"/>
          </a:xfrm>
          <a:prstGeom prst="rect">
            <a:avLst/>
          </a:prstGeom>
          <a:noFill/>
        </p:spPr>
        <p:txBody>
          <a:bodyPr wrap="square" rtlCol="0">
            <a:spAutoFit/>
          </a:bodyPr>
          <a:lstStyle/>
          <a:p>
            <a:pPr algn="ct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cxnSp>
        <p:nvCxnSpPr>
          <p:cNvPr id="198" name="直接连接符 21">
            <a:extLst>
              <a:ext uri="{FF2B5EF4-FFF2-40B4-BE49-F238E27FC236}">
                <a16:creationId xmlns:a16="http://schemas.microsoft.com/office/drawing/2014/main" id="{0576865B-0B36-4C05-9D99-D6CFD5851C0B}"/>
              </a:ext>
            </a:extLst>
          </p:cNvPr>
          <p:cNvCxnSpPr>
            <a:cxnSpLocks/>
            <a:stCxn id="185" idx="2"/>
            <a:endCxn id="193" idx="5"/>
          </p:cNvCxnSpPr>
          <p:nvPr/>
        </p:nvCxnSpPr>
        <p:spPr>
          <a:xfrm flipH="1" flipV="1">
            <a:off x="7741504" y="5894164"/>
            <a:ext cx="593395" cy="217512"/>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9" name="文本框 198">
            <a:extLst>
              <a:ext uri="{FF2B5EF4-FFF2-40B4-BE49-F238E27FC236}">
                <a16:creationId xmlns:a16="http://schemas.microsoft.com/office/drawing/2014/main" id="{A48CB226-7939-4B38-87B1-631C14E02934}"/>
              </a:ext>
            </a:extLst>
          </p:cNvPr>
          <p:cNvSpPr txBox="1"/>
          <p:nvPr/>
        </p:nvSpPr>
        <p:spPr>
          <a:xfrm>
            <a:off x="11446916" y="3553234"/>
            <a:ext cx="508779"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sp>
        <p:nvSpPr>
          <p:cNvPr id="200" name="文本框 199">
            <a:extLst>
              <a:ext uri="{FF2B5EF4-FFF2-40B4-BE49-F238E27FC236}">
                <a16:creationId xmlns:a16="http://schemas.microsoft.com/office/drawing/2014/main" id="{1863B802-C759-4F1C-8175-7D5C12974393}"/>
              </a:ext>
            </a:extLst>
          </p:cNvPr>
          <p:cNvSpPr txBox="1"/>
          <p:nvPr/>
        </p:nvSpPr>
        <p:spPr>
          <a:xfrm>
            <a:off x="11609910" y="3363189"/>
            <a:ext cx="327259" cy="369332"/>
          </a:xfrm>
          <a:prstGeom prst="rect">
            <a:avLst/>
          </a:prstGeom>
          <a:noFill/>
        </p:spPr>
        <p:txBody>
          <a:bodyPr wrap="square" rtlCol="0">
            <a:spAutoFit/>
          </a:bodyPr>
          <a:lstStyle/>
          <a:p>
            <a:pPr algn="ctr"/>
            <a:r>
              <a:rPr lang="en-US" altLang="zh-CN" b="1" dirty="0">
                <a:solidFill>
                  <a:srgbClr val="00FFFF"/>
                </a:solidFill>
              </a:rPr>
              <a:t>c</a:t>
            </a:r>
            <a:endParaRPr lang="zh-CN" altLang="en-US" b="1" dirty="0">
              <a:solidFill>
                <a:srgbClr val="00FFFF"/>
              </a:solidFill>
            </a:endParaRPr>
          </a:p>
        </p:txBody>
      </p:sp>
      <p:sp>
        <p:nvSpPr>
          <p:cNvPr id="14" name="文本框 13">
            <a:extLst>
              <a:ext uri="{FF2B5EF4-FFF2-40B4-BE49-F238E27FC236}">
                <a16:creationId xmlns:a16="http://schemas.microsoft.com/office/drawing/2014/main" id="{C3116AFB-46C6-4CC2-8592-3F294C80C637}"/>
              </a:ext>
            </a:extLst>
          </p:cNvPr>
          <p:cNvSpPr txBox="1"/>
          <p:nvPr/>
        </p:nvSpPr>
        <p:spPr>
          <a:xfrm>
            <a:off x="7258050" y="1504950"/>
            <a:ext cx="341760" cy="369332"/>
          </a:xfrm>
          <a:prstGeom prst="rect">
            <a:avLst/>
          </a:prstGeom>
          <a:noFill/>
        </p:spPr>
        <p:txBody>
          <a:bodyPr wrap="none" rtlCol="0">
            <a:spAutoFit/>
          </a:bodyPr>
          <a:lstStyle/>
          <a:p>
            <a:r>
              <a:rPr lang="en-US" altLang="zh-CN" dirty="0"/>
              <a:t>p</a:t>
            </a:r>
            <a:endParaRPr lang="zh-CN" altLang="en-US" dirty="0"/>
          </a:p>
        </p:txBody>
      </p:sp>
      <p:sp>
        <p:nvSpPr>
          <p:cNvPr id="205" name="文本框 204">
            <a:extLst>
              <a:ext uri="{FF2B5EF4-FFF2-40B4-BE49-F238E27FC236}">
                <a16:creationId xmlns:a16="http://schemas.microsoft.com/office/drawing/2014/main" id="{2E5634E1-C651-4F11-A9D9-1E4E2FE8A2C6}"/>
              </a:ext>
            </a:extLst>
          </p:cNvPr>
          <p:cNvSpPr txBox="1"/>
          <p:nvPr/>
        </p:nvSpPr>
        <p:spPr>
          <a:xfrm>
            <a:off x="11763375" y="3076575"/>
            <a:ext cx="341760" cy="369332"/>
          </a:xfrm>
          <a:prstGeom prst="rect">
            <a:avLst/>
          </a:prstGeom>
          <a:noFill/>
        </p:spPr>
        <p:txBody>
          <a:bodyPr wrap="none" rtlCol="0">
            <a:spAutoFit/>
          </a:bodyPr>
          <a:lstStyle/>
          <a:p>
            <a:r>
              <a:rPr lang="en-US" altLang="zh-CN" dirty="0"/>
              <a:t>q</a:t>
            </a:r>
            <a:endParaRPr lang="zh-CN" altLang="en-US" dirty="0"/>
          </a:p>
        </p:txBody>
      </p:sp>
      <p:sp>
        <p:nvSpPr>
          <p:cNvPr id="206" name="文本框 205">
            <a:extLst>
              <a:ext uri="{FF2B5EF4-FFF2-40B4-BE49-F238E27FC236}">
                <a16:creationId xmlns:a16="http://schemas.microsoft.com/office/drawing/2014/main" id="{33E4AAF2-E314-465F-A1A1-8469A7D58641}"/>
              </a:ext>
            </a:extLst>
          </p:cNvPr>
          <p:cNvSpPr txBox="1"/>
          <p:nvPr/>
        </p:nvSpPr>
        <p:spPr>
          <a:xfrm>
            <a:off x="7000875" y="6038850"/>
            <a:ext cx="482824" cy="369332"/>
          </a:xfrm>
          <a:prstGeom prst="rect">
            <a:avLst/>
          </a:prstGeom>
          <a:noFill/>
        </p:spPr>
        <p:txBody>
          <a:bodyPr wrap="none" rtlCol="0">
            <a:spAutoFit/>
          </a:bodyPr>
          <a:lstStyle/>
          <a:p>
            <a:r>
              <a:rPr lang="en-US" altLang="zh-CN" dirty="0"/>
              <a:t>np</a:t>
            </a:r>
            <a:endParaRPr lang="zh-CN" altLang="en-US" dirty="0"/>
          </a:p>
        </p:txBody>
      </p:sp>
    </p:spTree>
    <p:extLst>
      <p:ext uri="{BB962C8B-B14F-4D97-AF65-F5344CB8AC3E}">
        <p14:creationId xmlns:p14="http://schemas.microsoft.com/office/powerpoint/2010/main" val="100501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35" presetClass="emph" presetSubtype="0" repeatCount="2000" fill="hold" grpId="1" nodeType="withEffect">
                                  <p:stCondLst>
                                    <p:cond delay="0"/>
                                  </p:stCondLst>
                                  <p:childTnLst>
                                    <p:anim calcmode="discrete" valueType="str">
                                      <p:cBhvr>
                                        <p:cTn id="16" dur="500" fill="hold"/>
                                        <p:tgtEl>
                                          <p:spTgt spid="161"/>
                                        </p:tgtEl>
                                        <p:attrNameLst>
                                          <p:attrName>style.visibility</p:attrName>
                                        </p:attrNameLst>
                                      </p:cBhvr>
                                      <p:tavLst>
                                        <p:tav tm="0">
                                          <p:val>
                                            <p:strVal val="hidden"/>
                                          </p:val>
                                        </p:tav>
                                        <p:tav tm="50000">
                                          <p:val>
                                            <p:strVal val="visible"/>
                                          </p:val>
                                        </p:tav>
                                      </p:tavLst>
                                    </p:anim>
                                  </p:childTnLst>
                                </p:cTn>
                              </p:par>
                              <p:par>
                                <p:cTn id="17" presetID="35" presetClass="emph" presetSubtype="0" repeatCount="2000" fill="hold" grpId="1" nodeType="withEffect">
                                  <p:stCondLst>
                                    <p:cond delay="0"/>
                                  </p:stCondLst>
                                  <p:childTnLst>
                                    <p:anim calcmode="discrete" valueType="str">
                                      <p:cBhvr>
                                        <p:cTn id="18" dur="500" fill="hold"/>
                                        <p:tgtEl>
                                          <p:spTgt spid="181"/>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0" presetClass="entr" presetSubtype="0" fill="hold" grpId="0" nodeType="withEffect">
                                  <p:stCondLst>
                                    <p:cond delay="0"/>
                                  </p:stCondLst>
                                  <p:childTnLst>
                                    <p:set>
                                      <p:cBhvr>
                                        <p:cTn id="24" dur="1" fill="hold">
                                          <p:stCondLst>
                                            <p:cond delay="0"/>
                                          </p:stCondLst>
                                        </p:cTn>
                                        <p:tgtEl>
                                          <p:spTgt spid="205"/>
                                        </p:tgtEl>
                                        <p:attrNameLst>
                                          <p:attrName>style.visibility</p:attrName>
                                        </p:attrNameLst>
                                      </p:cBhvr>
                                      <p:to>
                                        <p:strVal val="visible"/>
                                      </p:to>
                                    </p:set>
                                    <p:animEffect transition="in" filter="fade">
                                      <p:cBhvr>
                                        <p:cTn id="25" dur="500"/>
                                        <p:tgtEl>
                                          <p:spTgt spid="205"/>
                                        </p:tgtEl>
                                      </p:cBhvr>
                                    </p:animEffect>
                                  </p:childTnLst>
                                </p:cTn>
                              </p:par>
                              <p:par>
                                <p:cTn id="26" presetID="35" presetClass="emph" presetSubtype="0" repeatCount="2000" fill="hold" grpId="2" nodeType="withEffect">
                                  <p:stCondLst>
                                    <p:cond delay="0"/>
                                  </p:stCondLst>
                                  <p:childTnLst>
                                    <p:anim calcmode="discrete" valueType="str">
                                      <p:cBhvr>
                                        <p:cTn id="27" dur="500" fill="hold"/>
                                        <p:tgtEl>
                                          <p:spTgt spid="199"/>
                                        </p:tgtEl>
                                        <p:attrNameLst>
                                          <p:attrName>style.visibility</p:attrName>
                                        </p:attrNameLst>
                                      </p:cBhvr>
                                      <p:tavLst>
                                        <p:tav tm="0">
                                          <p:val>
                                            <p:strVal val="hidden"/>
                                          </p:val>
                                        </p:tav>
                                        <p:tav tm="50000">
                                          <p:val>
                                            <p:strVal val="visible"/>
                                          </p:val>
                                        </p:tav>
                                      </p:tavLst>
                                    </p:anim>
                                  </p:childTnLst>
                                </p:cTn>
                              </p:par>
                              <p:par>
                                <p:cTn id="28" presetID="35" presetClass="emph" presetSubtype="0" repeatCount="2000" fill="hold" grpId="2" nodeType="withEffect">
                                  <p:stCondLst>
                                    <p:cond delay="0"/>
                                  </p:stCondLst>
                                  <p:childTnLst>
                                    <p:anim calcmode="discrete" valueType="str">
                                      <p:cBhvr>
                                        <p:cTn id="29" dur="500" fill="hold"/>
                                        <p:tgtEl>
                                          <p:spTgt spid="200"/>
                                        </p:tgtEl>
                                        <p:attrNameLst>
                                          <p:attrName>style.visibility</p:attrName>
                                        </p:attrNameLst>
                                      </p:cBhvr>
                                      <p:tavLst>
                                        <p:tav tm="0">
                                          <p:val>
                                            <p:strVal val="hidden"/>
                                          </p:val>
                                        </p:tav>
                                        <p:tav tm="50000">
                                          <p:val>
                                            <p:strVal val="visible"/>
                                          </p:val>
                                        </p:tav>
                                      </p:tavLst>
                                    </p:anim>
                                  </p:childTnLst>
                                </p:cTn>
                              </p:par>
                              <p:par>
                                <p:cTn id="30" presetID="35" presetClass="emph" presetSubtype="0" repeatCount="2000" fill="hold" grpId="0" nodeType="withEffect">
                                  <p:stCondLst>
                                    <p:cond delay="0"/>
                                  </p:stCondLst>
                                  <p:childTnLst>
                                    <p:anim calcmode="discrete" valueType="str">
                                      <p:cBhvr>
                                        <p:cTn id="31" dur="500" fill="hold"/>
                                        <p:tgtEl>
                                          <p:spTgt spid="167"/>
                                        </p:tgtEl>
                                        <p:attrNameLst>
                                          <p:attrName>style.visibility</p:attrName>
                                        </p:attrNameLst>
                                      </p:cBhvr>
                                      <p:tavLst>
                                        <p:tav tm="0">
                                          <p:val>
                                            <p:strVal val="hidden"/>
                                          </p:val>
                                        </p:tav>
                                        <p:tav tm="50000">
                                          <p:val>
                                            <p:strVal val="visible"/>
                                          </p:val>
                                        </p:tav>
                                      </p:tavLst>
                                    </p:anim>
                                  </p:childTnLst>
                                </p:cTn>
                              </p:par>
                              <p:par>
                                <p:cTn id="32" presetID="35" presetClass="emph" presetSubtype="0" repeatCount="2000" fill="hold" grpId="0" nodeType="withEffect">
                                  <p:stCondLst>
                                    <p:cond delay="0"/>
                                  </p:stCondLst>
                                  <p:childTnLst>
                                    <p:anim calcmode="discrete" valueType="str">
                                      <p:cBhvr>
                                        <p:cTn id="33" dur="500" fill="hold"/>
                                        <p:tgtEl>
                                          <p:spTgt spid="168"/>
                                        </p:tgtEl>
                                        <p:attrNameLst>
                                          <p:attrName>style.visibility</p:attrName>
                                        </p:attrNameLst>
                                      </p:cBhvr>
                                      <p:tavLst>
                                        <p:tav tm="0">
                                          <p:val>
                                            <p:strVal val="hidden"/>
                                          </p:val>
                                        </p:tav>
                                        <p:tav tm="50000">
                                          <p:val>
                                            <p:strVal val="visible"/>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35" presetClass="emph" presetSubtype="0" repeatCount="2000" fill="hold" grpId="1" nodeType="clickEffect">
                                  <p:stCondLst>
                                    <p:cond delay="0"/>
                                  </p:stCondLst>
                                  <p:childTnLst>
                                    <p:anim calcmode="discrete" valueType="str">
                                      <p:cBhvr>
                                        <p:cTn id="45" dur="500" fill="hold"/>
                                        <p:tgtEl>
                                          <p:spTgt spid="168"/>
                                        </p:tgtEl>
                                        <p:attrNameLst>
                                          <p:attrName>style.visibility</p:attrName>
                                        </p:attrNameLst>
                                      </p:cBhvr>
                                      <p:tavLst>
                                        <p:tav tm="0">
                                          <p:val>
                                            <p:strVal val="hidden"/>
                                          </p:val>
                                        </p:tav>
                                        <p:tav tm="50000">
                                          <p:val>
                                            <p:strVal val="visible"/>
                                          </p:val>
                                        </p:tav>
                                      </p:tavLst>
                                    </p:anim>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1" grpId="1" animBg="1"/>
      <p:bldP spid="167" grpId="0" animBg="1"/>
      <p:bldP spid="168" grpId="0"/>
      <p:bldP spid="168" grpId="1"/>
      <p:bldP spid="181" grpId="1"/>
      <p:bldP spid="199" grpId="2"/>
      <p:bldP spid="200" grpId="2"/>
      <p:bldP spid="14" grpId="0"/>
      <p:bldP spid="20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构造</a:t>
            </a:r>
            <a:r>
              <a:rPr lang="en-US" altLang="zh-CN" dirty="0"/>
              <a:t>——</a:t>
            </a:r>
            <a:r>
              <a:rPr lang="zh-CN" altLang="en-US" dirty="0"/>
              <a:t>实现</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4" y="2052917"/>
            <a:ext cx="5526085" cy="4503739"/>
          </a:xfrm>
        </p:spPr>
        <p:txBody>
          <a:bodyPr>
            <a:normAutofit/>
          </a:bodyPr>
          <a:lstStyle/>
          <a:p>
            <a:r>
              <a:rPr lang="zh-CN" altLang="en-US" dirty="0"/>
              <a:t>首先新建一个节点</a:t>
            </a:r>
            <a:r>
              <a:rPr lang="en-US" altLang="zh-CN" dirty="0"/>
              <a:t>nq</a:t>
            </a:r>
            <a:r>
              <a:rPr lang="zh-CN" altLang="en-US" dirty="0"/>
              <a:t>，准备用来接受我们需要的串</a:t>
            </a:r>
            <a:endParaRPr lang="en-US" altLang="zh-CN" dirty="0"/>
          </a:p>
          <a:p>
            <a:r>
              <a:rPr lang="zh-CN" altLang="en-US" dirty="0"/>
              <a:t>我们知道点</a:t>
            </a:r>
            <a:r>
              <a:rPr lang="en-US" altLang="zh-CN" dirty="0"/>
              <a:t>q</a:t>
            </a:r>
            <a:r>
              <a:rPr lang="zh-CN" altLang="en-US" dirty="0"/>
              <a:t>能够接受最长的出现在原串中的新串后缀（本图中是</a:t>
            </a:r>
            <a:r>
              <a:rPr lang="en-US" altLang="zh-CN" dirty="0"/>
              <a:t>”</a:t>
            </a:r>
            <a:r>
              <a:rPr lang="en-US" altLang="zh-CN" b="1" dirty="0" err="1">
                <a:solidFill>
                  <a:srgbClr val="66FF66"/>
                </a:solidFill>
              </a:rPr>
              <a:t>b</a:t>
            </a:r>
            <a:r>
              <a:rPr lang="en-US" altLang="zh-CN" b="1" dirty="0" err="1">
                <a:solidFill>
                  <a:srgbClr val="00FFFF"/>
                </a:solidFill>
              </a:rPr>
              <a:t>c</a:t>
            </a:r>
            <a:r>
              <a:rPr lang="en-US" altLang="zh-CN" dirty="0"/>
              <a:t>”</a:t>
            </a:r>
            <a:r>
              <a:rPr lang="zh-CN" altLang="en-US" dirty="0"/>
              <a:t>）是因为点</a:t>
            </a:r>
            <a:r>
              <a:rPr lang="en-US" altLang="zh-CN" dirty="0"/>
              <a:t>p</a:t>
            </a:r>
            <a:r>
              <a:rPr lang="zh-CN" altLang="en-US" dirty="0"/>
              <a:t>向它连了一条关于新字符的转移边</a:t>
            </a:r>
            <a:endParaRPr lang="en-US" altLang="zh-CN" dirty="0"/>
          </a:p>
          <a:p>
            <a:r>
              <a:rPr lang="zh-CN" altLang="en-US" dirty="0"/>
              <a:t>以及该串的后缀去掉最后一个字符后一定是点</a:t>
            </a:r>
            <a:r>
              <a:rPr lang="en-US" altLang="zh-CN" dirty="0"/>
              <a:t>p</a:t>
            </a:r>
            <a:r>
              <a:rPr lang="zh-CN" altLang="en-US" dirty="0"/>
              <a:t>接受的最长的串的一个后缀（在本图中</a:t>
            </a:r>
            <a:r>
              <a:rPr lang="en-US" altLang="zh-CN" dirty="0"/>
              <a:t>”</a:t>
            </a:r>
            <a:r>
              <a:rPr lang="en-US" altLang="zh-CN" b="1" dirty="0" err="1">
                <a:solidFill>
                  <a:srgbClr val="66FF66"/>
                </a:solidFill>
              </a:rPr>
              <a:t>b</a:t>
            </a:r>
            <a:r>
              <a:rPr lang="en-US" altLang="zh-CN" b="1" dirty="0" err="1">
                <a:solidFill>
                  <a:srgbClr val="00FFFF"/>
                </a:solidFill>
              </a:rPr>
              <a:t>c</a:t>
            </a:r>
            <a:r>
              <a:rPr lang="en-US" altLang="zh-CN" dirty="0"/>
              <a:t>”</a:t>
            </a:r>
            <a:r>
              <a:rPr lang="zh-CN" altLang="en-US" dirty="0"/>
              <a:t>和</a:t>
            </a:r>
            <a:r>
              <a:rPr lang="en-US" altLang="zh-CN" dirty="0"/>
              <a:t>”</a:t>
            </a:r>
            <a:r>
              <a:rPr lang="en-US" altLang="zh-CN" b="1" dirty="0">
                <a:solidFill>
                  <a:srgbClr val="00FFFF"/>
                </a:solidFill>
              </a:rPr>
              <a:t>c</a:t>
            </a:r>
            <a:r>
              <a:rPr lang="en-US" altLang="zh-CN" dirty="0"/>
              <a:t>”</a:t>
            </a:r>
            <a:r>
              <a:rPr lang="zh-CN" altLang="en-US" dirty="0"/>
              <a:t>去掉最后一个字符</a:t>
            </a:r>
            <a:r>
              <a:rPr lang="en-US" altLang="zh-CN" dirty="0"/>
              <a:t>”</a:t>
            </a:r>
            <a:r>
              <a:rPr lang="en-US" altLang="zh-CN" b="1" dirty="0">
                <a:solidFill>
                  <a:srgbClr val="00FFFF"/>
                </a:solidFill>
              </a:rPr>
              <a:t>c</a:t>
            </a:r>
            <a:r>
              <a:rPr lang="en-US" altLang="zh-CN" dirty="0"/>
              <a:t>”</a:t>
            </a:r>
            <a:r>
              <a:rPr lang="zh-CN" altLang="en-US" dirty="0"/>
              <a:t>后都是</a:t>
            </a:r>
            <a:r>
              <a:rPr lang="en-US" altLang="zh-CN" dirty="0"/>
              <a:t>”</a:t>
            </a:r>
            <a:r>
              <a:rPr lang="en-US" altLang="zh-CN" b="1" dirty="0">
                <a:solidFill>
                  <a:srgbClr val="66FF66"/>
                </a:solidFill>
              </a:rPr>
              <a:t>b</a:t>
            </a:r>
            <a:r>
              <a:rPr lang="en-US" altLang="zh-CN" dirty="0"/>
              <a:t>”</a:t>
            </a:r>
            <a:r>
              <a:rPr lang="zh-CN" altLang="en-US" dirty="0"/>
              <a:t>的后缀）</a:t>
            </a:r>
            <a:endParaRPr lang="en-US" altLang="zh-CN" dirty="0"/>
          </a:p>
          <a:p>
            <a:r>
              <a:rPr lang="zh-CN" altLang="en-US" dirty="0"/>
              <a:t>所以为了让</a:t>
            </a:r>
            <a:r>
              <a:rPr lang="en-US" altLang="zh-CN" dirty="0"/>
              <a:t>nq</a:t>
            </a:r>
            <a:r>
              <a:rPr lang="zh-CN" altLang="en-US" dirty="0"/>
              <a:t>接受你需要的串，你只需要访问</a:t>
            </a:r>
            <a:r>
              <a:rPr lang="en-US" altLang="zh-CN" dirty="0"/>
              <a:t>p</a:t>
            </a:r>
            <a:r>
              <a:rPr lang="zh-CN" altLang="en-US" dirty="0"/>
              <a:t>到其祖先的一条链，将指向</a:t>
            </a:r>
            <a:r>
              <a:rPr lang="en-US" altLang="zh-CN" dirty="0"/>
              <a:t>q</a:t>
            </a:r>
            <a:r>
              <a:rPr lang="zh-CN" altLang="en-US" dirty="0"/>
              <a:t>的关于新字符的转移边改为指向</a:t>
            </a:r>
            <a:r>
              <a:rPr lang="en-US" altLang="zh-CN" dirty="0"/>
              <a:t>nq</a:t>
            </a:r>
            <a:r>
              <a:rPr lang="zh-CN" altLang="en-US" dirty="0"/>
              <a:t>即可（因为顺着父亲链往上爬可以访问到一个串的所有后缀）</a:t>
            </a:r>
            <a:endParaRPr lang="en-US" altLang="zh-CN" dirty="0"/>
          </a:p>
          <a:p>
            <a:endParaRPr lang="en-US" altLang="zh-CN" dirty="0"/>
          </a:p>
          <a:p>
            <a:endParaRPr lang="en-US" altLang="zh-CN" dirty="0"/>
          </a:p>
        </p:txBody>
      </p:sp>
      <p:sp>
        <p:nvSpPr>
          <p:cNvPr id="44" name="椭圆 43">
            <a:extLst>
              <a:ext uri="{FF2B5EF4-FFF2-40B4-BE49-F238E27FC236}">
                <a16:creationId xmlns:a16="http://schemas.microsoft.com/office/drawing/2014/main" id="{A81BCC47-A4A3-43A9-B1BA-8854E88DD57B}"/>
              </a:ext>
            </a:extLst>
          </p:cNvPr>
          <p:cNvSpPr/>
          <p:nvPr/>
        </p:nvSpPr>
        <p:spPr>
          <a:xfrm>
            <a:off x="11197833" y="3353563"/>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45" name="椭圆 44">
            <a:extLst>
              <a:ext uri="{FF2B5EF4-FFF2-40B4-BE49-F238E27FC236}">
                <a16:creationId xmlns:a16="http://schemas.microsoft.com/office/drawing/2014/main" id="{81642C1A-934A-4DCC-BA57-3674CD51A86D}"/>
              </a:ext>
            </a:extLst>
          </p:cNvPr>
          <p:cNvSpPr/>
          <p:nvPr/>
        </p:nvSpPr>
        <p:spPr>
          <a:xfrm>
            <a:off x="7214313" y="1853248"/>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sp>
        <p:nvSpPr>
          <p:cNvPr id="46" name="椭圆 45">
            <a:extLst>
              <a:ext uri="{FF2B5EF4-FFF2-40B4-BE49-F238E27FC236}">
                <a16:creationId xmlns:a16="http://schemas.microsoft.com/office/drawing/2014/main" id="{65BE71B4-5955-441B-AF87-A09CEEC410EC}"/>
              </a:ext>
            </a:extLst>
          </p:cNvPr>
          <p:cNvSpPr/>
          <p:nvPr/>
        </p:nvSpPr>
        <p:spPr>
          <a:xfrm>
            <a:off x="8080653" y="968097"/>
            <a:ext cx="679508" cy="67950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8FD1021C-3759-4A68-B385-D5063F8CE3CE}"/>
              </a:ext>
            </a:extLst>
          </p:cNvPr>
          <p:cNvSpPr/>
          <p:nvPr/>
        </p:nvSpPr>
        <p:spPr>
          <a:xfrm>
            <a:off x="9850730" y="968097"/>
            <a:ext cx="679508" cy="6795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dirty="0">
                <a:solidFill>
                  <a:srgbClr val="FFFF00"/>
                </a:solidFill>
              </a:rPr>
              <a:t>a</a:t>
            </a:r>
            <a:endParaRPr lang="zh-CN" altLang="en-US" dirty="0"/>
          </a:p>
        </p:txBody>
      </p:sp>
      <p:cxnSp>
        <p:nvCxnSpPr>
          <p:cNvPr id="48" name="直接连接符 21">
            <a:extLst>
              <a:ext uri="{FF2B5EF4-FFF2-40B4-BE49-F238E27FC236}">
                <a16:creationId xmlns:a16="http://schemas.microsoft.com/office/drawing/2014/main" id="{2CD19E7D-FE09-4FB4-875C-8485727073C9}"/>
              </a:ext>
            </a:extLst>
          </p:cNvPr>
          <p:cNvCxnSpPr>
            <a:cxnSpLocks/>
            <a:stCxn id="46" idx="6"/>
            <a:endCxn id="47" idx="2"/>
          </p:cNvCxnSpPr>
          <p:nvPr/>
        </p:nvCxnSpPr>
        <p:spPr>
          <a:xfrm>
            <a:off x="8760161" y="1307851"/>
            <a:ext cx="1090569" cy="0"/>
          </a:xfrm>
          <a:prstGeom prst="straightConnector1">
            <a:avLst/>
          </a:prstGeom>
          <a:ln w="38100">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椭圆 48">
            <a:extLst>
              <a:ext uri="{FF2B5EF4-FFF2-40B4-BE49-F238E27FC236}">
                <a16:creationId xmlns:a16="http://schemas.microsoft.com/office/drawing/2014/main" id="{0436E84B-6BD0-40F3-86FD-3AFB8476AF52}"/>
              </a:ext>
            </a:extLst>
          </p:cNvPr>
          <p:cNvSpPr/>
          <p:nvPr/>
        </p:nvSpPr>
        <p:spPr>
          <a:xfrm>
            <a:off x="10757314" y="176501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cxnSp>
        <p:nvCxnSpPr>
          <p:cNvPr id="50" name="直接连接符 21">
            <a:extLst>
              <a:ext uri="{FF2B5EF4-FFF2-40B4-BE49-F238E27FC236}">
                <a16:creationId xmlns:a16="http://schemas.microsoft.com/office/drawing/2014/main" id="{FB3D8BD7-F30C-4F5D-9E40-C435AB01D2B7}"/>
              </a:ext>
            </a:extLst>
          </p:cNvPr>
          <p:cNvCxnSpPr>
            <a:cxnSpLocks/>
            <a:stCxn id="47" idx="5"/>
            <a:endCxn id="49" idx="1"/>
          </p:cNvCxnSpPr>
          <p:nvPr/>
        </p:nvCxnSpPr>
        <p:spPr>
          <a:xfrm>
            <a:off x="10430726" y="1548093"/>
            <a:ext cx="450104" cy="340437"/>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椭圆 50">
            <a:extLst>
              <a:ext uri="{FF2B5EF4-FFF2-40B4-BE49-F238E27FC236}">
                <a16:creationId xmlns:a16="http://schemas.microsoft.com/office/drawing/2014/main" id="{51B6588B-E66B-4DAA-BE58-A9E18FD308F7}"/>
              </a:ext>
            </a:extLst>
          </p:cNvPr>
          <p:cNvSpPr/>
          <p:nvPr/>
        </p:nvSpPr>
        <p:spPr>
          <a:xfrm>
            <a:off x="11198464" y="335356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52" name="文本框 51">
            <a:extLst>
              <a:ext uri="{FF2B5EF4-FFF2-40B4-BE49-F238E27FC236}">
                <a16:creationId xmlns:a16="http://schemas.microsoft.com/office/drawing/2014/main" id="{BB81E8B6-B9B0-41A9-86D5-3E8B7B3D7409}"/>
              </a:ext>
            </a:extLst>
          </p:cNvPr>
          <p:cNvSpPr txBox="1"/>
          <p:nvPr/>
        </p:nvSpPr>
        <p:spPr>
          <a:xfrm>
            <a:off x="11302441" y="3753941"/>
            <a:ext cx="653255"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cxnSp>
        <p:nvCxnSpPr>
          <p:cNvPr id="53" name="直接连接符 21">
            <a:extLst>
              <a:ext uri="{FF2B5EF4-FFF2-40B4-BE49-F238E27FC236}">
                <a16:creationId xmlns:a16="http://schemas.microsoft.com/office/drawing/2014/main" id="{E860CC41-1C41-400C-9D7D-7D5A1E6B88ED}"/>
              </a:ext>
            </a:extLst>
          </p:cNvPr>
          <p:cNvCxnSpPr>
            <a:cxnSpLocks/>
            <a:stCxn id="49" idx="4"/>
            <a:endCxn id="51" idx="1"/>
          </p:cNvCxnSpPr>
          <p:nvPr/>
        </p:nvCxnSpPr>
        <p:spPr>
          <a:xfrm>
            <a:off x="11179023" y="2608431"/>
            <a:ext cx="142957" cy="86864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4" name="直接连接符 21">
            <a:extLst>
              <a:ext uri="{FF2B5EF4-FFF2-40B4-BE49-F238E27FC236}">
                <a16:creationId xmlns:a16="http://schemas.microsoft.com/office/drawing/2014/main" id="{7A16C758-9E12-4897-B6CB-CB31A6BAA563}"/>
              </a:ext>
            </a:extLst>
          </p:cNvPr>
          <p:cNvCxnSpPr>
            <a:cxnSpLocks/>
            <a:stCxn id="46" idx="6"/>
            <a:endCxn id="51" idx="1"/>
          </p:cNvCxnSpPr>
          <p:nvPr/>
        </p:nvCxnSpPr>
        <p:spPr>
          <a:xfrm>
            <a:off x="8760161" y="1307851"/>
            <a:ext cx="2561819" cy="216922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8175C70A-619A-434C-B336-0287EF7E26FA}"/>
              </a:ext>
            </a:extLst>
          </p:cNvPr>
          <p:cNvSpPr txBox="1"/>
          <p:nvPr/>
        </p:nvSpPr>
        <p:spPr>
          <a:xfrm>
            <a:off x="10925652" y="2151553"/>
            <a:ext cx="508779" cy="369332"/>
          </a:xfrm>
          <a:prstGeom prst="rect">
            <a:avLst/>
          </a:prstGeom>
          <a:noFill/>
        </p:spPr>
        <p:txBody>
          <a:bodyPr wrap="square" rtlCol="0">
            <a:spAutoFit/>
          </a:bodyPr>
          <a:lstStyle/>
          <a:p>
            <a:pPr algn="ctr"/>
            <a:r>
              <a:rPr lang="en-US" altLang="zh-CN" b="1" dirty="0">
                <a:solidFill>
                  <a:srgbClr val="FFFF00"/>
                </a:solidFill>
              </a:rPr>
              <a:t>a</a:t>
            </a:r>
            <a:r>
              <a:rPr lang="en-US" altLang="zh-CN" b="1" dirty="0">
                <a:solidFill>
                  <a:srgbClr val="66FF66"/>
                </a:solidFill>
              </a:rPr>
              <a:t>b</a:t>
            </a:r>
            <a:endParaRPr lang="zh-CN" altLang="en-US" b="1" dirty="0">
              <a:solidFill>
                <a:srgbClr val="00FFFF"/>
              </a:solidFill>
            </a:endParaRPr>
          </a:p>
        </p:txBody>
      </p:sp>
      <p:sp>
        <p:nvSpPr>
          <p:cNvPr id="56" name="椭圆 55">
            <a:extLst>
              <a:ext uri="{FF2B5EF4-FFF2-40B4-BE49-F238E27FC236}">
                <a16:creationId xmlns:a16="http://schemas.microsoft.com/office/drawing/2014/main" id="{7DCD4F11-FDAF-46F1-9715-379C4785BC43}"/>
              </a:ext>
            </a:extLst>
          </p:cNvPr>
          <p:cNvSpPr/>
          <p:nvPr/>
        </p:nvSpPr>
        <p:spPr>
          <a:xfrm>
            <a:off x="9496049" y="4338332"/>
            <a:ext cx="971575" cy="9715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57" name="文本框 56">
            <a:extLst>
              <a:ext uri="{FF2B5EF4-FFF2-40B4-BE49-F238E27FC236}">
                <a16:creationId xmlns:a16="http://schemas.microsoft.com/office/drawing/2014/main" id="{F9A23307-EB74-4DEE-BCF2-288AC60DC6B0}"/>
              </a:ext>
            </a:extLst>
          </p:cNvPr>
          <p:cNvSpPr txBox="1"/>
          <p:nvPr/>
        </p:nvSpPr>
        <p:spPr>
          <a:xfrm>
            <a:off x="9879138" y="4411379"/>
            <a:ext cx="48279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58" name="文本框 57">
            <a:extLst>
              <a:ext uri="{FF2B5EF4-FFF2-40B4-BE49-F238E27FC236}">
                <a16:creationId xmlns:a16="http://schemas.microsoft.com/office/drawing/2014/main" id="{7D849E56-3AFA-4877-A109-5A754DA93123}"/>
              </a:ext>
            </a:extLst>
          </p:cNvPr>
          <p:cNvSpPr txBox="1"/>
          <p:nvPr/>
        </p:nvSpPr>
        <p:spPr>
          <a:xfrm>
            <a:off x="9526971" y="4802131"/>
            <a:ext cx="89048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59" name="文本框 58">
            <a:extLst>
              <a:ext uri="{FF2B5EF4-FFF2-40B4-BE49-F238E27FC236}">
                <a16:creationId xmlns:a16="http://schemas.microsoft.com/office/drawing/2014/main" id="{AF2799DC-FAF0-4D24-B214-858C7622D865}"/>
              </a:ext>
            </a:extLst>
          </p:cNvPr>
          <p:cNvSpPr txBox="1"/>
          <p:nvPr/>
        </p:nvSpPr>
        <p:spPr>
          <a:xfrm>
            <a:off x="9691662" y="4601424"/>
            <a:ext cx="717674"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cxnSp>
        <p:nvCxnSpPr>
          <p:cNvPr id="60" name="直接连接符 21">
            <a:extLst>
              <a:ext uri="{FF2B5EF4-FFF2-40B4-BE49-F238E27FC236}">
                <a16:creationId xmlns:a16="http://schemas.microsoft.com/office/drawing/2014/main" id="{1669B151-6C93-4FA0-9648-9B18FB2B7E10}"/>
              </a:ext>
            </a:extLst>
          </p:cNvPr>
          <p:cNvCxnSpPr>
            <a:cxnSpLocks/>
            <a:stCxn id="51" idx="3"/>
            <a:endCxn id="56" idx="7"/>
          </p:cNvCxnSpPr>
          <p:nvPr/>
        </p:nvCxnSpPr>
        <p:spPr>
          <a:xfrm flipH="1">
            <a:off x="10325340" y="4073465"/>
            <a:ext cx="996640" cy="40715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直接连接符 21">
            <a:extLst>
              <a:ext uri="{FF2B5EF4-FFF2-40B4-BE49-F238E27FC236}">
                <a16:creationId xmlns:a16="http://schemas.microsoft.com/office/drawing/2014/main" id="{B1046A5F-D153-4B42-955A-58761D821E56}"/>
              </a:ext>
            </a:extLst>
          </p:cNvPr>
          <p:cNvCxnSpPr>
            <a:cxnSpLocks/>
            <a:stCxn id="47" idx="1"/>
            <a:endCxn id="46" idx="7"/>
          </p:cNvCxnSpPr>
          <p:nvPr/>
        </p:nvCxnSpPr>
        <p:spPr>
          <a:xfrm flipH="1">
            <a:off x="8660649" y="1067609"/>
            <a:ext cx="1289593"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2" name="直接连接符 21">
            <a:extLst>
              <a:ext uri="{FF2B5EF4-FFF2-40B4-BE49-F238E27FC236}">
                <a16:creationId xmlns:a16="http://schemas.microsoft.com/office/drawing/2014/main" id="{831FA640-2B31-4569-8748-3E606689B450}"/>
              </a:ext>
            </a:extLst>
          </p:cNvPr>
          <p:cNvCxnSpPr>
            <a:cxnSpLocks/>
            <a:stCxn id="51" idx="2"/>
            <a:endCxn id="46" idx="5"/>
          </p:cNvCxnSpPr>
          <p:nvPr/>
        </p:nvCxnSpPr>
        <p:spPr>
          <a:xfrm flipH="1" flipV="1">
            <a:off x="8660649" y="1548093"/>
            <a:ext cx="2537815" cy="222718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3" name="直接连接符 21">
            <a:extLst>
              <a:ext uri="{FF2B5EF4-FFF2-40B4-BE49-F238E27FC236}">
                <a16:creationId xmlns:a16="http://schemas.microsoft.com/office/drawing/2014/main" id="{C5572E9D-D590-4F52-BEA7-D50D48EF85FB}"/>
              </a:ext>
            </a:extLst>
          </p:cNvPr>
          <p:cNvCxnSpPr>
            <a:cxnSpLocks/>
            <a:stCxn id="46" idx="3"/>
            <a:endCxn id="45" idx="7"/>
          </p:cNvCxnSpPr>
          <p:nvPr/>
        </p:nvCxnSpPr>
        <p:spPr>
          <a:xfrm flipH="1">
            <a:off x="7934214" y="1548093"/>
            <a:ext cx="245951" cy="42867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直接连接符 21">
            <a:extLst>
              <a:ext uri="{FF2B5EF4-FFF2-40B4-BE49-F238E27FC236}">
                <a16:creationId xmlns:a16="http://schemas.microsoft.com/office/drawing/2014/main" id="{E64BFEB2-B8D5-4F31-9FAA-ACE782EC264B}"/>
              </a:ext>
            </a:extLst>
          </p:cNvPr>
          <p:cNvCxnSpPr>
            <a:cxnSpLocks/>
            <a:stCxn id="45" idx="5"/>
            <a:endCxn id="51" idx="2"/>
          </p:cNvCxnSpPr>
          <p:nvPr/>
        </p:nvCxnSpPr>
        <p:spPr>
          <a:xfrm>
            <a:off x="7934214" y="2573149"/>
            <a:ext cx="3264250" cy="1202124"/>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文本框 64">
            <a:extLst>
              <a:ext uri="{FF2B5EF4-FFF2-40B4-BE49-F238E27FC236}">
                <a16:creationId xmlns:a16="http://schemas.microsoft.com/office/drawing/2014/main" id="{DA930510-BAB6-42C6-A1C6-12486E191A60}"/>
              </a:ext>
            </a:extLst>
          </p:cNvPr>
          <p:cNvSpPr txBox="1"/>
          <p:nvPr/>
        </p:nvSpPr>
        <p:spPr>
          <a:xfrm>
            <a:off x="7384898" y="1957783"/>
            <a:ext cx="508779" cy="369332"/>
          </a:xfrm>
          <a:prstGeom prst="rect">
            <a:avLst/>
          </a:prstGeom>
          <a:noFill/>
        </p:spPr>
        <p:txBody>
          <a:bodyPr wrap="square" rtlCol="0">
            <a:spAutoFit/>
          </a:bodyPr>
          <a:lstStyle/>
          <a:p>
            <a:pPr algn="ctr"/>
            <a:r>
              <a:rPr lang="en-US" altLang="zh-CN" b="1" dirty="0">
                <a:solidFill>
                  <a:srgbClr val="66FF66"/>
                </a:solidFill>
              </a:rPr>
              <a:t>b</a:t>
            </a:r>
            <a:endParaRPr lang="zh-CN" altLang="en-US" b="1" dirty="0">
              <a:solidFill>
                <a:srgbClr val="00FFFF"/>
              </a:solidFill>
            </a:endParaRPr>
          </a:p>
        </p:txBody>
      </p:sp>
      <p:cxnSp>
        <p:nvCxnSpPr>
          <p:cNvPr id="66" name="直接连接符 21">
            <a:extLst>
              <a:ext uri="{FF2B5EF4-FFF2-40B4-BE49-F238E27FC236}">
                <a16:creationId xmlns:a16="http://schemas.microsoft.com/office/drawing/2014/main" id="{91056EBD-94A3-4AB1-A748-0515A0E6F89B}"/>
              </a:ext>
            </a:extLst>
          </p:cNvPr>
          <p:cNvCxnSpPr>
            <a:cxnSpLocks/>
            <a:stCxn id="45" idx="0"/>
            <a:endCxn id="46" idx="2"/>
          </p:cNvCxnSpPr>
          <p:nvPr/>
        </p:nvCxnSpPr>
        <p:spPr>
          <a:xfrm flipV="1">
            <a:off x="7636022" y="1307851"/>
            <a:ext cx="444631" cy="54539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直接连接符 21">
            <a:extLst>
              <a:ext uri="{FF2B5EF4-FFF2-40B4-BE49-F238E27FC236}">
                <a16:creationId xmlns:a16="http://schemas.microsoft.com/office/drawing/2014/main" id="{D201BEEC-828E-4AE3-869D-11F4DA5EAD18}"/>
              </a:ext>
            </a:extLst>
          </p:cNvPr>
          <p:cNvCxnSpPr>
            <a:cxnSpLocks/>
            <a:stCxn id="56" idx="1"/>
            <a:endCxn id="45" idx="5"/>
          </p:cNvCxnSpPr>
          <p:nvPr/>
        </p:nvCxnSpPr>
        <p:spPr>
          <a:xfrm flipH="1" flipV="1">
            <a:off x="7934214" y="2573149"/>
            <a:ext cx="1704119" cy="190746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8" name="直接连接符 21">
            <a:extLst>
              <a:ext uri="{FF2B5EF4-FFF2-40B4-BE49-F238E27FC236}">
                <a16:creationId xmlns:a16="http://schemas.microsoft.com/office/drawing/2014/main" id="{CB663BDE-F165-4E9B-8100-1FFF66845724}"/>
              </a:ext>
            </a:extLst>
          </p:cNvPr>
          <p:cNvCxnSpPr>
            <a:cxnSpLocks/>
            <a:stCxn id="49" idx="2"/>
            <a:endCxn id="45" idx="6"/>
          </p:cNvCxnSpPr>
          <p:nvPr/>
        </p:nvCxnSpPr>
        <p:spPr>
          <a:xfrm flipH="1">
            <a:off x="8057730" y="2186723"/>
            <a:ext cx="2699584" cy="8823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9" name="椭圆 68">
            <a:extLst>
              <a:ext uri="{FF2B5EF4-FFF2-40B4-BE49-F238E27FC236}">
                <a16:creationId xmlns:a16="http://schemas.microsoft.com/office/drawing/2014/main" id="{3F15C810-EDA5-433C-99C4-7E417CCC73FE}"/>
              </a:ext>
            </a:extLst>
          </p:cNvPr>
          <p:cNvSpPr/>
          <p:nvPr/>
        </p:nvSpPr>
        <p:spPr>
          <a:xfrm>
            <a:off x="8334899" y="5510614"/>
            <a:ext cx="1202123" cy="12021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70" name="文本框 69">
            <a:extLst>
              <a:ext uri="{FF2B5EF4-FFF2-40B4-BE49-F238E27FC236}">
                <a16:creationId xmlns:a16="http://schemas.microsoft.com/office/drawing/2014/main" id="{8AF1E3F3-B7FC-4988-87FC-0E2D138BEE61}"/>
              </a:ext>
            </a:extLst>
          </p:cNvPr>
          <p:cNvSpPr txBox="1"/>
          <p:nvPr/>
        </p:nvSpPr>
        <p:spPr>
          <a:xfrm>
            <a:off x="8758617" y="5789118"/>
            <a:ext cx="703006"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71" name="文本框 70">
            <a:extLst>
              <a:ext uri="{FF2B5EF4-FFF2-40B4-BE49-F238E27FC236}">
                <a16:creationId xmlns:a16="http://schemas.microsoft.com/office/drawing/2014/main" id="{181E3E8D-9342-4DB9-8A05-B050ABEF11DC}"/>
              </a:ext>
            </a:extLst>
          </p:cNvPr>
          <p:cNvSpPr txBox="1"/>
          <p:nvPr/>
        </p:nvSpPr>
        <p:spPr>
          <a:xfrm>
            <a:off x="8431462" y="6187325"/>
            <a:ext cx="105517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72" name="文本框 71">
            <a:extLst>
              <a:ext uri="{FF2B5EF4-FFF2-40B4-BE49-F238E27FC236}">
                <a16:creationId xmlns:a16="http://schemas.microsoft.com/office/drawing/2014/main" id="{821E653C-729B-4B2C-AF7F-312DF5339806}"/>
              </a:ext>
            </a:extLst>
          </p:cNvPr>
          <p:cNvSpPr txBox="1"/>
          <p:nvPr/>
        </p:nvSpPr>
        <p:spPr>
          <a:xfrm>
            <a:off x="8586527" y="5986618"/>
            <a:ext cx="890483"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cxnSp>
        <p:nvCxnSpPr>
          <p:cNvPr id="73" name="直接连接符 21">
            <a:extLst>
              <a:ext uri="{FF2B5EF4-FFF2-40B4-BE49-F238E27FC236}">
                <a16:creationId xmlns:a16="http://schemas.microsoft.com/office/drawing/2014/main" id="{A68ECA6E-7EDE-4167-B05E-9F34C6AD7257}"/>
              </a:ext>
            </a:extLst>
          </p:cNvPr>
          <p:cNvCxnSpPr>
            <a:cxnSpLocks/>
            <a:stCxn id="56" idx="3"/>
            <a:endCxn id="69" idx="7"/>
          </p:cNvCxnSpPr>
          <p:nvPr/>
        </p:nvCxnSpPr>
        <p:spPr>
          <a:xfrm flipH="1">
            <a:off x="9360975" y="5167623"/>
            <a:ext cx="277358" cy="519038"/>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A1F7D078-AE62-4A85-A538-A1C28BD6C3F4}"/>
              </a:ext>
            </a:extLst>
          </p:cNvPr>
          <p:cNvSpPr txBox="1"/>
          <p:nvPr/>
        </p:nvSpPr>
        <p:spPr>
          <a:xfrm>
            <a:off x="8922620" y="5595007"/>
            <a:ext cx="518150" cy="369332"/>
          </a:xfrm>
          <a:prstGeom prst="rect">
            <a:avLst/>
          </a:prstGeom>
          <a:noFill/>
        </p:spPr>
        <p:txBody>
          <a:bodyPr wrap="square" rtlCol="0">
            <a:spAutoFit/>
          </a:bodyPr>
          <a:lstStyle/>
          <a:p>
            <a:pPr algn="ctr"/>
            <a:r>
              <a:rPr lang="en-US" altLang="zh-CN" b="1" dirty="0">
                <a:solidFill>
                  <a:srgbClr val="66FF66"/>
                </a:solidFill>
              </a:rPr>
              <a:t>bb</a:t>
            </a:r>
            <a:endParaRPr lang="zh-CN" altLang="en-US" b="1" dirty="0">
              <a:solidFill>
                <a:srgbClr val="00FFFF"/>
              </a:solidFill>
            </a:endParaRPr>
          </a:p>
        </p:txBody>
      </p:sp>
      <p:cxnSp>
        <p:nvCxnSpPr>
          <p:cNvPr id="75" name="直接连接符 21">
            <a:extLst>
              <a:ext uri="{FF2B5EF4-FFF2-40B4-BE49-F238E27FC236}">
                <a16:creationId xmlns:a16="http://schemas.microsoft.com/office/drawing/2014/main" id="{B7619705-3071-48A4-A5D2-F259BE5E9F94}"/>
              </a:ext>
            </a:extLst>
          </p:cNvPr>
          <p:cNvCxnSpPr>
            <a:cxnSpLocks/>
            <a:stCxn id="45" idx="4"/>
            <a:endCxn id="69" idx="0"/>
          </p:cNvCxnSpPr>
          <p:nvPr/>
        </p:nvCxnSpPr>
        <p:spPr>
          <a:xfrm>
            <a:off x="7636022" y="2696665"/>
            <a:ext cx="1299939" cy="2813949"/>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接连接符 21">
            <a:extLst>
              <a:ext uri="{FF2B5EF4-FFF2-40B4-BE49-F238E27FC236}">
                <a16:creationId xmlns:a16="http://schemas.microsoft.com/office/drawing/2014/main" id="{9E98D5BB-15BF-4A2B-B24C-9D464EB02AEA}"/>
              </a:ext>
            </a:extLst>
          </p:cNvPr>
          <p:cNvCxnSpPr>
            <a:cxnSpLocks/>
            <a:stCxn id="69" idx="1"/>
            <a:endCxn id="45" idx="4"/>
          </p:cNvCxnSpPr>
          <p:nvPr/>
        </p:nvCxnSpPr>
        <p:spPr>
          <a:xfrm flipH="1" flipV="1">
            <a:off x="7636022" y="2696665"/>
            <a:ext cx="874924" cy="2989996"/>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椭圆 76">
            <a:extLst>
              <a:ext uri="{FF2B5EF4-FFF2-40B4-BE49-F238E27FC236}">
                <a16:creationId xmlns:a16="http://schemas.microsoft.com/office/drawing/2014/main" id="{298225DC-D2B5-430E-BC77-DFB5F23B9302}"/>
              </a:ext>
            </a:extLst>
          </p:cNvPr>
          <p:cNvSpPr/>
          <p:nvPr/>
        </p:nvSpPr>
        <p:spPr>
          <a:xfrm>
            <a:off x="6626148" y="4778808"/>
            <a:ext cx="1306721" cy="130672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78" name="文本框 77">
            <a:extLst>
              <a:ext uri="{FF2B5EF4-FFF2-40B4-BE49-F238E27FC236}">
                <a16:creationId xmlns:a16="http://schemas.microsoft.com/office/drawing/2014/main" id="{29821378-B099-4549-8998-FF76F1101F20}"/>
              </a:ext>
            </a:extLst>
          </p:cNvPr>
          <p:cNvSpPr txBox="1"/>
          <p:nvPr/>
        </p:nvSpPr>
        <p:spPr>
          <a:xfrm>
            <a:off x="6961860" y="5095948"/>
            <a:ext cx="87496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79" name="文本框 78">
            <a:extLst>
              <a:ext uri="{FF2B5EF4-FFF2-40B4-BE49-F238E27FC236}">
                <a16:creationId xmlns:a16="http://schemas.microsoft.com/office/drawing/2014/main" id="{768C8FD8-9228-40D0-A4B2-0D79977BC7BE}"/>
              </a:ext>
            </a:extLst>
          </p:cNvPr>
          <p:cNvSpPr txBox="1"/>
          <p:nvPr/>
        </p:nvSpPr>
        <p:spPr>
          <a:xfrm>
            <a:off x="6644330" y="5494155"/>
            <a:ext cx="120212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80" name="文本框 79">
            <a:extLst>
              <a:ext uri="{FF2B5EF4-FFF2-40B4-BE49-F238E27FC236}">
                <a16:creationId xmlns:a16="http://schemas.microsoft.com/office/drawing/2014/main" id="{8E8168D5-7572-4B09-BD34-F7BBFC321F53}"/>
              </a:ext>
            </a:extLst>
          </p:cNvPr>
          <p:cNvSpPr txBox="1"/>
          <p:nvPr/>
        </p:nvSpPr>
        <p:spPr>
          <a:xfrm>
            <a:off x="6799395" y="5293448"/>
            <a:ext cx="1047058"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81" name="文本框 80">
            <a:extLst>
              <a:ext uri="{FF2B5EF4-FFF2-40B4-BE49-F238E27FC236}">
                <a16:creationId xmlns:a16="http://schemas.microsoft.com/office/drawing/2014/main" id="{B7ED1D9F-1190-4103-864B-B4BE93BCED0A}"/>
              </a:ext>
            </a:extLst>
          </p:cNvPr>
          <p:cNvSpPr txBox="1"/>
          <p:nvPr/>
        </p:nvSpPr>
        <p:spPr>
          <a:xfrm>
            <a:off x="7125863" y="4892212"/>
            <a:ext cx="694068" cy="369332"/>
          </a:xfrm>
          <a:prstGeom prst="rect">
            <a:avLst/>
          </a:prstGeom>
          <a:noFill/>
        </p:spPr>
        <p:txBody>
          <a:bodyPr wrap="square" rtlCol="0">
            <a:spAutoFit/>
          </a:bodyPr>
          <a:lstStyle/>
          <a:p>
            <a:pPr algn="ct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cxnSp>
        <p:nvCxnSpPr>
          <p:cNvPr id="82" name="直接连接符 21">
            <a:extLst>
              <a:ext uri="{FF2B5EF4-FFF2-40B4-BE49-F238E27FC236}">
                <a16:creationId xmlns:a16="http://schemas.microsoft.com/office/drawing/2014/main" id="{D739945D-09A2-4C9D-98D4-00070DFA31FE}"/>
              </a:ext>
            </a:extLst>
          </p:cNvPr>
          <p:cNvCxnSpPr>
            <a:cxnSpLocks/>
            <a:stCxn id="69" idx="2"/>
            <a:endCxn id="77" idx="5"/>
          </p:cNvCxnSpPr>
          <p:nvPr/>
        </p:nvCxnSpPr>
        <p:spPr>
          <a:xfrm flipH="1" flipV="1">
            <a:off x="7741504" y="5894164"/>
            <a:ext cx="593395" cy="217512"/>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文本框 82">
            <a:extLst>
              <a:ext uri="{FF2B5EF4-FFF2-40B4-BE49-F238E27FC236}">
                <a16:creationId xmlns:a16="http://schemas.microsoft.com/office/drawing/2014/main" id="{9DF5B6D4-0E0F-433D-91AB-D6F57D4225F4}"/>
              </a:ext>
            </a:extLst>
          </p:cNvPr>
          <p:cNvSpPr txBox="1"/>
          <p:nvPr/>
        </p:nvSpPr>
        <p:spPr>
          <a:xfrm>
            <a:off x="11446916" y="3553234"/>
            <a:ext cx="508779"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sp>
        <p:nvSpPr>
          <p:cNvPr id="84" name="文本框 83">
            <a:extLst>
              <a:ext uri="{FF2B5EF4-FFF2-40B4-BE49-F238E27FC236}">
                <a16:creationId xmlns:a16="http://schemas.microsoft.com/office/drawing/2014/main" id="{1ED9E8CD-C09F-42E4-BF09-BC5C57445DCC}"/>
              </a:ext>
            </a:extLst>
          </p:cNvPr>
          <p:cNvSpPr txBox="1"/>
          <p:nvPr/>
        </p:nvSpPr>
        <p:spPr>
          <a:xfrm>
            <a:off x="11609910" y="3363189"/>
            <a:ext cx="327259" cy="369332"/>
          </a:xfrm>
          <a:prstGeom prst="rect">
            <a:avLst/>
          </a:prstGeom>
          <a:noFill/>
        </p:spPr>
        <p:txBody>
          <a:bodyPr wrap="square" rtlCol="0">
            <a:spAutoFit/>
          </a:bodyPr>
          <a:lstStyle/>
          <a:p>
            <a:pPr algn="ctr"/>
            <a:r>
              <a:rPr lang="en-US" altLang="zh-CN" b="1" dirty="0">
                <a:solidFill>
                  <a:srgbClr val="00FFFF"/>
                </a:solidFill>
              </a:rPr>
              <a:t>c</a:t>
            </a:r>
            <a:endParaRPr lang="zh-CN" altLang="en-US" b="1" dirty="0">
              <a:solidFill>
                <a:srgbClr val="00FFFF"/>
              </a:solidFill>
            </a:endParaRPr>
          </a:p>
        </p:txBody>
      </p:sp>
      <p:cxnSp>
        <p:nvCxnSpPr>
          <p:cNvPr id="85" name="直接连接符 21">
            <a:extLst>
              <a:ext uri="{FF2B5EF4-FFF2-40B4-BE49-F238E27FC236}">
                <a16:creationId xmlns:a16="http://schemas.microsoft.com/office/drawing/2014/main" id="{6BE02CE3-AE4D-48D1-84A0-164647D80577}"/>
              </a:ext>
            </a:extLst>
          </p:cNvPr>
          <p:cNvCxnSpPr>
            <a:cxnSpLocks/>
            <a:stCxn id="45" idx="3"/>
          </p:cNvCxnSpPr>
          <p:nvPr/>
        </p:nvCxnSpPr>
        <p:spPr>
          <a:xfrm flipH="1">
            <a:off x="7023496" y="2573149"/>
            <a:ext cx="314333" cy="790040"/>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6" name="直接连接符 21">
            <a:extLst>
              <a:ext uri="{FF2B5EF4-FFF2-40B4-BE49-F238E27FC236}">
                <a16:creationId xmlns:a16="http://schemas.microsoft.com/office/drawing/2014/main" id="{D70CCB99-AF02-4293-B525-30B749AA639A}"/>
              </a:ext>
            </a:extLst>
          </p:cNvPr>
          <p:cNvCxnSpPr>
            <a:cxnSpLocks/>
            <a:stCxn id="46" idx="5"/>
          </p:cNvCxnSpPr>
          <p:nvPr/>
        </p:nvCxnSpPr>
        <p:spPr>
          <a:xfrm flipH="1">
            <a:off x="7445204" y="1548093"/>
            <a:ext cx="1215445" cy="2236805"/>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文本框 87">
            <a:extLst>
              <a:ext uri="{FF2B5EF4-FFF2-40B4-BE49-F238E27FC236}">
                <a16:creationId xmlns:a16="http://schemas.microsoft.com/office/drawing/2014/main" id="{049C11E6-0D85-490C-8FF1-D23BE88FB8AD}"/>
              </a:ext>
            </a:extLst>
          </p:cNvPr>
          <p:cNvSpPr txBox="1"/>
          <p:nvPr/>
        </p:nvSpPr>
        <p:spPr>
          <a:xfrm>
            <a:off x="7258050" y="1504950"/>
            <a:ext cx="341760" cy="369332"/>
          </a:xfrm>
          <a:prstGeom prst="rect">
            <a:avLst/>
          </a:prstGeom>
          <a:noFill/>
        </p:spPr>
        <p:txBody>
          <a:bodyPr wrap="none" rtlCol="0">
            <a:spAutoFit/>
          </a:bodyPr>
          <a:lstStyle/>
          <a:p>
            <a:r>
              <a:rPr lang="en-US" altLang="zh-CN" dirty="0"/>
              <a:t>p</a:t>
            </a:r>
            <a:endParaRPr lang="zh-CN" altLang="en-US" dirty="0"/>
          </a:p>
        </p:txBody>
      </p:sp>
      <p:sp>
        <p:nvSpPr>
          <p:cNvPr id="89" name="文本框 88">
            <a:extLst>
              <a:ext uri="{FF2B5EF4-FFF2-40B4-BE49-F238E27FC236}">
                <a16:creationId xmlns:a16="http://schemas.microsoft.com/office/drawing/2014/main" id="{DB20B20C-CB88-4F9B-926E-6DA7D18EC148}"/>
              </a:ext>
            </a:extLst>
          </p:cNvPr>
          <p:cNvSpPr txBox="1"/>
          <p:nvPr/>
        </p:nvSpPr>
        <p:spPr>
          <a:xfrm>
            <a:off x="11763375" y="3076575"/>
            <a:ext cx="341760" cy="369332"/>
          </a:xfrm>
          <a:prstGeom prst="rect">
            <a:avLst/>
          </a:prstGeom>
          <a:noFill/>
        </p:spPr>
        <p:txBody>
          <a:bodyPr wrap="none" rtlCol="0">
            <a:spAutoFit/>
          </a:bodyPr>
          <a:lstStyle/>
          <a:p>
            <a:r>
              <a:rPr lang="en-US" altLang="zh-CN" dirty="0"/>
              <a:t>q</a:t>
            </a:r>
            <a:endParaRPr lang="zh-CN" altLang="en-US" dirty="0"/>
          </a:p>
        </p:txBody>
      </p:sp>
      <p:sp>
        <p:nvSpPr>
          <p:cNvPr id="4" name="文本框 3">
            <a:extLst>
              <a:ext uri="{FF2B5EF4-FFF2-40B4-BE49-F238E27FC236}">
                <a16:creationId xmlns:a16="http://schemas.microsoft.com/office/drawing/2014/main" id="{23408A2C-719A-4C52-861B-54C388196E31}"/>
              </a:ext>
            </a:extLst>
          </p:cNvPr>
          <p:cNvSpPr txBox="1"/>
          <p:nvPr/>
        </p:nvSpPr>
        <p:spPr>
          <a:xfrm>
            <a:off x="7267575" y="2914650"/>
            <a:ext cx="482824" cy="369332"/>
          </a:xfrm>
          <a:prstGeom prst="rect">
            <a:avLst/>
          </a:prstGeom>
          <a:noFill/>
        </p:spPr>
        <p:txBody>
          <a:bodyPr wrap="none" rtlCol="0">
            <a:spAutoFit/>
          </a:bodyPr>
          <a:lstStyle/>
          <a:p>
            <a:r>
              <a:rPr lang="en-US" altLang="zh-CN" dirty="0"/>
              <a:t>nq</a:t>
            </a:r>
            <a:endParaRPr lang="zh-CN" altLang="en-US" dirty="0"/>
          </a:p>
        </p:txBody>
      </p:sp>
      <p:sp>
        <p:nvSpPr>
          <p:cNvPr id="92" name="文本框 91">
            <a:extLst>
              <a:ext uri="{FF2B5EF4-FFF2-40B4-BE49-F238E27FC236}">
                <a16:creationId xmlns:a16="http://schemas.microsoft.com/office/drawing/2014/main" id="{73049FE8-1032-4021-9BE0-06AE7ECF8FD9}"/>
              </a:ext>
            </a:extLst>
          </p:cNvPr>
          <p:cNvSpPr txBox="1"/>
          <p:nvPr/>
        </p:nvSpPr>
        <p:spPr>
          <a:xfrm>
            <a:off x="7000875" y="6038850"/>
            <a:ext cx="482824" cy="369332"/>
          </a:xfrm>
          <a:prstGeom prst="rect">
            <a:avLst/>
          </a:prstGeom>
          <a:noFill/>
        </p:spPr>
        <p:txBody>
          <a:bodyPr wrap="none" rtlCol="0">
            <a:spAutoFit/>
          </a:bodyPr>
          <a:lstStyle/>
          <a:p>
            <a:r>
              <a:rPr lang="en-US" altLang="zh-CN" dirty="0"/>
              <a:t>np</a:t>
            </a:r>
            <a:endParaRPr lang="zh-CN" altLang="en-US" dirty="0"/>
          </a:p>
        </p:txBody>
      </p:sp>
    </p:spTree>
    <p:extLst>
      <p:ext uri="{BB962C8B-B14F-4D97-AF65-F5344CB8AC3E}">
        <p14:creationId xmlns:p14="http://schemas.microsoft.com/office/powerpoint/2010/main" val="27248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4.79167E-6 -2.96296E-6 L -0.37682 0.00116 " pathEditMode="relative" rAng="0" ptsTypes="AA">
                                      <p:cBhvr>
                                        <p:cTn id="10" dur="2000" fill="hold"/>
                                        <p:tgtEl>
                                          <p:spTgt spid="44"/>
                                        </p:tgtEl>
                                        <p:attrNameLst>
                                          <p:attrName>ppt_x</p:attrName>
                                          <p:attrName>ppt_y</p:attrName>
                                        </p:attrNameLst>
                                      </p:cBhvr>
                                      <p:rCtr x="-18841" y="46"/>
                                    </p:animMotion>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2000"/>
                            </p:stCondLst>
                            <p:childTnLst>
                              <p:par>
                                <p:cTn id="15" presetID="35" presetClass="emph" presetSubtype="0" repeatCount="2000" fill="hold" grpId="2" nodeType="afterEffect">
                                  <p:stCondLst>
                                    <p:cond delay="0"/>
                                  </p:stCondLst>
                                  <p:childTnLst>
                                    <p:anim calcmode="discrete" valueType="str">
                                      <p:cBhvr>
                                        <p:cTn id="16" dur="500" fill="hold"/>
                                        <p:tgtEl>
                                          <p:spTgt spid="83"/>
                                        </p:tgtEl>
                                        <p:attrNameLst>
                                          <p:attrName>style.visibility</p:attrName>
                                        </p:attrNameLst>
                                      </p:cBhvr>
                                      <p:tavLst>
                                        <p:tav tm="0">
                                          <p:val>
                                            <p:strVal val="hidden"/>
                                          </p:val>
                                        </p:tav>
                                        <p:tav tm="50000">
                                          <p:val>
                                            <p:strVal val="visible"/>
                                          </p:val>
                                        </p:tav>
                                      </p:tavLst>
                                    </p:anim>
                                  </p:childTnLst>
                                </p:cTn>
                              </p:par>
                              <p:par>
                                <p:cTn id="17" presetID="35" presetClass="emph" presetSubtype="0" repeatCount="2000" fill="hold" grpId="2" nodeType="withEffect">
                                  <p:stCondLst>
                                    <p:cond delay="0"/>
                                  </p:stCondLst>
                                  <p:childTnLst>
                                    <p:anim calcmode="discrete" valueType="str">
                                      <p:cBhvr>
                                        <p:cTn id="18" dur="5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5" presetClass="emph" presetSubtype="0" repeatCount="2000" fill="hold" nodeType="clickEffect">
                                  <p:stCondLst>
                                    <p:cond delay="0"/>
                                  </p:stCondLst>
                                  <p:childTnLst>
                                    <p:anim calcmode="discrete" valueType="str">
                                      <p:cBhvr>
                                        <p:cTn id="26" dur="500" fill="hold"/>
                                        <p:tgtEl>
                                          <p:spTgt spid="64"/>
                                        </p:tgtEl>
                                        <p:attrNameLst>
                                          <p:attrName>style.visibility</p:attrName>
                                        </p:attrNameLst>
                                      </p:cBhvr>
                                      <p:tavLst>
                                        <p:tav tm="0">
                                          <p:val>
                                            <p:strVal val="hidden"/>
                                          </p:val>
                                        </p:tav>
                                        <p:tav tm="50000">
                                          <p:val>
                                            <p:strVal val="visible"/>
                                          </p:val>
                                        </p:tav>
                                      </p:tavLst>
                                    </p:anim>
                                  </p:childTnLst>
                                </p:cTn>
                              </p:par>
                            </p:childTnLst>
                          </p:cTn>
                        </p:par>
                        <p:par>
                          <p:cTn id="27" fill="hold">
                            <p:stCondLst>
                              <p:cond delay="1000"/>
                            </p:stCondLst>
                            <p:childTnLst>
                              <p:par>
                                <p:cTn id="28" presetID="35" presetClass="emph" presetSubtype="0" repeatCount="2000" fill="hold" grpId="1" nodeType="afterEffect">
                                  <p:stCondLst>
                                    <p:cond delay="0"/>
                                  </p:stCondLst>
                                  <p:childTnLst>
                                    <p:anim calcmode="discrete" valueType="str">
                                      <p:cBhvr>
                                        <p:cTn id="29" dur="500" fill="hold"/>
                                        <p:tgtEl>
                                          <p:spTgt spid="83"/>
                                        </p:tgtEl>
                                        <p:attrNameLst>
                                          <p:attrName>style.visibility</p:attrName>
                                        </p:attrNameLst>
                                      </p:cBhvr>
                                      <p:tavLst>
                                        <p:tav tm="0">
                                          <p:val>
                                            <p:strVal val="hidden"/>
                                          </p:val>
                                        </p:tav>
                                        <p:tav tm="50000">
                                          <p:val>
                                            <p:strVal val="visible"/>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64"/>
                                        </p:tgtEl>
                                      </p:cBhvr>
                                    </p:animEffect>
                                    <p:set>
                                      <p:cBhvr>
                                        <p:cTn id="42" dur="1" fill="hold">
                                          <p:stCondLst>
                                            <p:cond delay="499"/>
                                          </p:stCondLst>
                                        </p:cTn>
                                        <p:tgtEl>
                                          <p:spTgt spid="64"/>
                                        </p:tgtEl>
                                        <p:attrNameLst>
                                          <p:attrName>style.visibility</p:attrName>
                                        </p:attrNameLst>
                                      </p:cBhvr>
                                      <p:to>
                                        <p:strVal val="hidden"/>
                                      </p:to>
                                    </p:se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85"/>
                                        </p:tgtEl>
                                        <p:attrNameLst>
                                          <p:attrName>style.visibility</p:attrName>
                                        </p:attrNameLst>
                                      </p:cBhvr>
                                      <p:to>
                                        <p:strVal val="visible"/>
                                      </p:to>
                                    </p:set>
                                    <p:animEffect transition="in" filter="fade">
                                      <p:cBhvr>
                                        <p:cTn id="46" dur="500"/>
                                        <p:tgtEl>
                                          <p:spTgt spid="85"/>
                                        </p:tgtEl>
                                      </p:cBhvr>
                                    </p:animEffect>
                                  </p:childTnLst>
                                </p:cTn>
                              </p:par>
                            </p:childTnLst>
                          </p:cTn>
                        </p:par>
                        <p:par>
                          <p:cTn id="47" fill="hold">
                            <p:stCondLst>
                              <p:cond delay="1000"/>
                            </p:stCondLst>
                            <p:childTnLst>
                              <p:par>
                                <p:cTn id="48" presetID="42" presetClass="path" presetSubtype="0" accel="50000" decel="50000" fill="hold" grpId="0" nodeType="afterEffect">
                                  <p:stCondLst>
                                    <p:cond delay="0"/>
                                  </p:stCondLst>
                                  <p:childTnLst>
                                    <p:animMotion origin="layout" path="M -4.79167E-6 -2.96296E-6 L -0.37682 0.00116 " pathEditMode="relative" rAng="0" ptsTypes="AA">
                                      <p:cBhvr>
                                        <p:cTn id="49" dur="2000" fill="hold"/>
                                        <p:tgtEl>
                                          <p:spTgt spid="83"/>
                                        </p:tgtEl>
                                        <p:attrNameLst>
                                          <p:attrName>ppt_x</p:attrName>
                                          <p:attrName>ppt_y</p:attrName>
                                        </p:attrNameLst>
                                      </p:cBhvr>
                                      <p:rCtr x="-18841" y="46"/>
                                    </p:animMotion>
                                  </p:childTnLst>
                                </p:cTn>
                              </p:par>
                            </p:childTnLst>
                          </p:cTn>
                        </p:par>
                        <p:par>
                          <p:cTn id="50" fill="hold">
                            <p:stCondLst>
                              <p:cond delay="3000"/>
                            </p:stCondLst>
                            <p:childTnLst>
                              <p:par>
                                <p:cTn id="51" presetID="1" presetClass="exit" presetSubtype="0" fill="hold" grpId="0" nodeType="afterEffect">
                                  <p:stCondLst>
                                    <p:cond delay="0"/>
                                  </p:stCondLst>
                                  <p:childTnLst>
                                    <p:set>
                                      <p:cBhvr>
                                        <p:cTn id="52" dur="1" fill="hold">
                                          <p:stCondLst>
                                            <p:cond delay="0"/>
                                          </p:stCondLst>
                                        </p:cTn>
                                        <p:tgtEl>
                                          <p:spTgt spid="59"/>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72"/>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80"/>
                                        </p:tgtEl>
                                        <p:attrNameLst>
                                          <p:attrName>style.visibility</p:attrName>
                                        </p:attrNameLst>
                                      </p:cBhvr>
                                      <p:to>
                                        <p:strVal val="hidden"/>
                                      </p:to>
                                    </p:set>
                                  </p:childTnLst>
                                </p:cTn>
                              </p:par>
                            </p:childTnLst>
                          </p:cTn>
                        </p:par>
                        <p:par>
                          <p:cTn id="57" fill="hold">
                            <p:stCondLst>
                              <p:cond delay="3000"/>
                            </p:stCondLst>
                            <p:childTnLst>
                              <p:par>
                                <p:cTn id="58" presetID="35" presetClass="emph" presetSubtype="0" repeatCount="2000" fill="hold" nodeType="afterEffect">
                                  <p:stCondLst>
                                    <p:cond delay="500"/>
                                  </p:stCondLst>
                                  <p:childTnLst>
                                    <p:anim calcmode="discrete" valueType="str">
                                      <p:cBhvr>
                                        <p:cTn id="59" dur="500" fill="hold"/>
                                        <p:tgtEl>
                                          <p:spTgt spid="66"/>
                                        </p:tgtEl>
                                        <p:attrNameLst>
                                          <p:attrName>style.visibility</p:attrName>
                                        </p:attrNameLst>
                                      </p:cBhvr>
                                      <p:tavLst>
                                        <p:tav tm="0">
                                          <p:val>
                                            <p:strVal val="hidden"/>
                                          </p:val>
                                        </p:tav>
                                        <p:tav tm="50000">
                                          <p:val>
                                            <p:strVal val="visible"/>
                                          </p:val>
                                        </p:tav>
                                      </p:tavLst>
                                    </p:anim>
                                  </p:childTnLst>
                                </p:cTn>
                              </p:par>
                            </p:childTnLst>
                          </p:cTn>
                        </p:par>
                        <p:par>
                          <p:cTn id="60" fill="hold">
                            <p:stCondLst>
                              <p:cond delay="4500"/>
                            </p:stCondLst>
                            <p:childTnLst>
                              <p:par>
                                <p:cTn id="61" presetID="35" presetClass="emph" presetSubtype="0" repeatCount="2000" fill="hold" grpId="0" nodeType="afterEffect">
                                  <p:stCondLst>
                                    <p:cond delay="0"/>
                                  </p:stCondLst>
                                  <p:childTnLst>
                                    <p:anim calcmode="discrete" valueType="str">
                                      <p:cBhvr>
                                        <p:cTn id="62" dur="500" fill="hold"/>
                                        <p:tgtEl>
                                          <p:spTgt spid="46"/>
                                        </p:tgtEl>
                                        <p:attrNameLst>
                                          <p:attrName>style.visibility</p:attrName>
                                        </p:attrNameLst>
                                      </p:cBhvr>
                                      <p:tavLst>
                                        <p:tav tm="0">
                                          <p:val>
                                            <p:strVal val="hidden"/>
                                          </p:val>
                                        </p:tav>
                                        <p:tav tm="50000">
                                          <p:val>
                                            <p:strVal val="visible"/>
                                          </p:val>
                                        </p:tav>
                                      </p:tavLst>
                                    </p:anim>
                                  </p:childTnLst>
                                </p:cTn>
                              </p:par>
                            </p:childTnLst>
                          </p:cTn>
                        </p:par>
                        <p:par>
                          <p:cTn id="63" fill="hold">
                            <p:stCondLst>
                              <p:cond delay="5500"/>
                            </p:stCondLst>
                            <p:childTnLst>
                              <p:par>
                                <p:cTn id="64" presetID="35" presetClass="emph" presetSubtype="0" repeatCount="2000" fill="hold" nodeType="afterEffect">
                                  <p:stCondLst>
                                    <p:cond delay="0"/>
                                  </p:stCondLst>
                                  <p:childTnLst>
                                    <p:anim calcmode="discrete" valueType="str">
                                      <p:cBhvr>
                                        <p:cTn id="65" dur="500" fill="hold"/>
                                        <p:tgtEl>
                                          <p:spTgt spid="54"/>
                                        </p:tgtEl>
                                        <p:attrNameLst>
                                          <p:attrName>style.visibility</p:attrName>
                                        </p:attrNameLst>
                                      </p:cBhvr>
                                      <p:tavLst>
                                        <p:tav tm="0">
                                          <p:val>
                                            <p:strVal val="hidden"/>
                                          </p:val>
                                        </p:tav>
                                        <p:tav tm="50000">
                                          <p:val>
                                            <p:strVal val="visible"/>
                                          </p:val>
                                        </p:tav>
                                      </p:tavLst>
                                    </p:anim>
                                  </p:childTnLst>
                                </p:cTn>
                              </p:par>
                            </p:childTnLst>
                          </p:cTn>
                        </p:par>
                        <p:par>
                          <p:cTn id="66" fill="hold">
                            <p:stCondLst>
                              <p:cond delay="6500"/>
                            </p:stCondLst>
                            <p:childTnLst>
                              <p:par>
                                <p:cTn id="67" presetID="10" presetClass="exit" presetSubtype="0" fill="hold" nodeType="afterEffect">
                                  <p:stCondLst>
                                    <p:cond delay="0"/>
                                  </p:stCondLst>
                                  <p:childTnLst>
                                    <p:animEffect transition="out" filter="fade">
                                      <p:cBhvr>
                                        <p:cTn id="68" dur="500"/>
                                        <p:tgtEl>
                                          <p:spTgt spid="54"/>
                                        </p:tgtEl>
                                      </p:cBhvr>
                                    </p:animEffect>
                                    <p:set>
                                      <p:cBhvr>
                                        <p:cTn id="69" dur="1" fill="hold">
                                          <p:stCondLst>
                                            <p:cond delay="499"/>
                                          </p:stCondLst>
                                        </p:cTn>
                                        <p:tgtEl>
                                          <p:spTgt spid="54"/>
                                        </p:tgtEl>
                                        <p:attrNameLst>
                                          <p:attrName>style.visibility</p:attrName>
                                        </p:attrNameLst>
                                      </p:cBhvr>
                                      <p:to>
                                        <p:strVal val="hidden"/>
                                      </p:to>
                                    </p:set>
                                  </p:childTnLst>
                                </p:cTn>
                              </p:par>
                            </p:childTnLst>
                          </p:cTn>
                        </p:par>
                        <p:par>
                          <p:cTn id="70" fill="hold">
                            <p:stCondLst>
                              <p:cond delay="7000"/>
                            </p:stCondLst>
                            <p:childTnLst>
                              <p:par>
                                <p:cTn id="71" presetID="10" presetClass="entr" presetSubtype="0" fill="hold" nodeType="afterEffect">
                                  <p:stCondLst>
                                    <p:cond delay="0"/>
                                  </p:stCondLst>
                                  <p:childTnLst>
                                    <p:set>
                                      <p:cBhvr>
                                        <p:cTn id="72" dur="1" fill="hold">
                                          <p:stCondLst>
                                            <p:cond delay="0"/>
                                          </p:stCondLst>
                                        </p:cTn>
                                        <p:tgtEl>
                                          <p:spTgt spid="86"/>
                                        </p:tgtEl>
                                        <p:attrNameLst>
                                          <p:attrName>style.visibility</p:attrName>
                                        </p:attrNameLst>
                                      </p:cBhvr>
                                      <p:to>
                                        <p:strVal val="visible"/>
                                      </p:to>
                                    </p:set>
                                    <p:animEffect transition="in" filter="fade">
                                      <p:cBhvr>
                                        <p:cTn id="73" dur="500"/>
                                        <p:tgtEl>
                                          <p:spTgt spid="86"/>
                                        </p:tgtEl>
                                      </p:cBhvr>
                                    </p:animEffect>
                                  </p:childTnLst>
                                </p:cTn>
                              </p:par>
                            </p:childTnLst>
                          </p:cTn>
                        </p:par>
                        <p:par>
                          <p:cTn id="74" fill="hold">
                            <p:stCondLst>
                              <p:cond delay="7500"/>
                            </p:stCondLst>
                            <p:childTnLst>
                              <p:par>
                                <p:cTn id="75" presetID="42" presetClass="path" presetSubtype="0" accel="50000" decel="50000" fill="hold" grpId="0" nodeType="afterEffect">
                                  <p:stCondLst>
                                    <p:cond delay="0"/>
                                  </p:stCondLst>
                                  <p:childTnLst>
                                    <p:animMotion origin="layout" path="M -4.79167E-6 -2.96296E-6 L -0.37682 0.00116 " pathEditMode="relative" rAng="0" ptsTypes="AA">
                                      <p:cBhvr>
                                        <p:cTn id="76" dur="2000" fill="hold"/>
                                        <p:tgtEl>
                                          <p:spTgt spid="84"/>
                                        </p:tgtEl>
                                        <p:attrNameLst>
                                          <p:attrName>ppt_x</p:attrName>
                                          <p:attrName>ppt_y</p:attrName>
                                        </p:attrNameLst>
                                      </p:cBhvr>
                                      <p:rCtr x="-18841" y="46"/>
                                    </p:animMotion>
                                  </p:childTnLst>
                                </p:cTn>
                              </p:par>
                            </p:childTnLst>
                          </p:cTn>
                        </p:par>
                        <p:par>
                          <p:cTn id="77" fill="hold">
                            <p:stCondLst>
                              <p:cond delay="9500"/>
                            </p:stCondLst>
                            <p:childTnLst>
                              <p:par>
                                <p:cTn id="78" presetID="1" presetClass="exit" presetSubtype="0" fill="hold" grpId="0" nodeType="afterEffect">
                                  <p:stCondLst>
                                    <p:cond delay="0"/>
                                  </p:stCondLst>
                                  <p:childTnLst>
                                    <p:set>
                                      <p:cBhvr>
                                        <p:cTn id="79" dur="1" fill="hold">
                                          <p:stCondLst>
                                            <p:cond delay="0"/>
                                          </p:stCondLst>
                                        </p:cTn>
                                        <p:tgtEl>
                                          <p:spTgt spid="70"/>
                                        </p:tgtEl>
                                        <p:attrNameLst>
                                          <p:attrName>style.visibility</p:attrName>
                                        </p:attrNameLst>
                                      </p:cBhvr>
                                      <p:to>
                                        <p:strVal val="hidden"/>
                                      </p:to>
                                    </p:set>
                                  </p:childTnLst>
                                </p:cTn>
                              </p:par>
                              <p:par>
                                <p:cTn id="80" presetID="1" presetClass="exit" presetSubtype="0" fill="hold" grpId="0" nodeType="withEffect">
                                  <p:stCondLst>
                                    <p:cond delay="0"/>
                                  </p:stCondLst>
                                  <p:childTnLst>
                                    <p:set>
                                      <p:cBhvr>
                                        <p:cTn id="81" dur="1" fill="hold">
                                          <p:stCondLst>
                                            <p:cond delay="0"/>
                                          </p:stCondLst>
                                        </p:cTn>
                                        <p:tgtEl>
                                          <p:spTgt spid="57"/>
                                        </p:tgtEl>
                                        <p:attrNameLst>
                                          <p:attrName>style.visibility</p:attrName>
                                        </p:attrNameLst>
                                      </p:cBhvr>
                                      <p:to>
                                        <p:strVal val="hidden"/>
                                      </p:to>
                                    </p:set>
                                  </p:childTnLst>
                                </p:cTn>
                              </p:par>
                              <p:par>
                                <p:cTn id="82" presetID="1" presetClass="exit" presetSubtype="0" fill="hold" grpId="0" nodeType="withEffect">
                                  <p:stCondLst>
                                    <p:cond delay="0"/>
                                  </p:stCondLst>
                                  <p:childTnLst>
                                    <p:set>
                                      <p:cBhvr>
                                        <p:cTn id="83" dur="1" fill="hold">
                                          <p:stCondLst>
                                            <p:cond delay="0"/>
                                          </p:stCondLst>
                                        </p:cTn>
                                        <p:tgtEl>
                                          <p:spTgt spid="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4" grpId="0" uiExpand="1" animBg="1"/>
      <p:bldP spid="46" grpId="0" animBg="1"/>
      <p:bldP spid="57" grpId="0"/>
      <p:bldP spid="59" grpId="0"/>
      <p:bldP spid="70" grpId="0"/>
      <p:bldP spid="72" grpId="0"/>
      <p:bldP spid="78" grpId="0"/>
      <p:bldP spid="80" grpId="0"/>
      <p:bldP spid="83" grpId="0"/>
      <p:bldP spid="83" grpId="1" uiExpand="1"/>
      <p:bldP spid="83" grpId="2" uiExpand="1"/>
      <p:bldP spid="84" grpId="0"/>
      <p:bldP spid="84" grpId="2" uiExpand="1"/>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构造</a:t>
            </a:r>
            <a:r>
              <a:rPr lang="en-US" altLang="zh-CN" dirty="0"/>
              <a:t>——</a:t>
            </a:r>
            <a:r>
              <a:rPr lang="zh-CN" altLang="en-US" dirty="0"/>
              <a:t>实现</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5" y="2052917"/>
            <a:ext cx="5487986" cy="4503739"/>
          </a:xfrm>
        </p:spPr>
        <p:txBody>
          <a:bodyPr>
            <a:normAutofit/>
          </a:bodyPr>
          <a:lstStyle/>
          <a:p>
            <a:r>
              <a:rPr lang="zh-CN" altLang="en-US" dirty="0"/>
              <a:t>注意到一个点接受的字符串的长度是连续的一段区间，所以在访问</a:t>
            </a:r>
            <a:r>
              <a:rPr lang="en-US" altLang="zh-CN" dirty="0"/>
              <a:t>p</a:t>
            </a:r>
            <a:r>
              <a:rPr lang="zh-CN" altLang="en-US" dirty="0"/>
              <a:t>的祖先的时候，一旦遇到一个没有连向</a:t>
            </a:r>
            <a:r>
              <a:rPr lang="en-US" altLang="zh-CN" dirty="0"/>
              <a:t>q</a:t>
            </a:r>
            <a:r>
              <a:rPr lang="zh-CN" altLang="en-US" dirty="0"/>
              <a:t>的点，就可以跳出循环</a:t>
            </a:r>
            <a:endParaRPr lang="en-US" altLang="zh-CN" dirty="0"/>
          </a:p>
          <a:p>
            <a:r>
              <a:rPr lang="zh-CN" altLang="en-US" dirty="0"/>
              <a:t>接着为了使其它节点接受的字符串不变，你需要把从</a:t>
            </a:r>
            <a:r>
              <a:rPr lang="en-US" altLang="zh-CN" dirty="0"/>
              <a:t>q</a:t>
            </a:r>
            <a:r>
              <a:rPr lang="zh-CN" altLang="en-US" dirty="0"/>
              <a:t>出发的所有转移边复制到</a:t>
            </a:r>
            <a:r>
              <a:rPr lang="en-US" altLang="zh-CN" dirty="0"/>
              <a:t>nq</a:t>
            </a:r>
            <a:r>
              <a:rPr lang="zh-CN" altLang="en-US" dirty="0"/>
              <a:t>上</a:t>
            </a:r>
            <a:endParaRPr lang="en-US" altLang="zh-CN" dirty="0"/>
          </a:p>
          <a:p>
            <a:r>
              <a:rPr lang="zh-CN" altLang="en-US" dirty="0"/>
              <a:t>注意要将</a:t>
            </a:r>
            <a:r>
              <a:rPr lang="en-US" altLang="zh-CN" dirty="0"/>
              <a:t>nq</a:t>
            </a:r>
            <a:r>
              <a:rPr lang="zh-CN" altLang="en-US" dirty="0"/>
              <a:t>接受的最大字符串长度设为</a:t>
            </a:r>
            <a:r>
              <a:rPr lang="en-US" altLang="zh-CN" dirty="0"/>
              <a:t>p</a:t>
            </a:r>
            <a:r>
              <a:rPr lang="zh-CN" altLang="en-US" dirty="0"/>
              <a:t>接受的最大字符串长度加</a:t>
            </a:r>
            <a:r>
              <a:rPr lang="en-US" altLang="zh-CN" dirty="0"/>
              <a:t>1</a:t>
            </a:r>
          </a:p>
          <a:p>
            <a:r>
              <a:rPr lang="zh-CN" altLang="en-US" dirty="0"/>
              <a:t>最后是确定节点的父亲</a:t>
            </a:r>
            <a:endParaRPr lang="en-US" altLang="zh-CN" dirty="0"/>
          </a:p>
          <a:p>
            <a:r>
              <a:rPr lang="en-US" altLang="zh-CN" dirty="0"/>
              <a:t>nq</a:t>
            </a:r>
            <a:r>
              <a:rPr lang="zh-CN" altLang="en-US" dirty="0"/>
              <a:t>的父亲显然要设为原来</a:t>
            </a:r>
            <a:r>
              <a:rPr lang="en-US" altLang="zh-CN" dirty="0"/>
              <a:t>q</a:t>
            </a:r>
            <a:r>
              <a:rPr lang="zh-CN" altLang="en-US" dirty="0"/>
              <a:t>的父亲（这一步可以在复制的时候完成）</a:t>
            </a:r>
            <a:endParaRPr lang="en-US" altLang="zh-CN" dirty="0"/>
          </a:p>
          <a:p>
            <a:r>
              <a:rPr lang="en-US" altLang="zh-CN" dirty="0"/>
              <a:t>np</a:t>
            </a:r>
            <a:r>
              <a:rPr lang="zh-CN" altLang="en-US" dirty="0"/>
              <a:t>和</a:t>
            </a:r>
            <a:r>
              <a:rPr lang="en-US" altLang="zh-CN" dirty="0"/>
              <a:t>q</a:t>
            </a:r>
            <a:r>
              <a:rPr lang="zh-CN" altLang="en-US" dirty="0"/>
              <a:t>的父亲显然要设为</a:t>
            </a:r>
            <a:r>
              <a:rPr lang="en-US" altLang="zh-CN" dirty="0"/>
              <a:t>nq</a:t>
            </a:r>
          </a:p>
          <a:p>
            <a:endParaRPr lang="en-US" altLang="zh-CN" dirty="0"/>
          </a:p>
          <a:p>
            <a:endParaRPr lang="en-US" altLang="zh-CN" dirty="0"/>
          </a:p>
        </p:txBody>
      </p:sp>
      <p:sp>
        <p:nvSpPr>
          <p:cNvPr id="87" name="椭圆 86">
            <a:extLst>
              <a:ext uri="{FF2B5EF4-FFF2-40B4-BE49-F238E27FC236}">
                <a16:creationId xmlns:a16="http://schemas.microsoft.com/office/drawing/2014/main" id="{A26C929E-7DBB-47C5-8D7B-0AF6D3935068}"/>
              </a:ext>
            </a:extLst>
          </p:cNvPr>
          <p:cNvSpPr/>
          <p:nvPr/>
        </p:nvSpPr>
        <p:spPr>
          <a:xfrm>
            <a:off x="6601787" y="3363189"/>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88" name="椭圆 87">
            <a:extLst>
              <a:ext uri="{FF2B5EF4-FFF2-40B4-BE49-F238E27FC236}">
                <a16:creationId xmlns:a16="http://schemas.microsoft.com/office/drawing/2014/main" id="{15C5ED68-5A17-4FB1-8B2B-3ACFDEB1F3A7}"/>
              </a:ext>
            </a:extLst>
          </p:cNvPr>
          <p:cNvSpPr/>
          <p:nvPr/>
        </p:nvSpPr>
        <p:spPr>
          <a:xfrm>
            <a:off x="7214313" y="1853248"/>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sp>
        <p:nvSpPr>
          <p:cNvPr id="89" name="椭圆 88">
            <a:extLst>
              <a:ext uri="{FF2B5EF4-FFF2-40B4-BE49-F238E27FC236}">
                <a16:creationId xmlns:a16="http://schemas.microsoft.com/office/drawing/2014/main" id="{FACCBE5A-239D-4C1F-9DA4-25BE2CB3BBF2}"/>
              </a:ext>
            </a:extLst>
          </p:cNvPr>
          <p:cNvSpPr/>
          <p:nvPr/>
        </p:nvSpPr>
        <p:spPr>
          <a:xfrm>
            <a:off x="8080653" y="968097"/>
            <a:ext cx="679508" cy="67950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0" name="椭圆 89">
            <a:extLst>
              <a:ext uri="{FF2B5EF4-FFF2-40B4-BE49-F238E27FC236}">
                <a16:creationId xmlns:a16="http://schemas.microsoft.com/office/drawing/2014/main" id="{A1F8E7C8-2C55-4CE0-A0BC-5D8738CF314B}"/>
              </a:ext>
            </a:extLst>
          </p:cNvPr>
          <p:cNvSpPr/>
          <p:nvPr/>
        </p:nvSpPr>
        <p:spPr>
          <a:xfrm>
            <a:off x="9850730" y="968097"/>
            <a:ext cx="679508" cy="6795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dirty="0">
                <a:solidFill>
                  <a:srgbClr val="FFFF00"/>
                </a:solidFill>
              </a:rPr>
              <a:t>a</a:t>
            </a:r>
            <a:endParaRPr lang="zh-CN" altLang="en-US" dirty="0"/>
          </a:p>
        </p:txBody>
      </p:sp>
      <p:cxnSp>
        <p:nvCxnSpPr>
          <p:cNvPr id="91" name="直接连接符 21">
            <a:extLst>
              <a:ext uri="{FF2B5EF4-FFF2-40B4-BE49-F238E27FC236}">
                <a16:creationId xmlns:a16="http://schemas.microsoft.com/office/drawing/2014/main" id="{6E88E9CF-3D75-4E60-8F3E-0AC69AE6F00B}"/>
              </a:ext>
            </a:extLst>
          </p:cNvPr>
          <p:cNvCxnSpPr>
            <a:cxnSpLocks/>
            <a:stCxn id="89" idx="6"/>
            <a:endCxn id="90" idx="2"/>
          </p:cNvCxnSpPr>
          <p:nvPr/>
        </p:nvCxnSpPr>
        <p:spPr>
          <a:xfrm>
            <a:off x="8760161" y="1307851"/>
            <a:ext cx="1090569" cy="0"/>
          </a:xfrm>
          <a:prstGeom prst="straightConnector1">
            <a:avLst/>
          </a:prstGeom>
          <a:ln w="38100">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椭圆 91">
            <a:extLst>
              <a:ext uri="{FF2B5EF4-FFF2-40B4-BE49-F238E27FC236}">
                <a16:creationId xmlns:a16="http://schemas.microsoft.com/office/drawing/2014/main" id="{D6B7EBF3-CCE0-422F-BA6C-C58A7F3A4ECA}"/>
              </a:ext>
            </a:extLst>
          </p:cNvPr>
          <p:cNvSpPr/>
          <p:nvPr/>
        </p:nvSpPr>
        <p:spPr>
          <a:xfrm>
            <a:off x="10757314" y="176501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cxnSp>
        <p:nvCxnSpPr>
          <p:cNvPr id="93" name="直接连接符 21">
            <a:extLst>
              <a:ext uri="{FF2B5EF4-FFF2-40B4-BE49-F238E27FC236}">
                <a16:creationId xmlns:a16="http://schemas.microsoft.com/office/drawing/2014/main" id="{93969EF6-338E-479B-AAA9-EB755ABD5C76}"/>
              </a:ext>
            </a:extLst>
          </p:cNvPr>
          <p:cNvCxnSpPr>
            <a:cxnSpLocks/>
            <a:stCxn id="90" idx="5"/>
            <a:endCxn id="92" idx="1"/>
          </p:cNvCxnSpPr>
          <p:nvPr/>
        </p:nvCxnSpPr>
        <p:spPr>
          <a:xfrm>
            <a:off x="10430726" y="1548093"/>
            <a:ext cx="450104" cy="340437"/>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椭圆 93">
            <a:extLst>
              <a:ext uri="{FF2B5EF4-FFF2-40B4-BE49-F238E27FC236}">
                <a16:creationId xmlns:a16="http://schemas.microsoft.com/office/drawing/2014/main" id="{86560DE6-7FF9-43CB-8AB8-A83764E5E9FD}"/>
              </a:ext>
            </a:extLst>
          </p:cNvPr>
          <p:cNvSpPr/>
          <p:nvPr/>
        </p:nvSpPr>
        <p:spPr>
          <a:xfrm>
            <a:off x="11198464" y="335356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95" name="文本框 94">
            <a:extLst>
              <a:ext uri="{FF2B5EF4-FFF2-40B4-BE49-F238E27FC236}">
                <a16:creationId xmlns:a16="http://schemas.microsoft.com/office/drawing/2014/main" id="{D304319B-84A6-41B1-9C82-B5602628B855}"/>
              </a:ext>
            </a:extLst>
          </p:cNvPr>
          <p:cNvSpPr txBox="1"/>
          <p:nvPr/>
        </p:nvSpPr>
        <p:spPr>
          <a:xfrm>
            <a:off x="11302441" y="3753941"/>
            <a:ext cx="653255"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cxnSp>
        <p:nvCxnSpPr>
          <p:cNvPr id="96" name="直接连接符 21">
            <a:extLst>
              <a:ext uri="{FF2B5EF4-FFF2-40B4-BE49-F238E27FC236}">
                <a16:creationId xmlns:a16="http://schemas.microsoft.com/office/drawing/2014/main" id="{EA0E5D25-BD4C-4618-A476-971135B51189}"/>
              </a:ext>
            </a:extLst>
          </p:cNvPr>
          <p:cNvCxnSpPr>
            <a:cxnSpLocks/>
            <a:stCxn id="92" idx="4"/>
            <a:endCxn id="94" idx="1"/>
          </p:cNvCxnSpPr>
          <p:nvPr/>
        </p:nvCxnSpPr>
        <p:spPr>
          <a:xfrm>
            <a:off x="11179023" y="2608431"/>
            <a:ext cx="142957" cy="86864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7" name="文本框 96">
            <a:extLst>
              <a:ext uri="{FF2B5EF4-FFF2-40B4-BE49-F238E27FC236}">
                <a16:creationId xmlns:a16="http://schemas.microsoft.com/office/drawing/2014/main" id="{672B7A6A-E62D-438F-A1EE-BEEB1AA63285}"/>
              </a:ext>
            </a:extLst>
          </p:cNvPr>
          <p:cNvSpPr txBox="1"/>
          <p:nvPr/>
        </p:nvSpPr>
        <p:spPr>
          <a:xfrm>
            <a:off x="10925652" y="2151553"/>
            <a:ext cx="508779" cy="369332"/>
          </a:xfrm>
          <a:prstGeom prst="rect">
            <a:avLst/>
          </a:prstGeom>
          <a:noFill/>
        </p:spPr>
        <p:txBody>
          <a:bodyPr wrap="square" rtlCol="0">
            <a:spAutoFit/>
          </a:bodyPr>
          <a:lstStyle/>
          <a:p>
            <a:pPr algn="ctr"/>
            <a:r>
              <a:rPr lang="en-US" altLang="zh-CN" b="1" dirty="0">
                <a:solidFill>
                  <a:srgbClr val="FFFF00"/>
                </a:solidFill>
              </a:rPr>
              <a:t>a</a:t>
            </a:r>
            <a:r>
              <a:rPr lang="en-US" altLang="zh-CN" b="1" dirty="0">
                <a:solidFill>
                  <a:srgbClr val="66FF66"/>
                </a:solidFill>
              </a:rPr>
              <a:t>b</a:t>
            </a:r>
            <a:endParaRPr lang="zh-CN" altLang="en-US" b="1" dirty="0">
              <a:solidFill>
                <a:srgbClr val="00FFFF"/>
              </a:solidFill>
            </a:endParaRPr>
          </a:p>
        </p:txBody>
      </p:sp>
      <p:sp>
        <p:nvSpPr>
          <p:cNvPr id="98" name="椭圆 97">
            <a:extLst>
              <a:ext uri="{FF2B5EF4-FFF2-40B4-BE49-F238E27FC236}">
                <a16:creationId xmlns:a16="http://schemas.microsoft.com/office/drawing/2014/main" id="{7164B14C-640B-4BDF-A4A7-94EDC16F9C0B}"/>
              </a:ext>
            </a:extLst>
          </p:cNvPr>
          <p:cNvSpPr/>
          <p:nvPr/>
        </p:nvSpPr>
        <p:spPr>
          <a:xfrm>
            <a:off x="9496049" y="4338332"/>
            <a:ext cx="971575" cy="9715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99" name="文本框 98">
            <a:extLst>
              <a:ext uri="{FF2B5EF4-FFF2-40B4-BE49-F238E27FC236}">
                <a16:creationId xmlns:a16="http://schemas.microsoft.com/office/drawing/2014/main" id="{75905489-0D11-4190-8A2D-ADA5012C22D5}"/>
              </a:ext>
            </a:extLst>
          </p:cNvPr>
          <p:cNvSpPr txBox="1"/>
          <p:nvPr/>
        </p:nvSpPr>
        <p:spPr>
          <a:xfrm>
            <a:off x="9879138" y="4411379"/>
            <a:ext cx="48279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100" name="文本框 99">
            <a:extLst>
              <a:ext uri="{FF2B5EF4-FFF2-40B4-BE49-F238E27FC236}">
                <a16:creationId xmlns:a16="http://schemas.microsoft.com/office/drawing/2014/main" id="{F5884A2F-3E7F-4120-82F1-ED1B3EBFE3C5}"/>
              </a:ext>
            </a:extLst>
          </p:cNvPr>
          <p:cNvSpPr txBox="1"/>
          <p:nvPr/>
        </p:nvSpPr>
        <p:spPr>
          <a:xfrm>
            <a:off x="9526971" y="4802131"/>
            <a:ext cx="89048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101" name="文本框 100">
            <a:extLst>
              <a:ext uri="{FF2B5EF4-FFF2-40B4-BE49-F238E27FC236}">
                <a16:creationId xmlns:a16="http://schemas.microsoft.com/office/drawing/2014/main" id="{71FB95D1-BF95-4CCF-8046-0449101D9470}"/>
              </a:ext>
            </a:extLst>
          </p:cNvPr>
          <p:cNvSpPr txBox="1"/>
          <p:nvPr/>
        </p:nvSpPr>
        <p:spPr>
          <a:xfrm>
            <a:off x="9691662" y="4601424"/>
            <a:ext cx="717674"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cxnSp>
        <p:nvCxnSpPr>
          <p:cNvPr id="102" name="直接连接符 21">
            <a:extLst>
              <a:ext uri="{FF2B5EF4-FFF2-40B4-BE49-F238E27FC236}">
                <a16:creationId xmlns:a16="http://schemas.microsoft.com/office/drawing/2014/main" id="{3C1CF877-2918-46F2-9A68-AECFE8E49AA2}"/>
              </a:ext>
            </a:extLst>
          </p:cNvPr>
          <p:cNvCxnSpPr>
            <a:cxnSpLocks/>
            <a:stCxn id="94" idx="3"/>
            <a:endCxn id="98" idx="7"/>
          </p:cNvCxnSpPr>
          <p:nvPr/>
        </p:nvCxnSpPr>
        <p:spPr>
          <a:xfrm flipH="1">
            <a:off x="10325340" y="4073465"/>
            <a:ext cx="996640" cy="40715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3" name="直接连接符 21">
            <a:extLst>
              <a:ext uri="{FF2B5EF4-FFF2-40B4-BE49-F238E27FC236}">
                <a16:creationId xmlns:a16="http://schemas.microsoft.com/office/drawing/2014/main" id="{E45D4346-909B-4E4A-A8BA-59496D57AB75}"/>
              </a:ext>
            </a:extLst>
          </p:cNvPr>
          <p:cNvCxnSpPr>
            <a:cxnSpLocks/>
            <a:stCxn id="90" idx="1"/>
            <a:endCxn id="89" idx="7"/>
          </p:cNvCxnSpPr>
          <p:nvPr/>
        </p:nvCxnSpPr>
        <p:spPr>
          <a:xfrm flipH="1">
            <a:off x="8660649" y="1067609"/>
            <a:ext cx="1289593"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4" name="直接连接符 21">
            <a:extLst>
              <a:ext uri="{FF2B5EF4-FFF2-40B4-BE49-F238E27FC236}">
                <a16:creationId xmlns:a16="http://schemas.microsoft.com/office/drawing/2014/main" id="{F3814C76-5398-4751-A7EA-A105720F0B06}"/>
              </a:ext>
            </a:extLst>
          </p:cNvPr>
          <p:cNvCxnSpPr>
            <a:cxnSpLocks/>
            <a:stCxn id="94" idx="2"/>
            <a:endCxn id="89" idx="5"/>
          </p:cNvCxnSpPr>
          <p:nvPr/>
        </p:nvCxnSpPr>
        <p:spPr>
          <a:xfrm flipH="1" flipV="1">
            <a:off x="8660649" y="1548093"/>
            <a:ext cx="2537815" cy="222718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5" name="直接连接符 21">
            <a:extLst>
              <a:ext uri="{FF2B5EF4-FFF2-40B4-BE49-F238E27FC236}">
                <a16:creationId xmlns:a16="http://schemas.microsoft.com/office/drawing/2014/main" id="{0C7C6198-0116-4755-B66B-581A27108B8D}"/>
              </a:ext>
            </a:extLst>
          </p:cNvPr>
          <p:cNvCxnSpPr>
            <a:cxnSpLocks/>
            <a:stCxn id="89" idx="3"/>
            <a:endCxn id="88" idx="7"/>
          </p:cNvCxnSpPr>
          <p:nvPr/>
        </p:nvCxnSpPr>
        <p:spPr>
          <a:xfrm flipH="1">
            <a:off x="7934214" y="1548093"/>
            <a:ext cx="245951" cy="42867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6" name="文本框 105">
            <a:extLst>
              <a:ext uri="{FF2B5EF4-FFF2-40B4-BE49-F238E27FC236}">
                <a16:creationId xmlns:a16="http://schemas.microsoft.com/office/drawing/2014/main" id="{0E9763CE-2D73-44B9-B85F-77912BA32FE9}"/>
              </a:ext>
            </a:extLst>
          </p:cNvPr>
          <p:cNvSpPr txBox="1"/>
          <p:nvPr/>
        </p:nvSpPr>
        <p:spPr>
          <a:xfrm>
            <a:off x="7384898" y="1957783"/>
            <a:ext cx="508779" cy="369332"/>
          </a:xfrm>
          <a:prstGeom prst="rect">
            <a:avLst/>
          </a:prstGeom>
          <a:noFill/>
        </p:spPr>
        <p:txBody>
          <a:bodyPr wrap="square" rtlCol="0">
            <a:spAutoFit/>
          </a:bodyPr>
          <a:lstStyle/>
          <a:p>
            <a:pPr algn="ctr"/>
            <a:r>
              <a:rPr lang="en-US" altLang="zh-CN" b="1" dirty="0">
                <a:solidFill>
                  <a:srgbClr val="66FF66"/>
                </a:solidFill>
              </a:rPr>
              <a:t>b</a:t>
            </a:r>
            <a:endParaRPr lang="zh-CN" altLang="en-US" b="1" dirty="0">
              <a:solidFill>
                <a:srgbClr val="00FFFF"/>
              </a:solidFill>
            </a:endParaRPr>
          </a:p>
        </p:txBody>
      </p:sp>
      <p:cxnSp>
        <p:nvCxnSpPr>
          <p:cNvPr id="107" name="直接连接符 21">
            <a:extLst>
              <a:ext uri="{FF2B5EF4-FFF2-40B4-BE49-F238E27FC236}">
                <a16:creationId xmlns:a16="http://schemas.microsoft.com/office/drawing/2014/main" id="{CD886FE5-C2A1-4777-9B77-AC0A6958187D}"/>
              </a:ext>
            </a:extLst>
          </p:cNvPr>
          <p:cNvCxnSpPr>
            <a:cxnSpLocks/>
            <a:stCxn id="88" idx="0"/>
            <a:endCxn id="89" idx="2"/>
          </p:cNvCxnSpPr>
          <p:nvPr/>
        </p:nvCxnSpPr>
        <p:spPr>
          <a:xfrm flipV="1">
            <a:off x="7636022" y="1307851"/>
            <a:ext cx="444631" cy="54539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8" name="直接连接符 21">
            <a:extLst>
              <a:ext uri="{FF2B5EF4-FFF2-40B4-BE49-F238E27FC236}">
                <a16:creationId xmlns:a16="http://schemas.microsoft.com/office/drawing/2014/main" id="{3270050F-19E8-441B-B98D-E732FE853CE2}"/>
              </a:ext>
            </a:extLst>
          </p:cNvPr>
          <p:cNvCxnSpPr>
            <a:cxnSpLocks/>
            <a:stCxn id="98" idx="1"/>
            <a:endCxn id="88" idx="5"/>
          </p:cNvCxnSpPr>
          <p:nvPr/>
        </p:nvCxnSpPr>
        <p:spPr>
          <a:xfrm flipH="1" flipV="1">
            <a:off x="7934214" y="2573149"/>
            <a:ext cx="1704119" cy="190746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9" name="直接连接符 21">
            <a:extLst>
              <a:ext uri="{FF2B5EF4-FFF2-40B4-BE49-F238E27FC236}">
                <a16:creationId xmlns:a16="http://schemas.microsoft.com/office/drawing/2014/main" id="{421E56EF-D1B8-4838-A475-5A614BFAF4E5}"/>
              </a:ext>
            </a:extLst>
          </p:cNvPr>
          <p:cNvCxnSpPr>
            <a:cxnSpLocks/>
            <a:stCxn id="92" idx="2"/>
            <a:endCxn id="88" idx="6"/>
          </p:cNvCxnSpPr>
          <p:nvPr/>
        </p:nvCxnSpPr>
        <p:spPr>
          <a:xfrm flipH="1">
            <a:off x="8057730" y="2186723"/>
            <a:ext cx="2699584" cy="8823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0" name="椭圆 109">
            <a:extLst>
              <a:ext uri="{FF2B5EF4-FFF2-40B4-BE49-F238E27FC236}">
                <a16:creationId xmlns:a16="http://schemas.microsoft.com/office/drawing/2014/main" id="{2C6BB60B-35FA-4ED6-BAD6-EE8CE6B2A957}"/>
              </a:ext>
            </a:extLst>
          </p:cNvPr>
          <p:cNvSpPr/>
          <p:nvPr/>
        </p:nvSpPr>
        <p:spPr>
          <a:xfrm>
            <a:off x="8334899" y="5510614"/>
            <a:ext cx="1202123" cy="12021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111" name="文本框 110">
            <a:extLst>
              <a:ext uri="{FF2B5EF4-FFF2-40B4-BE49-F238E27FC236}">
                <a16:creationId xmlns:a16="http://schemas.microsoft.com/office/drawing/2014/main" id="{A094E3C2-B57B-47AC-B4DD-022A04BB3D9E}"/>
              </a:ext>
            </a:extLst>
          </p:cNvPr>
          <p:cNvSpPr txBox="1"/>
          <p:nvPr/>
        </p:nvSpPr>
        <p:spPr>
          <a:xfrm>
            <a:off x="8758617" y="5789118"/>
            <a:ext cx="703006"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112" name="文本框 111">
            <a:extLst>
              <a:ext uri="{FF2B5EF4-FFF2-40B4-BE49-F238E27FC236}">
                <a16:creationId xmlns:a16="http://schemas.microsoft.com/office/drawing/2014/main" id="{18336627-DF97-49B4-A55F-202E68A1837D}"/>
              </a:ext>
            </a:extLst>
          </p:cNvPr>
          <p:cNvSpPr txBox="1"/>
          <p:nvPr/>
        </p:nvSpPr>
        <p:spPr>
          <a:xfrm>
            <a:off x="8431462" y="6187325"/>
            <a:ext cx="105517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113" name="文本框 112">
            <a:extLst>
              <a:ext uri="{FF2B5EF4-FFF2-40B4-BE49-F238E27FC236}">
                <a16:creationId xmlns:a16="http://schemas.microsoft.com/office/drawing/2014/main" id="{4054A01B-5146-449C-AEF6-61BEC4813774}"/>
              </a:ext>
            </a:extLst>
          </p:cNvPr>
          <p:cNvSpPr txBox="1"/>
          <p:nvPr/>
        </p:nvSpPr>
        <p:spPr>
          <a:xfrm>
            <a:off x="8586527" y="5986618"/>
            <a:ext cx="890483"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cxnSp>
        <p:nvCxnSpPr>
          <p:cNvPr id="114" name="直接连接符 21">
            <a:extLst>
              <a:ext uri="{FF2B5EF4-FFF2-40B4-BE49-F238E27FC236}">
                <a16:creationId xmlns:a16="http://schemas.microsoft.com/office/drawing/2014/main" id="{3AE9023B-BB58-4AC0-B64F-B39E850AC3FE}"/>
              </a:ext>
            </a:extLst>
          </p:cNvPr>
          <p:cNvCxnSpPr>
            <a:cxnSpLocks/>
            <a:stCxn id="98" idx="3"/>
            <a:endCxn id="110" idx="7"/>
          </p:cNvCxnSpPr>
          <p:nvPr/>
        </p:nvCxnSpPr>
        <p:spPr>
          <a:xfrm flipH="1">
            <a:off x="9360975" y="5167623"/>
            <a:ext cx="277358" cy="519038"/>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5" name="文本框 114">
            <a:extLst>
              <a:ext uri="{FF2B5EF4-FFF2-40B4-BE49-F238E27FC236}">
                <a16:creationId xmlns:a16="http://schemas.microsoft.com/office/drawing/2014/main" id="{27261D03-7774-40FC-8FEE-09FC4D34E80B}"/>
              </a:ext>
            </a:extLst>
          </p:cNvPr>
          <p:cNvSpPr txBox="1"/>
          <p:nvPr/>
        </p:nvSpPr>
        <p:spPr>
          <a:xfrm>
            <a:off x="8922620" y="5595007"/>
            <a:ext cx="518150" cy="369332"/>
          </a:xfrm>
          <a:prstGeom prst="rect">
            <a:avLst/>
          </a:prstGeom>
          <a:noFill/>
        </p:spPr>
        <p:txBody>
          <a:bodyPr wrap="square" rtlCol="0">
            <a:spAutoFit/>
          </a:bodyPr>
          <a:lstStyle/>
          <a:p>
            <a:pPr algn="ctr"/>
            <a:r>
              <a:rPr lang="en-US" altLang="zh-CN" b="1" dirty="0">
                <a:solidFill>
                  <a:srgbClr val="66FF66"/>
                </a:solidFill>
              </a:rPr>
              <a:t>bb</a:t>
            </a:r>
            <a:endParaRPr lang="zh-CN" altLang="en-US" b="1" dirty="0">
              <a:solidFill>
                <a:srgbClr val="00FFFF"/>
              </a:solidFill>
            </a:endParaRPr>
          </a:p>
        </p:txBody>
      </p:sp>
      <p:cxnSp>
        <p:nvCxnSpPr>
          <p:cNvPr id="116" name="直接连接符 21">
            <a:extLst>
              <a:ext uri="{FF2B5EF4-FFF2-40B4-BE49-F238E27FC236}">
                <a16:creationId xmlns:a16="http://schemas.microsoft.com/office/drawing/2014/main" id="{424D5F11-F284-482D-AB78-0C028CC18476}"/>
              </a:ext>
            </a:extLst>
          </p:cNvPr>
          <p:cNvCxnSpPr>
            <a:cxnSpLocks/>
            <a:stCxn id="88" idx="4"/>
            <a:endCxn id="110" idx="0"/>
          </p:cNvCxnSpPr>
          <p:nvPr/>
        </p:nvCxnSpPr>
        <p:spPr>
          <a:xfrm>
            <a:off x="7636022" y="2696665"/>
            <a:ext cx="1299939" cy="2813949"/>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7" name="直接连接符 21">
            <a:extLst>
              <a:ext uri="{FF2B5EF4-FFF2-40B4-BE49-F238E27FC236}">
                <a16:creationId xmlns:a16="http://schemas.microsoft.com/office/drawing/2014/main" id="{160E5A81-16E3-4B31-A3AE-61CC1E0EA8C6}"/>
              </a:ext>
            </a:extLst>
          </p:cNvPr>
          <p:cNvCxnSpPr>
            <a:cxnSpLocks/>
            <a:stCxn id="110" idx="1"/>
            <a:endCxn id="88" idx="4"/>
          </p:cNvCxnSpPr>
          <p:nvPr/>
        </p:nvCxnSpPr>
        <p:spPr>
          <a:xfrm flipH="1" flipV="1">
            <a:off x="7636022" y="2696665"/>
            <a:ext cx="874924" cy="2989996"/>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8" name="椭圆 117">
            <a:extLst>
              <a:ext uri="{FF2B5EF4-FFF2-40B4-BE49-F238E27FC236}">
                <a16:creationId xmlns:a16="http://schemas.microsoft.com/office/drawing/2014/main" id="{BF95C6C7-2DB4-4446-BE38-55A136499195}"/>
              </a:ext>
            </a:extLst>
          </p:cNvPr>
          <p:cNvSpPr/>
          <p:nvPr/>
        </p:nvSpPr>
        <p:spPr>
          <a:xfrm>
            <a:off x="6626148" y="4778808"/>
            <a:ext cx="1306721" cy="130672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119" name="文本框 118">
            <a:extLst>
              <a:ext uri="{FF2B5EF4-FFF2-40B4-BE49-F238E27FC236}">
                <a16:creationId xmlns:a16="http://schemas.microsoft.com/office/drawing/2014/main" id="{36174D01-1A44-4E01-B67E-948217C5E815}"/>
              </a:ext>
            </a:extLst>
          </p:cNvPr>
          <p:cNvSpPr txBox="1"/>
          <p:nvPr/>
        </p:nvSpPr>
        <p:spPr>
          <a:xfrm>
            <a:off x="6961860" y="5095948"/>
            <a:ext cx="87496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120" name="文本框 119">
            <a:extLst>
              <a:ext uri="{FF2B5EF4-FFF2-40B4-BE49-F238E27FC236}">
                <a16:creationId xmlns:a16="http://schemas.microsoft.com/office/drawing/2014/main" id="{F7006117-1B25-47C4-81BC-10E92E8E42F2}"/>
              </a:ext>
            </a:extLst>
          </p:cNvPr>
          <p:cNvSpPr txBox="1"/>
          <p:nvPr/>
        </p:nvSpPr>
        <p:spPr>
          <a:xfrm>
            <a:off x="6644330" y="5494155"/>
            <a:ext cx="120212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121" name="文本框 120">
            <a:extLst>
              <a:ext uri="{FF2B5EF4-FFF2-40B4-BE49-F238E27FC236}">
                <a16:creationId xmlns:a16="http://schemas.microsoft.com/office/drawing/2014/main" id="{EEC11E50-CC50-4890-9D4F-1B7418DCF3B5}"/>
              </a:ext>
            </a:extLst>
          </p:cNvPr>
          <p:cNvSpPr txBox="1"/>
          <p:nvPr/>
        </p:nvSpPr>
        <p:spPr>
          <a:xfrm>
            <a:off x="6799395" y="5293448"/>
            <a:ext cx="1047058"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122" name="文本框 121">
            <a:extLst>
              <a:ext uri="{FF2B5EF4-FFF2-40B4-BE49-F238E27FC236}">
                <a16:creationId xmlns:a16="http://schemas.microsoft.com/office/drawing/2014/main" id="{634F4E04-BB21-4565-B60F-9915F534328C}"/>
              </a:ext>
            </a:extLst>
          </p:cNvPr>
          <p:cNvSpPr txBox="1"/>
          <p:nvPr/>
        </p:nvSpPr>
        <p:spPr>
          <a:xfrm>
            <a:off x="7125863" y="4892212"/>
            <a:ext cx="694068" cy="369332"/>
          </a:xfrm>
          <a:prstGeom prst="rect">
            <a:avLst/>
          </a:prstGeom>
          <a:noFill/>
        </p:spPr>
        <p:txBody>
          <a:bodyPr wrap="square" rtlCol="0">
            <a:spAutoFit/>
          </a:bodyPr>
          <a:lstStyle/>
          <a:p>
            <a:pPr algn="ct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cxnSp>
        <p:nvCxnSpPr>
          <p:cNvPr id="123" name="直接连接符 21">
            <a:extLst>
              <a:ext uri="{FF2B5EF4-FFF2-40B4-BE49-F238E27FC236}">
                <a16:creationId xmlns:a16="http://schemas.microsoft.com/office/drawing/2014/main" id="{479AD221-96DE-4088-93AD-1274419ADDC0}"/>
              </a:ext>
            </a:extLst>
          </p:cNvPr>
          <p:cNvCxnSpPr>
            <a:cxnSpLocks/>
            <a:stCxn id="110" idx="2"/>
            <a:endCxn id="118" idx="5"/>
          </p:cNvCxnSpPr>
          <p:nvPr/>
        </p:nvCxnSpPr>
        <p:spPr>
          <a:xfrm flipH="1" flipV="1">
            <a:off x="7741504" y="5894164"/>
            <a:ext cx="593395" cy="217512"/>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4" name="直接连接符 21">
            <a:extLst>
              <a:ext uri="{FF2B5EF4-FFF2-40B4-BE49-F238E27FC236}">
                <a16:creationId xmlns:a16="http://schemas.microsoft.com/office/drawing/2014/main" id="{44D43DDE-B9AD-4B24-9072-37E424077DAF}"/>
              </a:ext>
            </a:extLst>
          </p:cNvPr>
          <p:cNvCxnSpPr>
            <a:cxnSpLocks/>
            <a:stCxn id="88" idx="3"/>
            <a:endCxn id="87" idx="0"/>
          </p:cNvCxnSpPr>
          <p:nvPr/>
        </p:nvCxnSpPr>
        <p:spPr>
          <a:xfrm flipH="1">
            <a:off x="7023496" y="2573149"/>
            <a:ext cx="314333" cy="790040"/>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5" name="直接连接符 21">
            <a:extLst>
              <a:ext uri="{FF2B5EF4-FFF2-40B4-BE49-F238E27FC236}">
                <a16:creationId xmlns:a16="http://schemas.microsoft.com/office/drawing/2014/main" id="{F195242C-498D-485D-95B6-44C3858A60CE}"/>
              </a:ext>
            </a:extLst>
          </p:cNvPr>
          <p:cNvCxnSpPr>
            <a:cxnSpLocks/>
            <a:stCxn id="89" idx="5"/>
            <a:endCxn id="87" idx="6"/>
          </p:cNvCxnSpPr>
          <p:nvPr/>
        </p:nvCxnSpPr>
        <p:spPr>
          <a:xfrm flipH="1">
            <a:off x="7445204" y="1548093"/>
            <a:ext cx="1215445" cy="2236805"/>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6" name="直接连接符 21">
            <a:extLst>
              <a:ext uri="{FF2B5EF4-FFF2-40B4-BE49-F238E27FC236}">
                <a16:creationId xmlns:a16="http://schemas.microsoft.com/office/drawing/2014/main" id="{86B82F8D-5279-41E9-B97D-16528195272B}"/>
              </a:ext>
            </a:extLst>
          </p:cNvPr>
          <p:cNvCxnSpPr>
            <a:cxnSpLocks/>
            <a:stCxn id="87" idx="5"/>
            <a:endCxn id="98" idx="2"/>
          </p:cNvCxnSpPr>
          <p:nvPr/>
        </p:nvCxnSpPr>
        <p:spPr>
          <a:xfrm>
            <a:off x="7321688" y="4083090"/>
            <a:ext cx="2174361" cy="741030"/>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7" name="文本框 126">
            <a:extLst>
              <a:ext uri="{FF2B5EF4-FFF2-40B4-BE49-F238E27FC236}">
                <a16:creationId xmlns:a16="http://schemas.microsoft.com/office/drawing/2014/main" id="{E60D257A-F10E-4036-9298-9BF3219C2952}"/>
              </a:ext>
            </a:extLst>
          </p:cNvPr>
          <p:cNvSpPr txBox="1"/>
          <p:nvPr/>
        </p:nvSpPr>
        <p:spPr>
          <a:xfrm>
            <a:off x="6849313" y="3565240"/>
            <a:ext cx="508779"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sp>
        <p:nvSpPr>
          <p:cNvPr id="128" name="文本框 127">
            <a:extLst>
              <a:ext uri="{FF2B5EF4-FFF2-40B4-BE49-F238E27FC236}">
                <a16:creationId xmlns:a16="http://schemas.microsoft.com/office/drawing/2014/main" id="{2839D466-A191-4557-BC8B-F8DC933D1B9C}"/>
              </a:ext>
            </a:extLst>
          </p:cNvPr>
          <p:cNvSpPr txBox="1"/>
          <p:nvPr/>
        </p:nvSpPr>
        <p:spPr>
          <a:xfrm>
            <a:off x="7012307" y="3375195"/>
            <a:ext cx="327259" cy="369332"/>
          </a:xfrm>
          <a:prstGeom prst="rect">
            <a:avLst/>
          </a:prstGeom>
          <a:noFill/>
        </p:spPr>
        <p:txBody>
          <a:bodyPr wrap="square" rtlCol="0">
            <a:spAutoFit/>
          </a:bodyPr>
          <a:lstStyle/>
          <a:p>
            <a:pPr algn="ctr"/>
            <a:r>
              <a:rPr lang="en-US" altLang="zh-CN" b="1" dirty="0">
                <a:solidFill>
                  <a:srgbClr val="00FFFF"/>
                </a:solidFill>
              </a:rPr>
              <a:t>c</a:t>
            </a:r>
            <a:endParaRPr lang="zh-CN" altLang="en-US" b="1" dirty="0">
              <a:solidFill>
                <a:srgbClr val="00FFFF"/>
              </a:solidFill>
            </a:endParaRPr>
          </a:p>
        </p:txBody>
      </p:sp>
      <p:cxnSp>
        <p:nvCxnSpPr>
          <p:cNvPr id="129" name="直接连接符 21">
            <a:extLst>
              <a:ext uri="{FF2B5EF4-FFF2-40B4-BE49-F238E27FC236}">
                <a16:creationId xmlns:a16="http://schemas.microsoft.com/office/drawing/2014/main" id="{3614361F-9452-4B46-AC5B-93D13FF4FD98}"/>
              </a:ext>
            </a:extLst>
          </p:cNvPr>
          <p:cNvCxnSpPr>
            <a:cxnSpLocks/>
            <a:stCxn id="118" idx="0"/>
            <a:endCxn id="87" idx="4"/>
          </p:cNvCxnSpPr>
          <p:nvPr/>
        </p:nvCxnSpPr>
        <p:spPr>
          <a:xfrm flipH="1" flipV="1">
            <a:off x="7023496" y="4206606"/>
            <a:ext cx="256013" cy="572202"/>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0" name="直接连接符 21">
            <a:extLst>
              <a:ext uri="{FF2B5EF4-FFF2-40B4-BE49-F238E27FC236}">
                <a16:creationId xmlns:a16="http://schemas.microsoft.com/office/drawing/2014/main" id="{F5E44524-C899-489B-B2F7-BF3DFA5C95E6}"/>
              </a:ext>
            </a:extLst>
          </p:cNvPr>
          <p:cNvCxnSpPr>
            <a:cxnSpLocks/>
            <a:stCxn id="87" idx="1"/>
            <a:endCxn id="89" idx="1"/>
          </p:cNvCxnSpPr>
          <p:nvPr/>
        </p:nvCxnSpPr>
        <p:spPr>
          <a:xfrm rot="5400000" flipH="1" flipV="1">
            <a:off x="6243186" y="1549726"/>
            <a:ext cx="2419096" cy="1454862"/>
          </a:xfrm>
          <a:prstGeom prst="bentConnector3">
            <a:avLst>
              <a:gd name="adj1" fmla="val 99979"/>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直接连接符 21">
            <a:extLst>
              <a:ext uri="{FF2B5EF4-FFF2-40B4-BE49-F238E27FC236}">
                <a16:creationId xmlns:a16="http://schemas.microsoft.com/office/drawing/2014/main" id="{4C0CDC25-D2B1-4008-B135-0420340B00D0}"/>
              </a:ext>
            </a:extLst>
          </p:cNvPr>
          <p:cNvCxnSpPr>
            <a:cxnSpLocks/>
            <a:stCxn id="94" idx="2"/>
            <a:endCxn id="87" idx="6"/>
          </p:cNvCxnSpPr>
          <p:nvPr/>
        </p:nvCxnSpPr>
        <p:spPr>
          <a:xfrm flipH="1">
            <a:off x="7445204" y="3775273"/>
            <a:ext cx="3753260" cy="9625"/>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2" name="文本框 131">
            <a:extLst>
              <a:ext uri="{FF2B5EF4-FFF2-40B4-BE49-F238E27FC236}">
                <a16:creationId xmlns:a16="http://schemas.microsoft.com/office/drawing/2014/main" id="{B7E10151-2455-4CE0-A708-09B6500A68C0}"/>
              </a:ext>
            </a:extLst>
          </p:cNvPr>
          <p:cNvSpPr txBox="1"/>
          <p:nvPr/>
        </p:nvSpPr>
        <p:spPr>
          <a:xfrm>
            <a:off x="7258050" y="1504950"/>
            <a:ext cx="341760" cy="369332"/>
          </a:xfrm>
          <a:prstGeom prst="rect">
            <a:avLst/>
          </a:prstGeom>
          <a:noFill/>
        </p:spPr>
        <p:txBody>
          <a:bodyPr wrap="none" rtlCol="0">
            <a:spAutoFit/>
          </a:bodyPr>
          <a:lstStyle/>
          <a:p>
            <a:r>
              <a:rPr lang="en-US" altLang="zh-CN" dirty="0"/>
              <a:t>p</a:t>
            </a:r>
            <a:endParaRPr lang="zh-CN" altLang="en-US" dirty="0"/>
          </a:p>
        </p:txBody>
      </p:sp>
      <p:sp>
        <p:nvSpPr>
          <p:cNvPr id="133" name="文本框 132">
            <a:extLst>
              <a:ext uri="{FF2B5EF4-FFF2-40B4-BE49-F238E27FC236}">
                <a16:creationId xmlns:a16="http://schemas.microsoft.com/office/drawing/2014/main" id="{812C5DEA-FD26-4859-A41B-860F7AFAE0C8}"/>
              </a:ext>
            </a:extLst>
          </p:cNvPr>
          <p:cNvSpPr txBox="1"/>
          <p:nvPr/>
        </p:nvSpPr>
        <p:spPr>
          <a:xfrm>
            <a:off x="11763375" y="3076575"/>
            <a:ext cx="341760" cy="369332"/>
          </a:xfrm>
          <a:prstGeom prst="rect">
            <a:avLst/>
          </a:prstGeom>
          <a:noFill/>
        </p:spPr>
        <p:txBody>
          <a:bodyPr wrap="none" rtlCol="0">
            <a:spAutoFit/>
          </a:bodyPr>
          <a:lstStyle/>
          <a:p>
            <a:r>
              <a:rPr lang="en-US" altLang="zh-CN" dirty="0"/>
              <a:t>q</a:t>
            </a:r>
            <a:endParaRPr lang="zh-CN" altLang="en-US" dirty="0"/>
          </a:p>
        </p:txBody>
      </p:sp>
      <p:sp>
        <p:nvSpPr>
          <p:cNvPr id="135" name="文本框 134">
            <a:extLst>
              <a:ext uri="{FF2B5EF4-FFF2-40B4-BE49-F238E27FC236}">
                <a16:creationId xmlns:a16="http://schemas.microsoft.com/office/drawing/2014/main" id="{51811FC2-0428-4336-A76F-18F78987DE0C}"/>
              </a:ext>
            </a:extLst>
          </p:cNvPr>
          <p:cNvSpPr txBox="1"/>
          <p:nvPr/>
        </p:nvSpPr>
        <p:spPr>
          <a:xfrm>
            <a:off x="7000875" y="6038850"/>
            <a:ext cx="482824" cy="369332"/>
          </a:xfrm>
          <a:prstGeom prst="rect">
            <a:avLst/>
          </a:prstGeom>
          <a:noFill/>
        </p:spPr>
        <p:txBody>
          <a:bodyPr wrap="none" rtlCol="0">
            <a:spAutoFit/>
          </a:bodyPr>
          <a:lstStyle/>
          <a:p>
            <a:r>
              <a:rPr lang="en-US" altLang="zh-CN" dirty="0"/>
              <a:t>np</a:t>
            </a:r>
            <a:endParaRPr lang="zh-CN" altLang="en-US" dirty="0"/>
          </a:p>
        </p:txBody>
      </p:sp>
      <p:sp>
        <p:nvSpPr>
          <p:cNvPr id="136" name="文本框 135">
            <a:extLst>
              <a:ext uri="{FF2B5EF4-FFF2-40B4-BE49-F238E27FC236}">
                <a16:creationId xmlns:a16="http://schemas.microsoft.com/office/drawing/2014/main" id="{7BFCB44F-9310-451B-9375-2E404FE86049}"/>
              </a:ext>
            </a:extLst>
          </p:cNvPr>
          <p:cNvSpPr txBox="1"/>
          <p:nvPr/>
        </p:nvSpPr>
        <p:spPr>
          <a:xfrm>
            <a:off x="7267575" y="2914650"/>
            <a:ext cx="482824" cy="369332"/>
          </a:xfrm>
          <a:prstGeom prst="rect">
            <a:avLst/>
          </a:prstGeom>
          <a:noFill/>
        </p:spPr>
        <p:txBody>
          <a:bodyPr wrap="none" rtlCol="0">
            <a:spAutoFit/>
          </a:bodyPr>
          <a:lstStyle/>
          <a:p>
            <a:r>
              <a:rPr lang="en-US" altLang="zh-CN" dirty="0"/>
              <a:t>nq</a:t>
            </a:r>
            <a:endParaRPr lang="zh-CN" altLang="en-US" dirty="0"/>
          </a:p>
        </p:txBody>
      </p:sp>
    </p:spTree>
    <p:extLst>
      <p:ext uri="{BB962C8B-B14F-4D97-AF65-F5344CB8AC3E}">
        <p14:creationId xmlns:p14="http://schemas.microsoft.com/office/powerpoint/2010/main" val="17835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5" presetClass="emph" presetSubtype="0" repeatCount="2000" fill="hold" nodeType="clickEffect">
                                  <p:stCondLst>
                                    <p:cond delay="0"/>
                                  </p:stCondLst>
                                  <p:childTnLst>
                                    <p:anim calcmode="discrete" valueType="str">
                                      <p:cBhvr>
                                        <p:cTn id="14" dur="500" fill="hold"/>
                                        <p:tgtEl>
                                          <p:spTgt spid="102"/>
                                        </p:tgtEl>
                                        <p:attrNameLst>
                                          <p:attrName>style.visibility</p:attrName>
                                        </p:attrNameLst>
                                      </p:cBhvr>
                                      <p:tavLst>
                                        <p:tav tm="0">
                                          <p:val>
                                            <p:strVal val="hidden"/>
                                          </p:val>
                                        </p:tav>
                                        <p:tav tm="50000">
                                          <p:val>
                                            <p:strVal val="visible"/>
                                          </p:val>
                                        </p:tav>
                                      </p:tavLst>
                                    </p:anim>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26"/>
                                        </p:tgtEl>
                                        <p:attrNameLst>
                                          <p:attrName>style.visibility</p:attrName>
                                        </p:attrNameLst>
                                      </p:cBhvr>
                                      <p:to>
                                        <p:strVal val="visible"/>
                                      </p:to>
                                    </p:set>
                                    <p:animEffect transition="in" filter="fade">
                                      <p:cBhvr>
                                        <p:cTn id="18" dur="500"/>
                                        <p:tgtEl>
                                          <p:spTgt spid="126"/>
                                        </p:tgtEl>
                                      </p:cBhvr>
                                    </p:animEffect>
                                  </p:childTnLst>
                                </p:cTn>
                              </p:par>
                            </p:childTnLst>
                          </p:cTn>
                        </p:par>
                        <p:par>
                          <p:cTn id="19" fill="hold">
                            <p:stCondLst>
                              <p:cond delay="1500"/>
                            </p:stCondLst>
                            <p:childTnLst>
                              <p:par>
                                <p:cTn id="20" presetID="1" presetClass="entr" presetSubtype="0" fill="hold" grpId="1" nodeType="afterEffect">
                                  <p:stCondLst>
                                    <p:cond delay="0"/>
                                  </p:stCondLst>
                                  <p:childTnLst>
                                    <p:set>
                                      <p:cBhvr>
                                        <p:cTn id="21" dur="1" fill="hold">
                                          <p:stCondLst>
                                            <p:cond delay="0"/>
                                          </p:stCondLst>
                                        </p:cTn>
                                        <p:tgtEl>
                                          <p:spTgt spid="119"/>
                                        </p:tgtEl>
                                        <p:attrNameLst>
                                          <p:attrName>style.visibility</p:attrName>
                                        </p:attrNameLst>
                                      </p:cBhvr>
                                      <p:to>
                                        <p:strVal val="visible"/>
                                      </p:to>
                                    </p:set>
                                  </p:childTnLst>
                                </p:cTn>
                              </p:par>
                              <p:par>
                                <p:cTn id="22" presetID="1" presetClass="entr" presetSubtype="0" fill="hold" grpId="1" nodeType="withEffect">
                                  <p:stCondLst>
                                    <p:cond delay="0"/>
                                  </p:stCondLst>
                                  <p:childTnLst>
                                    <p:set>
                                      <p:cBhvr>
                                        <p:cTn id="23" dur="1" fill="hold">
                                          <p:stCondLst>
                                            <p:cond delay="0"/>
                                          </p:stCondLst>
                                        </p:cTn>
                                        <p:tgtEl>
                                          <p:spTgt spid="12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0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11"/>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1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30"/>
                                        </p:tgtEl>
                                        <p:attrNameLst>
                                          <p:attrName>style.visibility</p:attrName>
                                        </p:attrNameLst>
                                      </p:cBhvr>
                                      <p:to>
                                        <p:strVal val="visible"/>
                                      </p:to>
                                    </p:set>
                                    <p:animEffect transition="in" filter="fade">
                                      <p:cBhvr>
                                        <p:cTn id="48" dur="500"/>
                                        <p:tgtEl>
                                          <p:spTgt spid="130"/>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104"/>
                                        </p:tgtEl>
                                      </p:cBhvr>
                                    </p:animEffect>
                                    <p:set>
                                      <p:cBhvr>
                                        <p:cTn id="57" dur="1" fill="hold">
                                          <p:stCondLst>
                                            <p:cond delay="499"/>
                                          </p:stCondLst>
                                        </p:cTn>
                                        <p:tgtEl>
                                          <p:spTgt spid="104"/>
                                        </p:tgtEl>
                                        <p:attrNameLst>
                                          <p:attrName>style.visibility</p:attrName>
                                        </p:attrNameLst>
                                      </p:cBhvr>
                                      <p:to>
                                        <p:strVal val="hidden"/>
                                      </p:to>
                                    </p:se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131"/>
                                        </p:tgtEl>
                                        <p:attrNameLst>
                                          <p:attrName>style.visibility</p:attrName>
                                        </p:attrNameLst>
                                      </p:cBhvr>
                                      <p:to>
                                        <p:strVal val="visible"/>
                                      </p:to>
                                    </p:set>
                                    <p:animEffect transition="in" filter="fade">
                                      <p:cBhvr>
                                        <p:cTn id="61" dur="500"/>
                                        <p:tgtEl>
                                          <p:spTgt spid="131"/>
                                        </p:tgtEl>
                                      </p:cBhvr>
                                    </p:animEffect>
                                  </p:childTnLst>
                                </p:cTn>
                              </p:par>
                              <p:par>
                                <p:cTn id="62" presetID="10" presetClass="entr" presetSubtype="0" fill="hold" nodeType="withEffect">
                                  <p:stCondLst>
                                    <p:cond delay="0"/>
                                  </p:stCondLst>
                                  <p:childTnLst>
                                    <p:set>
                                      <p:cBhvr>
                                        <p:cTn id="63" dur="1" fill="hold">
                                          <p:stCondLst>
                                            <p:cond delay="0"/>
                                          </p:stCondLst>
                                        </p:cTn>
                                        <p:tgtEl>
                                          <p:spTgt spid="129"/>
                                        </p:tgtEl>
                                        <p:attrNameLst>
                                          <p:attrName>style.visibility</p:attrName>
                                        </p:attrNameLst>
                                      </p:cBhvr>
                                      <p:to>
                                        <p:strVal val="visible"/>
                                      </p:to>
                                    </p:set>
                                    <p:animEffect transition="in" filter="fade">
                                      <p:cBhvr>
                                        <p:cTn id="64"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9" grpId="0"/>
      <p:bldP spid="101" grpId="0"/>
      <p:bldP spid="111" grpId="0"/>
      <p:bldP spid="113" grpId="0"/>
      <p:bldP spid="119" grpId="1"/>
      <p:bldP spid="121"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构造</a:t>
            </a:r>
            <a:r>
              <a:rPr lang="en-US" altLang="zh-CN" dirty="0"/>
              <a:t>——</a:t>
            </a:r>
            <a:r>
              <a:rPr lang="zh-CN" altLang="en-US" dirty="0"/>
              <a:t>实现</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4" y="2052917"/>
            <a:ext cx="9431336" cy="4503739"/>
          </a:xfrm>
        </p:spPr>
        <p:txBody>
          <a:bodyPr>
            <a:normAutofit/>
          </a:bodyPr>
          <a:lstStyle/>
          <a:p>
            <a:r>
              <a:rPr lang="zh-CN" altLang="en-US" dirty="0"/>
              <a:t>之前只讨论了遇到一个已经有新字符的转移边的节点的情况</a:t>
            </a:r>
            <a:endParaRPr lang="en-US" altLang="zh-CN" dirty="0"/>
          </a:p>
          <a:p>
            <a:r>
              <a:rPr lang="zh-CN" altLang="en-US" dirty="0"/>
              <a:t>如果没有遇到，那么就会加到根节点的出边</a:t>
            </a:r>
            <a:endParaRPr lang="en-US" altLang="zh-CN" dirty="0"/>
          </a:p>
          <a:p>
            <a:r>
              <a:rPr lang="zh-CN" altLang="en-US" dirty="0"/>
              <a:t>那么说明新节点接受的最短字符串长度为</a:t>
            </a:r>
            <a:r>
              <a:rPr lang="en-US" altLang="zh-CN" dirty="0"/>
              <a:t>1</a:t>
            </a:r>
          </a:p>
          <a:p>
            <a:r>
              <a:rPr lang="zh-CN" altLang="en-US" dirty="0"/>
              <a:t>那么在排序中，它的前一个节点显然是根节点</a:t>
            </a:r>
            <a:r>
              <a:rPr lang="en-US" altLang="zh-CN" dirty="0"/>
              <a:t>[</a:t>
            </a:r>
            <a:r>
              <a:rPr lang="zh-CN" altLang="en-US" dirty="0"/>
              <a:t>空串</a:t>
            </a:r>
            <a:r>
              <a:rPr lang="en-US" altLang="zh-CN" dirty="0"/>
              <a:t>]</a:t>
            </a:r>
          </a:p>
          <a:p>
            <a:r>
              <a:rPr lang="zh-CN" altLang="en-US" dirty="0"/>
              <a:t>所以此时只需直接把新节点的父亲设为根节点</a:t>
            </a:r>
            <a:endParaRPr lang="en-US" altLang="zh-CN" dirty="0"/>
          </a:p>
          <a:p>
            <a:r>
              <a:rPr lang="zh-CN" altLang="en-US" dirty="0"/>
              <a:t>当然记得把</a:t>
            </a:r>
            <a:r>
              <a:rPr lang="en-US" altLang="zh-CN" dirty="0"/>
              <a:t>last</a:t>
            </a:r>
            <a:r>
              <a:rPr lang="zh-CN" altLang="en-US" dirty="0"/>
              <a:t>更新为</a:t>
            </a:r>
            <a:r>
              <a:rPr lang="en-US" altLang="zh-CN" dirty="0"/>
              <a:t>np</a:t>
            </a:r>
            <a:r>
              <a:rPr lang="zh-CN" altLang="en-US" dirty="0"/>
              <a:t>（上一种情况也一样，因为页面不够放了就没写了）</a:t>
            </a:r>
            <a:endParaRPr lang="en-US" altLang="zh-CN" dirty="0"/>
          </a:p>
          <a:p>
            <a:endParaRPr lang="en-US" altLang="zh-CN" dirty="0"/>
          </a:p>
        </p:txBody>
      </p:sp>
      <p:sp>
        <p:nvSpPr>
          <p:cNvPr id="37" name="椭圆 36">
            <a:extLst>
              <a:ext uri="{FF2B5EF4-FFF2-40B4-BE49-F238E27FC236}">
                <a16:creationId xmlns:a16="http://schemas.microsoft.com/office/drawing/2014/main" id="{93657D54-3013-488D-9DB3-4C0557ACB635}"/>
              </a:ext>
            </a:extLst>
          </p:cNvPr>
          <p:cNvSpPr/>
          <p:nvPr/>
        </p:nvSpPr>
        <p:spPr>
          <a:xfrm>
            <a:off x="8080653" y="968097"/>
            <a:ext cx="679508" cy="67950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53B2E3C9-0921-4F6F-9E17-06CE9965B635}"/>
              </a:ext>
            </a:extLst>
          </p:cNvPr>
          <p:cNvSpPr/>
          <p:nvPr/>
        </p:nvSpPr>
        <p:spPr>
          <a:xfrm>
            <a:off x="9850730" y="968097"/>
            <a:ext cx="679508" cy="6795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dirty="0">
                <a:solidFill>
                  <a:srgbClr val="FFFF00"/>
                </a:solidFill>
              </a:rPr>
              <a:t>a</a:t>
            </a:r>
            <a:endParaRPr lang="zh-CN" altLang="en-US" dirty="0"/>
          </a:p>
        </p:txBody>
      </p:sp>
      <p:cxnSp>
        <p:nvCxnSpPr>
          <p:cNvPr id="39" name="直接连接符 21">
            <a:extLst>
              <a:ext uri="{FF2B5EF4-FFF2-40B4-BE49-F238E27FC236}">
                <a16:creationId xmlns:a16="http://schemas.microsoft.com/office/drawing/2014/main" id="{036412F4-3AFD-483A-8651-0E3D2BCA219E}"/>
              </a:ext>
            </a:extLst>
          </p:cNvPr>
          <p:cNvCxnSpPr>
            <a:cxnSpLocks/>
            <a:stCxn id="37" idx="6"/>
            <a:endCxn id="38" idx="2"/>
          </p:cNvCxnSpPr>
          <p:nvPr/>
        </p:nvCxnSpPr>
        <p:spPr>
          <a:xfrm>
            <a:off x="8760161" y="1307851"/>
            <a:ext cx="1090569" cy="0"/>
          </a:xfrm>
          <a:prstGeom prst="straightConnector1">
            <a:avLst/>
          </a:prstGeom>
          <a:ln w="38100">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椭圆 39">
            <a:extLst>
              <a:ext uri="{FF2B5EF4-FFF2-40B4-BE49-F238E27FC236}">
                <a16:creationId xmlns:a16="http://schemas.microsoft.com/office/drawing/2014/main" id="{3111B45C-8AD8-4D1F-8C20-C23D75E3A12D}"/>
              </a:ext>
            </a:extLst>
          </p:cNvPr>
          <p:cNvSpPr/>
          <p:nvPr/>
        </p:nvSpPr>
        <p:spPr>
          <a:xfrm>
            <a:off x="10757314" y="176501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cxnSp>
        <p:nvCxnSpPr>
          <p:cNvPr id="41" name="直接连接符 21">
            <a:extLst>
              <a:ext uri="{FF2B5EF4-FFF2-40B4-BE49-F238E27FC236}">
                <a16:creationId xmlns:a16="http://schemas.microsoft.com/office/drawing/2014/main" id="{D2EDB27C-CED7-4D4C-8194-7C0004AD1AED}"/>
              </a:ext>
            </a:extLst>
          </p:cNvPr>
          <p:cNvCxnSpPr>
            <a:cxnSpLocks/>
            <a:stCxn id="37" idx="6"/>
            <a:endCxn id="40" idx="2"/>
          </p:cNvCxnSpPr>
          <p:nvPr/>
        </p:nvCxnSpPr>
        <p:spPr>
          <a:xfrm>
            <a:off x="8760161" y="1307851"/>
            <a:ext cx="1997153" cy="878872"/>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直接连接符 21">
            <a:extLst>
              <a:ext uri="{FF2B5EF4-FFF2-40B4-BE49-F238E27FC236}">
                <a16:creationId xmlns:a16="http://schemas.microsoft.com/office/drawing/2014/main" id="{820CE4DB-73BB-424E-B547-43E9EADFC59F}"/>
              </a:ext>
            </a:extLst>
          </p:cNvPr>
          <p:cNvCxnSpPr>
            <a:cxnSpLocks/>
            <a:stCxn id="38" idx="5"/>
            <a:endCxn id="40" idx="1"/>
          </p:cNvCxnSpPr>
          <p:nvPr/>
        </p:nvCxnSpPr>
        <p:spPr>
          <a:xfrm>
            <a:off x="10430726" y="1548093"/>
            <a:ext cx="450104" cy="340437"/>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椭圆 42">
            <a:extLst>
              <a:ext uri="{FF2B5EF4-FFF2-40B4-BE49-F238E27FC236}">
                <a16:creationId xmlns:a16="http://schemas.microsoft.com/office/drawing/2014/main" id="{EB60CE0E-243A-457A-A554-4FE39CE44777}"/>
              </a:ext>
            </a:extLst>
          </p:cNvPr>
          <p:cNvSpPr/>
          <p:nvPr/>
        </p:nvSpPr>
        <p:spPr>
          <a:xfrm>
            <a:off x="11198464" y="335356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44" name="文本框 43">
            <a:extLst>
              <a:ext uri="{FF2B5EF4-FFF2-40B4-BE49-F238E27FC236}">
                <a16:creationId xmlns:a16="http://schemas.microsoft.com/office/drawing/2014/main" id="{F87827C2-0041-4876-AE96-F1B5FBCB5F8A}"/>
              </a:ext>
            </a:extLst>
          </p:cNvPr>
          <p:cNvSpPr txBox="1"/>
          <p:nvPr/>
        </p:nvSpPr>
        <p:spPr>
          <a:xfrm>
            <a:off x="11609910" y="3363189"/>
            <a:ext cx="327259" cy="369332"/>
          </a:xfrm>
          <a:prstGeom prst="rect">
            <a:avLst/>
          </a:prstGeom>
          <a:noFill/>
        </p:spPr>
        <p:txBody>
          <a:bodyPr wrap="square" rtlCol="0">
            <a:spAutoFit/>
          </a:bodyPr>
          <a:lstStyle/>
          <a:p>
            <a:pPr algn="ctr"/>
            <a:r>
              <a:rPr lang="en-US" altLang="zh-CN" b="1" dirty="0">
                <a:solidFill>
                  <a:srgbClr val="00FFFF"/>
                </a:solidFill>
              </a:rPr>
              <a:t>c</a:t>
            </a:r>
            <a:endParaRPr lang="zh-CN" altLang="en-US" b="1" dirty="0">
              <a:solidFill>
                <a:srgbClr val="00FFFF"/>
              </a:solidFill>
            </a:endParaRPr>
          </a:p>
        </p:txBody>
      </p:sp>
      <p:sp>
        <p:nvSpPr>
          <p:cNvPr id="45" name="文本框 44">
            <a:extLst>
              <a:ext uri="{FF2B5EF4-FFF2-40B4-BE49-F238E27FC236}">
                <a16:creationId xmlns:a16="http://schemas.microsoft.com/office/drawing/2014/main" id="{0036D6A5-2F80-4D4A-9A20-50A0A54A2F0F}"/>
              </a:ext>
            </a:extLst>
          </p:cNvPr>
          <p:cNvSpPr txBox="1"/>
          <p:nvPr/>
        </p:nvSpPr>
        <p:spPr>
          <a:xfrm>
            <a:off x="11302441" y="3753941"/>
            <a:ext cx="653255"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sp>
        <p:nvSpPr>
          <p:cNvPr id="46" name="文本框 45">
            <a:extLst>
              <a:ext uri="{FF2B5EF4-FFF2-40B4-BE49-F238E27FC236}">
                <a16:creationId xmlns:a16="http://schemas.microsoft.com/office/drawing/2014/main" id="{C018745F-D0D1-4447-97ED-0DE1D781108B}"/>
              </a:ext>
            </a:extLst>
          </p:cNvPr>
          <p:cNvSpPr txBox="1"/>
          <p:nvPr/>
        </p:nvSpPr>
        <p:spPr>
          <a:xfrm>
            <a:off x="11446916" y="3553234"/>
            <a:ext cx="508779"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cxnSp>
        <p:nvCxnSpPr>
          <p:cNvPr id="47" name="直接连接符 21">
            <a:extLst>
              <a:ext uri="{FF2B5EF4-FFF2-40B4-BE49-F238E27FC236}">
                <a16:creationId xmlns:a16="http://schemas.microsoft.com/office/drawing/2014/main" id="{CC2DA4F2-DADA-44EA-9F29-EF8615B1E866}"/>
              </a:ext>
            </a:extLst>
          </p:cNvPr>
          <p:cNvCxnSpPr>
            <a:cxnSpLocks/>
            <a:stCxn id="40" idx="4"/>
            <a:endCxn id="43" idx="1"/>
          </p:cNvCxnSpPr>
          <p:nvPr/>
        </p:nvCxnSpPr>
        <p:spPr>
          <a:xfrm>
            <a:off x="11179023" y="2608431"/>
            <a:ext cx="142957" cy="86864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直接连接符 21">
            <a:extLst>
              <a:ext uri="{FF2B5EF4-FFF2-40B4-BE49-F238E27FC236}">
                <a16:creationId xmlns:a16="http://schemas.microsoft.com/office/drawing/2014/main" id="{72D57C8A-699C-4656-9B80-2431EFCA87B9}"/>
              </a:ext>
            </a:extLst>
          </p:cNvPr>
          <p:cNvCxnSpPr>
            <a:cxnSpLocks/>
            <a:stCxn id="37" idx="6"/>
            <a:endCxn id="43" idx="1"/>
          </p:cNvCxnSpPr>
          <p:nvPr/>
        </p:nvCxnSpPr>
        <p:spPr>
          <a:xfrm>
            <a:off x="8760161" y="1307851"/>
            <a:ext cx="2561819" cy="216922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85766700-2125-487B-9979-BBF3CE687316}"/>
              </a:ext>
            </a:extLst>
          </p:cNvPr>
          <p:cNvSpPr txBox="1"/>
          <p:nvPr/>
        </p:nvSpPr>
        <p:spPr>
          <a:xfrm>
            <a:off x="10925652" y="2151553"/>
            <a:ext cx="508779" cy="369332"/>
          </a:xfrm>
          <a:prstGeom prst="rect">
            <a:avLst/>
          </a:prstGeom>
          <a:noFill/>
        </p:spPr>
        <p:txBody>
          <a:bodyPr wrap="square" rtlCol="0">
            <a:spAutoFit/>
          </a:bodyPr>
          <a:lstStyle/>
          <a:p>
            <a:pPr algn="ctr"/>
            <a:r>
              <a:rPr lang="en-US" altLang="zh-CN" b="1" dirty="0">
                <a:solidFill>
                  <a:srgbClr val="FFFF00"/>
                </a:solidFill>
              </a:rPr>
              <a:t>a</a:t>
            </a:r>
            <a:r>
              <a:rPr lang="en-US" altLang="zh-CN" b="1" dirty="0">
                <a:solidFill>
                  <a:srgbClr val="66FF66"/>
                </a:solidFill>
              </a:rPr>
              <a:t>b</a:t>
            </a:r>
            <a:endParaRPr lang="zh-CN" altLang="en-US" b="1" dirty="0">
              <a:solidFill>
                <a:srgbClr val="00FFFF"/>
              </a:solidFill>
            </a:endParaRPr>
          </a:p>
        </p:txBody>
      </p:sp>
      <p:sp>
        <p:nvSpPr>
          <p:cNvPr id="50" name="文本框 49">
            <a:extLst>
              <a:ext uri="{FF2B5EF4-FFF2-40B4-BE49-F238E27FC236}">
                <a16:creationId xmlns:a16="http://schemas.microsoft.com/office/drawing/2014/main" id="{9E14BA0C-9192-4389-BE44-19E906D19212}"/>
              </a:ext>
            </a:extLst>
          </p:cNvPr>
          <p:cNvSpPr txBox="1"/>
          <p:nvPr/>
        </p:nvSpPr>
        <p:spPr>
          <a:xfrm>
            <a:off x="10927899" y="1869549"/>
            <a:ext cx="508779" cy="369332"/>
          </a:xfrm>
          <a:prstGeom prst="rect">
            <a:avLst/>
          </a:prstGeom>
          <a:noFill/>
        </p:spPr>
        <p:txBody>
          <a:bodyPr wrap="square" rtlCol="0">
            <a:spAutoFit/>
          </a:bodyPr>
          <a:lstStyle/>
          <a:p>
            <a:pPr algn="ctr"/>
            <a:r>
              <a:rPr lang="en-US" altLang="zh-CN" b="1" dirty="0">
                <a:solidFill>
                  <a:srgbClr val="66FF66"/>
                </a:solidFill>
              </a:rPr>
              <a:t>b</a:t>
            </a:r>
            <a:endParaRPr lang="zh-CN" altLang="en-US" b="1" dirty="0">
              <a:solidFill>
                <a:srgbClr val="00FFFF"/>
              </a:solidFill>
            </a:endParaRPr>
          </a:p>
        </p:txBody>
      </p:sp>
      <p:cxnSp>
        <p:nvCxnSpPr>
          <p:cNvPr id="56" name="直接连接符 21">
            <a:extLst>
              <a:ext uri="{FF2B5EF4-FFF2-40B4-BE49-F238E27FC236}">
                <a16:creationId xmlns:a16="http://schemas.microsoft.com/office/drawing/2014/main" id="{64A21050-0DFE-4811-8371-B28887614D8F}"/>
              </a:ext>
            </a:extLst>
          </p:cNvPr>
          <p:cNvCxnSpPr>
            <a:cxnSpLocks/>
            <a:stCxn id="38" idx="1"/>
            <a:endCxn id="37" idx="7"/>
          </p:cNvCxnSpPr>
          <p:nvPr/>
        </p:nvCxnSpPr>
        <p:spPr>
          <a:xfrm flipH="1">
            <a:off x="8660649" y="1067609"/>
            <a:ext cx="1289593"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直接连接符 21">
            <a:extLst>
              <a:ext uri="{FF2B5EF4-FFF2-40B4-BE49-F238E27FC236}">
                <a16:creationId xmlns:a16="http://schemas.microsoft.com/office/drawing/2014/main" id="{B7970377-F9A2-473C-AD17-97CCF3967656}"/>
              </a:ext>
            </a:extLst>
          </p:cNvPr>
          <p:cNvCxnSpPr>
            <a:cxnSpLocks/>
            <a:stCxn id="40" idx="2"/>
            <a:endCxn id="37" idx="7"/>
          </p:cNvCxnSpPr>
          <p:nvPr/>
        </p:nvCxnSpPr>
        <p:spPr>
          <a:xfrm flipH="1" flipV="1">
            <a:off x="8660649" y="1067609"/>
            <a:ext cx="2096665" cy="111911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直接连接符 21">
            <a:extLst>
              <a:ext uri="{FF2B5EF4-FFF2-40B4-BE49-F238E27FC236}">
                <a16:creationId xmlns:a16="http://schemas.microsoft.com/office/drawing/2014/main" id="{E7734EFA-968C-4C52-8177-FB4EB167D088}"/>
              </a:ext>
            </a:extLst>
          </p:cNvPr>
          <p:cNvCxnSpPr>
            <a:cxnSpLocks/>
            <a:stCxn id="43" idx="2"/>
            <a:endCxn id="37" idx="5"/>
          </p:cNvCxnSpPr>
          <p:nvPr/>
        </p:nvCxnSpPr>
        <p:spPr>
          <a:xfrm flipH="1" flipV="1">
            <a:off x="8660649" y="1548093"/>
            <a:ext cx="2537815" cy="222718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B7129113-C405-4982-BE46-841BA139034C}"/>
              </a:ext>
            </a:extLst>
          </p:cNvPr>
          <p:cNvSpPr txBox="1"/>
          <p:nvPr/>
        </p:nvSpPr>
        <p:spPr>
          <a:xfrm>
            <a:off x="11401425" y="4210050"/>
            <a:ext cx="482824" cy="369332"/>
          </a:xfrm>
          <a:prstGeom prst="rect">
            <a:avLst/>
          </a:prstGeom>
          <a:noFill/>
        </p:spPr>
        <p:txBody>
          <a:bodyPr wrap="none" rtlCol="0">
            <a:spAutoFit/>
          </a:bodyPr>
          <a:lstStyle/>
          <a:p>
            <a:r>
              <a:rPr lang="en-US" altLang="zh-CN" dirty="0"/>
              <a:t>np</a:t>
            </a:r>
            <a:endParaRPr lang="zh-CN" altLang="en-US" dirty="0"/>
          </a:p>
        </p:txBody>
      </p:sp>
    </p:spTree>
    <p:extLst>
      <p:ext uri="{BB962C8B-B14F-4D97-AF65-F5344CB8AC3E}">
        <p14:creationId xmlns:p14="http://schemas.microsoft.com/office/powerpoint/2010/main" val="28564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500"/>
                                        <p:tgtEl>
                                          <p:spTgt spid="4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500"/>
                                        <p:tgtEl>
                                          <p:spTgt spid="45"/>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500"/>
                                        <p:tgtEl>
                                          <p:spTgt spid="44"/>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par>
                                <p:cTn id="33" presetID="35" presetClass="emph" presetSubtype="0" repeatCount="3000" fill="hold" grpId="1" nodeType="withEffect">
                                  <p:stCondLst>
                                    <p:cond delay="0"/>
                                  </p:stCondLst>
                                  <p:childTnLst>
                                    <p:anim calcmode="discrete" valueType="str">
                                      <p:cBhvr>
                                        <p:cTn id="34" dur="500" fill="hold"/>
                                        <p:tgtEl>
                                          <p:spTgt spid="44"/>
                                        </p:tgtEl>
                                        <p:attrNameLst>
                                          <p:attrName>style.visibility</p:attrName>
                                        </p:attrNameLst>
                                      </p:cBhvr>
                                      <p:tavLst>
                                        <p:tav tm="0">
                                          <p:val>
                                            <p:strVal val="hidden"/>
                                          </p:val>
                                        </p:tav>
                                        <p:tav tm="50000">
                                          <p:val>
                                            <p:strVal val="visible"/>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par>
                                <p:cTn id="39" presetID="35" presetClass="emph" presetSubtype="0" repeatCount="3000" fill="hold" grpId="1" nodeType="withEffect">
                                  <p:stCondLst>
                                    <p:cond delay="0"/>
                                  </p:stCondLst>
                                  <p:childTnLst>
                                    <p:anim calcmode="discrete" valueType="str">
                                      <p:cBhvr>
                                        <p:cTn id="40" dur="500" fill="hold"/>
                                        <p:tgtEl>
                                          <p:spTgt spid="37"/>
                                        </p:tgtEl>
                                        <p:attrNameLst>
                                          <p:attrName>style.visibility</p:attrName>
                                        </p:attrNameLst>
                                      </p:cBhvr>
                                      <p:tavLst>
                                        <p:tav tm="0">
                                          <p:val>
                                            <p:strVal val="hidden"/>
                                          </p:val>
                                        </p:tav>
                                        <p:tav tm="50000">
                                          <p:val>
                                            <p:strVal val="visible"/>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58"/>
                                        </p:tgtEl>
                                        <p:attrNameLst>
                                          <p:attrName>style.visibility</p:attrName>
                                        </p:attrNameLst>
                                      </p:cBhvr>
                                      <p:to>
                                        <p:strVal val="visible"/>
                                      </p:to>
                                    </p:set>
                                    <p:animEffect transition="in" filter="fade">
                                      <p:cBhvr>
                                        <p:cTn id="49" dur="500"/>
                                        <p:tgtEl>
                                          <p:spTgt spid="58"/>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7" grpId="1" animBg="1"/>
      <p:bldP spid="44" grpId="0"/>
      <p:bldP spid="44" grpId="1"/>
      <p:bldP spid="45" grpId="0"/>
      <p:bldP spid="4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构造</a:t>
            </a:r>
            <a:r>
              <a:rPr lang="en-US" altLang="zh-CN" dirty="0"/>
              <a:t>——</a:t>
            </a:r>
            <a:r>
              <a:rPr lang="zh-CN" altLang="en-US" dirty="0"/>
              <a:t>实现</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4" y="2052917"/>
            <a:ext cx="9431336" cy="4503739"/>
          </a:xfrm>
        </p:spPr>
        <p:txBody>
          <a:bodyPr>
            <a:normAutofit/>
          </a:bodyPr>
          <a:lstStyle/>
          <a:p>
            <a:r>
              <a:rPr lang="zh-CN" altLang="en-US" dirty="0"/>
              <a:t>现在后缀自动机的构造过程就讲完了</a:t>
            </a:r>
            <a:endParaRPr lang="en-US" altLang="zh-CN" dirty="0"/>
          </a:p>
          <a:p>
            <a:r>
              <a:rPr lang="zh-CN" altLang="en-US" dirty="0"/>
              <a:t>但是我们还有一个东西迟迟没有提到</a:t>
            </a:r>
            <a:endParaRPr lang="en-US" altLang="zh-CN" dirty="0"/>
          </a:p>
          <a:p>
            <a:r>
              <a:rPr lang="zh-CN" altLang="en-US" dirty="0"/>
              <a:t>那就是关于如何记录每个点接受的最长的字符串的位置</a:t>
            </a:r>
            <a:endParaRPr lang="en-US" altLang="zh-CN" dirty="0"/>
          </a:p>
          <a:p>
            <a:r>
              <a:rPr lang="zh-CN" altLang="en-US" dirty="0"/>
              <a:t>首先刚才的步骤告诉我们构造后缀自动机的时候并不必要每次都记录这个位置，因为构造过程是不需要用到这个量的</a:t>
            </a:r>
            <a:endParaRPr lang="en-US" altLang="zh-CN" dirty="0"/>
          </a:p>
          <a:p>
            <a:r>
              <a:rPr lang="zh-CN" altLang="en-US" dirty="0"/>
              <a:t>然后我们可以发现无论是新建</a:t>
            </a:r>
            <a:r>
              <a:rPr lang="en-US" altLang="zh-CN" dirty="0"/>
              <a:t>np</a:t>
            </a:r>
            <a:r>
              <a:rPr lang="zh-CN" altLang="en-US" dirty="0"/>
              <a:t>还是</a:t>
            </a:r>
            <a:r>
              <a:rPr lang="en-US" altLang="zh-CN" dirty="0"/>
              <a:t>nq</a:t>
            </a:r>
            <a:r>
              <a:rPr lang="zh-CN" altLang="en-US" dirty="0"/>
              <a:t>的时候它接受的最长的字符串一定是当前字符串（新串）的一个后缀（事实上</a:t>
            </a:r>
            <a:r>
              <a:rPr lang="en-US" altLang="zh-CN" dirty="0"/>
              <a:t>np</a:t>
            </a:r>
            <a:r>
              <a:rPr lang="zh-CN" altLang="en-US" dirty="0"/>
              <a:t>接受的最长的字符串是新串本身）</a:t>
            </a:r>
            <a:endParaRPr lang="en-US" altLang="zh-CN" dirty="0"/>
          </a:p>
          <a:p>
            <a:r>
              <a:rPr lang="zh-CN" altLang="en-US" dirty="0"/>
              <a:t>所以我们可以在新建节点的时候记录下当前字符串的长度（或者说是新建这个节点的时刻），这就是该节点接受的最长的字符串在原串中的一个右端点所在的位置，我们把它叫做这个节点的</a:t>
            </a:r>
            <a:r>
              <a:rPr lang="en-US" altLang="zh-CN" dirty="0"/>
              <a:t>at</a:t>
            </a:r>
          </a:p>
          <a:p>
            <a:r>
              <a:rPr lang="zh-CN" altLang="en-US" dirty="0"/>
              <a:t>我们可以把一个节点接受的最长的字符串的长度叫做这个节点的</a:t>
            </a:r>
            <a:r>
              <a:rPr lang="en-US" altLang="zh-CN" dirty="0"/>
              <a:t>max</a:t>
            </a:r>
          </a:p>
        </p:txBody>
      </p:sp>
    </p:spTree>
    <p:extLst>
      <p:ext uri="{BB962C8B-B14F-4D97-AF65-F5344CB8AC3E}">
        <p14:creationId xmlns:p14="http://schemas.microsoft.com/office/powerpoint/2010/main" val="223068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构造</a:t>
            </a:r>
            <a:r>
              <a:rPr lang="en-US" altLang="zh-CN" dirty="0"/>
              <a:t>——</a:t>
            </a:r>
            <a:r>
              <a:rPr lang="zh-CN" altLang="en-US" dirty="0"/>
              <a:t>时间复杂度</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2" y="2052918"/>
            <a:ext cx="10406201" cy="4547908"/>
          </a:xfrm>
        </p:spPr>
        <p:txBody>
          <a:bodyPr>
            <a:normAutofit/>
          </a:bodyPr>
          <a:lstStyle/>
          <a:p>
            <a:r>
              <a:rPr lang="zh-CN" altLang="en-US" dirty="0"/>
              <a:t>用上述方法构造后缀自动机的时间复杂度是</a:t>
            </a:r>
            <a:r>
              <a:rPr lang="en-US" altLang="zh-CN" dirty="0"/>
              <a:t>O(</a:t>
            </a:r>
            <a:r>
              <a:rPr lang="zh-CN" altLang="en-US" dirty="0"/>
              <a:t>串长</a:t>
            </a:r>
            <a:r>
              <a:rPr lang="en-US" altLang="zh-CN" dirty="0"/>
              <a:t>×</a:t>
            </a:r>
            <a:r>
              <a:rPr lang="zh-CN" altLang="en-US" dirty="0"/>
              <a:t>字符集大小</a:t>
            </a:r>
            <a:r>
              <a:rPr lang="en-US" altLang="zh-CN" dirty="0"/>
              <a:t>)</a:t>
            </a:r>
          </a:p>
          <a:p>
            <a:r>
              <a:rPr lang="zh-CN" altLang="en-US" strike="sngStrike" dirty="0"/>
              <a:t>（如果字符集很大你可以用</a:t>
            </a:r>
            <a:r>
              <a:rPr lang="en-US" altLang="zh-CN" strike="sngStrike" dirty="0"/>
              <a:t>map/</a:t>
            </a:r>
            <a:r>
              <a:rPr lang="zh-CN" altLang="en-US" strike="sngStrike" dirty="0"/>
              <a:t>主席树来存边，时间复杂度是</a:t>
            </a:r>
            <a:r>
              <a:rPr lang="en-US" altLang="zh-CN" strike="sngStrike" dirty="0"/>
              <a:t>O(</a:t>
            </a:r>
            <a:r>
              <a:rPr lang="zh-CN" altLang="en-US" strike="sngStrike" dirty="0"/>
              <a:t>串长</a:t>
            </a:r>
            <a:r>
              <a:rPr lang="en-US" altLang="zh-CN" strike="sngStrike" dirty="0"/>
              <a:t>log</a:t>
            </a:r>
            <a:r>
              <a:rPr lang="zh-CN" altLang="en-US" strike="sngStrike" dirty="0"/>
              <a:t>字符集大小</a:t>
            </a:r>
            <a:r>
              <a:rPr lang="en-US" altLang="zh-CN" strike="sngStrike" dirty="0"/>
              <a:t>)</a:t>
            </a:r>
            <a:r>
              <a:rPr lang="zh-CN" altLang="en-US" strike="sngStrike" dirty="0"/>
              <a:t>）</a:t>
            </a:r>
            <a:endParaRPr lang="en-US" altLang="zh-CN" strike="sngStrike" dirty="0"/>
          </a:p>
          <a:p>
            <a:r>
              <a:rPr lang="zh-CN" altLang="en-US" dirty="0"/>
              <a:t>证明如下：</a:t>
            </a:r>
            <a:endParaRPr lang="en-US" altLang="zh-CN" dirty="0"/>
          </a:p>
          <a:p>
            <a:r>
              <a:rPr lang="zh-CN" altLang="en-US" dirty="0"/>
              <a:t>设串长为</a:t>
            </a:r>
            <a:r>
              <a:rPr lang="en-US" altLang="zh-CN" dirty="0"/>
              <a:t>n</a:t>
            </a:r>
          </a:p>
          <a:p>
            <a:r>
              <a:rPr lang="zh-CN" altLang="en-US" dirty="0"/>
              <a:t>首先节点的个数是</a:t>
            </a:r>
            <a:r>
              <a:rPr lang="en-US" altLang="zh-CN" dirty="0"/>
              <a:t>O(n)</a:t>
            </a:r>
            <a:r>
              <a:rPr lang="zh-CN" altLang="en-US" dirty="0"/>
              <a:t>的，因为每增加一个字符最多只会新建两个节点</a:t>
            </a:r>
            <a:r>
              <a:rPr lang="en-US" altLang="zh-CN" dirty="0"/>
              <a:t>np</a:t>
            </a:r>
            <a:r>
              <a:rPr lang="zh-CN" altLang="en-US" dirty="0"/>
              <a:t>和</a:t>
            </a:r>
            <a:r>
              <a:rPr lang="en-US" altLang="zh-CN" dirty="0"/>
              <a:t>nq</a:t>
            </a:r>
          </a:p>
          <a:p>
            <a:r>
              <a:rPr lang="zh-CN" altLang="en-US" dirty="0"/>
              <a:t>（这意味着要注意开两倍数组！）</a:t>
            </a:r>
            <a:endParaRPr lang="en-US" altLang="zh-CN" dirty="0"/>
          </a:p>
          <a:p>
            <a:r>
              <a:rPr lang="zh-CN" altLang="en-US" dirty="0"/>
              <a:t>接着从</a:t>
            </a:r>
            <a:r>
              <a:rPr lang="en-US" altLang="zh-CN" dirty="0"/>
              <a:t>last</a:t>
            </a:r>
            <a:r>
              <a:rPr lang="zh-CN" altLang="en-US" dirty="0"/>
              <a:t>开始跳父亲这一步是均摊</a:t>
            </a:r>
            <a:r>
              <a:rPr lang="en-US" altLang="zh-CN" dirty="0"/>
              <a:t>O(n)</a:t>
            </a:r>
            <a:r>
              <a:rPr lang="zh-CN" altLang="en-US" dirty="0"/>
              <a:t>的，原因如下：</a:t>
            </a:r>
            <a:endParaRPr lang="en-US" altLang="zh-CN" dirty="0"/>
          </a:p>
          <a:p>
            <a:r>
              <a:rPr lang="zh-CN" altLang="en-US" dirty="0"/>
              <a:t>因为每次加字符时</a:t>
            </a:r>
            <a:r>
              <a:rPr lang="en-US" altLang="zh-CN" dirty="0"/>
              <a:t>last</a:t>
            </a:r>
            <a:r>
              <a:rPr lang="zh-CN" altLang="en-US" dirty="0"/>
              <a:t>一定会连出一条指向</a:t>
            </a:r>
            <a:r>
              <a:rPr lang="en-US" altLang="zh-CN" dirty="0"/>
              <a:t>np</a:t>
            </a:r>
            <a:r>
              <a:rPr lang="zh-CN" altLang="en-US" dirty="0"/>
              <a:t>的转移边，所以加字符之后</a:t>
            </a:r>
            <a:r>
              <a:rPr lang="en-US" altLang="zh-CN" dirty="0"/>
              <a:t>last</a:t>
            </a:r>
            <a:r>
              <a:rPr lang="zh-CN" altLang="en-US" dirty="0"/>
              <a:t>的父亲的</a:t>
            </a:r>
            <a:r>
              <a:rPr lang="en-US" altLang="zh-CN" dirty="0"/>
              <a:t>max</a:t>
            </a:r>
            <a:r>
              <a:rPr lang="zh-CN" altLang="en-US" dirty="0"/>
              <a:t>不会超过加字符之前</a:t>
            </a:r>
            <a:r>
              <a:rPr lang="en-US" altLang="zh-CN" dirty="0"/>
              <a:t>last</a:t>
            </a:r>
            <a:r>
              <a:rPr lang="zh-CN" altLang="en-US" dirty="0"/>
              <a:t>的父亲的</a:t>
            </a:r>
            <a:r>
              <a:rPr lang="en-US" altLang="zh-CN" dirty="0"/>
              <a:t>max</a:t>
            </a:r>
            <a:r>
              <a:rPr lang="zh-CN" altLang="en-US" dirty="0"/>
              <a:t>加</a:t>
            </a:r>
            <a:r>
              <a:rPr lang="en-US" altLang="zh-CN" dirty="0"/>
              <a:t>1</a:t>
            </a:r>
          </a:p>
          <a:p>
            <a:r>
              <a:rPr lang="zh-CN" altLang="en-US" dirty="0"/>
              <a:t>所以</a:t>
            </a:r>
            <a:r>
              <a:rPr lang="en-US" altLang="zh-CN" dirty="0"/>
              <a:t>last</a:t>
            </a:r>
            <a:r>
              <a:rPr lang="zh-CN" altLang="en-US" dirty="0"/>
              <a:t>的父亲的</a:t>
            </a:r>
            <a:r>
              <a:rPr lang="en-US" altLang="zh-CN" dirty="0"/>
              <a:t>max</a:t>
            </a:r>
            <a:r>
              <a:rPr lang="zh-CN" altLang="en-US" dirty="0"/>
              <a:t>的总增加量是</a:t>
            </a:r>
            <a:r>
              <a:rPr lang="en-US" altLang="zh-CN" dirty="0"/>
              <a:t>O(n)</a:t>
            </a:r>
            <a:r>
              <a:rPr lang="zh-CN" altLang="en-US" dirty="0"/>
              <a:t>的，自然</a:t>
            </a:r>
            <a:r>
              <a:rPr lang="en-US" altLang="zh-CN" dirty="0"/>
              <a:t>last</a:t>
            </a:r>
            <a:r>
              <a:rPr lang="zh-CN" altLang="en-US" dirty="0"/>
              <a:t>的父亲的</a:t>
            </a:r>
            <a:r>
              <a:rPr lang="en-US" altLang="zh-CN" dirty="0"/>
              <a:t>max</a:t>
            </a:r>
            <a:r>
              <a:rPr lang="zh-CN" altLang="en-US" dirty="0"/>
              <a:t>的总减少量也是</a:t>
            </a:r>
            <a:r>
              <a:rPr lang="en-US" altLang="zh-CN" dirty="0"/>
              <a:t>O(n)</a:t>
            </a:r>
            <a:r>
              <a:rPr lang="zh-CN" altLang="en-US" dirty="0"/>
              <a:t>的，又因为每跳一步都会使</a:t>
            </a:r>
            <a:r>
              <a:rPr lang="en-US" altLang="zh-CN" dirty="0"/>
              <a:t>last</a:t>
            </a:r>
            <a:r>
              <a:rPr lang="zh-CN" altLang="en-US" dirty="0"/>
              <a:t>的父亲的</a:t>
            </a:r>
            <a:r>
              <a:rPr lang="en-US" altLang="zh-CN" dirty="0"/>
              <a:t>max</a:t>
            </a:r>
            <a:r>
              <a:rPr lang="zh-CN" altLang="en-US" dirty="0"/>
              <a:t>减少，所以结论得证</a:t>
            </a:r>
            <a:endParaRPr lang="en-US" altLang="zh-CN" dirty="0"/>
          </a:p>
          <a:p>
            <a:endParaRPr lang="en-US" altLang="zh-CN" dirty="0"/>
          </a:p>
        </p:txBody>
      </p:sp>
    </p:spTree>
    <p:extLst>
      <p:ext uri="{BB962C8B-B14F-4D97-AF65-F5344CB8AC3E}">
        <p14:creationId xmlns:p14="http://schemas.microsoft.com/office/powerpoint/2010/main" val="776903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构造</a:t>
            </a:r>
            <a:r>
              <a:rPr lang="en-US" altLang="zh-CN" dirty="0"/>
              <a:t>——</a:t>
            </a:r>
            <a:r>
              <a:rPr lang="zh-CN" altLang="en-US" dirty="0"/>
              <a:t>时间复杂度</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3" y="2052918"/>
            <a:ext cx="8383587" cy="4547908"/>
          </a:xfrm>
        </p:spPr>
        <p:txBody>
          <a:bodyPr>
            <a:normAutofit/>
          </a:bodyPr>
          <a:lstStyle/>
          <a:p>
            <a:r>
              <a:rPr lang="zh-CN" altLang="en-US" dirty="0"/>
              <a:t>接着，复制节点</a:t>
            </a:r>
            <a:r>
              <a:rPr lang="en-US" altLang="zh-CN" dirty="0"/>
              <a:t>(q</a:t>
            </a:r>
            <a:r>
              <a:rPr lang="zh-CN" altLang="en-US" dirty="0"/>
              <a:t>→</a:t>
            </a:r>
            <a:r>
              <a:rPr lang="en-US" altLang="zh-CN" dirty="0"/>
              <a:t>nq)</a:t>
            </a:r>
            <a:r>
              <a:rPr lang="zh-CN" altLang="en-US" dirty="0"/>
              <a:t>的时间复杂度是</a:t>
            </a:r>
            <a:r>
              <a:rPr lang="en-US" altLang="zh-CN" dirty="0"/>
              <a:t>O(n×</a:t>
            </a:r>
            <a:r>
              <a:rPr lang="zh-CN" altLang="en-US" dirty="0"/>
              <a:t>字符集大小</a:t>
            </a:r>
            <a:r>
              <a:rPr lang="en-US" altLang="zh-CN" dirty="0"/>
              <a:t>)</a:t>
            </a:r>
          </a:p>
          <a:p>
            <a:r>
              <a:rPr lang="zh-CN" altLang="en-US" dirty="0"/>
              <a:t>最后，跳</a:t>
            </a:r>
            <a:r>
              <a:rPr lang="en-US" altLang="zh-CN" dirty="0"/>
              <a:t>p</a:t>
            </a:r>
            <a:r>
              <a:rPr lang="zh-CN" altLang="en-US" dirty="0"/>
              <a:t>的父亲把指向</a:t>
            </a:r>
            <a:r>
              <a:rPr lang="en-US" altLang="zh-CN" dirty="0"/>
              <a:t>q</a:t>
            </a:r>
            <a:r>
              <a:rPr lang="zh-CN" altLang="en-US" dirty="0"/>
              <a:t>的转移边改为指向</a:t>
            </a:r>
            <a:r>
              <a:rPr lang="en-US" altLang="zh-CN" dirty="0"/>
              <a:t>nq</a:t>
            </a:r>
            <a:r>
              <a:rPr lang="zh-CN" altLang="en-US" dirty="0"/>
              <a:t>也是</a:t>
            </a:r>
            <a:r>
              <a:rPr lang="en-US" altLang="zh-CN" dirty="0"/>
              <a:t>O(n)</a:t>
            </a:r>
            <a:r>
              <a:rPr lang="zh-CN" altLang="en-US" dirty="0"/>
              <a:t>的，原因如下：</a:t>
            </a:r>
            <a:endParaRPr lang="en-US" altLang="zh-CN" dirty="0"/>
          </a:p>
          <a:p>
            <a:r>
              <a:rPr lang="zh-CN" altLang="en-US" dirty="0"/>
              <a:t>考虑加字符前的</a:t>
            </a:r>
            <a:r>
              <a:rPr lang="en-US" altLang="zh-CN" dirty="0"/>
              <a:t>last’</a:t>
            </a:r>
            <a:r>
              <a:rPr lang="zh-CN" altLang="en-US" dirty="0"/>
              <a:t>的所有祖先和加字符后的</a:t>
            </a:r>
            <a:r>
              <a:rPr lang="en-US" altLang="zh-CN" dirty="0"/>
              <a:t>last</a:t>
            </a:r>
            <a:r>
              <a:rPr lang="zh-CN" altLang="en-US" dirty="0"/>
              <a:t>的所有祖先的关系</a:t>
            </a:r>
            <a:endParaRPr lang="en-US" altLang="zh-CN" dirty="0"/>
          </a:p>
          <a:p>
            <a:r>
              <a:rPr lang="zh-CN" altLang="en-US" dirty="0"/>
              <a:t>根据父亲的定义以及节点接受的字符串的性质，可以证明</a:t>
            </a:r>
            <a:r>
              <a:rPr lang="en-US" altLang="zh-CN" dirty="0"/>
              <a:t>last’</a:t>
            </a:r>
            <a:r>
              <a:rPr lang="zh-CN" altLang="en-US" dirty="0"/>
              <a:t>的每个祖先都向</a:t>
            </a:r>
            <a:r>
              <a:rPr lang="en-US" altLang="zh-CN" dirty="0"/>
              <a:t>last</a:t>
            </a:r>
            <a:r>
              <a:rPr lang="zh-CN" altLang="en-US" dirty="0"/>
              <a:t>的一个非根祖先连了一条转移边</a:t>
            </a:r>
            <a:endParaRPr lang="en-US" altLang="zh-CN" dirty="0"/>
          </a:p>
          <a:p>
            <a:r>
              <a:rPr lang="zh-CN" altLang="en-US" dirty="0"/>
              <a:t>并且对于</a:t>
            </a:r>
            <a:r>
              <a:rPr lang="en-US" altLang="zh-CN" dirty="0"/>
              <a:t>last</a:t>
            </a:r>
            <a:r>
              <a:rPr lang="zh-CN" altLang="en-US" dirty="0"/>
              <a:t>的每个非根祖先，对应到</a:t>
            </a:r>
            <a:r>
              <a:rPr lang="en-US" altLang="zh-CN" dirty="0"/>
              <a:t>last’</a:t>
            </a:r>
            <a:r>
              <a:rPr lang="zh-CN" altLang="en-US" dirty="0"/>
              <a:t>上的连边节点集合是</a:t>
            </a:r>
            <a:r>
              <a:rPr lang="en-US" altLang="zh-CN" dirty="0"/>
              <a:t>last’</a:t>
            </a:r>
            <a:r>
              <a:rPr lang="zh-CN" altLang="en-US" dirty="0"/>
              <a:t>祖先链上的一段非空区间</a:t>
            </a:r>
            <a:endParaRPr lang="en-US" altLang="zh-CN" dirty="0"/>
          </a:p>
          <a:p>
            <a:r>
              <a:rPr lang="zh-CN" altLang="en-US" dirty="0"/>
              <a:t>并且</a:t>
            </a:r>
            <a:r>
              <a:rPr lang="en-US" altLang="zh-CN" dirty="0"/>
              <a:t>last’</a:t>
            </a:r>
            <a:r>
              <a:rPr lang="zh-CN" altLang="en-US" dirty="0"/>
              <a:t>深度越大的祖先会连向</a:t>
            </a:r>
            <a:r>
              <a:rPr lang="en-US" altLang="zh-CN" dirty="0"/>
              <a:t>last</a:t>
            </a:r>
            <a:r>
              <a:rPr lang="zh-CN" altLang="en-US" dirty="0"/>
              <a:t>深度越大的祖先（即画在右边的图上不会出现两条交叉的边）</a:t>
            </a:r>
            <a:endParaRPr lang="en-US" altLang="zh-CN" dirty="0"/>
          </a:p>
          <a:p>
            <a:r>
              <a:rPr lang="zh-CN" altLang="en-US" dirty="0"/>
              <a:t>跳</a:t>
            </a:r>
            <a:r>
              <a:rPr lang="en-US" altLang="zh-CN" dirty="0"/>
              <a:t>p</a:t>
            </a:r>
            <a:r>
              <a:rPr lang="zh-CN" altLang="en-US" dirty="0"/>
              <a:t>的父亲的次数等于连向</a:t>
            </a:r>
            <a:r>
              <a:rPr lang="en-US" altLang="zh-CN" dirty="0"/>
              <a:t>nq</a:t>
            </a:r>
            <a:r>
              <a:rPr lang="zh-CN" altLang="en-US" dirty="0"/>
              <a:t>的转移边的条数</a:t>
            </a:r>
            <a:endParaRPr lang="en-US" altLang="zh-CN" dirty="0"/>
          </a:p>
          <a:p>
            <a:r>
              <a:rPr lang="zh-CN" altLang="en-US" dirty="0"/>
              <a:t>如果存在</a:t>
            </a:r>
            <a:r>
              <a:rPr lang="en-US" altLang="zh-CN" dirty="0"/>
              <a:t>nq</a:t>
            </a:r>
            <a:r>
              <a:rPr lang="zh-CN" altLang="en-US" dirty="0"/>
              <a:t>的话，那么</a:t>
            </a:r>
            <a:r>
              <a:rPr lang="en-US" altLang="zh-CN" dirty="0"/>
              <a:t>nq</a:t>
            </a:r>
            <a:r>
              <a:rPr lang="zh-CN" altLang="en-US" dirty="0"/>
              <a:t>是</a:t>
            </a:r>
            <a:r>
              <a:rPr lang="en-US" altLang="zh-CN" dirty="0"/>
              <a:t>last</a:t>
            </a:r>
            <a:r>
              <a:rPr lang="zh-CN" altLang="en-US" dirty="0"/>
              <a:t>的父亲</a:t>
            </a:r>
          </a:p>
        </p:txBody>
      </p:sp>
      <p:sp>
        <p:nvSpPr>
          <p:cNvPr id="4" name="椭圆 3">
            <a:extLst>
              <a:ext uri="{FF2B5EF4-FFF2-40B4-BE49-F238E27FC236}">
                <a16:creationId xmlns:a16="http://schemas.microsoft.com/office/drawing/2014/main" id="{420D7405-36E9-4AAB-9E59-EC17EE572414}"/>
              </a:ext>
            </a:extLst>
          </p:cNvPr>
          <p:cNvSpPr/>
          <p:nvPr/>
        </p:nvSpPr>
        <p:spPr>
          <a:xfrm>
            <a:off x="9652278" y="1310997"/>
            <a:ext cx="355878" cy="35587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4F4FD061-5D9B-4FF6-962D-A37D29696183}"/>
              </a:ext>
            </a:extLst>
          </p:cNvPr>
          <p:cNvSpPr/>
          <p:nvPr/>
        </p:nvSpPr>
        <p:spPr>
          <a:xfrm>
            <a:off x="10947678" y="1272897"/>
            <a:ext cx="355878" cy="35587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300BFFB6-169D-4CB5-9FF6-1F40AE733632}"/>
              </a:ext>
            </a:extLst>
          </p:cNvPr>
          <p:cNvSpPr/>
          <p:nvPr/>
        </p:nvSpPr>
        <p:spPr>
          <a:xfrm>
            <a:off x="9652278" y="1958697"/>
            <a:ext cx="355878" cy="355878"/>
          </a:xfrm>
          <a:prstGeom prst="ellipse">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51281416-6A2A-4224-AA88-315EEF294DCB}"/>
              </a:ext>
            </a:extLst>
          </p:cNvPr>
          <p:cNvSpPr/>
          <p:nvPr/>
        </p:nvSpPr>
        <p:spPr>
          <a:xfrm>
            <a:off x="9652278" y="2572779"/>
            <a:ext cx="355878" cy="355878"/>
          </a:xfrm>
          <a:prstGeom prst="ellipse">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C0AB43EA-83EB-445B-8FBF-CC7123D41F5F}"/>
              </a:ext>
            </a:extLst>
          </p:cNvPr>
          <p:cNvSpPr/>
          <p:nvPr/>
        </p:nvSpPr>
        <p:spPr>
          <a:xfrm>
            <a:off x="9652278" y="3163622"/>
            <a:ext cx="355878" cy="355878"/>
          </a:xfrm>
          <a:prstGeom prst="ellipse">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60FB55AD-EA36-4866-A6CE-75AD29B4F8B9}"/>
              </a:ext>
            </a:extLst>
          </p:cNvPr>
          <p:cNvSpPr/>
          <p:nvPr/>
        </p:nvSpPr>
        <p:spPr>
          <a:xfrm>
            <a:off x="9643170" y="3754465"/>
            <a:ext cx="355878" cy="355878"/>
          </a:xfrm>
          <a:prstGeom prst="ellipse">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7713EDF7-A3B7-432E-AC10-71271D1FB36B}"/>
              </a:ext>
            </a:extLst>
          </p:cNvPr>
          <p:cNvSpPr/>
          <p:nvPr/>
        </p:nvSpPr>
        <p:spPr>
          <a:xfrm>
            <a:off x="9643170" y="4345308"/>
            <a:ext cx="355878" cy="355878"/>
          </a:xfrm>
          <a:prstGeom prst="ellipse">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95004B1A-CD9E-4B82-85D8-52A4014F3F34}"/>
              </a:ext>
            </a:extLst>
          </p:cNvPr>
          <p:cNvSpPr/>
          <p:nvPr/>
        </p:nvSpPr>
        <p:spPr>
          <a:xfrm>
            <a:off x="9652278" y="4936151"/>
            <a:ext cx="355878" cy="355878"/>
          </a:xfrm>
          <a:prstGeom prst="ellipse">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2DEE1C42-063A-49C7-951E-F865281817B0}"/>
              </a:ext>
            </a:extLst>
          </p:cNvPr>
          <p:cNvSpPr/>
          <p:nvPr/>
        </p:nvSpPr>
        <p:spPr>
          <a:xfrm>
            <a:off x="10947678" y="1958697"/>
            <a:ext cx="355878" cy="355878"/>
          </a:xfrm>
          <a:prstGeom prst="ellipse">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91B966FC-08D5-496F-8BE4-5A73A5B5B1D1}"/>
              </a:ext>
            </a:extLst>
          </p:cNvPr>
          <p:cNvSpPr/>
          <p:nvPr/>
        </p:nvSpPr>
        <p:spPr>
          <a:xfrm>
            <a:off x="10947678" y="2572779"/>
            <a:ext cx="355878" cy="355878"/>
          </a:xfrm>
          <a:prstGeom prst="ellipse">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AF4C297C-CD45-41C2-92A0-0AA21971A5A5}"/>
              </a:ext>
            </a:extLst>
          </p:cNvPr>
          <p:cNvSpPr/>
          <p:nvPr/>
        </p:nvSpPr>
        <p:spPr>
          <a:xfrm>
            <a:off x="10947678" y="3186861"/>
            <a:ext cx="355878" cy="355878"/>
          </a:xfrm>
          <a:prstGeom prst="ellipse">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270A58B1-390C-401D-8306-F866FF962F54}"/>
              </a:ext>
            </a:extLst>
          </p:cNvPr>
          <p:cNvSpPr/>
          <p:nvPr/>
        </p:nvSpPr>
        <p:spPr>
          <a:xfrm>
            <a:off x="10947678" y="3810468"/>
            <a:ext cx="355878" cy="355878"/>
          </a:xfrm>
          <a:prstGeom prst="ellipse">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6" name="直接连接符 21">
            <a:extLst>
              <a:ext uri="{FF2B5EF4-FFF2-40B4-BE49-F238E27FC236}">
                <a16:creationId xmlns:a16="http://schemas.microsoft.com/office/drawing/2014/main" id="{57C7AC98-4016-4612-8EE8-6D33A3745B9F}"/>
              </a:ext>
            </a:extLst>
          </p:cNvPr>
          <p:cNvCxnSpPr>
            <a:cxnSpLocks/>
            <a:stCxn id="7" idx="0"/>
            <a:endCxn id="6" idx="4"/>
          </p:cNvCxnSpPr>
          <p:nvPr/>
        </p:nvCxnSpPr>
        <p:spPr>
          <a:xfrm flipV="1">
            <a:off x="9830217" y="2314575"/>
            <a:ext cx="0" cy="25820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接连接符 21">
            <a:extLst>
              <a:ext uri="{FF2B5EF4-FFF2-40B4-BE49-F238E27FC236}">
                <a16:creationId xmlns:a16="http://schemas.microsoft.com/office/drawing/2014/main" id="{0D4A06F7-F6C3-4C18-B0CE-332F7745AB70}"/>
              </a:ext>
            </a:extLst>
          </p:cNvPr>
          <p:cNvCxnSpPr>
            <a:cxnSpLocks/>
            <a:stCxn id="8" idx="0"/>
            <a:endCxn id="7" idx="4"/>
          </p:cNvCxnSpPr>
          <p:nvPr/>
        </p:nvCxnSpPr>
        <p:spPr>
          <a:xfrm flipV="1">
            <a:off x="9830217" y="2928657"/>
            <a:ext cx="0" cy="234965"/>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直接连接符 21">
            <a:extLst>
              <a:ext uri="{FF2B5EF4-FFF2-40B4-BE49-F238E27FC236}">
                <a16:creationId xmlns:a16="http://schemas.microsoft.com/office/drawing/2014/main" id="{EB9900E6-7F83-4629-BCC8-85552076C6CF}"/>
              </a:ext>
            </a:extLst>
          </p:cNvPr>
          <p:cNvCxnSpPr>
            <a:cxnSpLocks/>
            <a:stCxn id="9" idx="0"/>
            <a:endCxn id="8" idx="4"/>
          </p:cNvCxnSpPr>
          <p:nvPr/>
        </p:nvCxnSpPr>
        <p:spPr>
          <a:xfrm flipV="1">
            <a:off x="9821109" y="3519500"/>
            <a:ext cx="9108" cy="234965"/>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直接连接符 21">
            <a:extLst>
              <a:ext uri="{FF2B5EF4-FFF2-40B4-BE49-F238E27FC236}">
                <a16:creationId xmlns:a16="http://schemas.microsoft.com/office/drawing/2014/main" id="{623ED964-C042-4CF9-82E2-27E8A1EA6313}"/>
              </a:ext>
            </a:extLst>
          </p:cNvPr>
          <p:cNvCxnSpPr>
            <a:cxnSpLocks/>
            <a:stCxn id="10" idx="0"/>
            <a:endCxn id="9" idx="4"/>
          </p:cNvCxnSpPr>
          <p:nvPr/>
        </p:nvCxnSpPr>
        <p:spPr>
          <a:xfrm flipV="1">
            <a:off x="9821109" y="4110343"/>
            <a:ext cx="0" cy="234965"/>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接连接符 21">
            <a:extLst>
              <a:ext uri="{FF2B5EF4-FFF2-40B4-BE49-F238E27FC236}">
                <a16:creationId xmlns:a16="http://schemas.microsoft.com/office/drawing/2014/main" id="{929F59B8-AFC0-474A-B5EB-56638132DF26}"/>
              </a:ext>
            </a:extLst>
          </p:cNvPr>
          <p:cNvCxnSpPr>
            <a:cxnSpLocks/>
            <a:stCxn id="11" idx="0"/>
            <a:endCxn id="10" idx="4"/>
          </p:cNvCxnSpPr>
          <p:nvPr/>
        </p:nvCxnSpPr>
        <p:spPr>
          <a:xfrm flipH="1" flipV="1">
            <a:off x="9821109" y="4701186"/>
            <a:ext cx="9108" cy="234965"/>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直接连接符 21">
            <a:extLst>
              <a:ext uri="{FF2B5EF4-FFF2-40B4-BE49-F238E27FC236}">
                <a16:creationId xmlns:a16="http://schemas.microsoft.com/office/drawing/2014/main" id="{D1C94A70-DCF7-46A4-A399-3EEDF38168B5}"/>
              </a:ext>
            </a:extLst>
          </p:cNvPr>
          <p:cNvCxnSpPr>
            <a:cxnSpLocks/>
            <a:stCxn id="15" idx="0"/>
            <a:endCxn id="14" idx="4"/>
          </p:cNvCxnSpPr>
          <p:nvPr/>
        </p:nvCxnSpPr>
        <p:spPr>
          <a:xfrm flipV="1">
            <a:off x="11125617" y="3542739"/>
            <a:ext cx="0" cy="267729"/>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接连接符 21">
            <a:extLst>
              <a:ext uri="{FF2B5EF4-FFF2-40B4-BE49-F238E27FC236}">
                <a16:creationId xmlns:a16="http://schemas.microsoft.com/office/drawing/2014/main" id="{921D815D-A545-421D-A8DA-9BF1BB6E9C4D}"/>
              </a:ext>
            </a:extLst>
          </p:cNvPr>
          <p:cNvCxnSpPr>
            <a:cxnSpLocks/>
            <a:stCxn id="14" idx="0"/>
            <a:endCxn id="13" idx="4"/>
          </p:cNvCxnSpPr>
          <p:nvPr/>
        </p:nvCxnSpPr>
        <p:spPr>
          <a:xfrm flipV="1">
            <a:off x="11125617" y="2928657"/>
            <a:ext cx="0" cy="25820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直接连接符 21">
            <a:extLst>
              <a:ext uri="{FF2B5EF4-FFF2-40B4-BE49-F238E27FC236}">
                <a16:creationId xmlns:a16="http://schemas.microsoft.com/office/drawing/2014/main" id="{392A7517-4685-4E63-885A-554C0897F61F}"/>
              </a:ext>
            </a:extLst>
          </p:cNvPr>
          <p:cNvCxnSpPr>
            <a:cxnSpLocks/>
            <a:stCxn id="13" idx="0"/>
            <a:endCxn id="12" idx="4"/>
          </p:cNvCxnSpPr>
          <p:nvPr/>
        </p:nvCxnSpPr>
        <p:spPr>
          <a:xfrm flipV="1">
            <a:off x="11125617" y="2314575"/>
            <a:ext cx="0" cy="25820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直接连接符 21">
            <a:extLst>
              <a:ext uri="{FF2B5EF4-FFF2-40B4-BE49-F238E27FC236}">
                <a16:creationId xmlns:a16="http://schemas.microsoft.com/office/drawing/2014/main" id="{6DDABD30-023C-454B-BA7C-ECEF2EE33688}"/>
              </a:ext>
            </a:extLst>
          </p:cNvPr>
          <p:cNvCxnSpPr>
            <a:cxnSpLocks/>
            <a:stCxn id="12" idx="0"/>
            <a:endCxn id="5" idx="4"/>
          </p:cNvCxnSpPr>
          <p:nvPr/>
        </p:nvCxnSpPr>
        <p:spPr>
          <a:xfrm flipV="1">
            <a:off x="11125617" y="1628775"/>
            <a:ext cx="0" cy="329922"/>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直接连接符 21">
            <a:extLst>
              <a:ext uri="{FF2B5EF4-FFF2-40B4-BE49-F238E27FC236}">
                <a16:creationId xmlns:a16="http://schemas.microsoft.com/office/drawing/2014/main" id="{87C49445-D10F-4C21-A271-91ED324A8C37}"/>
              </a:ext>
            </a:extLst>
          </p:cNvPr>
          <p:cNvCxnSpPr>
            <a:cxnSpLocks/>
            <a:stCxn id="6" idx="0"/>
            <a:endCxn id="4" idx="4"/>
          </p:cNvCxnSpPr>
          <p:nvPr/>
        </p:nvCxnSpPr>
        <p:spPr>
          <a:xfrm flipV="1">
            <a:off x="9830217" y="1666875"/>
            <a:ext cx="0" cy="291822"/>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1DD98CED-1B31-43F9-9997-8B18A080EC8F}"/>
              </a:ext>
            </a:extLst>
          </p:cNvPr>
          <p:cNvSpPr txBox="1"/>
          <p:nvPr/>
        </p:nvSpPr>
        <p:spPr>
          <a:xfrm>
            <a:off x="9561309" y="5343287"/>
            <a:ext cx="671166" cy="369332"/>
          </a:xfrm>
          <a:prstGeom prst="rect">
            <a:avLst/>
          </a:prstGeom>
          <a:noFill/>
        </p:spPr>
        <p:txBody>
          <a:bodyPr wrap="square" rtlCol="0">
            <a:spAutoFit/>
          </a:bodyPr>
          <a:lstStyle/>
          <a:p>
            <a:r>
              <a:rPr lang="en-US" altLang="zh-CN" dirty="0"/>
              <a:t>last’</a:t>
            </a:r>
            <a:endParaRPr lang="zh-CN" altLang="en-US" dirty="0"/>
          </a:p>
        </p:txBody>
      </p:sp>
      <p:sp>
        <p:nvSpPr>
          <p:cNvPr id="52" name="文本框 51">
            <a:extLst>
              <a:ext uri="{FF2B5EF4-FFF2-40B4-BE49-F238E27FC236}">
                <a16:creationId xmlns:a16="http://schemas.microsoft.com/office/drawing/2014/main" id="{4209245A-54A3-483F-A065-2DC3CAB097EC}"/>
              </a:ext>
            </a:extLst>
          </p:cNvPr>
          <p:cNvSpPr txBox="1"/>
          <p:nvPr/>
        </p:nvSpPr>
        <p:spPr>
          <a:xfrm>
            <a:off x="10847335" y="4153915"/>
            <a:ext cx="556563" cy="369332"/>
          </a:xfrm>
          <a:prstGeom prst="rect">
            <a:avLst/>
          </a:prstGeom>
          <a:noFill/>
        </p:spPr>
        <p:txBody>
          <a:bodyPr wrap="none" rtlCol="0">
            <a:spAutoFit/>
          </a:bodyPr>
          <a:lstStyle/>
          <a:p>
            <a:r>
              <a:rPr lang="en-US" altLang="zh-CN" dirty="0"/>
              <a:t>last</a:t>
            </a:r>
            <a:endParaRPr lang="zh-CN" altLang="en-US" dirty="0"/>
          </a:p>
        </p:txBody>
      </p:sp>
      <p:cxnSp>
        <p:nvCxnSpPr>
          <p:cNvPr id="53" name="直接连接符 21">
            <a:extLst>
              <a:ext uri="{FF2B5EF4-FFF2-40B4-BE49-F238E27FC236}">
                <a16:creationId xmlns:a16="http://schemas.microsoft.com/office/drawing/2014/main" id="{81DDC366-667E-413E-842C-805D6C076B57}"/>
              </a:ext>
            </a:extLst>
          </p:cNvPr>
          <p:cNvCxnSpPr>
            <a:cxnSpLocks/>
            <a:stCxn id="11" idx="7"/>
            <a:endCxn id="15" idx="3"/>
          </p:cNvCxnSpPr>
          <p:nvPr/>
        </p:nvCxnSpPr>
        <p:spPr>
          <a:xfrm flipV="1">
            <a:off x="9956039" y="4114229"/>
            <a:ext cx="1043756" cy="874039"/>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直接连接符 21">
            <a:extLst>
              <a:ext uri="{FF2B5EF4-FFF2-40B4-BE49-F238E27FC236}">
                <a16:creationId xmlns:a16="http://schemas.microsoft.com/office/drawing/2014/main" id="{A15E2F58-3521-4060-AF69-30DD75CC770D}"/>
              </a:ext>
            </a:extLst>
          </p:cNvPr>
          <p:cNvCxnSpPr>
            <a:cxnSpLocks/>
            <a:stCxn id="4" idx="5"/>
            <a:endCxn id="12" idx="1"/>
          </p:cNvCxnSpPr>
          <p:nvPr/>
        </p:nvCxnSpPr>
        <p:spPr>
          <a:xfrm>
            <a:off x="9956039" y="1614758"/>
            <a:ext cx="1043756" cy="396056"/>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直接连接符 21">
            <a:extLst>
              <a:ext uri="{FF2B5EF4-FFF2-40B4-BE49-F238E27FC236}">
                <a16:creationId xmlns:a16="http://schemas.microsoft.com/office/drawing/2014/main" id="{986E9EC9-FB41-494A-87CC-B3FEA9940759}"/>
              </a:ext>
            </a:extLst>
          </p:cNvPr>
          <p:cNvCxnSpPr>
            <a:cxnSpLocks/>
            <a:stCxn id="9" idx="6"/>
            <a:endCxn id="14" idx="2"/>
          </p:cNvCxnSpPr>
          <p:nvPr/>
        </p:nvCxnSpPr>
        <p:spPr>
          <a:xfrm flipV="1">
            <a:off x="9999048" y="3364800"/>
            <a:ext cx="948630" cy="567604"/>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2" name="直接连接符 21">
            <a:extLst>
              <a:ext uri="{FF2B5EF4-FFF2-40B4-BE49-F238E27FC236}">
                <a16:creationId xmlns:a16="http://schemas.microsoft.com/office/drawing/2014/main" id="{093584A4-74F0-4880-B6E6-2112CD42F6CA}"/>
              </a:ext>
            </a:extLst>
          </p:cNvPr>
          <p:cNvCxnSpPr>
            <a:cxnSpLocks/>
            <a:stCxn id="8" idx="6"/>
            <a:endCxn id="13" idx="3"/>
          </p:cNvCxnSpPr>
          <p:nvPr/>
        </p:nvCxnSpPr>
        <p:spPr>
          <a:xfrm flipV="1">
            <a:off x="10008156" y="2876540"/>
            <a:ext cx="991639" cy="46502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直接连接符 21">
            <a:extLst>
              <a:ext uri="{FF2B5EF4-FFF2-40B4-BE49-F238E27FC236}">
                <a16:creationId xmlns:a16="http://schemas.microsoft.com/office/drawing/2014/main" id="{7A8BD245-C8FA-458D-983D-0AD906F67EDB}"/>
              </a:ext>
            </a:extLst>
          </p:cNvPr>
          <p:cNvCxnSpPr>
            <a:cxnSpLocks/>
            <a:stCxn id="7" idx="6"/>
            <a:endCxn id="13" idx="2"/>
          </p:cNvCxnSpPr>
          <p:nvPr/>
        </p:nvCxnSpPr>
        <p:spPr>
          <a:xfrm>
            <a:off x="10008156" y="2750718"/>
            <a:ext cx="939522" cy="0"/>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0" name="直接连接符 21">
            <a:extLst>
              <a:ext uri="{FF2B5EF4-FFF2-40B4-BE49-F238E27FC236}">
                <a16:creationId xmlns:a16="http://schemas.microsoft.com/office/drawing/2014/main" id="{5DBA6B49-4DF6-46E9-B110-311C3F6707A1}"/>
              </a:ext>
            </a:extLst>
          </p:cNvPr>
          <p:cNvCxnSpPr>
            <a:cxnSpLocks/>
            <a:stCxn id="6" idx="6"/>
            <a:endCxn id="13" idx="1"/>
          </p:cNvCxnSpPr>
          <p:nvPr/>
        </p:nvCxnSpPr>
        <p:spPr>
          <a:xfrm>
            <a:off x="10008156" y="2136636"/>
            <a:ext cx="991639" cy="488260"/>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直接连接符 21">
            <a:extLst>
              <a:ext uri="{FF2B5EF4-FFF2-40B4-BE49-F238E27FC236}">
                <a16:creationId xmlns:a16="http://schemas.microsoft.com/office/drawing/2014/main" id="{7C3ACA96-3265-4FE4-9AD8-97D910CE388B}"/>
              </a:ext>
            </a:extLst>
          </p:cNvPr>
          <p:cNvCxnSpPr>
            <a:cxnSpLocks/>
            <a:stCxn id="10" idx="7"/>
            <a:endCxn id="15" idx="2"/>
          </p:cNvCxnSpPr>
          <p:nvPr/>
        </p:nvCxnSpPr>
        <p:spPr>
          <a:xfrm flipV="1">
            <a:off x="9946931" y="3988407"/>
            <a:ext cx="1000747" cy="409018"/>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FDF72CB7-5557-4FB4-AB5E-ED05823173E7}"/>
              </a:ext>
            </a:extLst>
          </p:cNvPr>
          <p:cNvSpPr txBox="1"/>
          <p:nvPr/>
        </p:nvSpPr>
        <p:spPr>
          <a:xfrm>
            <a:off x="11303556" y="3142978"/>
            <a:ext cx="482824" cy="369332"/>
          </a:xfrm>
          <a:prstGeom prst="rect">
            <a:avLst/>
          </a:prstGeom>
          <a:noFill/>
        </p:spPr>
        <p:txBody>
          <a:bodyPr wrap="none" rtlCol="0">
            <a:spAutoFit/>
          </a:bodyPr>
          <a:lstStyle/>
          <a:p>
            <a:r>
              <a:rPr lang="en-US" altLang="zh-CN" dirty="0"/>
              <a:t>nq</a:t>
            </a:r>
            <a:endParaRPr lang="zh-CN" altLang="en-US" dirty="0"/>
          </a:p>
        </p:txBody>
      </p:sp>
    </p:spTree>
    <p:extLst>
      <p:ext uri="{BB962C8B-B14F-4D97-AF65-F5344CB8AC3E}">
        <p14:creationId xmlns:p14="http://schemas.microsoft.com/office/powerpoint/2010/main" val="2586424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par>
                                <p:cTn id="45" presetID="10" presetClass="entr" presetSubtype="0" fill="hold"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par>
                                <p:cTn id="48" presetID="10" presetClass="entr" presetSubtype="0" fill="hold" nodeType="with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fade">
                                      <p:cBhvr>
                                        <p:cTn id="50" dur="500"/>
                                        <p:tgtEl>
                                          <p:spTgt spid="33"/>
                                        </p:tgtEl>
                                      </p:cBhvr>
                                    </p:animEffect>
                                  </p:childTnLst>
                                </p:cTn>
                              </p:par>
                              <p:par>
                                <p:cTn id="51" presetID="10" presetClass="entr" presetSubtype="0" fill="hold" nodeType="with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500"/>
                                        <p:tgtEl>
                                          <p:spTgt spid="4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fade">
                                      <p:cBhvr>
                                        <p:cTn id="56" dur="500"/>
                                        <p:tgtEl>
                                          <p:spTgt spid="5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500"/>
                                        <p:tgtEl>
                                          <p:spTgt spid="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fade">
                                      <p:cBhvr>
                                        <p:cTn id="62" dur="500"/>
                                        <p:tgtEl>
                                          <p:spTgt spid="1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fade">
                                      <p:cBhvr>
                                        <p:cTn id="68" dur="500"/>
                                        <p:tgtEl>
                                          <p:spTgt spid="14"/>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fade">
                                      <p:cBhvr>
                                        <p:cTn id="71" dur="500"/>
                                        <p:tgtEl>
                                          <p:spTgt spid="15"/>
                                        </p:tgtEl>
                                      </p:cBhvr>
                                    </p:animEffect>
                                  </p:childTnLst>
                                </p:cTn>
                              </p:par>
                              <p:par>
                                <p:cTn id="72" presetID="10" presetClass="entr" presetSubtype="0" fill="hold" nodeType="with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fade">
                                      <p:cBhvr>
                                        <p:cTn id="74" dur="500"/>
                                        <p:tgtEl>
                                          <p:spTgt spid="36"/>
                                        </p:tgtEl>
                                      </p:cBhvr>
                                    </p:animEffect>
                                  </p:childTnLst>
                                </p:cTn>
                              </p:par>
                              <p:par>
                                <p:cTn id="75" presetID="10" presetClass="entr" presetSubtype="0" fill="hold" nodeType="with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fade">
                                      <p:cBhvr>
                                        <p:cTn id="77" dur="500"/>
                                        <p:tgtEl>
                                          <p:spTgt spid="39"/>
                                        </p:tgtEl>
                                      </p:cBhvr>
                                    </p:animEffect>
                                  </p:childTnLst>
                                </p:cTn>
                              </p:par>
                              <p:par>
                                <p:cTn id="78" presetID="10" presetClass="entr" presetSubtype="0" fill="hold" nodeType="withEffect">
                                  <p:stCondLst>
                                    <p:cond delay="0"/>
                                  </p:stCondLst>
                                  <p:childTnLst>
                                    <p:set>
                                      <p:cBhvr>
                                        <p:cTn id="79" dur="1" fill="hold">
                                          <p:stCondLst>
                                            <p:cond delay="0"/>
                                          </p:stCondLst>
                                        </p:cTn>
                                        <p:tgtEl>
                                          <p:spTgt spid="42"/>
                                        </p:tgtEl>
                                        <p:attrNameLst>
                                          <p:attrName>style.visibility</p:attrName>
                                        </p:attrNameLst>
                                      </p:cBhvr>
                                      <p:to>
                                        <p:strVal val="visible"/>
                                      </p:to>
                                    </p:set>
                                    <p:animEffect transition="in" filter="fade">
                                      <p:cBhvr>
                                        <p:cTn id="80" dur="500"/>
                                        <p:tgtEl>
                                          <p:spTgt spid="42"/>
                                        </p:tgtEl>
                                      </p:cBhvr>
                                    </p:animEffect>
                                  </p:childTnLst>
                                </p:cTn>
                              </p:par>
                              <p:par>
                                <p:cTn id="81" presetID="10" presetClass="entr" presetSubtype="0" fill="hold"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500"/>
                                        <p:tgtEl>
                                          <p:spTgt spid="4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52"/>
                                        </p:tgtEl>
                                        <p:attrNameLst>
                                          <p:attrName>style.visibility</p:attrName>
                                        </p:attrNameLst>
                                      </p:cBhvr>
                                      <p:to>
                                        <p:strVal val="visible"/>
                                      </p:to>
                                    </p:set>
                                    <p:animEffect transition="in" filter="fade">
                                      <p:cBhvr>
                                        <p:cTn id="86" dur="500"/>
                                        <p:tgtEl>
                                          <p:spTgt spid="52"/>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
                                            <p:txEl>
                                              <p:pRg st="3" end="3"/>
                                            </p:txEl>
                                          </p:spTgt>
                                        </p:tgtEl>
                                        <p:attrNameLst>
                                          <p:attrName>style.visibility</p:attrName>
                                        </p:attrNameLst>
                                      </p:cBhvr>
                                      <p:to>
                                        <p:strVal val="visible"/>
                                      </p:to>
                                    </p:set>
                                  </p:childTnLst>
                                </p:cTn>
                              </p:par>
                              <p:par>
                                <p:cTn id="91" presetID="10" presetClass="entr" presetSubtype="0" fill="hold" nodeType="withEffect">
                                  <p:stCondLst>
                                    <p:cond delay="0"/>
                                  </p:stCondLst>
                                  <p:childTnLst>
                                    <p:set>
                                      <p:cBhvr>
                                        <p:cTn id="92" dur="1" fill="hold">
                                          <p:stCondLst>
                                            <p:cond delay="0"/>
                                          </p:stCondLst>
                                        </p:cTn>
                                        <p:tgtEl>
                                          <p:spTgt spid="53"/>
                                        </p:tgtEl>
                                        <p:attrNameLst>
                                          <p:attrName>style.visibility</p:attrName>
                                        </p:attrNameLst>
                                      </p:cBhvr>
                                      <p:to>
                                        <p:strVal val="visible"/>
                                      </p:to>
                                    </p:set>
                                    <p:animEffect transition="in" filter="fade">
                                      <p:cBhvr>
                                        <p:cTn id="93" dur="500"/>
                                        <p:tgtEl>
                                          <p:spTgt spid="53"/>
                                        </p:tgtEl>
                                      </p:cBhvr>
                                    </p:animEffect>
                                  </p:childTnLst>
                                </p:cTn>
                              </p:par>
                              <p:par>
                                <p:cTn id="94" presetID="10" presetClass="entr" presetSubtype="0" fill="hold" nodeType="withEffect">
                                  <p:stCondLst>
                                    <p:cond delay="0"/>
                                  </p:stCondLst>
                                  <p:childTnLst>
                                    <p:set>
                                      <p:cBhvr>
                                        <p:cTn id="95" dur="1" fill="hold">
                                          <p:stCondLst>
                                            <p:cond delay="0"/>
                                          </p:stCondLst>
                                        </p:cTn>
                                        <p:tgtEl>
                                          <p:spTgt spid="56"/>
                                        </p:tgtEl>
                                        <p:attrNameLst>
                                          <p:attrName>style.visibility</p:attrName>
                                        </p:attrNameLst>
                                      </p:cBhvr>
                                      <p:to>
                                        <p:strVal val="visible"/>
                                      </p:to>
                                    </p:set>
                                    <p:animEffect transition="in" filter="fade">
                                      <p:cBhvr>
                                        <p:cTn id="96" dur="500"/>
                                        <p:tgtEl>
                                          <p:spTgt spid="56"/>
                                        </p:tgtEl>
                                      </p:cBhvr>
                                    </p:animEffect>
                                  </p:childTnLst>
                                </p:cTn>
                              </p:par>
                              <p:par>
                                <p:cTn id="97" presetID="10" presetClass="entr" presetSubtype="0" fill="hold" nodeType="withEffect">
                                  <p:stCondLst>
                                    <p:cond delay="0"/>
                                  </p:stCondLst>
                                  <p:childTnLst>
                                    <p:set>
                                      <p:cBhvr>
                                        <p:cTn id="98" dur="1" fill="hold">
                                          <p:stCondLst>
                                            <p:cond delay="0"/>
                                          </p:stCondLst>
                                        </p:cTn>
                                        <p:tgtEl>
                                          <p:spTgt spid="59"/>
                                        </p:tgtEl>
                                        <p:attrNameLst>
                                          <p:attrName>style.visibility</p:attrName>
                                        </p:attrNameLst>
                                      </p:cBhvr>
                                      <p:to>
                                        <p:strVal val="visible"/>
                                      </p:to>
                                    </p:set>
                                    <p:animEffect transition="in" filter="fade">
                                      <p:cBhvr>
                                        <p:cTn id="99" dur="500"/>
                                        <p:tgtEl>
                                          <p:spTgt spid="59"/>
                                        </p:tgtEl>
                                      </p:cBhvr>
                                    </p:animEffect>
                                  </p:childTnLst>
                                </p:cTn>
                              </p:par>
                              <p:par>
                                <p:cTn id="100" presetID="10" presetClass="entr" presetSubtype="0" fill="hold" nodeType="withEffect">
                                  <p:stCondLst>
                                    <p:cond delay="0"/>
                                  </p:stCondLst>
                                  <p:childTnLst>
                                    <p:set>
                                      <p:cBhvr>
                                        <p:cTn id="101" dur="1" fill="hold">
                                          <p:stCondLst>
                                            <p:cond delay="0"/>
                                          </p:stCondLst>
                                        </p:cTn>
                                        <p:tgtEl>
                                          <p:spTgt spid="62"/>
                                        </p:tgtEl>
                                        <p:attrNameLst>
                                          <p:attrName>style.visibility</p:attrName>
                                        </p:attrNameLst>
                                      </p:cBhvr>
                                      <p:to>
                                        <p:strVal val="visible"/>
                                      </p:to>
                                    </p:set>
                                    <p:animEffect transition="in" filter="fade">
                                      <p:cBhvr>
                                        <p:cTn id="102" dur="500"/>
                                        <p:tgtEl>
                                          <p:spTgt spid="62"/>
                                        </p:tgtEl>
                                      </p:cBhvr>
                                    </p:animEffect>
                                  </p:childTnLst>
                                </p:cTn>
                              </p:par>
                              <p:par>
                                <p:cTn id="103" presetID="10" presetClass="entr" presetSubtype="0" fill="hold" nodeType="withEffect">
                                  <p:stCondLst>
                                    <p:cond delay="0"/>
                                  </p:stCondLst>
                                  <p:childTnLst>
                                    <p:set>
                                      <p:cBhvr>
                                        <p:cTn id="104" dur="1" fill="hold">
                                          <p:stCondLst>
                                            <p:cond delay="0"/>
                                          </p:stCondLst>
                                        </p:cTn>
                                        <p:tgtEl>
                                          <p:spTgt spid="67"/>
                                        </p:tgtEl>
                                        <p:attrNameLst>
                                          <p:attrName>style.visibility</p:attrName>
                                        </p:attrNameLst>
                                      </p:cBhvr>
                                      <p:to>
                                        <p:strVal val="visible"/>
                                      </p:to>
                                    </p:set>
                                    <p:animEffect transition="in" filter="fade">
                                      <p:cBhvr>
                                        <p:cTn id="105" dur="500"/>
                                        <p:tgtEl>
                                          <p:spTgt spid="67"/>
                                        </p:tgtEl>
                                      </p:cBhvr>
                                    </p:animEffect>
                                  </p:childTnLst>
                                </p:cTn>
                              </p:par>
                              <p:par>
                                <p:cTn id="106" presetID="10" presetClass="entr" presetSubtype="0" fill="hold" nodeType="withEffect">
                                  <p:stCondLst>
                                    <p:cond delay="0"/>
                                  </p:stCondLst>
                                  <p:childTnLst>
                                    <p:set>
                                      <p:cBhvr>
                                        <p:cTn id="107" dur="1" fill="hold">
                                          <p:stCondLst>
                                            <p:cond delay="0"/>
                                          </p:stCondLst>
                                        </p:cTn>
                                        <p:tgtEl>
                                          <p:spTgt spid="70"/>
                                        </p:tgtEl>
                                        <p:attrNameLst>
                                          <p:attrName>style.visibility</p:attrName>
                                        </p:attrNameLst>
                                      </p:cBhvr>
                                      <p:to>
                                        <p:strVal val="visible"/>
                                      </p:to>
                                    </p:set>
                                    <p:animEffect transition="in" filter="fade">
                                      <p:cBhvr>
                                        <p:cTn id="108" dur="500"/>
                                        <p:tgtEl>
                                          <p:spTgt spid="70"/>
                                        </p:tgtEl>
                                      </p:cBhvr>
                                    </p:animEffect>
                                  </p:childTnLst>
                                </p:cTn>
                              </p:par>
                              <p:par>
                                <p:cTn id="109" presetID="10" presetClass="entr" presetSubtype="0" fill="hold" nodeType="withEffect">
                                  <p:stCondLst>
                                    <p:cond delay="0"/>
                                  </p:stCondLst>
                                  <p:childTnLst>
                                    <p:set>
                                      <p:cBhvr>
                                        <p:cTn id="110" dur="1" fill="hold">
                                          <p:stCondLst>
                                            <p:cond delay="0"/>
                                          </p:stCondLst>
                                        </p:cTn>
                                        <p:tgtEl>
                                          <p:spTgt spid="75"/>
                                        </p:tgtEl>
                                        <p:attrNameLst>
                                          <p:attrName>style.visibility</p:attrName>
                                        </p:attrNameLst>
                                      </p:cBhvr>
                                      <p:to>
                                        <p:strVal val="visible"/>
                                      </p:to>
                                    </p:set>
                                    <p:animEffect transition="in" filter="fade">
                                      <p:cBhvr>
                                        <p:cTn id="111" dur="500"/>
                                        <p:tgtEl>
                                          <p:spTgt spid="75"/>
                                        </p:tgtEl>
                                      </p:cBhvr>
                                    </p:animEffec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35" presetClass="emph" presetSubtype="0" repeatCount="2000" fill="hold" nodeType="clickEffect">
                                  <p:stCondLst>
                                    <p:cond delay="0"/>
                                  </p:stCondLst>
                                  <p:childTnLst>
                                    <p:anim calcmode="discrete" valueType="str">
                                      <p:cBhvr>
                                        <p:cTn id="119" dur="500" fill="hold"/>
                                        <p:tgtEl>
                                          <p:spTgt spid="56"/>
                                        </p:tgtEl>
                                        <p:attrNameLst>
                                          <p:attrName>style.visibility</p:attrName>
                                        </p:attrNameLst>
                                      </p:cBhvr>
                                      <p:tavLst>
                                        <p:tav tm="0">
                                          <p:val>
                                            <p:strVal val="hidden"/>
                                          </p:val>
                                        </p:tav>
                                        <p:tav tm="50000">
                                          <p:val>
                                            <p:strVal val="visible"/>
                                          </p:val>
                                        </p:tav>
                                      </p:tavLst>
                                    </p:anim>
                                  </p:childTnLst>
                                </p:cTn>
                              </p:par>
                            </p:childTnLst>
                          </p:cTn>
                        </p:par>
                        <p:par>
                          <p:cTn id="120" fill="hold">
                            <p:stCondLst>
                              <p:cond delay="1000"/>
                            </p:stCondLst>
                            <p:childTnLst>
                              <p:par>
                                <p:cTn id="121" presetID="35" presetClass="emph" presetSubtype="0" repeatCount="2000" fill="hold" nodeType="afterEffect">
                                  <p:stCondLst>
                                    <p:cond delay="0"/>
                                  </p:stCondLst>
                                  <p:childTnLst>
                                    <p:anim calcmode="discrete" valueType="str">
                                      <p:cBhvr>
                                        <p:cTn id="122" dur="500" fill="hold"/>
                                        <p:tgtEl>
                                          <p:spTgt spid="70"/>
                                        </p:tgtEl>
                                        <p:attrNameLst>
                                          <p:attrName>style.visibility</p:attrName>
                                        </p:attrNameLst>
                                      </p:cBhvr>
                                      <p:tavLst>
                                        <p:tav tm="0">
                                          <p:val>
                                            <p:strVal val="hidden"/>
                                          </p:val>
                                        </p:tav>
                                        <p:tav tm="50000">
                                          <p:val>
                                            <p:strVal val="visible"/>
                                          </p:val>
                                        </p:tav>
                                      </p:tavLst>
                                    </p:anim>
                                  </p:childTnLst>
                                </p:cTn>
                              </p:par>
                              <p:par>
                                <p:cTn id="123" presetID="35" presetClass="emph" presetSubtype="0" repeatCount="2000" fill="hold" nodeType="withEffect">
                                  <p:stCondLst>
                                    <p:cond delay="0"/>
                                  </p:stCondLst>
                                  <p:childTnLst>
                                    <p:anim calcmode="discrete" valueType="str">
                                      <p:cBhvr>
                                        <p:cTn id="124" dur="500" fill="hold"/>
                                        <p:tgtEl>
                                          <p:spTgt spid="67"/>
                                        </p:tgtEl>
                                        <p:attrNameLst>
                                          <p:attrName>style.visibility</p:attrName>
                                        </p:attrNameLst>
                                      </p:cBhvr>
                                      <p:tavLst>
                                        <p:tav tm="0">
                                          <p:val>
                                            <p:strVal val="hidden"/>
                                          </p:val>
                                        </p:tav>
                                        <p:tav tm="50000">
                                          <p:val>
                                            <p:strVal val="visible"/>
                                          </p:val>
                                        </p:tav>
                                      </p:tavLst>
                                    </p:anim>
                                  </p:childTnLst>
                                </p:cTn>
                              </p:par>
                              <p:par>
                                <p:cTn id="125" presetID="35" presetClass="emph" presetSubtype="0" repeatCount="2000" fill="hold" nodeType="withEffect">
                                  <p:stCondLst>
                                    <p:cond delay="0"/>
                                  </p:stCondLst>
                                  <p:childTnLst>
                                    <p:anim calcmode="discrete" valueType="str">
                                      <p:cBhvr>
                                        <p:cTn id="126" dur="500" fill="hold"/>
                                        <p:tgtEl>
                                          <p:spTgt spid="62"/>
                                        </p:tgtEl>
                                        <p:attrNameLst>
                                          <p:attrName>style.visibility</p:attrName>
                                        </p:attrNameLst>
                                      </p:cBhvr>
                                      <p:tavLst>
                                        <p:tav tm="0">
                                          <p:val>
                                            <p:strVal val="hidden"/>
                                          </p:val>
                                        </p:tav>
                                        <p:tav tm="50000">
                                          <p:val>
                                            <p:strVal val="visible"/>
                                          </p:val>
                                        </p:tav>
                                      </p:tavLst>
                                    </p:anim>
                                  </p:childTnLst>
                                </p:cTn>
                              </p:par>
                            </p:childTnLst>
                          </p:cTn>
                        </p:par>
                        <p:par>
                          <p:cTn id="127" fill="hold">
                            <p:stCondLst>
                              <p:cond delay="2000"/>
                            </p:stCondLst>
                            <p:childTnLst>
                              <p:par>
                                <p:cTn id="128" presetID="35" presetClass="emph" presetSubtype="0" repeatCount="2000" fill="hold" nodeType="afterEffect">
                                  <p:stCondLst>
                                    <p:cond delay="0"/>
                                  </p:stCondLst>
                                  <p:childTnLst>
                                    <p:anim calcmode="discrete" valueType="str">
                                      <p:cBhvr>
                                        <p:cTn id="129" dur="500" fill="hold"/>
                                        <p:tgtEl>
                                          <p:spTgt spid="59"/>
                                        </p:tgtEl>
                                        <p:attrNameLst>
                                          <p:attrName>style.visibility</p:attrName>
                                        </p:attrNameLst>
                                      </p:cBhvr>
                                      <p:tavLst>
                                        <p:tav tm="0">
                                          <p:val>
                                            <p:strVal val="hidden"/>
                                          </p:val>
                                        </p:tav>
                                        <p:tav tm="50000">
                                          <p:val>
                                            <p:strVal val="visible"/>
                                          </p:val>
                                        </p:tav>
                                      </p:tavLst>
                                    </p:anim>
                                  </p:childTnLst>
                                </p:cTn>
                              </p:par>
                            </p:childTnLst>
                          </p:cTn>
                        </p:par>
                        <p:par>
                          <p:cTn id="130" fill="hold">
                            <p:stCondLst>
                              <p:cond delay="3000"/>
                            </p:stCondLst>
                            <p:childTnLst>
                              <p:par>
                                <p:cTn id="131" presetID="35" presetClass="emph" presetSubtype="0" repeatCount="2000" fill="hold" nodeType="afterEffect">
                                  <p:stCondLst>
                                    <p:cond delay="0"/>
                                  </p:stCondLst>
                                  <p:childTnLst>
                                    <p:anim calcmode="discrete" valueType="str">
                                      <p:cBhvr>
                                        <p:cTn id="132" dur="500" fill="hold"/>
                                        <p:tgtEl>
                                          <p:spTgt spid="75"/>
                                        </p:tgtEl>
                                        <p:attrNameLst>
                                          <p:attrName>style.visibility</p:attrName>
                                        </p:attrNameLst>
                                      </p:cBhvr>
                                      <p:tavLst>
                                        <p:tav tm="0">
                                          <p:val>
                                            <p:strVal val="hidden"/>
                                          </p:val>
                                        </p:tav>
                                        <p:tav tm="50000">
                                          <p:val>
                                            <p:strVal val="visible"/>
                                          </p:val>
                                        </p:tav>
                                      </p:tavLst>
                                    </p:anim>
                                  </p:childTnLst>
                                </p:cTn>
                              </p:par>
                              <p:par>
                                <p:cTn id="133" presetID="35" presetClass="emph" presetSubtype="0" repeatCount="2000" fill="hold" nodeType="withEffect">
                                  <p:stCondLst>
                                    <p:cond delay="0"/>
                                  </p:stCondLst>
                                  <p:childTnLst>
                                    <p:anim calcmode="discrete" valueType="str">
                                      <p:cBhvr>
                                        <p:cTn id="134" dur="5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3">
                                            <p:txEl>
                                              <p:pRg st="7" end="7"/>
                                            </p:txEl>
                                          </p:spTgt>
                                        </p:tgtEl>
                                        <p:attrNameLst>
                                          <p:attrName>style.visibility</p:attrName>
                                        </p:attrNameLst>
                                      </p:cBhvr>
                                      <p:to>
                                        <p:strVal val="visible"/>
                                      </p:to>
                                    </p:set>
                                  </p:childTnLst>
                                </p:cTn>
                              </p:par>
                              <p:par>
                                <p:cTn id="147" presetID="10" presetClass="entr" presetSubtype="0" fill="hold" grpId="0" nodeType="withEffect">
                                  <p:stCondLst>
                                    <p:cond delay="0"/>
                                  </p:stCondLst>
                                  <p:childTnLst>
                                    <p:set>
                                      <p:cBhvr>
                                        <p:cTn id="148" dur="1" fill="hold">
                                          <p:stCondLst>
                                            <p:cond delay="0"/>
                                          </p:stCondLst>
                                        </p:cTn>
                                        <p:tgtEl>
                                          <p:spTgt spid="78"/>
                                        </p:tgtEl>
                                        <p:attrNameLst>
                                          <p:attrName>style.visibility</p:attrName>
                                        </p:attrNameLst>
                                      </p:cBhvr>
                                      <p:to>
                                        <p:strVal val="visible"/>
                                      </p:to>
                                    </p:set>
                                    <p:animEffect transition="in" filter="fade">
                                      <p:cBhvr>
                                        <p:cTn id="149"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51" grpId="0"/>
      <p:bldP spid="52" grpId="0"/>
      <p:bldP spid="7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构造</a:t>
            </a:r>
            <a:r>
              <a:rPr lang="en-US" altLang="zh-CN" dirty="0"/>
              <a:t>——</a:t>
            </a:r>
            <a:r>
              <a:rPr lang="zh-CN" altLang="en-US" dirty="0"/>
              <a:t>时间复杂度</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3" y="2052918"/>
            <a:ext cx="8383587" cy="4547908"/>
          </a:xfrm>
        </p:spPr>
        <p:txBody>
          <a:bodyPr>
            <a:normAutofit/>
          </a:bodyPr>
          <a:lstStyle/>
          <a:p>
            <a:r>
              <a:rPr lang="zh-CN" altLang="en-US" dirty="0"/>
              <a:t>因为多一条指向</a:t>
            </a:r>
            <a:r>
              <a:rPr lang="en-US" altLang="zh-CN" dirty="0"/>
              <a:t>nq</a:t>
            </a:r>
            <a:r>
              <a:rPr lang="zh-CN" altLang="en-US" dirty="0"/>
              <a:t>的边，</a:t>
            </a:r>
            <a:r>
              <a:rPr lang="en-US" altLang="zh-CN" dirty="0"/>
              <a:t>nq</a:t>
            </a:r>
            <a:r>
              <a:rPr lang="zh-CN" altLang="en-US" dirty="0"/>
              <a:t>的父亲的</a:t>
            </a:r>
            <a:r>
              <a:rPr lang="en-US" altLang="zh-CN" dirty="0"/>
              <a:t>max</a:t>
            </a:r>
            <a:r>
              <a:rPr lang="zh-CN" altLang="en-US" dirty="0"/>
              <a:t>就会减少（</a:t>
            </a:r>
            <a:r>
              <a:rPr lang="en-US" altLang="zh-CN" dirty="0"/>
              <a:t>last</a:t>
            </a:r>
            <a:r>
              <a:rPr lang="zh-CN" altLang="en-US" dirty="0"/>
              <a:t>的一个非根祖先的</a:t>
            </a:r>
            <a:r>
              <a:rPr lang="en-US" altLang="zh-CN" dirty="0"/>
              <a:t>max</a:t>
            </a:r>
            <a:r>
              <a:rPr lang="zh-CN" altLang="en-US" dirty="0"/>
              <a:t>等于连向它的离根最远的</a:t>
            </a:r>
            <a:r>
              <a:rPr lang="en-US" altLang="zh-CN" dirty="0"/>
              <a:t>last’</a:t>
            </a:r>
            <a:r>
              <a:rPr lang="zh-CN" altLang="en-US" dirty="0"/>
              <a:t>的祖先的</a:t>
            </a:r>
            <a:r>
              <a:rPr lang="en-US" altLang="zh-CN" dirty="0"/>
              <a:t>max</a:t>
            </a:r>
            <a:r>
              <a:rPr lang="zh-CN" altLang="en-US" dirty="0"/>
              <a:t>加</a:t>
            </a:r>
            <a:r>
              <a:rPr lang="en-US" altLang="zh-CN" dirty="0"/>
              <a:t>1</a:t>
            </a:r>
            <a:r>
              <a:rPr lang="zh-CN" altLang="en-US" dirty="0"/>
              <a:t>）</a:t>
            </a:r>
            <a:endParaRPr lang="en-US" altLang="zh-CN" dirty="0"/>
          </a:p>
          <a:p>
            <a:r>
              <a:rPr lang="zh-CN" altLang="en-US" dirty="0"/>
              <a:t>所以我们考虑</a:t>
            </a:r>
            <a:r>
              <a:rPr lang="en-US" altLang="zh-CN" dirty="0"/>
              <a:t>last</a:t>
            </a:r>
            <a:r>
              <a:rPr lang="zh-CN" altLang="en-US" dirty="0"/>
              <a:t>的父亲的父亲的</a:t>
            </a:r>
            <a:r>
              <a:rPr lang="en-US" altLang="zh-CN" dirty="0"/>
              <a:t>max</a:t>
            </a:r>
            <a:r>
              <a:rPr lang="zh-CN" altLang="en-US" dirty="0"/>
              <a:t>（若不存在则视为</a:t>
            </a:r>
            <a:r>
              <a:rPr lang="en-US" altLang="zh-CN" dirty="0"/>
              <a:t>0</a:t>
            </a:r>
            <a:r>
              <a:rPr lang="zh-CN" altLang="en-US" dirty="0"/>
              <a:t>）的变化</a:t>
            </a:r>
            <a:endParaRPr lang="en-US" altLang="zh-CN" dirty="0"/>
          </a:p>
          <a:p>
            <a:r>
              <a:rPr lang="zh-CN" altLang="en-US" dirty="0"/>
              <a:t>因为对于</a:t>
            </a:r>
            <a:r>
              <a:rPr lang="en-US" altLang="zh-CN" dirty="0"/>
              <a:t>last</a:t>
            </a:r>
            <a:r>
              <a:rPr lang="zh-CN" altLang="en-US" dirty="0"/>
              <a:t>的每个非根祖先，对应到</a:t>
            </a:r>
            <a:r>
              <a:rPr lang="en-US" altLang="zh-CN" dirty="0"/>
              <a:t>last’</a:t>
            </a:r>
            <a:r>
              <a:rPr lang="zh-CN" altLang="en-US" dirty="0"/>
              <a:t>上的连边节点集合是</a:t>
            </a:r>
            <a:r>
              <a:rPr lang="en-US" altLang="zh-CN" dirty="0"/>
              <a:t>last’</a:t>
            </a:r>
            <a:r>
              <a:rPr lang="zh-CN" altLang="en-US" dirty="0"/>
              <a:t>祖先链上的一段</a:t>
            </a:r>
            <a:r>
              <a:rPr lang="zh-CN" altLang="en-US" b="1" dirty="0"/>
              <a:t>非空</a:t>
            </a:r>
            <a:r>
              <a:rPr lang="zh-CN" altLang="en-US" dirty="0"/>
              <a:t>区间</a:t>
            </a:r>
            <a:endParaRPr lang="en-US" altLang="zh-CN" dirty="0"/>
          </a:p>
          <a:p>
            <a:r>
              <a:rPr lang="zh-CN" altLang="en-US" dirty="0"/>
              <a:t>所以连向</a:t>
            </a:r>
            <a:r>
              <a:rPr lang="en-US" altLang="zh-CN" dirty="0"/>
              <a:t>last</a:t>
            </a:r>
            <a:r>
              <a:rPr lang="zh-CN" altLang="en-US" dirty="0"/>
              <a:t>的父亲的父亲的离根最远的</a:t>
            </a:r>
            <a:r>
              <a:rPr lang="en-US" altLang="zh-CN" dirty="0"/>
              <a:t>last’</a:t>
            </a:r>
            <a:r>
              <a:rPr lang="zh-CN" altLang="en-US" dirty="0"/>
              <a:t>的祖先一定不是</a:t>
            </a:r>
            <a:r>
              <a:rPr lang="en-US" altLang="zh-CN" dirty="0"/>
              <a:t>last’</a:t>
            </a:r>
            <a:r>
              <a:rPr lang="zh-CN" altLang="en-US" dirty="0"/>
              <a:t>的父亲或</a:t>
            </a:r>
            <a:r>
              <a:rPr lang="en-US" altLang="zh-CN" dirty="0"/>
              <a:t>last’</a:t>
            </a:r>
          </a:p>
          <a:p>
            <a:r>
              <a:rPr lang="zh-CN" altLang="en-US" dirty="0"/>
              <a:t>所以</a:t>
            </a:r>
            <a:r>
              <a:rPr lang="en-US" altLang="zh-CN" dirty="0"/>
              <a:t>last</a:t>
            </a:r>
            <a:r>
              <a:rPr lang="zh-CN" altLang="en-US" dirty="0"/>
              <a:t>的父亲的父亲的</a:t>
            </a:r>
            <a:r>
              <a:rPr lang="en-US" altLang="zh-CN" dirty="0"/>
              <a:t>max</a:t>
            </a:r>
            <a:r>
              <a:rPr lang="zh-CN" altLang="en-US" dirty="0"/>
              <a:t>最多是</a:t>
            </a:r>
            <a:r>
              <a:rPr lang="en-US" altLang="zh-CN" dirty="0"/>
              <a:t>last’</a:t>
            </a:r>
            <a:r>
              <a:rPr lang="zh-CN" altLang="en-US" dirty="0"/>
              <a:t>的父亲的父亲的</a:t>
            </a:r>
            <a:r>
              <a:rPr lang="en-US" altLang="zh-CN" dirty="0"/>
              <a:t>max</a:t>
            </a:r>
            <a:r>
              <a:rPr lang="zh-CN" altLang="en-US" dirty="0"/>
              <a:t>加</a:t>
            </a:r>
            <a:r>
              <a:rPr lang="en-US" altLang="zh-CN" dirty="0"/>
              <a:t>1</a:t>
            </a:r>
          </a:p>
          <a:p>
            <a:r>
              <a:rPr lang="zh-CN" altLang="en-US" dirty="0"/>
              <a:t>所以</a:t>
            </a:r>
            <a:r>
              <a:rPr lang="en-US" altLang="zh-CN" dirty="0"/>
              <a:t>last</a:t>
            </a:r>
            <a:r>
              <a:rPr lang="zh-CN" altLang="en-US" dirty="0"/>
              <a:t>的父亲的父亲的</a:t>
            </a:r>
            <a:r>
              <a:rPr lang="en-US" altLang="zh-CN" dirty="0"/>
              <a:t>max</a:t>
            </a:r>
            <a:r>
              <a:rPr lang="zh-CN" altLang="en-US" dirty="0"/>
              <a:t>的总增加量是</a:t>
            </a:r>
            <a:r>
              <a:rPr lang="en-US" altLang="zh-CN" dirty="0"/>
              <a:t>O(n)</a:t>
            </a:r>
            <a:r>
              <a:rPr lang="zh-CN" altLang="en-US" dirty="0"/>
              <a:t>的</a:t>
            </a:r>
            <a:endParaRPr lang="en-US" altLang="zh-CN" dirty="0"/>
          </a:p>
          <a:p>
            <a:r>
              <a:rPr lang="zh-CN" altLang="en-US" dirty="0"/>
              <a:t>所以</a:t>
            </a:r>
            <a:r>
              <a:rPr lang="en-US" altLang="zh-CN" dirty="0"/>
              <a:t>last</a:t>
            </a:r>
            <a:r>
              <a:rPr lang="zh-CN" altLang="en-US" dirty="0"/>
              <a:t>的父亲的父亲的</a:t>
            </a:r>
            <a:r>
              <a:rPr lang="en-US" altLang="zh-CN" dirty="0"/>
              <a:t>max</a:t>
            </a:r>
            <a:r>
              <a:rPr lang="zh-CN" altLang="en-US" dirty="0"/>
              <a:t>的总减少量也是</a:t>
            </a:r>
            <a:r>
              <a:rPr lang="en-US" altLang="zh-CN" dirty="0"/>
              <a:t>O(n)</a:t>
            </a:r>
            <a:r>
              <a:rPr lang="zh-CN" altLang="en-US" dirty="0"/>
              <a:t>的</a:t>
            </a:r>
            <a:endParaRPr lang="en-US" altLang="zh-CN" dirty="0"/>
          </a:p>
          <a:p>
            <a:r>
              <a:rPr lang="zh-CN" altLang="en-US" dirty="0"/>
              <a:t>所以跳</a:t>
            </a:r>
            <a:r>
              <a:rPr lang="en-US" altLang="zh-CN" dirty="0"/>
              <a:t>p</a:t>
            </a:r>
            <a:r>
              <a:rPr lang="zh-CN" altLang="en-US" dirty="0"/>
              <a:t>的父亲的总次数也是</a:t>
            </a:r>
            <a:r>
              <a:rPr lang="en-US" altLang="zh-CN" dirty="0"/>
              <a:t>O(n)</a:t>
            </a:r>
            <a:r>
              <a:rPr lang="zh-CN" altLang="en-US" dirty="0"/>
              <a:t>的</a:t>
            </a:r>
            <a:endParaRPr lang="en-US" altLang="zh-CN" dirty="0"/>
          </a:p>
          <a:p>
            <a:endParaRPr lang="zh-CN" altLang="en-US" dirty="0"/>
          </a:p>
        </p:txBody>
      </p:sp>
      <p:sp>
        <p:nvSpPr>
          <p:cNvPr id="4" name="椭圆 3">
            <a:extLst>
              <a:ext uri="{FF2B5EF4-FFF2-40B4-BE49-F238E27FC236}">
                <a16:creationId xmlns:a16="http://schemas.microsoft.com/office/drawing/2014/main" id="{420D7405-36E9-4AAB-9E59-EC17EE572414}"/>
              </a:ext>
            </a:extLst>
          </p:cNvPr>
          <p:cNvSpPr/>
          <p:nvPr/>
        </p:nvSpPr>
        <p:spPr>
          <a:xfrm>
            <a:off x="9652278" y="1310997"/>
            <a:ext cx="355878" cy="35587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4F4FD061-5D9B-4FF6-962D-A37D29696183}"/>
              </a:ext>
            </a:extLst>
          </p:cNvPr>
          <p:cNvSpPr/>
          <p:nvPr/>
        </p:nvSpPr>
        <p:spPr>
          <a:xfrm>
            <a:off x="10947678" y="1272897"/>
            <a:ext cx="355878" cy="35587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300BFFB6-169D-4CB5-9FF6-1F40AE733632}"/>
              </a:ext>
            </a:extLst>
          </p:cNvPr>
          <p:cNvSpPr/>
          <p:nvPr/>
        </p:nvSpPr>
        <p:spPr>
          <a:xfrm>
            <a:off x="9652278" y="1958697"/>
            <a:ext cx="355878" cy="355878"/>
          </a:xfrm>
          <a:prstGeom prst="ellipse">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51281416-6A2A-4224-AA88-315EEF294DCB}"/>
              </a:ext>
            </a:extLst>
          </p:cNvPr>
          <p:cNvSpPr/>
          <p:nvPr/>
        </p:nvSpPr>
        <p:spPr>
          <a:xfrm>
            <a:off x="9652278" y="2572779"/>
            <a:ext cx="355878" cy="355878"/>
          </a:xfrm>
          <a:prstGeom prst="ellipse">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C0AB43EA-83EB-445B-8FBF-CC7123D41F5F}"/>
              </a:ext>
            </a:extLst>
          </p:cNvPr>
          <p:cNvSpPr/>
          <p:nvPr/>
        </p:nvSpPr>
        <p:spPr>
          <a:xfrm>
            <a:off x="9652278" y="3163622"/>
            <a:ext cx="355878" cy="355878"/>
          </a:xfrm>
          <a:prstGeom prst="ellipse">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60FB55AD-EA36-4866-A6CE-75AD29B4F8B9}"/>
              </a:ext>
            </a:extLst>
          </p:cNvPr>
          <p:cNvSpPr/>
          <p:nvPr/>
        </p:nvSpPr>
        <p:spPr>
          <a:xfrm>
            <a:off x="9643170" y="3754465"/>
            <a:ext cx="355878" cy="355878"/>
          </a:xfrm>
          <a:prstGeom prst="ellipse">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7713EDF7-A3B7-432E-AC10-71271D1FB36B}"/>
              </a:ext>
            </a:extLst>
          </p:cNvPr>
          <p:cNvSpPr/>
          <p:nvPr/>
        </p:nvSpPr>
        <p:spPr>
          <a:xfrm>
            <a:off x="9643170" y="4345308"/>
            <a:ext cx="355878" cy="355878"/>
          </a:xfrm>
          <a:prstGeom prst="ellipse">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95004B1A-CD9E-4B82-85D8-52A4014F3F34}"/>
              </a:ext>
            </a:extLst>
          </p:cNvPr>
          <p:cNvSpPr/>
          <p:nvPr/>
        </p:nvSpPr>
        <p:spPr>
          <a:xfrm>
            <a:off x="9652278" y="4936151"/>
            <a:ext cx="355878" cy="355878"/>
          </a:xfrm>
          <a:prstGeom prst="ellipse">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2DEE1C42-063A-49C7-951E-F865281817B0}"/>
              </a:ext>
            </a:extLst>
          </p:cNvPr>
          <p:cNvSpPr/>
          <p:nvPr/>
        </p:nvSpPr>
        <p:spPr>
          <a:xfrm>
            <a:off x="10947678" y="1958697"/>
            <a:ext cx="355878" cy="355878"/>
          </a:xfrm>
          <a:prstGeom prst="ellipse">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91B966FC-08D5-496F-8BE4-5A73A5B5B1D1}"/>
              </a:ext>
            </a:extLst>
          </p:cNvPr>
          <p:cNvSpPr/>
          <p:nvPr/>
        </p:nvSpPr>
        <p:spPr>
          <a:xfrm>
            <a:off x="10947678" y="2572779"/>
            <a:ext cx="355878" cy="355878"/>
          </a:xfrm>
          <a:prstGeom prst="ellipse">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AF4C297C-CD45-41C2-92A0-0AA21971A5A5}"/>
              </a:ext>
            </a:extLst>
          </p:cNvPr>
          <p:cNvSpPr/>
          <p:nvPr/>
        </p:nvSpPr>
        <p:spPr>
          <a:xfrm>
            <a:off x="10947678" y="3186861"/>
            <a:ext cx="355878" cy="355878"/>
          </a:xfrm>
          <a:prstGeom prst="ellipse">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270A58B1-390C-401D-8306-F866FF962F54}"/>
              </a:ext>
            </a:extLst>
          </p:cNvPr>
          <p:cNvSpPr/>
          <p:nvPr/>
        </p:nvSpPr>
        <p:spPr>
          <a:xfrm>
            <a:off x="10947678" y="3810468"/>
            <a:ext cx="355878" cy="355878"/>
          </a:xfrm>
          <a:prstGeom prst="ellipse">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6" name="直接连接符 21">
            <a:extLst>
              <a:ext uri="{FF2B5EF4-FFF2-40B4-BE49-F238E27FC236}">
                <a16:creationId xmlns:a16="http://schemas.microsoft.com/office/drawing/2014/main" id="{57C7AC98-4016-4612-8EE8-6D33A3745B9F}"/>
              </a:ext>
            </a:extLst>
          </p:cNvPr>
          <p:cNvCxnSpPr>
            <a:cxnSpLocks/>
            <a:stCxn id="7" idx="0"/>
            <a:endCxn id="6" idx="4"/>
          </p:cNvCxnSpPr>
          <p:nvPr/>
        </p:nvCxnSpPr>
        <p:spPr>
          <a:xfrm flipV="1">
            <a:off x="9830217" y="2314575"/>
            <a:ext cx="0" cy="25820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接连接符 21">
            <a:extLst>
              <a:ext uri="{FF2B5EF4-FFF2-40B4-BE49-F238E27FC236}">
                <a16:creationId xmlns:a16="http://schemas.microsoft.com/office/drawing/2014/main" id="{0D4A06F7-F6C3-4C18-B0CE-332F7745AB70}"/>
              </a:ext>
            </a:extLst>
          </p:cNvPr>
          <p:cNvCxnSpPr>
            <a:cxnSpLocks/>
            <a:stCxn id="8" idx="0"/>
            <a:endCxn id="7" idx="4"/>
          </p:cNvCxnSpPr>
          <p:nvPr/>
        </p:nvCxnSpPr>
        <p:spPr>
          <a:xfrm flipV="1">
            <a:off x="9830217" y="2928657"/>
            <a:ext cx="0" cy="234965"/>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直接连接符 21">
            <a:extLst>
              <a:ext uri="{FF2B5EF4-FFF2-40B4-BE49-F238E27FC236}">
                <a16:creationId xmlns:a16="http://schemas.microsoft.com/office/drawing/2014/main" id="{EB9900E6-7F83-4629-BCC8-85552076C6CF}"/>
              </a:ext>
            </a:extLst>
          </p:cNvPr>
          <p:cNvCxnSpPr>
            <a:cxnSpLocks/>
            <a:stCxn id="9" idx="0"/>
            <a:endCxn id="8" idx="4"/>
          </p:cNvCxnSpPr>
          <p:nvPr/>
        </p:nvCxnSpPr>
        <p:spPr>
          <a:xfrm flipV="1">
            <a:off x="9821109" y="3519500"/>
            <a:ext cx="9108" cy="234965"/>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直接连接符 21">
            <a:extLst>
              <a:ext uri="{FF2B5EF4-FFF2-40B4-BE49-F238E27FC236}">
                <a16:creationId xmlns:a16="http://schemas.microsoft.com/office/drawing/2014/main" id="{623ED964-C042-4CF9-82E2-27E8A1EA6313}"/>
              </a:ext>
            </a:extLst>
          </p:cNvPr>
          <p:cNvCxnSpPr>
            <a:cxnSpLocks/>
            <a:stCxn id="10" idx="0"/>
            <a:endCxn id="9" idx="4"/>
          </p:cNvCxnSpPr>
          <p:nvPr/>
        </p:nvCxnSpPr>
        <p:spPr>
          <a:xfrm flipV="1">
            <a:off x="9821109" y="4110343"/>
            <a:ext cx="0" cy="234965"/>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接连接符 21">
            <a:extLst>
              <a:ext uri="{FF2B5EF4-FFF2-40B4-BE49-F238E27FC236}">
                <a16:creationId xmlns:a16="http://schemas.microsoft.com/office/drawing/2014/main" id="{929F59B8-AFC0-474A-B5EB-56638132DF26}"/>
              </a:ext>
            </a:extLst>
          </p:cNvPr>
          <p:cNvCxnSpPr>
            <a:cxnSpLocks/>
            <a:stCxn id="11" idx="0"/>
            <a:endCxn id="10" idx="4"/>
          </p:cNvCxnSpPr>
          <p:nvPr/>
        </p:nvCxnSpPr>
        <p:spPr>
          <a:xfrm flipH="1" flipV="1">
            <a:off x="9821109" y="4701186"/>
            <a:ext cx="9108" cy="234965"/>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直接连接符 21">
            <a:extLst>
              <a:ext uri="{FF2B5EF4-FFF2-40B4-BE49-F238E27FC236}">
                <a16:creationId xmlns:a16="http://schemas.microsoft.com/office/drawing/2014/main" id="{D1C94A70-DCF7-46A4-A399-3EEDF38168B5}"/>
              </a:ext>
            </a:extLst>
          </p:cNvPr>
          <p:cNvCxnSpPr>
            <a:cxnSpLocks/>
            <a:stCxn id="15" idx="0"/>
            <a:endCxn id="14" idx="4"/>
          </p:cNvCxnSpPr>
          <p:nvPr/>
        </p:nvCxnSpPr>
        <p:spPr>
          <a:xfrm flipV="1">
            <a:off x="11125617" y="3542739"/>
            <a:ext cx="0" cy="267729"/>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接连接符 21">
            <a:extLst>
              <a:ext uri="{FF2B5EF4-FFF2-40B4-BE49-F238E27FC236}">
                <a16:creationId xmlns:a16="http://schemas.microsoft.com/office/drawing/2014/main" id="{921D815D-A545-421D-A8DA-9BF1BB6E9C4D}"/>
              </a:ext>
            </a:extLst>
          </p:cNvPr>
          <p:cNvCxnSpPr>
            <a:cxnSpLocks/>
            <a:stCxn id="14" idx="0"/>
            <a:endCxn id="13" idx="4"/>
          </p:cNvCxnSpPr>
          <p:nvPr/>
        </p:nvCxnSpPr>
        <p:spPr>
          <a:xfrm flipV="1">
            <a:off x="11125617" y="2928657"/>
            <a:ext cx="0" cy="25820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直接连接符 21">
            <a:extLst>
              <a:ext uri="{FF2B5EF4-FFF2-40B4-BE49-F238E27FC236}">
                <a16:creationId xmlns:a16="http://schemas.microsoft.com/office/drawing/2014/main" id="{392A7517-4685-4E63-885A-554C0897F61F}"/>
              </a:ext>
            </a:extLst>
          </p:cNvPr>
          <p:cNvCxnSpPr>
            <a:cxnSpLocks/>
            <a:stCxn id="13" idx="0"/>
            <a:endCxn id="12" idx="4"/>
          </p:cNvCxnSpPr>
          <p:nvPr/>
        </p:nvCxnSpPr>
        <p:spPr>
          <a:xfrm flipV="1">
            <a:off x="11125617" y="2314575"/>
            <a:ext cx="0" cy="25820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直接连接符 21">
            <a:extLst>
              <a:ext uri="{FF2B5EF4-FFF2-40B4-BE49-F238E27FC236}">
                <a16:creationId xmlns:a16="http://schemas.microsoft.com/office/drawing/2014/main" id="{6DDABD30-023C-454B-BA7C-ECEF2EE33688}"/>
              </a:ext>
            </a:extLst>
          </p:cNvPr>
          <p:cNvCxnSpPr>
            <a:cxnSpLocks/>
            <a:stCxn id="12" idx="0"/>
            <a:endCxn id="5" idx="4"/>
          </p:cNvCxnSpPr>
          <p:nvPr/>
        </p:nvCxnSpPr>
        <p:spPr>
          <a:xfrm flipV="1">
            <a:off x="11125617" y="1628775"/>
            <a:ext cx="0" cy="329922"/>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直接连接符 21">
            <a:extLst>
              <a:ext uri="{FF2B5EF4-FFF2-40B4-BE49-F238E27FC236}">
                <a16:creationId xmlns:a16="http://schemas.microsoft.com/office/drawing/2014/main" id="{87C49445-D10F-4C21-A271-91ED324A8C37}"/>
              </a:ext>
            </a:extLst>
          </p:cNvPr>
          <p:cNvCxnSpPr>
            <a:cxnSpLocks/>
            <a:stCxn id="6" idx="0"/>
            <a:endCxn id="4" idx="4"/>
          </p:cNvCxnSpPr>
          <p:nvPr/>
        </p:nvCxnSpPr>
        <p:spPr>
          <a:xfrm flipV="1">
            <a:off x="9830217" y="1666875"/>
            <a:ext cx="0" cy="291822"/>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1DD98CED-1B31-43F9-9997-8B18A080EC8F}"/>
              </a:ext>
            </a:extLst>
          </p:cNvPr>
          <p:cNvSpPr txBox="1"/>
          <p:nvPr/>
        </p:nvSpPr>
        <p:spPr>
          <a:xfrm>
            <a:off x="9561309" y="5343287"/>
            <a:ext cx="671166" cy="369332"/>
          </a:xfrm>
          <a:prstGeom prst="rect">
            <a:avLst/>
          </a:prstGeom>
          <a:noFill/>
        </p:spPr>
        <p:txBody>
          <a:bodyPr wrap="square" rtlCol="0">
            <a:spAutoFit/>
          </a:bodyPr>
          <a:lstStyle/>
          <a:p>
            <a:r>
              <a:rPr lang="en-US" altLang="zh-CN" dirty="0"/>
              <a:t>last’</a:t>
            </a:r>
            <a:endParaRPr lang="zh-CN" altLang="en-US" dirty="0"/>
          </a:p>
        </p:txBody>
      </p:sp>
      <p:sp>
        <p:nvSpPr>
          <p:cNvPr id="52" name="文本框 51">
            <a:extLst>
              <a:ext uri="{FF2B5EF4-FFF2-40B4-BE49-F238E27FC236}">
                <a16:creationId xmlns:a16="http://schemas.microsoft.com/office/drawing/2014/main" id="{4209245A-54A3-483F-A065-2DC3CAB097EC}"/>
              </a:ext>
            </a:extLst>
          </p:cNvPr>
          <p:cNvSpPr txBox="1"/>
          <p:nvPr/>
        </p:nvSpPr>
        <p:spPr>
          <a:xfrm>
            <a:off x="10847335" y="4153915"/>
            <a:ext cx="556563" cy="369332"/>
          </a:xfrm>
          <a:prstGeom prst="rect">
            <a:avLst/>
          </a:prstGeom>
          <a:noFill/>
        </p:spPr>
        <p:txBody>
          <a:bodyPr wrap="none" rtlCol="0">
            <a:spAutoFit/>
          </a:bodyPr>
          <a:lstStyle/>
          <a:p>
            <a:r>
              <a:rPr lang="en-US" altLang="zh-CN" dirty="0"/>
              <a:t>last</a:t>
            </a:r>
            <a:endParaRPr lang="zh-CN" altLang="en-US" dirty="0"/>
          </a:p>
        </p:txBody>
      </p:sp>
      <p:cxnSp>
        <p:nvCxnSpPr>
          <p:cNvPr id="53" name="直接连接符 21">
            <a:extLst>
              <a:ext uri="{FF2B5EF4-FFF2-40B4-BE49-F238E27FC236}">
                <a16:creationId xmlns:a16="http://schemas.microsoft.com/office/drawing/2014/main" id="{81DDC366-667E-413E-842C-805D6C076B57}"/>
              </a:ext>
            </a:extLst>
          </p:cNvPr>
          <p:cNvCxnSpPr>
            <a:cxnSpLocks/>
            <a:stCxn id="11" idx="7"/>
            <a:endCxn id="15" idx="3"/>
          </p:cNvCxnSpPr>
          <p:nvPr/>
        </p:nvCxnSpPr>
        <p:spPr>
          <a:xfrm flipV="1">
            <a:off x="9956039" y="4114229"/>
            <a:ext cx="1043756" cy="874039"/>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直接连接符 21">
            <a:extLst>
              <a:ext uri="{FF2B5EF4-FFF2-40B4-BE49-F238E27FC236}">
                <a16:creationId xmlns:a16="http://schemas.microsoft.com/office/drawing/2014/main" id="{A15E2F58-3521-4060-AF69-30DD75CC770D}"/>
              </a:ext>
            </a:extLst>
          </p:cNvPr>
          <p:cNvCxnSpPr>
            <a:cxnSpLocks/>
            <a:stCxn id="4" idx="5"/>
            <a:endCxn id="12" idx="1"/>
          </p:cNvCxnSpPr>
          <p:nvPr/>
        </p:nvCxnSpPr>
        <p:spPr>
          <a:xfrm>
            <a:off x="9956039" y="1614758"/>
            <a:ext cx="1043756" cy="396056"/>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直接连接符 21">
            <a:extLst>
              <a:ext uri="{FF2B5EF4-FFF2-40B4-BE49-F238E27FC236}">
                <a16:creationId xmlns:a16="http://schemas.microsoft.com/office/drawing/2014/main" id="{986E9EC9-FB41-494A-87CC-B3FEA9940759}"/>
              </a:ext>
            </a:extLst>
          </p:cNvPr>
          <p:cNvCxnSpPr>
            <a:cxnSpLocks/>
            <a:stCxn id="9" idx="6"/>
            <a:endCxn id="14" idx="2"/>
          </p:cNvCxnSpPr>
          <p:nvPr/>
        </p:nvCxnSpPr>
        <p:spPr>
          <a:xfrm flipV="1">
            <a:off x="9999048" y="3364800"/>
            <a:ext cx="948630" cy="567604"/>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2" name="直接连接符 21">
            <a:extLst>
              <a:ext uri="{FF2B5EF4-FFF2-40B4-BE49-F238E27FC236}">
                <a16:creationId xmlns:a16="http://schemas.microsoft.com/office/drawing/2014/main" id="{093584A4-74F0-4880-B6E6-2112CD42F6CA}"/>
              </a:ext>
            </a:extLst>
          </p:cNvPr>
          <p:cNvCxnSpPr>
            <a:cxnSpLocks/>
            <a:stCxn id="8" idx="6"/>
            <a:endCxn id="13" idx="3"/>
          </p:cNvCxnSpPr>
          <p:nvPr/>
        </p:nvCxnSpPr>
        <p:spPr>
          <a:xfrm flipV="1">
            <a:off x="10008156" y="2876540"/>
            <a:ext cx="991639" cy="46502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直接连接符 21">
            <a:extLst>
              <a:ext uri="{FF2B5EF4-FFF2-40B4-BE49-F238E27FC236}">
                <a16:creationId xmlns:a16="http://schemas.microsoft.com/office/drawing/2014/main" id="{7A8BD245-C8FA-458D-983D-0AD906F67EDB}"/>
              </a:ext>
            </a:extLst>
          </p:cNvPr>
          <p:cNvCxnSpPr>
            <a:cxnSpLocks/>
            <a:stCxn id="7" idx="6"/>
            <a:endCxn id="13" idx="2"/>
          </p:cNvCxnSpPr>
          <p:nvPr/>
        </p:nvCxnSpPr>
        <p:spPr>
          <a:xfrm>
            <a:off x="10008156" y="2750718"/>
            <a:ext cx="939522" cy="0"/>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0" name="直接连接符 21">
            <a:extLst>
              <a:ext uri="{FF2B5EF4-FFF2-40B4-BE49-F238E27FC236}">
                <a16:creationId xmlns:a16="http://schemas.microsoft.com/office/drawing/2014/main" id="{5DBA6B49-4DF6-46E9-B110-311C3F6707A1}"/>
              </a:ext>
            </a:extLst>
          </p:cNvPr>
          <p:cNvCxnSpPr>
            <a:cxnSpLocks/>
            <a:stCxn id="6" idx="6"/>
            <a:endCxn id="13" idx="1"/>
          </p:cNvCxnSpPr>
          <p:nvPr/>
        </p:nvCxnSpPr>
        <p:spPr>
          <a:xfrm>
            <a:off x="10008156" y="2136636"/>
            <a:ext cx="991639" cy="488260"/>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直接连接符 21">
            <a:extLst>
              <a:ext uri="{FF2B5EF4-FFF2-40B4-BE49-F238E27FC236}">
                <a16:creationId xmlns:a16="http://schemas.microsoft.com/office/drawing/2014/main" id="{7C3ACA96-3265-4FE4-9AD8-97D910CE388B}"/>
              </a:ext>
            </a:extLst>
          </p:cNvPr>
          <p:cNvCxnSpPr>
            <a:cxnSpLocks/>
            <a:stCxn id="10" idx="7"/>
            <a:endCxn id="15" idx="2"/>
          </p:cNvCxnSpPr>
          <p:nvPr/>
        </p:nvCxnSpPr>
        <p:spPr>
          <a:xfrm flipV="1">
            <a:off x="9946931" y="3988407"/>
            <a:ext cx="1000747" cy="409018"/>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FDF72CB7-5557-4FB4-AB5E-ED05823173E7}"/>
              </a:ext>
            </a:extLst>
          </p:cNvPr>
          <p:cNvSpPr txBox="1"/>
          <p:nvPr/>
        </p:nvSpPr>
        <p:spPr>
          <a:xfrm>
            <a:off x="11303556" y="3142978"/>
            <a:ext cx="482824" cy="369332"/>
          </a:xfrm>
          <a:prstGeom prst="rect">
            <a:avLst/>
          </a:prstGeom>
          <a:noFill/>
        </p:spPr>
        <p:txBody>
          <a:bodyPr wrap="none" rtlCol="0">
            <a:spAutoFit/>
          </a:bodyPr>
          <a:lstStyle/>
          <a:p>
            <a:r>
              <a:rPr lang="en-US" altLang="zh-CN" dirty="0"/>
              <a:t>nq</a:t>
            </a:r>
            <a:endParaRPr lang="zh-CN" altLang="en-US" dirty="0"/>
          </a:p>
        </p:txBody>
      </p:sp>
      <p:cxnSp>
        <p:nvCxnSpPr>
          <p:cNvPr id="37" name="直接连接符 21">
            <a:extLst>
              <a:ext uri="{FF2B5EF4-FFF2-40B4-BE49-F238E27FC236}">
                <a16:creationId xmlns:a16="http://schemas.microsoft.com/office/drawing/2014/main" id="{FA09AE03-9EBA-49EE-A6E2-582281877EEE}"/>
              </a:ext>
            </a:extLst>
          </p:cNvPr>
          <p:cNvCxnSpPr>
            <a:cxnSpLocks/>
            <a:stCxn id="8" idx="6"/>
            <a:endCxn id="14" idx="1"/>
          </p:cNvCxnSpPr>
          <p:nvPr/>
        </p:nvCxnSpPr>
        <p:spPr>
          <a:xfrm flipV="1">
            <a:off x="10008156" y="3238978"/>
            <a:ext cx="991639" cy="102583"/>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42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62"/>
                                        </p:tgtEl>
                                      </p:cBhvr>
                                    </p:animEffect>
                                    <p:set>
                                      <p:cBhvr>
                                        <p:cTn id="11" dur="1" fill="hold">
                                          <p:stCondLst>
                                            <p:cond delay="499"/>
                                          </p:stCondLst>
                                        </p:cTn>
                                        <p:tgtEl>
                                          <p:spTgt spid="62"/>
                                        </p:tgtEl>
                                        <p:attrNameLst>
                                          <p:attrName>style.visibility</p:attrName>
                                        </p:attrNameLst>
                                      </p:cBhvr>
                                      <p:to>
                                        <p:strVal val="hidden"/>
                                      </p:to>
                                    </p:se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性质</a:t>
            </a:r>
            <a:r>
              <a:rPr lang="en-US" altLang="zh-CN" dirty="0"/>
              <a:t>——</a:t>
            </a:r>
            <a:r>
              <a:rPr lang="zh-CN" altLang="en-US" dirty="0"/>
              <a:t>状态</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3" y="2052918"/>
            <a:ext cx="10326687" cy="4547908"/>
          </a:xfrm>
        </p:spPr>
        <p:txBody>
          <a:bodyPr>
            <a:normAutofit/>
          </a:bodyPr>
          <a:lstStyle/>
          <a:p>
            <a:r>
              <a:rPr lang="zh-CN" altLang="en-US" dirty="0"/>
              <a:t>接下来说一说后缀自动机的一些性质</a:t>
            </a:r>
            <a:endParaRPr lang="en-US" altLang="zh-CN" dirty="0"/>
          </a:p>
          <a:p>
            <a:r>
              <a:rPr lang="zh-CN" altLang="en-US" dirty="0"/>
              <a:t>首先就是状态，也就是说，我们要如何在后缀自动机上表示原串的一个子串</a:t>
            </a:r>
            <a:endParaRPr lang="en-US" altLang="zh-CN" dirty="0"/>
          </a:p>
          <a:p>
            <a:r>
              <a:rPr lang="zh-CN" altLang="en-US" dirty="0"/>
              <a:t>后缀自动机不像</a:t>
            </a:r>
            <a:r>
              <a:rPr lang="en-US" altLang="zh-CN" dirty="0" err="1"/>
              <a:t>trie</a:t>
            </a:r>
            <a:r>
              <a:rPr lang="zh-CN" altLang="en-US" dirty="0"/>
              <a:t>和</a:t>
            </a:r>
            <a:r>
              <a:rPr lang="en-US" altLang="zh-CN" dirty="0"/>
              <a:t>AC</a:t>
            </a:r>
            <a:r>
              <a:rPr lang="zh-CN" altLang="en-US" dirty="0"/>
              <a:t>自动机那样一个节点只用来接受一个字符串</a:t>
            </a:r>
            <a:endParaRPr lang="en-US" altLang="zh-CN" dirty="0"/>
          </a:p>
          <a:p>
            <a:r>
              <a:rPr lang="zh-CN" altLang="en-US" dirty="0"/>
              <a:t>所以直接用字符串所在节点是不够的</a:t>
            </a:r>
            <a:endParaRPr lang="en-US" altLang="zh-CN" dirty="0"/>
          </a:p>
          <a:p>
            <a:r>
              <a:rPr lang="zh-CN" altLang="en-US" dirty="0"/>
              <a:t>由于一个节点接受的字符串长度互不相同</a:t>
            </a:r>
            <a:endParaRPr lang="en-US" altLang="zh-CN" dirty="0"/>
          </a:p>
          <a:p>
            <a:r>
              <a:rPr lang="zh-CN" altLang="en-US" dirty="0"/>
              <a:t>所以我们可以在状态中多记录一个长度来确定当前匹配的字符串</a:t>
            </a:r>
            <a:endParaRPr lang="en-US" altLang="zh-CN" dirty="0"/>
          </a:p>
          <a:p>
            <a:r>
              <a:rPr lang="zh-CN" altLang="en-US" dirty="0"/>
              <a:t>所以我们称一个状态为一个（当前节点，长度）的</a:t>
            </a:r>
            <a:r>
              <a:rPr lang="en-US" altLang="zh-CN" dirty="0"/>
              <a:t>pair</a:t>
            </a:r>
          </a:p>
          <a:p>
            <a:r>
              <a:rPr lang="zh-CN" altLang="en-US" strike="sngStrike" dirty="0"/>
              <a:t>（这和自动机对状态的定义略有不同）</a:t>
            </a:r>
            <a:endParaRPr lang="en-US" altLang="zh-CN" strike="sngStrike" dirty="0"/>
          </a:p>
          <a:p>
            <a:r>
              <a:rPr lang="zh-CN" altLang="en-US" dirty="0"/>
              <a:t>由于一个字符串不同子串的个数是</a:t>
            </a:r>
            <a:r>
              <a:rPr lang="en-US" altLang="zh-CN" dirty="0"/>
              <a:t>O(n^2)</a:t>
            </a:r>
            <a:r>
              <a:rPr lang="zh-CN" altLang="en-US" dirty="0"/>
              <a:t>的，所以状态的总数是</a:t>
            </a:r>
            <a:r>
              <a:rPr lang="en-US" altLang="zh-CN" dirty="0"/>
              <a:t>O(n^2)</a:t>
            </a:r>
            <a:r>
              <a:rPr lang="zh-CN" altLang="en-US" dirty="0"/>
              <a:t>的</a:t>
            </a:r>
            <a:endParaRPr lang="en-US" altLang="zh-CN" dirty="0"/>
          </a:p>
          <a:p>
            <a:r>
              <a:rPr lang="zh-CN" altLang="en-US" dirty="0"/>
              <a:t>为了方便，我们把一个状态对应的字符串和这个状态不加以区分</a:t>
            </a:r>
            <a:endParaRPr lang="en-US" altLang="zh-CN" dirty="0"/>
          </a:p>
          <a:p>
            <a:endParaRPr lang="en-US" altLang="zh-CN" dirty="0"/>
          </a:p>
        </p:txBody>
      </p:sp>
    </p:spTree>
    <p:extLst>
      <p:ext uri="{BB962C8B-B14F-4D97-AF65-F5344CB8AC3E}">
        <p14:creationId xmlns:p14="http://schemas.microsoft.com/office/powerpoint/2010/main" val="425170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性质</a:t>
            </a:r>
            <a:r>
              <a:rPr lang="en-US" altLang="zh-CN" dirty="0"/>
              <a:t>——</a:t>
            </a:r>
            <a:r>
              <a:rPr lang="zh-CN" altLang="en-US" dirty="0"/>
              <a:t>树</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3" y="2052918"/>
            <a:ext cx="10326687" cy="4547908"/>
          </a:xfrm>
        </p:spPr>
        <p:txBody>
          <a:bodyPr>
            <a:normAutofit/>
          </a:bodyPr>
          <a:lstStyle/>
          <a:p>
            <a:r>
              <a:rPr lang="zh-CN" altLang="en-US" dirty="0"/>
              <a:t>每个节点的父亲的</a:t>
            </a:r>
            <a:r>
              <a:rPr lang="en-US" altLang="zh-CN" dirty="0"/>
              <a:t>max</a:t>
            </a:r>
            <a:r>
              <a:rPr lang="zh-CN" altLang="en-US" dirty="0"/>
              <a:t>（如果存在的话）都比自己的</a:t>
            </a:r>
            <a:r>
              <a:rPr lang="en-US" altLang="zh-CN" dirty="0"/>
              <a:t>max</a:t>
            </a:r>
            <a:r>
              <a:rPr lang="zh-CN" altLang="en-US" dirty="0"/>
              <a:t>小（根据父亲的定义得到）</a:t>
            </a:r>
            <a:endParaRPr lang="en-US" altLang="zh-CN" dirty="0"/>
          </a:p>
          <a:p>
            <a:r>
              <a:rPr lang="en-US" altLang="zh-CN" dirty="0"/>
              <a:t>max</a:t>
            </a:r>
            <a:r>
              <a:rPr lang="zh-CN" altLang="en-US" dirty="0"/>
              <a:t>不超过</a:t>
            </a:r>
            <a:r>
              <a:rPr lang="en-US" altLang="zh-CN" dirty="0"/>
              <a:t>0</a:t>
            </a:r>
            <a:r>
              <a:rPr lang="zh-CN" altLang="en-US" dirty="0"/>
              <a:t>的节点只有根节点</a:t>
            </a:r>
            <a:endParaRPr lang="en-US" altLang="zh-CN" dirty="0"/>
          </a:p>
          <a:p>
            <a:r>
              <a:rPr lang="zh-CN" altLang="en-US" dirty="0"/>
              <a:t>除了根节点没有父亲，每个节点都只有一个父亲</a:t>
            </a:r>
            <a:endParaRPr lang="en-US" altLang="zh-CN" dirty="0"/>
          </a:p>
          <a:p>
            <a:r>
              <a:rPr lang="zh-CN" altLang="en-US" dirty="0"/>
              <a:t>所以后缀自动机的所有节点和所有父亲边构成了一棵树</a:t>
            </a:r>
            <a:endParaRPr lang="en-US" altLang="zh-CN" dirty="0"/>
          </a:p>
          <a:p>
            <a:r>
              <a:rPr lang="zh-CN" altLang="en-US" dirty="0"/>
              <a:t>后缀自动机的根就是树的根</a:t>
            </a:r>
            <a:endParaRPr lang="en-US" altLang="zh-CN" dirty="0"/>
          </a:p>
          <a:p>
            <a:r>
              <a:rPr lang="zh-CN" altLang="en-US" dirty="0"/>
              <a:t>每个节点的父亲就是它在树上的父亲</a:t>
            </a:r>
            <a:endParaRPr lang="en-US" altLang="zh-CN" dirty="0"/>
          </a:p>
          <a:p>
            <a:r>
              <a:rPr lang="zh-CN" altLang="en-US" dirty="0"/>
              <a:t>根据父亲的定义，一个状态去掉首字母后所在节点要么是原来的所在节点，要么是原来所在节点的父亲</a:t>
            </a:r>
            <a:endParaRPr lang="en-US" altLang="zh-CN" dirty="0"/>
          </a:p>
        </p:txBody>
      </p:sp>
    </p:spTree>
    <p:extLst>
      <p:ext uri="{BB962C8B-B14F-4D97-AF65-F5344CB8AC3E}">
        <p14:creationId xmlns:p14="http://schemas.microsoft.com/office/powerpoint/2010/main" val="78950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9F95E7-40DA-4F75-964C-4AA209FC2B1F}"/>
              </a:ext>
            </a:extLst>
          </p:cNvPr>
          <p:cNvSpPr>
            <a:spLocks noGrp="1"/>
          </p:cNvSpPr>
          <p:nvPr>
            <p:ph type="title"/>
          </p:nvPr>
        </p:nvSpPr>
        <p:spPr/>
        <p:txBody>
          <a:bodyPr/>
          <a:lstStyle/>
          <a:p>
            <a:r>
              <a:rPr lang="zh-CN" altLang="en-US" dirty="0"/>
              <a:t>什么是后缀自动机</a:t>
            </a:r>
          </a:p>
        </p:txBody>
      </p:sp>
      <p:sp>
        <p:nvSpPr>
          <p:cNvPr id="3" name="内容占位符 2">
            <a:extLst>
              <a:ext uri="{FF2B5EF4-FFF2-40B4-BE49-F238E27FC236}">
                <a16:creationId xmlns:a16="http://schemas.microsoft.com/office/drawing/2014/main" id="{EE34F1AE-BEAE-45F6-8ADE-CB8106D401D9}"/>
              </a:ext>
            </a:extLst>
          </p:cNvPr>
          <p:cNvSpPr>
            <a:spLocks noGrp="1"/>
          </p:cNvSpPr>
          <p:nvPr>
            <p:ph idx="1"/>
          </p:nvPr>
        </p:nvSpPr>
        <p:spPr/>
        <p:txBody>
          <a:bodyPr/>
          <a:lstStyle/>
          <a:p>
            <a:r>
              <a:rPr lang="zh-CN" altLang="en-US" dirty="0"/>
              <a:t>考虑自动机上一条由根出发的由节点和转移边构成的有向路径，把路径的转移边上的字符按顺序拼接起来可以得到一个字符串，假设我们称它为</a:t>
            </a:r>
            <a:r>
              <a:rPr lang="en-US" altLang="zh-CN" dirty="0"/>
              <a:t>S</a:t>
            </a:r>
          </a:p>
          <a:p>
            <a:r>
              <a:rPr lang="zh-CN" altLang="en-US" dirty="0"/>
              <a:t>那么我们就说这条路径的终点（这是一个节点）接受字符串</a:t>
            </a:r>
            <a:r>
              <a:rPr lang="en-US" altLang="zh-CN" dirty="0"/>
              <a:t>S</a:t>
            </a:r>
          </a:p>
          <a:p>
            <a:r>
              <a:rPr lang="zh-CN" altLang="en-US" dirty="0"/>
              <a:t>反过来，如果一个自动机上存在一条由根出发的有向路径使得转移边上的字符按顺序拼接起来可以得到</a:t>
            </a:r>
            <a:r>
              <a:rPr lang="en-US" altLang="zh-CN" dirty="0"/>
              <a:t>S</a:t>
            </a:r>
            <a:r>
              <a:rPr lang="zh-CN" altLang="en-US" dirty="0"/>
              <a:t>，那么我们就说</a:t>
            </a:r>
            <a:r>
              <a:rPr lang="en-US" altLang="zh-CN" dirty="0"/>
              <a:t>S</a:t>
            </a:r>
            <a:r>
              <a:rPr lang="zh-CN" altLang="en-US" dirty="0"/>
              <a:t>被这个自动机接受</a:t>
            </a:r>
            <a:endParaRPr lang="en-US" altLang="zh-CN" dirty="0"/>
          </a:p>
          <a:p>
            <a:r>
              <a:rPr lang="zh-CN" altLang="en-US" dirty="0"/>
              <a:t>比如这个自动机</a:t>
            </a:r>
            <a:endParaRPr lang="en-US" altLang="zh-CN" dirty="0"/>
          </a:p>
          <a:p>
            <a:endParaRPr lang="en-US" altLang="zh-CN" dirty="0"/>
          </a:p>
          <a:p>
            <a:endParaRPr lang="en-US" altLang="zh-CN" dirty="0"/>
          </a:p>
          <a:p>
            <a:r>
              <a:rPr lang="zh-CN" altLang="en-US" dirty="0"/>
              <a:t>它接受空串</a:t>
            </a:r>
            <a:r>
              <a:rPr lang="en-US" altLang="zh-CN" dirty="0"/>
              <a:t>,”</a:t>
            </a:r>
            <a:r>
              <a:rPr lang="en-US" altLang="zh-CN" sz="1800" b="1" dirty="0">
                <a:solidFill>
                  <a:srgbClr val="FFFF00"/>
                </a:solidFill>
                <a:latin typeface="+mn-lt"/>
                <a:ea typeface="+mn-ea"/>
                <a:cs typeface="+mn-cs"/>
              </a:rPr>
              <a:t>a</a:t>
            </a:r>
            <a:r>
              <a:rPr lang="en-US" altLang="zh-CN" dirty="0"/>
              <a:t>”,”</a:t>
            </a:r>
            <a:r>
              <a:rPr lang="en-US" altLang="zh-CN" sz="1800" b="1" dirty="0">
                <a:solidFill>
                  <a:srgbClr val="FFFF00"/>
                </a:solidFill>
                <a:latin typeface="+mn-lt"/>
                <a:ea typeface="+mn-ea"/>
                <a:cs typeface="+mn-cs"/>
              </a:rPr>
              <a:t>a</a:t>
            </a:r>
            <a:r>
              <a:rPr lang="en-US" altLang="zh-CN" sz="1800" b="1" dirty="0">
                <a:solidFill>
                  <a:srgbClr val="66FF66"/>
                </a:solidFill>
                <a:latin typeface="+mn-lt"/>
                <a:ea typeface="+mn-ea"/>
                <a:cs typeface="+mn-cs"/>
              </a:rPr>
              <a:t>b</a:t>
            </a:r>
            <a:r>
              <a:rPr lang="en-US" altLang="zh-CN" dirty="0"/>
              <a:t>”,”</a:t>
            </a:r>
            <a:r>
              <a:rPr lang="en-US" altLang="zh-CN" sz="1800" b="1" dirty="0">
                <a:solidFill>
                  <a:srgbClr val="00FFFF"/>
                </a:solidFill>
                <a:latin typeface="+mn-lt"/>
                <a:ea typeface="+mn-ea"/>
                <a:cs typeface="+mn-cs"/>
              </a:rPr>
              <a:t>c</a:t>
            </a:r>
            <a:r>
              <a:rPr lang="en-US" altLang="zh-CN" dirty="0"/>
              <a:t>”,”</a:t>
            </a:r>
            <a:r>
              <a:rPr lang="en-US" altLang="zh-CN" sz="1800" b="1" dirty="0" err="1">
                <a:solidFill>
                  <a:srgbClr val="00FFFF"/>
                </a:solidFill>
                <a:latin typeface="+mn-lt"/>
                <a:ea typeface="+mn-ea"/>
                <a:cs typeface="+mn-cs"/>
              </a:rPr>
              <a:t>c</a:t>
            </a:r>
            <a:r>
              <a:rPr lang="en-US" altLang="zh-CN" sz="1800" b="1" dirty="0" err="1">
                <a:solidFill>
                  <a:srgbClr val="66FF66"/>
                </a:solidFill>
                <a:latin typeface="+mn-lt"/>
                <a:ea typeface="+mn-ea"/>
                <a:cs typeface="+mn-cs"/>
              </a:rPr>
              <a:t>b</a:t>
            </a:r>
            <a:r>
              <a:rPr lang="en-US" altLang="zh-CN" dirty="0"/>
              <a:t>”</a:t>
            </a:r>
          </a:p>
          <a:p>
            <a:r>
              <a:rPr lang="zh-CN" altLang="en-US" dirty="0"/>
              <a:t>其中空串被根接受，</a:t>
            </a:r>
            <a:r>
              <a:rPr lang="en-US" altLang="zh-CN" dirty="0"/>
              <a:t>”</a:t>
            </a:r>
            <a:r>
              <a:rPr lang="en-US" altLang="zh-CN" sz="1800" b="1" dirty="0" err="1">
                <a:solidFill>
                  <a:srgbClr val="FFFF00"/>
                </a:solidFill>
              </a:rPr>
              <a:t>a</a:t>
            </a:r>
            <a:r>
              <a:rPr lang="en-US" altLang="zh-CN" dirty="0" err="1"/>
              <a:t>”,”</a:t>
            </a:r>
            <a:r>
              <a:rPr lang="en-US" altLang="zh-CN" sz="1800" b="1" dirty="0" err="1">
                <a:solidFill>
                  <a:srgbClr val="00FFFF"/>
                </a:solidFill>
              </a:rPr>
              <a:t>c</a:t>
            </a:r>
            <a:r>
              <a:rPr lang="en-US" altLang="zh-CN" dirty="0"/>
              <a:t>”</a:t>
            </a:r>
            <a:r>
              <a:rPr lang="zh-CN" altLang="en-US" dirty="0"/>
              <a:t>被</a:t>
            </a:r>
            <a:r>
              <a:rPr lang="en-US" altLang="zh-CN" dirty="0"/>
              <a:t>1</a:t>
            </a:r>
            <a:r>
              <a:rPr lang="zh-CN" altLang="en-US" dirty="0"/>
              <a:t>号点接受，</a:t>
            </a:r>
            <a:r>
              <a:rPr lang="en-US" altLang="zh-CN" dirty="0"/>
              <a:t>”</a:t>
            </a:r>
            <a:r>
              <a:rPr lang="en-US" altLang="zh-CN" sz="1800" b="1" dirty="0">
                <a:solidFill>
                  <a:srgbClr val="FFFF00"/>
                </a:solidFill>
              </a:rPr>
              <a:t>a</a:t>
            </a:r>
            <a:r>
              <a:rPr lang="en-US" altLang="zh-CN" sz="1800" b="1" dirty="0">
                <a:solidFill>
                  <a:srgbClr val="66FF66"/>
                </a:solidFill>
              </a:rPr>
              <a:t>b</a:t>
            </a:r>
            <a:r>
              <a:rPr lang="en-US" altLang="zh-CN" dirty="0"/>
              <a:t>”,”</a:t>
            </a:r>
            <a:r>
              <a:rPr lang="en-US" altLang="zh-CN" sz="1800" b="1" dirty="0" err="1">
                <a:solidFill>
                  <a:srgbClr val="00FFFF"/>
                </a:solidFill>
              </a:rPr>
              <a:t>c</a:t>
            </a:r>
            <a:r>
              <a:rPr lang="en-US" altLang="zh-CN" sz="1800" b="1" dirty="0" err="1">
                <a:solidFill>
                  <a:srgbClr val="66FF66"/>
                </a:solidFill>
              </a:rPr>
              <a:t>b</a:t>
            </a:r>
            <a:r>
              <a:rPr lang="en-US" altLang="zh-CN" dirty="0"/>
              <a:t>”</a:t>
            </a:r>
            <a:r>
              <a:rPr lang="zh-CN" altLang="en-US" dirty="0"/>
              <a:t>被</a:t>
            </a:r>
            <a:r>
              <a:rPr lang="en-US" altLang="zh-CN" dirty="0"/>
              <a:t>2</a:t>
            </a:r>
            <a:r>
              <a:rPr lang="zh-CN" altLang="en-US" dirty="0"/>
              <a:t>号点接受</a:t>
            </a:r>
            <a:endParaRPr lang="en-US" altLang="zh-CN" dirty="0"/>
          </a:p>
          <a:p>
            <a:endParaRPr lang="zh-CN" altLang="en-US" dirty="0"/>
          </a:p>
        </p:txBody>
      </p:sp>
      <p:grpSp>
        <p:nvGrpSpPr>
          <p:cNvPr id="32" name="组合 31">
            <a:extLst>
              <a:ext uri="{FF2B5EF4-FFF2-40B4-BE49-F238E27FC236}">
                <a16:creationId xmlns:a16="http://schemas.microsoft.com/office/drawing/2014/main" id="{C9610A8F-95B5-43DB-B552-C3AFD50AA3DA}"/>
              </a:ext>
            </a:extLst>
          </p:cNvPr>
          <p:cNvGrpSpPr/>
          <p:nvPr/>
        </p:nvGrpSpPr>
        <p:grpSpPr>
          <a:xfrm>
            <a:off x="5163734" y="4114801"/>
            <a:ext cx="4099481" cy="922150"/>
            <a:chOff x="5213430" y="4979505"/>
            <a:chExt cx="4099481" cy="922150"/>
          </a:xfrm>
        </p:grpSpPr>
        <p:sp>
          <p:nvSpPr>
            <p:cNvPr id="4" name="椭圆 3">
              <a:extLst>
                <a:ext uri="{FF2B5EF4-FFF2-40B4-BE49-F238E27FC236}">
                  <a16:creationId xmlns:a16="http://schemas.microsoft.com/office/drawing/2014/main" id="{B175BFB3-96C3-411D-B21C-F5C204A6F2A6}"/>
                </a:ext>
              </a:extLst>
            </p:cNvPr>
            <p:cNvSpPr/>
            <p:nvPr/>
          </p:nvSpPr>
          <p:spPr>
            <a:xfrm>
              <a:off x="5213430" y="5222147"/>
              <a:ext cx="679508" cy="67950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000" b="1" dirty="0">
                  <a:latin typeface="黑体" panose="02010609060101010101" pitchFamily="49" charset="-122"/>
                  <a:ea typeface="黑体" panose="02010609060101010101" pitchFamily="49" charset="-122"/>
                </a:rPr>
                <a:t>根</a:t>
              </a:r>
            </a:p>
          </p:txBody>
        </p:sp>
        <p:sp>
          <p:nvSpPr>
            <p:cNvPr id="5" name="椭圆 4">
              <a:extLst>
                <a:ext uri="{FF2B5EF4-FFF2-40B4-BE49-F238E27FC236}">
                  <a16:creationId xmlns:a16="http://schemas.microsoft.com/office/drawing/2014/main" id="{46CCDD1F-F408-462F-9050-8E5661D566B1}"/>
                </a:ext>
              </a:extLst>
            </p:cNvPr>
            <p:cNvSpPr/>
            <p:nvPr/>
          </p:nvSpPr>
          <p:spPr>
            <a:xfrm>
              <a:off x="6983507" y="5222147"/>
              <a:ext cx="679508" cy="6795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000" b="1" dirty="0">
                  <a:latin typeface="黑体" panose="02010609060101010101" pitchFamily="49" charset="-122"/>
                  <a:ea typeface="黑体" panose="02010609060101010101" pitchFamily="49" charset="-122"/>
                </a:rPr>
                <a:t>1</a:t>
              </a:r>
              <a:endParaRPr lang="zh-CN" altLang="en-US" sz="2000" b="1" dirty="0">
                <a:latin typeface="黑体" panose="02010609060101010101" pitchFamily="49" charset="-122"/>
                <a:ea typeface="黑体" panose="02010609060101010101" pitchFamily="49" charset="-122"/>
              </a:endParaRPr>
            </a:p>
          </p:txBody>
        </p:sp>
        <p:cxnSp>
          <p:nvCxnSpPr>
            <p:cNvPr id="6" name="直接连接符 21">
              <a:extLst>
                <a:ext uri="{FF2B5EF4-FFF2-40B4-BE49-F238E27FC236}">
                  <a16:creationId xmlns:a16="http://schemas.microsoft.com/office/drawing/2014/main" id="{E3B5D326-E6BA-44BB-9BD7-8469A7A87D81}"/>
                </a:ext>
              </a:extLst>
            </p:cNvPr>
            <p:cNvCxnSpPr>
              <a:cxnSpLocks/>
              <a:stCxn id="4" idx="7"/>
              <a:endCxn id="5" idx="1"/>
            </p:cNvCxnSpPr>
            <p:nvPr/>
          </p:nvCxnSpPr>
          <p:spPr>
            <a:xfrm>
              <a:off x="5793426" y="5321659"/>
              <a:ext cx="1289593" cy="0"/>
            </a:xfrm>
            <a:prstGeom prst="straightConnector1">
              <a:avLst/>
            </a:prstGeom>
            <a:ln w="38100">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直接连接符 21">
              <a:extLst>
                <a:ext uri="{FF2B5EF4-FFF2-40B4-BE49-F238E27FC236}">
                  <a16:creationId xmlns:a16="http://schemas.microsoft.com/office/drawing/2014/main" id="{393E8196-624C-483F-ACEF-8DF49B53C131}"/>
                </a:ext>
              </a:extLst>
            </p:cNvPr>
            <p:cNvCxnSpPr>
              <a:cxnSpLocks/>
              <a:stCxn id="5" idx="6"/>
              <a:endCxn id="29" idx="2"/>
            </p:cNvCxnSpPr>
            <p:nvPr/>
          </p:nvCxnSpPr>
          <p:spPr>
            <a:xfrm>
              <a:off x="7663015" y="5561901"/>
              <a:ext cx="970388" cy="0"/>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22156E3C-CA96-4BD9-9DEF-872ADAFDEBFA}"/>
                </a:ext>
              </a:extLst>
            </p:cNvPr>
            <p:cNvSpPr txBox="1"/>
            <p:nvPr/>
          </p:nvSpPr>
          <p:spPr>
            <a:xfrm>
              <a:off x="7934828" y="5218044"/>
              <a:ext cx="336952" cy="369332"/>
            </a:xfrm>
            <a:prstGeom prst="rect">
              <a:avLst/>
            </a:prstGeom>
            <a:noFill/>
          </p:spPr>
          <p:txBody>
            <a:bodyPr wrap="none" rtlCol="0">
              <a:spAutoFit/>
            </a:bodyPr>
            <a:lstStyle/>
            <a:p>
              <a:r>
                <a:rPr lang="en-US" altLang="zh-CN" b="1" dirty="0">
                  <a:solidFill>
                    <a:srgbClr val="66FF66"/>
                  </a:solidFill>
                </a:rPr>
                <a:t>b</a:t>
              </a:r>
            </a:p>
          </p:txBody>
        </p:sp>
        <p:sp>
          <p:nvSpPr>
            <p:cNvPr id="18" name="文本框 17">
              <a:extLst>
                <a:ext uri="{FF2B5EF4-FFF2-40B4-BE49-F238E27FC236}">
                  <a16:creationId xmlns:a16="http://schemas.microsoft.com/office/drawing/2014/main" id="{67277E4E-9F2A-439E-9E32-3D9D510D4B07}"/>
                </a:ext>
              </a:extLst>
            </p:cNvPr>
            <p:cNvSpPr txBox="1"/>
            <p:nvPr/>
          </p:nvSpPr>
          <p:spPr>
            <a:xfrm>
              <a:off x="6245177" y="4979505"/>
              <a:ext cx="336952" cy="369332"/>
            </a:xfrm>
            <a:prstGeom prst="rect">
              <a:avLst/>
            </a:prstGeom>
            <a:noFill/>
          </p:spPr>
          <p:txBody>
            <a:bodyPr wrap="none" rtlCol="0">
              <a:spAutoFit/>
            </a:bodyPr>
            <a:lstStyle/>
            <a:p>
              <a:pPr algn="ctr"/>
              <a:r>
                <a:rPr lang="en-US" altLang="zh-CN" b="1" dirty="0">
                  <a:solidFill>
                    <a:srgbClr val="FFFF00"/>
                  </a:solidFill>
                </a:rPr>
                <a:t>a</a:t>
              </a:r>
              <a:endParaRPr lang="zh-CN" altLang="en-US" dirty="0"/>
            </a:p>
          </p:txBody>
        </p:sp>
        <p:cxnSp>
          <p:nvCxnSpPr>
            <p:cNvPr id="22" name="直接连接符 21">
              <a:extLst>
                <a:ext uri="{FF2B5EF4-FFF2-40B4-BE49-F238E27FC236}">
                  <a16:creationId xmlns:a16="http://schemas.microsoft.com/office/drawing/2014/main" id="{65FCF32C-6F85-4E2D-9E69-FDA97AA7253C}"/>
                </a:ext>
              </a:extLst>
            </p:cNvPr>
            <p:cNvCxnSpPr>
              <a:cxnSpLocks/>
              <a:stCxn id="4" idx="5"/>
              <a:endCxn id="5" idx="3"/>
            </p:cNvCxnSpPr>
            <p:nvPr/>
          </p:nvCxnSpPr>
          <p:spPr>
            <a:xfrm>
              <a:off x="5793426" y="5802143"/>
              <a:ext cx="1289593" cy="0"/>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7729AD18-BE56-4DCD-B3F3-D162D4E5B29E}"/>
                </a:ext>
              </a:extLst>
            </p:cNvPr>
            <p:cNvSpPr txBox="1"/>
            <p:nvPr/>
          </p:nvSpPr>
          <p:spPr>
            <a:xfrm>
              <a:off x="6245177" y="5456584"/>
              <a:ext cx="336952" cy="369332"/>
            </a:xfrm>
            <a:prstGeom prst="rect">
              <a:avLst/>
            </a:prstGeom>
            <a:noFill/>
          </p:spPr>
          <p:txBody>
            <a:bodyPr wrap="none" rtlCol="0">
              <a:spAutoFit/>
            </a:bodyPr>
            <a:lstStyle/>
            <a:p>
              <a:pPr algn="ctr"/>
              <a:r>
                <a:rPr lang="en-US" altLang="zh-CN" b="1" dirty="0">
                  <a:solidFill>
                    <a:srgbClr val="00FFFF"/>
                  </a:solidFill>
                </a:rPr>
                <a:t>c</a:t>
              </a:r>
              <a:endParaRPr lang="zh-CN" altLang="en-US" dirty="0">
                <a:solidFill>
                  <a:srgbClr val="00FFFF"/>
                </a:solidFill>
              </a:endParaRPr>
            </a:p>
          </p:txBody>
        </p:sp>
        <p:sp>
          <p:nvSpPr>
            <p:cNvPr id="29" name="椭圆 28">
              <a:extLst>
                <a:ext uri="{FF2B5EF4-FFF2-40B4-BE49-F238E27FC236}">
                  <a16:creationId xmlns:a16="http://schemas.microsoft.com/office/drawing/2014/main" id="{DA773433-09DD-43B7-BE47-10F0FC99BFBC}"/>
                </a:ext>
              </a:extLst>
            </p:cNvPr>
            <p:cNvSpPr/>
            <p:nvPr/>
          </p:nvSpPr>
          <p:spPr>
            <a:xfrm>
              <a:off x="8633403" y="5222147"/>
              <a:ext cx="679508" cy="6795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000" b="1" dirty="0">
                  <a:latin typeface="黑体" panose="02010609060101010101" pitchFamily="49" charset="-122"/>
                  <a:ea typeface="黑体" panose="02010609060101010101" pitchFamily="49" charset="-122"/>
                </a:rPr>
                <a:t>2</a:t>
              </a:r>
              <a:endParaRPr lang="zh-CN" altLang="en-US" sz="2000" b="1" dirty="0">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26764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性质</a:t>
            </a:r>
            <a:r>
              <a:rPr lang="en-US" altLang="zh-CN" dirty="0"/>
              <a:t>——</a:t>
            </a:r>
            <a:r>
              <a:rPr lang="zh-CN" altLang="en-US" dirty="0"/>
              <a:t>树</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3" y="1784562"/>
            <a:ext cx="5565843" cy="5113195"/>
          </a:xfrm>
        </p:spPr>
        <p:txBody>
          <a:bodyPr>
            <a:normAutofit/>
          </a:bodyPr>
          <a:lstStyle/>
          <a:p>
            <a:r>
              <a:rPr lang="zh-CN" altLang="en-US" dirty="0"/>
              <a:t>根据父亲的定义，一个状态去掉首字母后所在节点要么仍是原来的节点，要么会移动到原来所在节点的父亲</a:t>
            </a:r>
            <a:endParaRPr lang="en-US" altLang="zh-CN" dirty="0"/>
          </a:p>
          <a:p>
            <a:r>
              <a:rPr lang="zh-CN" altLang="en-US" dirty="0"/>
              <a:t>反过来，一个状态在前面加上一个字符后，若仍是原串的子串，那么所在节点要么仍是原来的节点，要么会移动到原来所在节点的一个儿子</a:t>
            </a:r>
            <a:endParaRPr lang="en-US" altLang="zh-CN" dirty="0"/>
          </a:p>
          <a:p>
            <a:r>
              <a:rPr lang="zh-CN" altLang="en-US" dirty="0"/>
              <a:t>那么我们把每个节点上的所有串</a:t>
            </a:r>
            <a:r>
              <a:rPr lang="en-US" altLang="zh-CN" dirty="0"/>
              <a:t>reverse</a:t>
            </a:r>
            <a:r>
              <a:rPr lang="zh-CN" altLang="en-US" dirty="0"/>
              <a:t>一下，原先的在前面加字符就变成了</a:t>
            </a:r>
            <a:r>
              <a:rPr lang="en-US" altLang="zh-CN" dirty="0"/>
              <a:t>reverse</a:t>
            </a:r>
            <a:r>
              <a:rPr lang="zh-CN" altLang="en-US" dirty="0"/>
              <a:t>之后的在后面加字符</a:t>
            </a:r>
            <a:endParaRPr lang="en-US" altLang="zh-CN" dirty="0"/>
          </a:p>
          <a:p>
            <a:r>
              <a:rPr lang="zh-CN" altLang="en-US" dirty="0"/>
              <a:t>于是这些节点和父亲边就构成了一个类似</a:t>
            </a:r>
            <a:r>
              <a:rPr lang="en-US" altLang="zh-CN" dirty="0" err="1"/>
              <a:t>trie</a:t>
            </a:r>
            <a:r>
              <a:rPr lang="zh-CN" altLang="en-US" dirty="0"/>
              <a:t>树的结构，并且它能接受反串的所有子串</a:t>
            </a:r>
            <a:endParaRPr lang="en-US" altLang="zh-CN" dirty="0"/>
          </a:p>
          <a:p>
            <a:r>
              <a:rPr lang="zh-CN" altLang="en-US" dirty="0"/>
              <a:t>所以这棵树同时是反串（图中是</a:t>
            </a:r>
            <a:r>
              <a:rPr lang="en-US" altLang="zh-CN" dirty="0"/>
              <a:t>”</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r>
              <a:rPr lang="en-US" altLang="zh-CN" b="1" dirty="0" err="1">
                <a:solidFill>
                  <a:srgbClr val="66FF66"/>
                </a:solidFill>
              </a:rPr>
              <a:t>b</a:t>
            </a:r>
            <a:r>
              <a:rPr lang="en-US" altLang="zh-CN" b="1" dirty="0" err="1">
                <a:solidFill>
                  <a:srgbClr val="FFFF00"/>
                </a:solidFill>
              </a:rPr>
              <a:t>a</a:t>
            </a:r>
            <a:r>
              <a:rPr lang="en-US" altLang="zh-CN" dirty="0"/>
              <a:t>”</a:t>
            </a:r>
            <a:r>
              <a:rPr lang="zh-CN" altLang="en-US" dirty="0"/>
              <a:t>）的后缀树！</a:t>
            </a:r>
            <a:endParaRPr lang="en-US" altLang="zh-CN" dirty="0"/>
          </a:p>
        </p:txBody>
      </p:sp>
      <p:sp>
        <p:nvSpPr>
          <p:cNvPr id="4" name="椭圆 3">
            <a:extLst>
              <a:ext uri="{FF2B5EF4-FFF2-40B4-BE49-F238E27FC236}">
                <a16:creationId xmlns:a16="http://schemas.microsoft.com/office/drawing/2014/main" id="{62F73AB3-32DE-4FB4-B681-D3F5057779AB}"/>
              </a:ext>
            </a:extLst>
          </p:cNvPr>
          <p:cNvSpPr/>
          <p:nvPr/>
        </p:nvSpPr>
        <p:spPr>
          <a:xfrm>
            <a:off x="6601787" y="3363189"/>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5" name="椭圆 4">
            <a:extLst>
              <a:ext uri="{FF2B5EF4-FFF2-40B4-BE49-F238E27FC236}">
                <a16:creationId xmlns:a16="http://schemas.microsoft.com/office/drawing/2014/main" id="{DCCD62C7-0872-4D13-8974-DE7CD8926360}"/>
              </a:ext>
            </a:extLst>
          </p:cNvPr>
          <p:cNvSpPr/>
          <p:nvPr/>
        </p:nvSpPr>
        <p:spPr>
          <a:xfrm>
            <a:off x="7214313" y="1853248"/>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sp>
        <p:nvSpPr>
          <p:cNvPr id="6" name="椭圆 5">
            <a:extLst>
              <a:ext uri="{FF2B5EF4-FFF2-40B4-BE49-F238E27FC236}">
                <a16:creationId xmlns:a16="http://schemas.microsoft.com/office/drawing/2014/main" id="{176E909D-69F0-408D-A4AC-9A47E579197C}"/>
              </a:ext>
            </a:extLst>
          </p:cNvPr>
          <p:cNvSpPr/>
          <p:nvPr/>
        </p:nvSpPr>
        <p:spPr>
          <a:xfrm>
            <a:off x="8080653" y="968097"/>
            <a:ext cx="679508" cy="67950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CC71A8D7-2EF9-4F9C-ABFE-C7DE8758632C}"/>
              </a:ext>
            </a:extLst>
          </p:cNvPr>
          <p:cNvSpPr/>
          <p:nvPr/>
        </p:nvSpPr>
        <p:spPr>
          <a:xfrm>
            <a:off x="9850730" y="968097"/>
            <a:ext cx="679508" cy="6795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cxnSp>
        <p:nvCxnSpPr>
          <p:cNvPr id="8" name="直接连接符 21">
            <a:extLst>
              <a:ext uri="{FF2B5EF4-FFF2-40B4-BE49-F238E27FC236}">
                <a16:creationId xmlns:a16="http://schemas.microsoft.com/office/drawing/2014/main" id="{1311667B-05DF-4F48-8918-A780ED9004E6}"/>
              </a:ext>
            </a:extLst>
          </p:cNvPr>
          <p:cNvCxnSpPr>
            <a:cxnSpLocks/>
            <a:stCxn id="6" idx="6"/>
            <a:endCxn id="7" idx="2"/>
          </p:cNvCxnSpPr>
          <p:nvPr/>
        </p:nvCxnSpPr>
        <p:spPr>
          <a:xfrm>
            <a:off x="8760161" y="1307851"/>
            <a:ext cx="1090569" cy="0"/>
          </a:xfrm>
          <a:prstGeom prst="straightConnector1">
            <a:avLst/>
          </a:prstGeom>
          <a:ln w="38100">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7717B4F4-E4C9-4720-8406-ACCEAA7D732C}"/>
              </a:ext>
            </a:extLst>
          </p:cNvPr>
          <p:cNvSpPr/>
          <p:nvPr/>
        </p:nvSpPr>
        <p:spPr>
          <a:xfrm>
            <a:off x="10757314" y="176501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cxnSp>
        <p:nvCxnSpPr>
          <p:cNvPr id="10" name="直接连接符 21">
            <a:extLst>
              <a:ext uri="{FF2B5EF4-FFF2-40B4-BE49-F238E27FC236}">
                <a16:creationId xmlns:a16="http://schemas.microsoft.com/office/drawing/2014/main" id="{03172AB0-CE4C-4027-A37C-0F3878677A70}"/>
              </a:ext>
            </a:extLst>
          </p:cNvPr>
          <p:cNvCxnSpPr>
            <a:cxnSpLocks/>
            <a:stCxn id="7" idx="5"/>
            <a:endCxn id="9" idx="1"/>
          </p:cNvCxnSpPr>
          <p:nvPr/>
        </p:nvCxnSpPr>
        <p:spPr>
          <a:xfrm>
            <a:off x="10430726" y="1548093"/>
            <a:ext cx="450104" cy="340437"/>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CBF6A58B-3112-4458-808A-DAF0EB947922}"/>
              </a:ext>
            </a:extLst>
          </p:cNvPr>
          <p:cNvSpPr/>
          <p:nvPr/>
        </p:nvSpPr>
        <p:spPr>
          <a:xfrm>
            <a:off x="11198464" y="335356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12" name="文本框 11">
            <a:extLst>
              <a:ext uri="{FF2B5EF4-FFF2-40B4-BE49-F238E27FC236}">
                <a16:creationId xmlns:a16="http://schemas.microsoft.com/office/drawing/2014/main" id="{AC306CAE-7D48-4917-8274-814AD725A6CA}"/>
              </a:ext>
            </a:extLst>
          </p:cNvPr>
          <p:cNvSpPr txBox="1"/>
          <p:nvPr/>
        </p:nvSpPr>
        <p:spPr>
          <a:xfrm>
            <a:off x="11302441" y="3753941"/>
            <a:ext cx="653255"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cxnSp>
        <p:nvCxnSpPr>
          <p:cNvPr id="13" name="直接连接符 21">
            <a:extLst>
              <a:ext uri="{FF2B5EF4-FFF2-40B4-BE49-F238E27FC236}">
                <a16:creationId xmlns:a16="http://schemas.microsoft.com/office/drawing/2014/main" id="{49B13EB7-8F3F-4933-8C18-7944FEA0BB1B}"/>
              </a:ext>
            </a:extLst>
          </p:cNvPr>
          <p:cNvCxnSpPr>
            <a:cxnSpLocks/>
            <a:stCxn id="9" idx="4"/>
            <a:endCxn id="11" idx="1"/>
          </p:cNvCxnSpPr>
          <p:nvPr/>
        </p:nvCxnSpPr>
        <p:spPr>
          <a:xfrm>
            <a:off x="11179023" y="2608431"/>
            <a:ext cx="142957" cy="86864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61B5D1CE-1C54-4DB2-9291-D24D5F68BB19}"/>
              </a:ext>
            </a:extLst>
          </p:cNvPr>
          <p:cNvSpPr txBox="1"/>
          <p:nvPr/>
        </p:nvSpPr>
        <p:spPr>
          <a:xfrm>
            <a:off x="10925652" y="2151553"/>
            <a:ext cx="508779" cy="369332"/>
          </a:xfrm>
          <a:prstGeom prst="rect">
            <a:avLst/>
          </a:prstGeom>
          <a:noFill/>
        </p:spPr>
        <p:txBody>
          <a:bodyPr wrap="square" rtlCol="0">
            <a:spAutoFit/>
          </a:bodyPr>
          <a:lstStyle/>
          <a:p>
            <a:pPr algn="ctr"/>
            <a:r>
              <a:rPr lang="en-US" altLang="zh-CN" b="1" dirty="0">
                <a:solidFill>
                  <a:srgbClr val="FFFF00"/>
                </a:solidFill>
              </a:rPr>
              <a:t>a</a:t>
            </a:r>
            <a:r>
              <a:rPr lang="en-US" altLang="zh-CN" b="1" dirty="0">
                <a:solidFill>
                  <a:srgbClr val="66FF66"/>
                </a:solidFill>
              </a:rPr>
              <a:t>b</a:t>
            </a:r>
            <a:endParaRPr lang="zh-CN" altLang="en-US" b="1" dirty="0">
              <a:solidFill>
                <a:srgbClr val="00FFFF"/>
              </a:solidFill>
            </a:endParaRPr>
          </a:p>
        </p:txBody>
      </p:sp>
      <p:sp>
        <p:nvSpPr>
          <p:cNvPr id="15" name="椭圆 14">
            <a:extLst>
              <a:ext uri="{FF2B5EF4-FFF2-40B4-BE49-F238E27FC236}">
                <a16:creationId xmlns:a16="http://schemas.microsoft.com/office/drawing/2014/main" id="{7650ED01-175C-4A9F-8192-943302504FD0}"/>
              </a:ext>
            </a:extLst>
          </p:cNvPr>
          <p:cNvSpPr/>
          <p:nvPr/>
        </p:nvSpPr>
        <p:spPr>
          <a:xfrm>
            <a:off x="9496049" y="4338332"/>
            <a:ext cx="971575" cy="9715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16" name="文本框 15">
            <a:extLst>
              <a:ext uri="{FF2B5EF4-FFF2-40B4-BE49-F238E27FC236}">
                <a16:creationId xmlns:a16="http://schemas.microsoft.com/office/drawing/2014/main" id="{6AC39412-07EE-42C0-B87D-86D005636797}"/>
              </a:ext>
            </a:extLst>
          </p:cNvPr>
          <p:cNvSpPr txBox="1"/>
          <p:nvPr/>
        </p:nvSpPr>
        <p:spPr>
          <a:xfrm>
            <a:off x="9879138" y="4411379"/>
            <a:ext cx="48279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17" name="文本框 16">
            <a:extLst>
              <a:ext uri="{FF2B5EF4-FFF2-40B4-BE49-F238E27FC236}">
                <a16:creationId xmlns:a16="http://schemas.microsoft.com/office/drawing/2014/main" id="{5043CD5B-AC97-44F3-B31C-FD6A1CB7F28D}"/>
              </a:ext>
            </a:extLst>
          </p:cNvPr>
          <p:cNvSpPr txBox="1"/>
          <p:nvPr/>
        </p:nvSpPr>
        <p:spPr>
          <a:xfrm>
            <a:off x="9526971" y="4802131"/>
            <a:ext cx="89048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18" name="文本框 17">
            <a:extLst>
              <a:ext uri="{FF2B5EF4-FFF2-40B4-BE49-F238E27FC236}">
                <a16:creationId xmlns:a16="http://schemas.microsoft.com/office/drawing/2014/main" id="{FCAF2EF4-976B-47BE-B2EC-80532247810B}"/>
              </a:ext>
            </a:extLst>
          </p:cNvPr>
          <p:cNvSpPr txBox="1"/>
          <p:nvPr/>
        </p:nvSpPr>
        <p:spPr>
          <a:xfrm>
            <a:off x="9691662" y="4601424"/>
            <a:ext cx="717674"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cxnSp>
        <p:nvCxnSpPr>
          <p:cNvPr id="19" name="直接连接符 21">
            <a:extLst>
              <a:ext uri="{FF2B5EF4-FFF2-40B4-BE49-F238E27FC236}">
                <a16:creationId xmlns:a16="http://schemas.microsoft.com/office/drawing/2014/main" id="{270396C1-AE37-46D6-8EDA-A6929C19BBCA}"/>
              </a:ext>
            </a:extLst>
          </p:cNvPr>
          <p:cNvCxnSpPr>
            <a:cxnSpLocks/>
            <a:stCxn id="11" idx="3"/>
            <a:endCxn id="15" idx="7"/>
          </p:cNvCxnSpPr>
          <p:nvPr/>
        </p:nvCxnSpPr>
        <p:spPr>
          <a:xfrm flipH="1">
            <a:off x="10325340" y="4073465"/>
            <a:ext cx="996640" cy="40715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直接连接符 21">
            <a:extLst>
              <a:ext uri="{FF2B5EF4-FFF2-40B4-BE49-F238E27FC236}">
                <a16:creationId xmlns:a16="http://schemas.microsoft.com/office/drawing/2014/main" id="{1C89F80B-880A-40CA-B8A7-053824899985}"/>
              </a:ext>
            </a:extLst>
          </p:cNvPr>
          <p:cNvCxnSpPr>
            <a:cxnSpLocks/>
            <a:stCxn id="7" idx="1"/>
            <a:endCxn id="6" idx="7"/>
          </p:cNvCxnSpPr>
          <p:nvPr/>
        </p:nvCxnSpPr>
        <p:spPr>
          <a:xfrm flipH="1">
            <a:off x="8660649" y="1067609"/>
            <a:ext cx="1289593"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接连接符 21">
            <a:extLst>
              <a:ext uri="{FF2B5EF4-FFF2-40B4-BE49-F238E27FC236}">
                <a16:creationId xmlns:a16="http://schemas.microsoft.com/office/drawing/2014/main" id="{A3086912-0D19-4522-8613-5600B43BE051}"/>
              </a:ext>
            </a:extLst>
          </p:cNvPr>
          <p:cNvCxnSpPr>
            <a:cxnSpLocks/>
            <a:stCxn id="6" idx="3"/>
            <a:endCxn id="5" idx="7"/>
          </p:cNvCxnSpPr>
          <p:nvPr/>
        </p:nvCxnSpPr>
        <p:spPr>
          <a:xfrm flipH="1">
            <a:off x="7934214" y="1548093"/>
            <a:ext cx="245951" cy="42867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B86A70F2-4BEA-4A0B-99CC-96A4FDA8B513}"/>
              </a:ext>
            </a:extLst>
          </p:cNvPr>
          <p:cNvSpPr txBox="1"/>
          <p:nvPr/>
        </p:nvSpPr>
        <p:spPr>
          <a:xfrm>
            <a:off x="7384898" y="1957783"/>
            <a:ext cx="508779" cy="369332"/>
          </a:xfrm>
          <a:prstGeom prst="rect">
            <a:avLst/>
          </a:prstGeom>
          <a:noFill/>
        </p:spPr>
        <p:txBody>
          <a:bodyPr wrap="square" rtlCol="0">
            <a:spAutoFit/>
          </a:bodyPr>
          <a:lstStyle/>
          <a:p>
            <a:pPr algn="ctr"/>
            <a:r>
              <a:rPr lang="en-US" altLang="zh-CN" b="1" dirty="0">
                <a:solidFill>
                  <a:srgbClr val="66FF66"/>
                </a:solidFill>
              </a:rPr>
              <a:t>b</a:t>
            </a:r>
            <a:endParaRPr lang="zh-CN" altLang="en-US" b="1" dirty="0">
              <a:solidFill>
                <a:srgbClr val="00FFFF"/>
              </a:solidFill>
            </a:endParaRPr>
          </a:p>
        </p:txBody>
      </p:sp>
      <p:cxnSp>
        <p:nvCxnSpPr>
          <p:cNvPr id="23" name="直接连接符 21">
            <a:extLst>
              <a:ext uri="{FF2B5EF4-FFF2-40B4-BE49-F238E27FC236}">
                <a16:creationId xmlns:a16="http://schemas.microsoft.com/office/drawing/2014/main" id="{BE42A601-FF57-411C-9EF1-9BFF4E46D956}"/>
              </a:ext>
            </a:extLst>
          </p:cNvPr>
          <p:cNvCxnSpPr>
            <a:cxnSpLocks/>
            <a:stCxn id="5" idx="0"/>
            <a:endCxn id="6" idx="2"/>
          </p:cNvCxnSpPr>
          <p:nvPr/>
        </p:nvCxnSpPr>
        <p:spPr>
          <a:xfrm flipV="1">
            <a:off x="7636022" y="1307851"/>
            <a:ext cx="444631" cy="54539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直接连接符 21">
            <a:extLst>
              <a:ext uri="{FF2B5EF4-FFF2-40B4-BE49-F238E27FC236}">
                <a16:creationId xmlns:a16="http://schemas.microsoft.com/office/drawing/2014/main" id="{EDCC1DD9-7850-4567-BC15-BBA71B863DD7}"/>
              </a:ext>
            </a:extLst>
          </p:cNvPr>
          <p:cNvCxnSpPr>
            <a:cxnSpLocks/>
            <a:stCxn id="15" idx="1"/>
            <a:endCxn id="5" idx="5"/>
          </p:cNvCxnSpPr>
          <p:nvPr/>
        </p:nvCxnSpPr>
        <p:spPr>
          <a:xfrm flipH="1" flipV="1">
            <a:off x="7934214" y="2573149"/>
            <a:ext cx="1704119" cy="190746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接连接符 21">
            <a:extLst>
              <a:ext uri="{FF2B5EF4-FFF2-40B4-BE49-F238E27FC236}">
                <a16:creationId xmlns:a16="http://schemas.microsoft.com/office/drawing/2014/main" id="{7EF16413-4C41-473B-8095-AE1022E4E14B}"/>
              </a:ext>
            </a:extLst>
          </p:cNvPr>
          <p:cNvCxnSpPr>
            <a:cxnSpLocks/>
            <a:stCxn id="9" idx="2"/>
            <a:endCxn id="5" idx="6"/>
          </p:cNvCxnSpPr>
          <p:nvPr/>
        </p:nvCxnSpPr>
        <p:spPr>
          <a:xfrm flipH="1">
            <a:off x="8057730" y="2186723"/>
            <a:ext cx="2699584" cy="8823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椭圆 25">
            <a:extLst>
              <a:ext uri="{FF2B5EF4-FFF2-40B4-BE49-F238E27FC236}">
                <a16:creationId xmlns:a16="http://schemas.microsoft.com/office/drawing/2014/main" id="{08A1808D-C125-4234-A7B8-04C2A2FE1BBF}"/>
              </a:ext>
            </a:extLst>
          </p:cNvPr>
          <p:cNvSpPr/>
          <p:nvPr/>
        </p:nvSpPr>
        <p:spPr>
          <a:xfrm>
            <a:off x="8334899" y="5510614"/>
            <a:ext cx="1202123" cy="12021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27" name="文本框 26">
            <a:extLst>
              <a:ext uri="{FF2B5EF4-FFF2-40B4-BE49-F238E27FC236}">
                <a16:creationId xmlns:a16="http://schemas.microsoft.com/office/drawing/2014/main" id="{199D59A6-69DA-4B7C-A7B4-C19F2D5F824C}"/>
              </a:ext>
            </a:extLst>
          </p:cNvPr>
          <p:cNvSpPr txBox="1"/>
          <p:nvPr/>
        </p:nvSpPr>
        <p:spPr>
          <a:xfrm>
            <a:off x="8758617" y="5789118"/>
            <a:ext cx="703006"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28" name="文本框 27">
            <a:extLst>
              <a:ext uri="{FF2B5EF4-FFF2-40B4-BE49-F238E27FC236}">
                <a16:creationId xmlns:a16="http://schemas.microsoft.com/office/drawing/2014/main" id="{79A99F97-23A1-4B2A-A14A-BAB80F68E8AF}"/>
              </a:ext>
            </a:extLst>
          </p:cNvPr>
          <p:cNvSpPr txBox="1"/>
          <p:nvPr/>
        </p:nvSpPr>
        <p:spPr>
          <a:xfrm>
            <a:off x="8431462" y="6187325"/>
            <a:ext cx="105517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29" name="文本框 28">
            <a:extLst>
              <a:ext uri="{FF2B5EF4-FFF2-40B4-BE49-F238E27FC236}">
                <a16:creationId xmlns:a16="http://schemas.microsoft.com/office/drawing/2014/main" id="{96096B17-AA1F-42F2-90EF-394F1C97B396}"/>
              </a:ext>
            </a:extLst>
          </p:cNvPr>
          <p:cNvSpPr txBox="1"/>
          <p:nvPr/>
        </p:nvSpPr>
        <p:spPr>
          <a:xfrm>
            <a:off x="8586527" y="5986618"/>
            <a:ext cx="890483"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cxnSp>
        <p:nvCxnSpPr>
          <p:cNvPr id="30" name="直接连接符 21">
            <a:extLst>
              <a:ext uri="{FF2B5EF4-FFF2-40B4-BE49-F238E27FC236}">
                <a16:creationId xmlns:a16="http://schemas.microsoft.com/office/drawing/2014/main" id="{613F74AF-D9DE-4FCE-BF82-99ACCC0FBF15}"/>
              </a:ext>
            </a:extLst>
          </p:cNvPr>
          <p:cNvCxnSpPr>
            <a:cxnSpLocks/>
            <a:stCxn id="15" idx="3"/>
            <a:endCxn id="26" idx="7"/>
          </p:cNvCxnSpPr>
          <p:nvPr/>
        </p:nvCxnSpPr>
        <p:spPr>
          <a:xfrm flipH="1">
            <a:off x="9360975" y="5167623"/>
            <a:ext cx="277358" cy="519038"/>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374A61CB-57C9-459A-A511-F19BB3F995C0}"/>
              </a:ext>
            </a:extLst>
          </p:cNvPr>
          <p:cNvSpPr txBox="1"/>
          <p:nvPr/>
        </p:nvSpPr>
        <p:spPr>
          <a:xfrm>
            <a:off x="8922620" y="5595007"/>
            <a:ext cx="518150" cy="369332"/>
          </a:xfrm>
          <a:prstGeom prst="rect">
            <a:avLst/>
          </a:prstGeom>
          <a:noFill/>
        </p:spPr>
        <p:txBody>
          <a:bodyPr wrap="square" rtlCol="0">
            <a:spAutoFit/>
          </a:bodyPr>
          <a:lstStyle/>
          <a:p>
            <a:pPr algn="ctr"/>
            <a:r>
              <a:rPr lang="en-US" altLang="zh-CN" b="1" dirty="0">
                <a:solidFill>
                  <a:srgbClr val="66FF66"/>
                </a:solidFill>
              </a:rPr>
              <a:t>bb</a:t>
            </a:r>
            <a:endParaRPr lang="zh-CN" altLang="en-US" b="1" dirty="0">
              <a:solidFill>
                <a:srgbClr val="00FFFF"/>
              </a:solidFill>
            </a:endParaRPr>
          </a:p>
        </p:txBody>
      </p:sp>
      <p:cxnSp>
        <p:nvCxnSpPr>
          <p:cNvPr id="32" name="直接连接符 21">
            <a:extLst>
              <a:ext uri="{FF2B5EF4-FFF2-40B4-BE49-F238E27FC236}">
                <a16:creationId xmlns:a16="http://schemas.microsoft.com/office/drawing/2014/main" id="{2C446F5B-A229-41BC-9B68-9C56B097D5E8}"/>
              </a:ext>
            </a:extLst>
          </p:cNvPr>
          <p:cNvCxnSpPr>
            <a:cxnSpLocks/>
            <a:stCxn id="5" idx="4"/>
            <a:endCxn id="26" idx="0"/>
          </p:cNvCxnSpPr>
          <p:nvPr/>
        </p:nvCxnSpPr>
        <p:spPr>
          <a:xfrm>
            <a:off x="7636022" y="2696665"/>
            <a:ext cx="1299939" cy="2813949"/>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接连接符 21">
            <a:extLst>
              <a:ext uri="{FF2B5EF4-FFF2-40B4-BE49-F238E27FC236}">
                <a16:creationId xmlns:a16="http://schemas.microsoft.com/office/drawing/2014/main" id="{F67C900E-A91B-4BCF-A857-9458AA430691}"/>
              </a:ext>
            </a:extLst>
          </p:cNvPr>
          <p:cNvCxnSpPr>
            <a:cxnSpLocks/>
            <a:stCxn id="26" idx="1"/>
            <a:endCxn id="5" idx="4"/>
          </p:cNvCxnSpPr>
          <p:nvPr/>
        </p:nvCxnSpPr>
        <p:spPr>
          <a:xfrm flipH="1" flipV="1">
            <a:off x="7636022" y="2696665"/>
            <a:ext cx="874924" cy="2989996"/>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椭圆 33">
            <a:extLst>
              <a:ext uri="{FF2B5EF4-FFF2-40B4-BE49-F238E27FC236}">
                <a16:creationId xmlns:a16="http://schemas.microsoft.com/office/drawing/2014/main" id="{48AE5C9F-01C7-41EE-9991-6BC5A8D9E893}"/>
              </a:ext>
            </a:extLst>
          </p:cNvPr>
          <p:cNvSpPr/>
          <p:nvPr/>
        </p:nvSpPr>
        <p:spPr>
          <a:xfrm>
            <a:off x="6626148" y="4778808"/>
            <a:ext cx="1306721" cy="130672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35" name="文本框 34">
            <a:extLst>
              <a:ext uri="{FF2B5EF4-FFF2-40B4-BE49-F238E27FC236}">
                <a16:creationId xmlns:a16="http://schemas.microsoft.com/office/drawing/2014/main" id="{EA1450DB-4DFA-4D83-9754-27506D6CF00A}"/>
              </a:ext>
            </a:extLst>
          </p:cNvPr>
          <p:cNvSpPr txBox="1"/>
          <p:nvPr/>
        </p:nvSpPr>
        <p:spPr>
          <a:xfrm>
            <a:off x="6961860" y="5095948"/>
            <a:ext cx="87496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36" name="文本框 35">
            <a:extLst>
              <a:ext uri="{FF2B5EF4-FFF2-40B4-BE49-F238E27FC236}">
                <a16:creationId xmlns:a16="http://schemas.microsoft.com/office/drawing/2014/main" id="{10F4188D-F657-4B5A-9C31-0998F9243F1D}"/>
              </a:ext>
            </a:extLst>
          </p:cNvPr>
          <p:cNvSpPr txBox="1"/>
          <p:nvPr/>
        </p:nvSpPr>
        <p:spPr>
          <a:xfrm>
            <a:off x="6644330" y="5494155"/>
            <a:ext cx="120212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37" name="文本框 36">
            <a:extLst>
              <a:ext uri="{FF2B5EF4-FFF2-40B4-BE49-F238E27FC236}">
                <a16:creationId xmlns:a16="http://schemas.microsoft.com/office/drawing/2014/main" id="{ADECE830-2BD3-4FDF-84AA-F1ACD5A62720}"/>
              </a:ext>
            </a:extLst>
          </p:cNvPr>
          <p:cNvSpPr txBox="1"/>
          <p:nvPr/>
        </p:nvSpPr>
        <p:spPr>
          <a:xfrm>
            <a:off x="6799395" y="5293448"/>
            <a:ext cx="1047058"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38" name="文本框 37">
            <a:extLst>
              <a:ext uri="{FF2B5EF4-FFF2-40B4-BE49-F238E27FC236}">
                <a16:creationId xmlns:a16="http://schemas.microsoft.com/office/drawing/2014/main" id="{9D247414-2D13-4FA5-85B6-5B7949008E0C}"/>
              </a:ext>
            </a:extLst>
          </p:cNvPr>
          <p:cNvSpPr txBox="1"/>
          <p:nvPr/>
        </p:nvSpPr>
        <p:spPr>
          <a:xfrm>
            <a:off x="7125863" y="4892212"/>
            <a:ext cx="694068" cy="369332"/>
          </a:xfrm>
          <a:prstGeom prst="rect">
            <a:avLst/>
          </a:prstGeom>
          <a:noFill/>
        </p:spPr>
        <p:txBody>
          <a:bodyPr wrap="square" rtlCol="0">
            <a:spAutoFit/>
          </a:bodyPr>
          <a:lstStyle/>
          <a:p>
            <a:pPr algn="ct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cxnSp>
        <p:nvCxnSpPr>
          <p:cNvPr id="39" name="直接连接符 21">
            <a:extLst>
              <a:ext uri="{FF2B5EF4-FFF2-40B4-BE49-F238E27FC236}">
                <a16:creationId xmlns:a16="http://schemas.microsoft.com/office/drawing/2014/main" id="{1180BBDA-2644-4E9C-B667-6168C09E4630}"/>
              </a:ext>
            </a:extLst>
          </p:cNvPr>
          <p:cNvCxnSpPr>
            <a:cxnSpLocks/>
            <a:stCxn id="26" idx="2"/>
            <a:endCxn id="34" idx="5"/>
          </p:cNvCxnSpPr>
          <p:nvPr/>
        </p:nvCxnSpPr>
        <p:spPr>
          <a:xfrm flipH="1" flipV="1">
            <a:off x="7741504" y="5894164"/>
            <a:ext cx="593395" cy="217512"/>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直接连接符 21">
            <a:extLst>
              <a:ext uri="{FF2B5EF4-FFF2-40B4-BE49-F238E27FC236}">
                <a16:creationId xmlns:a16="http://schemas.microsoft.com/office/drawing/2014/main" id="{4A08AF4B-EF37-4BF3-A715-7E2049B2A636}"/>
              </a:ext>
            </a:extLst>
          </p:cNvPr>
          <p:cNvCxnSpPr>
            <a:cxnSpLocks/>
            <a:stCxn id="5" idx="3"/>
            <a:endCxn id="4" idx="0"/>
          </p:cNvCxnSpPr>
          <p:nvPr/>
        </p:nvCxnSpPr>
        <p:spPr>
          <a:xfrm flipH="1">
            <a:off x="7023496" y="2573149"/>
            <a:ext cx="314333" cy="790040"/>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直接连接符 21">
            <a:extLst>
              <a:ext uri="{FF2B5EF4-FFF2-40B4-BE49-F238E27FC236}">
                <a16:creationId xmlns:a16="http://schemas.microsoft.com/office/drawing/2014/main" id="{B4A01359-D770-4426-AF0F-FF2020686DB7}"/>
              </a:ext>
            </a:extLst>
          </p:cNvPr>
          <p:cNvCxnSpPr>
            <a:cxnSpLocks/>
            <a:stCxn id="6" idx="5"/>
            <a:endCxn id="4" idx="6"/>
          </p:cNvCxnSpPr>
          <p:nvPr/>
        </p:nvCxnSpPr>
        <p:spPr>
          <a:xfrm flipH="1">
            <a:off x="7445204" y="1548093"/>
            <a:ext cx="1215445" cy="2236805"/>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直接连接符 21">
            <a:extLst>
              <a:ext uri="{FF2B5EF4-FFF2-40B4-BE49-F238E27FC236}">
                <a16:creationId xmlns:a16="http://schemas.microsoft.com/office/drawing/2014/main" id="{8A709471-BC1D-44FD-99E6-606CC2F62344}"/>
              </a:ext>
            </a:extLst>
          </p:cNvPr>
          <p:cNvCxnSpPr>
            <a:cxnSpLocks/>
            <a:stCxn id="4" idx="5"/>
            <a:endCxn id="15" idx="2"/>
          </p:cNvCxnSpPr>
          <p:nvPr/>
        </p:nvCxnSpPr>
        <p:spPr>
          <a:xfrm>
            <a:off x="7321688" y="4083090"/>
            <a:ext cx="2174361" cy="741030"/>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54E09874-F607-4811-89FF-8811E1C1FB80}"/>
              </a:ext>
            </a:extLst>
          </p:cNvPr>
          <p:cNvSpPr txBox="1"/>
          <p:nvPr/>
        </p:nvSpPr>
        <p:spPr>
          <a:xfrm>
            <a:off x="6849313" y="3565240"/>
            <a:ext cx="508779"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sp>
        <p:nvSpPr>
          <p:cNvPr id="44" name="文本框 43">
            <a:extLst>
              <a:ext uri="{FF2B5EF4-FFF2-40B4-BE49-F238E27FC236}">
                <a16:creationId xmlns:a16="http://schemas.microsoft.com/office/drawing/2014/main" id="{BC12D0BC-40DA-4A14-B8E2-C445B99CA32C}"/>
              </a:ext>
            </a:extLst>
          </p:cNvPr>
          <p:cNvSpPr txBox="1"/>
          <p:nvPr/>
        </p:nvSpPr>
        <p:spPr>
          <a:xfrm>
            <a:off x="7012307" y="3375195"/>
            <a:ext cx="327259" cy="369332"/>
          </a:xfrm>
          <a:prstGeom prst="rect">
            <a:avLst/>
          </a:prstGeom>
          <a:noFill/>
        </p:spPr>
        <p:txBody>
          <a:bodyPr wrap="square" rtlCol="0">
            <a:spAutoFit/>
          </a:bodyPr>
          <a:lstStyle/>
          <a:p>
            <a:pPr algn="ctr"/>
            <a:r>
              <a:rPr lang="en-US" altLang="zh-CN" b="1" dirty="0">
                <a:solidFill>
                  <a:srgbClr val="00FFFF"/>
                </a:solidFill>
              </a:rPr>
              <a:t>c</a:t>
            </a:r>
            <a:endParaRPr lang="zh-CN" altLang="en-US" b="1" dirty="0">
              <a:solidFill>
                <a:srgbClr val="00FFFF"/>
              </a:solidFill>
            </a:endParaRPr>
          </a:p>
        </p:txBody>
      </p:sp>
      <p:cxnSp>
        <p:nvCxnSpPr>
          <p:cNvPr id="45" name="直接连接符 21">
            <a:extLst>
              <a:ext uri="{FF2B5EF4-FFF2-40B4-BE49-F238E27FC236}">
                <a16:creationId xmlns:a16="http://schemas.microsoft.com/office/drawing/2014/main" id="{242D95C1-BF6A-4279-A216-E7BF2620BFEA}"/>
              </a:ext>
            </a:extLst>
          </p:cNvPr>
          <p:cNvCxnSpPr>
            <a:cxnSpLocks/>
            <a:stCxn id="34" idx="0"/>
            <a:endCxn id="4" idx="4"/>
          </p:cNvCxnSpPr>
          <p:nvPr/>
        </p:nvCxnSpPr>
        <p:spPr>
          <a:xfrm flipH="1" flipV="1">
            <a:off x="7023496" y="4206606"/>
            <a:ext cx="256013" cy="572202"/>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接连接符 21">
            <a:extLst>
              <a:ext uri="{FF2B5EF4-FFF2-40B4-BE49-F238E27FC236}">
                <a16:creationId xmlns:a16="http://schemas.microsoft.com/office/drawing/2014/main" id="{CF0F66D7-F81B-4DD0-BFAF-C3F0FEDDFDDC}"/>
              </a:ext>
            </a:extLst>
          </p:cNvPr>
          <p:cNvCxnSpPr>
            <a:cxnSpLocks/>
            <a:stCxn id="4" idx="1"/>
            <a:endCxn id="6" idx="1"/>
          </p:cNvCxnSpPr>
          <p:nvPr/>
        </p:nvCxnSpPr>
        <p:spPr>
          <a:xfrm rot="5400000" flipH="1" flipV="1">
            <a:off x="6243186" y="1549726"/>
            <a:ext cx="2419096" cy="1454862"/>
          </a:xfrm>
          <a:prstGeom prst="bentConnector3">
            <a:avLst>
              <a:gd name="adj1" fmla="val 99979"/>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接连接符 21">
            <a:extLst>
              <a:ext uri="{FF2B5EF4-FFF2-40B4-BE49-F238E27FC236}">
                <a16:creationId xmlns:a16="http://schemas.microsoft.com/office/drawing/2014/main" id="{1CD30701-55D3-4175-9BAC-CD5B46EE5BB1}"/>
              </a:ext>
            </a:extLst>
          </p:cNvPr>
          <p:cNvCxnSpPr>
            <a:cxnSpLocks/>
            <a:stCxn id="11" idx="2"/>
            <a:endCxn id="4" idx="6"/>
          </p:cNvCxnSpPr>
          <p:nvPr/>
        </p:nvCxnSpPr>
        <p:spPr>
          <a:xfrm flipH="1">
            <a:off x="7445204" y="3775273"/>
            <a:ext cx="3753260" cy="9625"/>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39DD0930-CAED-4D0F-BD24-DD7AE08F40F7}"/>
              </a:ext>
            </a:extLst>
          </p:cNvPr>
          <p:cNvSpPr txBox="1"/>
          <p:nvPr/>
        </p:nvSpPr>
        <p:spPr>
          <a:xfrm>
            <a:off x="9896475" y="1126332"/>
            <a:ext cx="590550" cy="369332"/>
          </a:xfrm>
          <a:prstGeom prst="rect">
            <a:avLst/>
          </a:prstGeom>
          <a:noFill/>
        </p:spPr>
        <p:txBody>
          <a:bodyPr wrap="square" rtlCol="0">
            <a:spAutoFit/>
          </a:bodyPr>
          <a:lstStyle/>
          <a:p>
            <a:pPr algn="ctr"/>
            <a:r>
              <a:rPr lang="en-US" altLang="zh-CN" b="1" dirty="0">
                <a:solidFill>
                  <a:srgbClr val="FFFF00"/>
                </a:solidFill>
              </a:rPr>
              <a:t>a</a:t>
            </a:r>
            <a:endParaRPr lang="zh-CN" altLang="en-US" dirty="0"/>
          </a:p>
        </p:txBody>
      </p:sp>
      <p:sp>
        <p:nvSpPr>
          <p:cNvPr id="50" name="文本框 49">
            <a:extLst>
              <a:ext uri="{FF2B5EF4-FFF2-40B4-BE49-F238E27FC236}">
                <a16:creationId xmlns:a16="http://schemas.microsoft.com/office/drawing/2014/main" id="{5E14DAAB-AC91-4272-A31A-E9DA3DE1DBBD}"/>
              </a:ext>
            </a:extLst>
          </p:cNvPr>
          <p:cNvSpPr txBox="1"/>
          <p:nvPr/>
        </p:nvSpPr>
        <p:spPr>
          <a:xfrm>
            <a:off x="9893558" y="1128759"/>
            <a:ext cx="590550" cy="369332"/>
          </a:xfrm>
          <a:prstGeom prst="rect">
            <a:avLst/>
          </a:prstGeom>
          <a:noFill/>
        </p:spPr>
        <p:txBody>
          <a:bodyPr wrap="square" rtlCol="0">
            <a:spAutoFit/>
          </a:bodyPr>
          <a:lstStyle/>
          <a:p>
            <a:pPr algn="ctr"/>
            <a:r>
              <a:rPr lang="en-US" altLang="zh-CN" b="1" dirty="0">
                <a:solidFill>
                  <a:srgbClr val="FFFF00"/>
                </a:solidFill>
              </a:rPr>
              <a:t>a</a:t>
            </a:r>
            <a:endParaRPr lang="zh-CN" altLang="en-US" dirty="0"/>
          </a:p>
        </p:txBody>
      </p:sp>
      <p:sp>
        <p:nvSpPr>
          <p:cNvPr id="64" name="文本框 63">
            <a:extLst>
              <a:ext uri="{FF2B5EF4-FFF2-40B4-BE49-F238E27FC236}">
                <a16:creationId xmlns:a16="http://schemas.microsoft.com/office/drawing/2014/main" id="{3ED0B5BC-3CB2-4A21-BB38-519603B9D1D2}"/>
              </a:ext>
            </a:extLst>
          </p:cNvPr>
          <p:cNvSpPr txBox="1"/>
          <p:nvPr/>
        </p:nvSpPr>
        <p:spPr>
          <a:xfrm>
            <a:off x="11027922" y="2154728"/>
            <a:ext cx="154275" cy="369332"/>
          </a:xfrm>
          <a:prstGeom prst="rect">
            <a:avLst/>
          </a:prstGeom>
          <a:noFill/>
        </p:spPr>
        <p:txBody>
          <a:bodyPr wrap="square" rtlCol="0">
            <a:spAutoFit/>
          </a:bodyPr>
          <a:lstStyle/>
          <a:p>
            <a:pPr algn="ctr"/>
            <a:r>
              <a:rPr lang="en-US" altLang="zh-CN" b="1" dirty="0">
                <a:solidFill>
                  <a:srgbClr val="FFFF00"/>
                </a:solidFill>
              </a:rPr>
              <a:t>a</a:t>
            </a:r>
            <a:endParaRPr lang="zh-CN" altLang="en-US" dirty="0"/>
          </a:p>
        </p:txBody>
      </p:sp>
      <p:sp>
        <p:nvSpPr>
          <p:cNvPr id="65" name="文本框 64">
            <a:extLst>
              <a:ext uri="{FF2B5EF4-FFF2-40B4-BE49-F238E27FC236}">
                <a16:creationId xmlns:a16="http://schemas.microsoft.com/office/drawing/2014/main" id="{503A75BA-24D3-40B8-915A-73B25844F290}"/>
              </a:ext>
            </a:extLst>
          </p:cNvPr>
          <p:cNvSpPr txBox="1"/>
          <p:nvPr/>
        </p:nvSpPr>
        <p:spPr>
          <a:xfrm>
            <a:off x="7560849" y="1957128"/>
            <a:ext cx="154275" cy="369332"/>
          </a:xfrm>
          <a:prstGeom prst="rect">
            <a:avLst/>
          </a:prstGeom>
          <a:noFill/>
        </p:spPr>
        <p:txBody>
          <a:bodyPr wrap="square" rtlCol="0">
            <a:spAutoFit/>
          </a:bodyPr>
          <a:lstStyle/>
          <a:p>
            <a:pPr algn="ctr"/>
            <a:r>
              <a:rPr lang="en-US" altLang="zh-CN" b="1" dirty="0">
                <a:solidFill>
                  <a:srgbClr val="66FF66"/>
                </a:solidFill>
              </a:rPr>
              <a:t>b</a:t>
            </a:r>
            <a:endParaRPr lang="zh-CN" altLang="en-US" dirty="0"/>
          </a:p>
        </p:txBody>
      </p:sp>
      <p:sp>
        <p:nvSpPr>
          <p:cNvPr id="66" name="文本框 65">
            <a:extLst>
              <a:ext uri="{FF2B5EF4-FFF2-40B4-BE49-F238E27FC236}">
                <a16:creationId xmlns:a16="http://schemas.microsoft.com/office/drawing/2014/main" id="{A15F623B-5F66-43BA-8673-E0F45A9DA984}"/>
              </a:ext>
            </a:extLst>
          </p:cNvPr>
          <p:cNvSpPr txBox="1"/>
          <p:nvPr/>
        </p:nvSpPr>
        <p:spPr>
          <a:xfrm>
            <a:off x="7098789" y="3375351"/>
            <a:ext cx="154275" cy="369332"/>
          </a:xfrm>
          <a:prstGeom prst="rect">
            <a:avLst/>
          </a:prstGeom>
          <a:noFill/>
        </p:spPr>
        <p:txBody>
          <a:bodyPr wrap="square" rtlCol="0">
            <a:spAutoFit/>
          </a:bodyPr>
          <a:lstStyle/>
          <a:p>
            <a:pPr algn="ctr"/>
            <a:r>
              <a:rPr lang="en-US" altLang="zh-CN" b="1" dirty="0">
                <a:solidFill>
                  <a:srgbClr val="00FFFF"/>
                </a:solidFill>
              </a:rPr>
              <a:t>c</a:t>
            </a:r>
            <a:endParaRPr lang="zh-CN" altLang="en-US" dirty="0"/>
          </a:p>
        </p:txBody>
      </p:sp>
      <p:sp>
        <p:nvSpPr>
          <p:cNvPr id="67" name="文本框 66">
            <a:extLst>
              <a:ext uri="{FF2B5EF4-FFF2-40B4-BE49-F238E27FC236}">
                <a16:creationId xmlns:a16="http://schemas.microsoft.com/office/drawing/2014/main" id="{F07B1796-A415-46A4-8C11-983F3F309E49}"/>
              </a:ext>
            </a:extLst>
          </p:cNvPr>
          <p:cNvSpPr txBox="1"/>
          <p:nvPr/>
        </p:nvSpPr>
        <p:spPr>
          <a:xfrm>
            <a:off x="6953975" y="3565091"/>
            <a:ext cx="154275" cy="369332"/>
          </a:xfrm>
          <a:prstGeom prst="rect">
            <a:avLst/>
          </a:prstGeom>
          <a:noFill/>
        </p:spPr>
        <p:txBody>
          <a:bodyPr wrap="square" rtlCol="0">
            <a:spAutoFit/>
          </a:bodyPr>
          <a:lstStyle/>
          <a:p>
            <a:pPr algn="ctr"/>
            <a:r>
              <a:rPr lang="en-US" altLang="zh-CN" b="1" dirty="0">
                <a:solidFill>
                  <a:srgbClr val="66FF66"/>
                </a:solidFill>
              </a:rPr>
              <a:t>b</a:t>
            </a:r>
            <a:endParaRPr lang="zh-CN" altLang="en-US" dirty="0"/>
          </a:p>
        </p:txBody>
      </p:sp>
      <p:sp>
        <p:nvSpPr>
          <p:cNvPr id="68" name="文本框 67">
            <a:extLst>
              <a:ext uri="{FF2B5EF4-FFF2-40B4-BE49-F238E27FC236}">
                <a16:creationId xmlns:a16="http://schemas.microsoft.com/office/drawing/2014/main" id="{A51282DD-A4D9-4703-B471-B871E6F69B6A}"/>
              </a:ext>
            </a:extLst>
          </p:cNvPr>
          <p:cNvSpPr txBox="1"/>
          <p:nvPr/>
        </p:nvSpPr>
        <p:spPr>
          <a:xfrm>
            <a:off x="11403246" y="3754735"/>
            <a:ext cx="154275" cy="369332"/>
          </a:xfrm>
          <a:prstGeom prst="rect">
            <a:avLst/>
          </a:prstGeom>
          <a:noFill/>
        </p:spPr>
        <p:txBody>
          <a:bodyPr wrap="square" rtlCol="0">
            <a:spAutoFit/>
          </a:bodyPr>
          <a:lstStyle/>
          <a:p>
            <a:pPr algn="ctr"/>
            <a:r>
              <a:rPr lang="en-US" altLang="zh-CN" b="1" dirty="0">
                <a:solidFill>
                  <a:srgbClr val="FFFF00"/>
                </a:solidFill>
              </a:rPr>
              <a:t>a</a:t>
            </a:r>
            <a:endParaRPr lang="zh-CN" altLang="en-US" dirty="0"/>
          </a:p>
        </p:txBody>
      </p:sp>
      <p:sp>
        <p:nvSpPr>
          <p:cNvPr id="69" name="文本框 68">
            <a:extLst>
              <a:ext uri="{FF2B5EF4-FFF2-40B4-BE49-F238E27FC236}">
                <a16:creationId xmlns:a16="http://schemas.microsoft.com/office/drawing/2014/main" id="{DB7D1DAB-C778-47AB-AA2B-B8A12C16A1B3}"/>
              </a:ext>
            </a:extLst>
          </p:cNvPr>
          <p:cNvSpPr txBox="1"/>
          <p:nvPr/>
        </p:nvSpPr>
        <p:spPr>
          <a:xfrm>
            <a:off x="9824694" y="4603513"/>
            <a:ext cx="154275" cy="369332"/>
          </a:xfrm>
          <a:prstGeom prst="rect">
            <a:avLst/>
          </a:prstGeom>
          <a:noFill/>
        </p:spPr>
        <p:txBody>
          <a:bodyPr wrap="square" rtlCol="0">
            <a:spAutoFit/>
          </a:bodyPr>
          <a:lstStyle/>
          <a:p>
            <a:pPr algn="ctr"/>
            <a:r>
              <a:rPr lang="en-US" altLang="zh-CN" b="1" dirty="0">
                <a:solidFill>
                  <a:srgbClr val="66FF66"/>
                </a:solidFill>
              </a:rPr>
              <a:t>b</a:t>
            </a:r>
            <a:endParaRPr lang="zh-CN" altLang="en-US" dirty="0"/>
          </a:p>
        </p:txBody>
      </p:sp>
      <p:sp>
        <p:nvSpPr>
          <p:cNvPr id="70" name="文本框 69">
            <a:extLst>
              <a:ext uri="{FF2B5EF4-FFF2-40B4-BE49-F238E27FC236}">
                <a16:creationId xmlns:a16="http://schemas.microsoft.com/office/drawing/2014/main" id="{FF776462-FC7D-4719-AC9B-1D2EB7F87B2C}"/>
              </a:ext>
            </a:extLst>
          </p:cNvPr>
          <p:cNvSpPr txBox="1"/>
          <p:nvPr/>
        </p:nvSpPr>
        <p:spPr>
          <a:xfrm>
            <a:off x="9968308" y="4412498"/>
            <a:ext cx="154275" cy="369332"/>
          </a:xfrm>
          <a:prstGeom prst="rect">
            <a:avLst/>
          </a:prstGeom>
          <a:noFill/>
        </p:spPr>
        <p:txBody>
          <a:bodyPr wrap="square" rtlCol="0">
            <a:spAutoFit/>
          </a:bodyPr>
          <a:lstStyle/>
          <a:p>
            <a:pPr algn="ctr"/>
            <a:r>
              <a:rPr lang="en-US" altLang="zh-CN" b="1" dirty="0">
                <a:solidFill>
                  <a:srgbClr val="00FFFF"/>
                </a:solidFill>
              </a:rPr>
              <a:t>c</a:t>
            </a:r>
            <a:endParaRPr lang="zh-CN" altLang="en-US" dirty="0"/>
          </a:p>
        </p:txBody>
      </p:sp>
      <p:sp>
        <p:nvSpPr>
          <p:cNvPr id="71" name="文本框 70">
            <a:extLst>
              <a:ext uri="{FF2B5EF4-FFF2-40B4-BE49-F238E27FC236}">
                <a16:creationId xmlns:a16="http://schemas.microsoft.com/office/drawing/2014/main" id="{CB8B170D-2CF9-4125-9F33-820F111A5DC8}"/>
              </a:ext>
            </a:extLst>
          </p:cNvPr>
          <p:cNvSpPr txBox="1"/>
          <p:nvPr/>
        </p:nvSpPr>
        <p:spPr>
          <a:xfrm>
            <a:off x="9673802" y="4802004"/>
            <a:ext cx="154275" cy="369332"/>
          </a:xfrm>
          <a:prstGeom prst="rect">
            <a:avLst/>
          </a:prstGeom>
          <a:noFill/>
        </p:spPr>
        <p:txBody>
          <a:bodyPr wrap="square" rtlCol="0">
            <a:spAutoFit/>
          </a:bodyPr>
          <a:lstStyle/>
          <a:p>
            <a:pPr algn="ctr"/>
            <a:r>
              <a:rPr lang="en-US" altLang="zh-CN" b="1" dirty="0">
                <a:solidFill>
                  <a:srgbClr val="FFFF00"/>
                </a:solidFill>
              </a:rPr>
              <a:t>a</a:t>
            </a:r>
            <a:endParaRPr lang="zh-CN" altLang="en-US" dirty="0"/>
          </a:p>
        </p:txBody>
      </p:sp>
      <p:sp>
        <p:nvSpPr>
          <p:cNvPr id="72" name="文本框 71">
            <a:extLst>
              <a:ext uri="{FF2B5EF4-FFF2-40B4-BE49-F238E27FC236}">
                <a16:creationId xmlns:a16="http://schemas.microsoft.com/office/drawing/2014/main" id="{98854DFB-DB60-4461-BD7E-B1946F83503C}"/>
              </a:ext>
            </a:extLst>
          </p:cNvPr>
          <p:cNvSpPr txBox="1"/>
          <p:nvPr/>
        </p:nvSpPr>
        <p:spPr>
          <a:xfrm>
            <a:off x="7249319" y="4891954"/>
            <a:ext cx="154275" cy="369332"/>
          </a:xfrm>
          <a:prstGeom prst="rect">
            <a:avLst/>
          </a:prstGeom>
          <a:noFill/>
        </p:spPr>
        <p:txBody>
          <a:bodyPr wrap="square" rtlCol="0">
            <a:spAutoFit/>
          </a:bodyPr>
          <a:lstStyle/>
          <a:p>
            <a:pPr algn="ctr"/>
            <a:r>
              <a:rPr lang="en-US" altLang="zh-CN" b="1" dirty="0">
                <a:solidFill>
                  <a:srgbClr val="66FF66"/>
                </a:solidFill>
              </a:rPr>
              <a:t>b</a:t>
            </a:r>
            <a:endParaRPr lang="zh-CN" altLang="en-US" dirty="0"/>
          </a:p>
        </p:txBody>
      </p:sp>
      <p:sp>
        <p:nvSpPr>
          <p:cNvPr id="74" name="文本框 73">
            <a:extLst>
              <a:ext uri="{FF2B5EF4-FFF2-40B4-BE49-F238E27FC236}">
                <a16:creationId xmlns:a16="http://schemas.microsoft.com/office/drawing/2014/main" id="{19315FF3-BA97-4903-81B5-BA12C789FB9E}"/>
              </a:ext>
            </a:extLst>
          </p:cNvPr>
          <p:cNvSpPr txBox="1"/>
          <p:nvPr/>
        </p:nvSpPr>
        <p:spPr>
          <a:xfrm>
            <a:off x="7100039" y="5096227"/>
            <a:ext cx="154275" cy="369332"/>
          </a:xfrm>
          <a:prstGeom prst="rect">
            <a:avLst/>
          </a:prstGeom>
          <a:noFill/>
        </p:spPr>
        <p:txBody>
          <a:bodyPr wrap="square" rtlCol="0">
            <a:spAutoFit/>
          </a:bodyPr>
          <a:lstStyle/>
          <a:p>
            <a:pPr algn="ctr"/>
            <a:r>
              <a:rPr lang="en-US" altLang="zh-CN" b="1" dirty="0">
                <a:solidFill>
                  <a:srgbClr val="00FFFF"/>
                </a:solidFill>
              </a:rPr>
              <a:t>c</a:t>
            </a:r>
            <a:endParaRPr lang="zh-CN" altLang="en-US" dirty="0"/>
          </a:p>
        </p:txBody>
      </p:sp>
      <p:sp>
        <p:nvSpPr>
          <p:cNvPr id="75" name="文本框 74">
            <a:extLst>
              <a:ext uri="{FF2B5EF4-FFF2-40B4-BE49-F238E27FC236}">
                <a16:creationId xmlns:a16="http://schemas.microsoft.com/office/drawing/2014/main" id="{802ACF44-7394-46AB-A372-5D5F2EC2A78C}"/>
              </a:ext>
            </a:extLst>
          </p:cNvPr>
          <p:cNvSpPr txBox="1"/>
          <p:nvPr/>
        </p:nvSpPr>
        <p:spPr>
          <a:xfrm>
            <a:off x="6949282" y="5292004"/>
            <a:ext cx="154275" cy="369332"/>
          </a:xfrm>
          <a:prstGeom prst="rect">
            <a:avLst/>
          </a:prstGeom>
          <a:noFill/>
        </p:spPr>
        <p:txBody>
          <a:bodyPr wrap="square" rtlCol="0">
            <a:spAutoFit/>
          </a:bodyPr>
          <a:lstStyle/>
          <a:p>
            <a:pPr algn="ctr"/>
            <a:r>
              <a:rPr lang="en-US" altLang="zh-CN" b="1" dirty="0">
                <a:solidFill>
                  <a:srgbClr val="66FF66"/>
                </a:solidFill>
              </a:rPr>
              <a:t>b</a:t>
            </a:r>
            <a:endParaRPr lang="zh-CN" altLang="en-US" dirty="0"/>
          </a:p>
        </p:txBody>
      </p:sp>
      <p:sp>
        <p:nvSpPr>
          <p:cNvPr id="76" name="文本框 75">
            <a:extLst>
              <a:ext uri="{FF2B5EF4-FFF2-40B4-BE49-F238E27FC236}">
                <a16:creationId xmlns:a16="http://schemas.microsoft.com/office/drawing/2014/main" id="{626A924E-90DF-4848-A168-47E5CC5C71F7}"/>
              </a:ext>
            </a:extLst>
          </p:cNvPr>
          <p:cNvSpPr txBox="1"/>
          <p:nvPr/>
        </p:nvSpPr>
        <p:spPr>
          <a:xfrm>
            <a:off x="6796009" y="5492876"/>
            <a:ext cx="154275" cy="369332"/>
          </a:xfrm>
          <a:prstGeom prst="rect">
            <a:avLst/>
          </a:prstGeom>
          <a:noFill/>
        </p:spPr>
        <p:txBody>
          <a:bodyPr wrap="square" rtlCol="0">
            <a:spAutoFit/>
          </a:bodyPr>
          <a:lstStyle/>
          <a:p>
            <a:pPr algn="ctr"/>
            <a:r>
              <a:rPr lang="en-US" altLang="zh-CN" b="1" dirty="0">
                <a:solidFill>
                  <a:srgbClr val="FFFF00"/>
                </a:solidFill>
              </a:rPr>
              <a:t>a</a:t>
            </a:r>
            <a:endParaRPr lang="zh-CN" altLang="en-US" dirty="0"/>
          </a:p>
        </p:txBody>
      </p:sp>
      <p:sp>
        <p:nvSpPr>
          <p:cNvPr id="77" name="文本框 76">
            <a:extLst>
              <a:ext uri="{FF2B5EF4-FFF2-40B4-BE49-F238E27FC236}">
                <a16:creationId xmlns:a16="http://schemas.microsoft.com/office/drawing/2014/main" id="{497CA1E3-4FFA-4B87-AE6A-9D8A1685D68C}"/>
              </a:ext>
            </a:extLst>
          </p:cNvPr>
          <p:cNvSpPr txBox="1"/>
          <p:nvPr/>
        </p:nvSpPr>
        <p:spPr>
          <a:xfrm>
            <a:off x="9029701" y="5595216"/>
            <a:ext cx="154275" cy="369332"/>
          </a:xfrm>
          <a:prstGeom prst="rect">
            <a:avLst/>
          </a:prstGeom>
          <a:noFill/>
        </p:spPr>
        <p:txBody>
          <a:bodyPr wrap="square" rtlCol="0">
            <a:spAutoFit/>
          </a:bodyPr>
          <a:lstStyle/>
          <a:p>
            <a:pPr algn="ctr"/>
            <a:r>
              <a:rPr lang="en-US" altLang="zh-CN" b="1" dirty="0">
                <a:solidFill>
                  <a:srgbClr val="66FF66"/>
                </a:solidFill>
              </a:rPr>
              <a:t>b</a:t>
            </a:r>
            <a:endParaRPr lang="zh-CN" altLang="en-US" dirty="0"/>
          </a:p>
        </p:txBody>
      </p:sp>
      <p:sp>
        <p:nvSpPr>
          <p:cNvPr id="78" name="文本框 77">
            <a:extLst>
              <a:ext uri="{FF2B5EF4-FFF2-40B4-BE49-F238E27FC236}">
                <a16:creationId xmlns:a16="http://schemas.microsoft.com/office/drawing/2014/main" id="{832ECD5E-0981-4410-8D8C-2B60640FBF63}"/>
              </a:ext>
            </a:extLst>
          </p:cNvPr>
          <p:cNvSpPr txBox="1"/>
          <p:nvPr/>
        </p:nvSpPr>
        <p:spPr>
          <a:xfrm>
            <a:off x="8882802" y="5787584"/>
            <a:ext cx="154275" cy="369332"/>
          </a:xfrm>
          <a:prstGeom prst="rect">
            <a:avLst/>
          </a:prstGeom>
          <a:noFill/>
        </p:spPr>
        <p:txBody>
          <a:bodyPr wrap="square" rtlCol="0">
            <a:spAutoFit/>
          </a:bodyPr>
          <a:lstStyle/>
          <a:p>
            <a:pPr algn="ctr"/>
            <a:r>
              <a:rPr lang="en-US" altLang="zh-CN" b="1" dirty="0">
                <a:solidFill>
                  <a:srgbClr val="00FFFF"/>
                </a:solidFill>
              </a:rPr>
              <a:t>c</a:t>
            </a:r>
            <a:endParaRPr lang="zh-CN" altLang="en-US" dirty="0"/>
          </a:p>
        </p:txBody>
      </p:sp>
      <p:sp>
        <p:nvSpPr>
          <p:cNvPr id="79" name="文本框 78">
            <a:extLst>
              <a:ext uri="{FF2B5EF4-FFF2-40B4-BE49-F238E27FC236}">
                <a16:creationId xmlns:a16="http://schemas.microsoft.com/office/drawing/2014/main" id="{646B594F-0681-43D2-A9D3-F4F3F5B693DC}"/>
              </a:ext>
            </a:extLst>
          </p:cNvPr>
          <p:cNvSpPr txBox="1"/>
          <p:nvPr/>
        </p:nvSpPr>
        <p:spPr>
          <a:xfrm>
            <a:off x="8729664" y="5985742"/>
            <a:ext cx="154275" cy="369332"/>
          </a:xfrm>
          <a:prstGeom prst="rect">
            <a:avLst/>
          </a:prstGeom>
          <a:noFill/>
        </p:spPr>
        <p:txBody>
          <a:bodyPr wrap="square" rtlCol="0">
            <a:spAutoFit/>
          </a:bodyPr>
          <a:lstStyle/>
          <a:p>
            <a:pPr algn="ctr"/>
            <a:r>
              <a:rPr lang="en-US" altLang="zh-CN" b="1" dirty="0">
                <a:solidFill>
                  <a:srgbClr val="66FF66"/>
                </a:solidFill>
              </a:rPr>
              <a:t>b</a:t>
            </a:r>
            <a:endParaRPr lang="zh-CN" altLang="en-US" dirty="0"/>
          </a:p>
        </p:txBody>
      </p:sp>
      <p:sp>
        <p:nvSpPr>
          <p:cNvPr id="80" name="文本框 79">
            <a:extLst>
              <a:ext uri="{FF2B5EF4-FFF2-40B4-BE49-F238E27FC236}">
                <a16:creationId xmlns:a16="http://schemas.microsoft.com/office/drawing/2014/main" id="{91B0C11F-A786-4343-B60F-F9E8901BB563}"/>
              </a:ext>
            </a:extLst>
          </p:cNvPr>
          <p:cNvSpPr txBox="1"/>
          <p:nvPr/>
        </p:nvSpPr>
        <p:spPr>
          <a:xfrm>
            <a:off x="8583534" y="6188995"/>
            <a:ext cx="154275" cy="369332"/>
          </a:xfrm>
          <a:prstGeom prst="rect">
            <a:avLst/>
          </a:prstGeom>
          <a:noFill/>
        </p:spPr>
        <p:txBody>
          <a:bodyPr wrap="square" rtlCol="0">
            <a:spAutoFit/>
          </a:bodyPr>
          <a:lstStyle/>
          <a:p>
            <a:pPr algn="ctr"/>
            <a:r>
              <a:rPr lang="en-US" altLang="zh-CN" b="1" dirty="0">
                <a:solidFill>
                  <a:srgbClr val="FFFF00"/>
                </a:solidFill>
              </a:rPr>
              <a:t>a</a:t>
            </a:r>
            <a:endParaRPr lang="zh-CN" altLang="en-US" dirty="0"/>
          </a:p>
        </p:txBody>
      </p:sp>
    </p:spTree>
    <p:extLst>
      <p:ext uri="{BB962C8B-B14F-4D97-AF65-F5344CB8AC3E}">
        <p14:creationId xmlns:p14="http://schemas.microsoft.com/office/powerpoint/2010/main" val="424309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66667" decel="33333" fill="hold" grpId="0" nodeType="clickEffect">
                                  <p:stCondLst>
                                    <p:cond delay="0"/>
                                  </p:stCondLst>
                                  <p:childTnLst>
                                    <p:animMotion origin="layout" path="M 2.91667E-6 4.81481E-6 L -0.06953 -0.05394 " pathEditMode="relative" rAng="0" ptsTypes="AA">
                                      <p:cBhvr>
                                        <p:cTn id="26" dur="1500" fill="hold"/>
                                        <p:tgtEl>
                                          <p:spTgt spid="50"/>
                                        </p:tgtEl>
                                        <p:attrNameLst>
                                          <p:attrName>ppt_x</p:attrName>
                                          <p:attrName>ppt_y</p:attrName>
                                        </p:attrNameLst>
                                      </p:cBhvr>
                                      <p:rCtr x="-3477" y="-2708"/>
                                    </p:animMotion>
                                  </p:childTnLst>
                                </p:cTn>
                              </p:par>
                            </p:childTnLst>
                          </p:cTn>
                        </p:par>
                        <p:par>
                          <p:cTn id="27" fill="hold">
                            <p:stCondLst>
                              <p:cond delay="1500"/>
                            </p:stCondLst>
                            <p:childTnLst>
                              <p:par>
                                <p:cTn id="28" presetID="42" presetClass="path" presetSubtype="0" accel="66667" decel="33333" fill="hold" grpId="0" nodeType="afterEffect">
                                  <p:stCondLst>
                                    <p:cond delay="0"/>
                                  </p:stCondLst>
                                  <p:childTnLst>
                                    <p:animMotion origin="layout" path="M -2.29167E-6 1.48148E-6 L 0.0086 -0.08773 " pathEditMode="relative" rAng="0" ptsTypes="AA">
                                      <p:cBhvr>
                                        <p:cTn id="29" dur="1500" fill="hold"/>
                                        <p:tgtEl>
                                          <p:spTgt spid="65"/>
                                        </p:tgtEl>
                                        <p:attrNameLst>
                                          <p:attrName>ppt_x</p:attrName>
                                          <p:attrName>ppt_y</p:attrName>
                                        </p:attrNameLst>
                                      </p:cBhvr>
                                      <p:rCtr x="430" y="-4398"/>
                                    </p:animMotion>
                                  </p:childTnLst>
                                </p:cTn>
                              </p:par>
                            </p:childTnLst>
                          </p:cTn>
                        </p:par>
                        <p:par>
                          <p:cTn id="30" fill="hold">
                            <p:stCondLst>
                              <p:cond delay="3000"/>
                            </p:stCondLst>
                            <p:childTnLst>
                              <p:par>
                                <p:cTn id="31" presetID="42" presetClass="path" presetSubtype="0" accel="66667" decel="33333" fill="hold" grpId="0" nodeType="afterEffect">
                                  <p:stCondLst>
                                    <p:cond delay="0"/>
                                  </p:stCondLst>
                                  <p:childTnLst>
                                    <p:animMotion origin="layout" path="M 2.70833E-6 -2.22222E-6 L -0.1362 -0.03194 " pathEditMode="relative" rAng="0" ptsTypes="AA">
                                      <p:cBhvr>
                                        <p:cTn id="32" dur="1500" fill="hold"/>
                                        <p:tgtEl>
                                          <p:spTgt spid="64"/>
                                        </p:tgtEl>
                                        <p:attrNameLst>
                                          <p:attrName>ppt_x</p:attrName>
                                          <p:attrName>ppt_y</p:attrName>
                                        </p:attrNameLst>
                                      </p:cBhvr>
                                      <p:rCtr x="-6810" y="-1597"/>
                                    </p:animMotion>
                                  </p:childTnLst>
                                </p:cTn>
                              </p:par>
                            </p:childTnLst>
                          </p:cTn>
                        </p:par>
                        <p:par>
                          <p:cTn id="33" fill="hold">
                            <p:stCondLst>
                              <p:cond delay="4500"/>
                            </p:stCondLst>
                            <p:childTnLst>
                              <p:par>
                                <p:cTn id="34" presetID="42" presetClass="path" presetSubtype="0" accel="66667" decel="33333" fill="hold" grpId="0" nodeType="afterEffect">
                                  <p:stCondLst>
                                    <p:cond delay="0"/>
                                  </p:stCondLst>
                                  <p:childTnLst>
                                    <p:animMotion origin="layout" path="M -1.66667E-6 -1.48148E-6 L 0.01302 -0.3875 " pathEditMode="relative" rAng="0" ptsTypes="AA">
                                      <p:cBhvr>
                                        <p:cTn id="35" dur="1500" fill="hold"/>
                                        <p:tgtEl>
                                          <p:spTgt spid="66"/>
                                        </p:tgtEl>
                                        <p:attrNameLst>
                                          <p:attrName>ppt_x</p:attrName>
                                          <p:attrName>ppt_y</p:attrName>
                                        </p:attrNameLst>
                                      </p:cBhvr>
                                      <p:rCtr x="651" y="-19375"/>
                                    </p:animMotion>
                                  </p:childTnLst>
                                </p:cTn>
                              </p:par>
                              <p:par>
                                <p:cTn id="36" presetID="42" presetClass="path" presetSubtype="0" accel="66667" decel="33333" fill="hold" grpId="0" nodeType="withEffect">
                                  <p:stCondLst>
                                    <p:cond delay="0"/>
                                  </p:stCondLst>
                                  <p:childTnLst>
                                    <p:animMotion origin="layout" path="M -2.70833E-6 7.40741E-7 L 0.03685 -0.41528 " pathEditMode="relative" rAng="0" ptsTypes="AA">
                                      <p:cBhvr>
                                        <p:cTn id="37" dur="1500" fill="hold"/>
                                        <p:tgtEl>
                                          <p:spTgt spid="67"/>
                                        </p:tgtEl>
                                        <p:attrNameLst>
                                          <p:attrName>ppt_x</p:attrName>
                                          <p:attrName>ppt_y</p:attrName>
                                        </p:attrNameLst>
                                      </p:cBhvr>
                                      <p:rCtr x="1836" y="-20764"/>
                                    </p:animMotion>
                                  </p:childTnLst>
                                </p:cTn>
                              </p:par>
                            </p:childTnLst>
                          </p:cTn>
                        </p:par>
                        <p:par>
                          <p:cTn id="38" fill="hold">
                            <p:stCondLst>
                              <p:cond delay="6000"/>
                            </p:stCondLst>
                            <p:childTnLst>
                              <p:par>
                                <p:cTn id="39" presetID="42" presetClass="path" presetSubtype="0" accel="66667" decel="33333" fill="hold" grpId="0" nodeType="afterEffect">
                                  <p:stCondLst>
                                    <p:cond delay="0"/>
                                  </p:stCondLst>
                                  <p:childTnLst>
                                    <p:animMotion origin="layout" path="M 3.54167E-6 4.44444E-6 L -0.12852 -0.04005 " pathEditMode="relative" rAng="0" ptsTypes="AA">
                                      <p:cBhvr>
                                        <p:cTn id="40" dur="1500" fill="hold"/>
                                        <p:tgtEl>
                                          <p:spTgt spid="68"/>
                                        </p:tgtEl>
                                        <p:attrNameLst>
                                          <p:attrName>ppt_x</p:attrName>
                                          <p:attrName>ppt_y</p:attrName>
                                        </p:attrNameLst>
                                      </p:cBhvr>
                                      <p:rCtr x="-6432" y="-2014"/>
                                    </p:animMotion>
                                  </p:childTnLst>
                                </p:cTn>
                              </p:par>
                            </p:childTnLst>
                          </p:cTn>
                        </p:par>
                        <p:par>
                          <p:cTn id="41" fill="hold">
                            <p:stCondLst>
                              <p:cond delay="7500"/>
                            </p:stCondLst>
                            <p:childTnLst>
                              <p:par>
                                <p:cTn id="42" presetID="42" presetClass="path" presetSubtype="0" accel="66667" decel="33333" fill="hold" grpId="0" nodeType="afterEffect">
                                  <p:stCondLst>
                                    <p:cond delay="0"/>
                                  </p:stCondLst>
                                  <p:childTnLst>
                                    <p:animMotion origin="layout" path="M -1.45833E-6 2.22222E-6 L -0.02278 -0.07986 " pathEditMode="relative" rAng="0" ptsTypes="AA">
                                      <p:cBhvr>
                                        <p:cTn id="43" dur="1500" fill="hold"/>
                                        <p:tgtEl>
                                          <p:spTgt spid="72"/>
                                        </p:tgtEl>
                                        <p:attrNameLst>
                                          <p:attrName>ppt_x</p:attrName>
                                          <p:attrName>ppt_y</p:attrName>
                                        </p:attrNameLst>
                                      </p:cBhvr>
                                      <p:rCtr x="-1146" y="-4005"/>
                                    </p:animMotion>
                                  </p:childTnLst>
                                </p:cTn>
                              </p:par>
                              <p:par>
                                <p:cTn id="44" presetID="42" presetClass="path" presetSubtype="0" accel="66667" decel="33333" fill="hold" grpId="0" nodeType="withEffect">
                                  <p:stCondLst>
                                    <p:cond delay="0"/>
                                  </p:stCondLst>
                                  <p:childTnLst>
                                    <p:animMotion origin="layout" path="M -1.875E-6 2.59259E-6 L 0.00169 -0.10949 " pathEditMode="relative" rAng="0" ptsTypes="AA">
                                      <p:cBhvr>
                                        <p:cTn id="45" dur="1500" fill="hold"/>
                                        <p:tgtEl>
                                          <p:spTgt spid="74"/>
                                        </p:tgtEl>
                                        <p:attrNameLst>
                                          <p:attrName>ppt_x</p:attrName>
                                          <p:attrName>ppt_y</p:attrName>
                                        </p:attrNameLst>
                                      </p:cBhvr>
                                      <p:rCtr x="78" y="-5486"/>
                                    </p:animMotion>
                                  </p:childTnLst>
                                </p:cTn>
                              </p:par>
                              <p:par>
                                <p:cTn id="46" presetID="42" presetClass="path" presetSubtype="0" accel="66667" decel="33333" fill="hold" grpId="0" nodeType="withEffect">
                                  <p:stCondLst>
                                    <p:cond delay="0"/>
                                  </p:stCondLst>
                                  <p:childTnLst>
                                    <p:animMotion origin="layout" path="M -2.08333E-6 -1.11111E-6 L 0.02643 -0.13819 " pathEditMode="relative" rAng="0" ptsTypes="AA">
                                      <p:cBhvr>
                                        <p:cTn id="47" dur="1500" fill="hold"/>
                                        <p:tgtEl>
                                          <p:spTgt spid="75"/>
                                        </p:tgtEl>
                                        <p:attrNameLst>
                                          <p:attrName>ppt_x</p:attrName>
                                          <p:attrName>ppt_y</p:attrName>
                                        </p:attrNameLst>
                                      </p:cBhvr>
                                      <p:rCtr x="1315" y="-6921"/>
                                    </p:animMotion>
                                  </p:childTnLst>
                                </p:cTn>
                              </p:par>
                              <p:par>
                                <p:cTn id="48" presetID="42" presetClass="path" presetSubtype="0" accel="66667" decel="33333" fill="hold" grpId="0" nodeType="withEffect">
                                  <p:stCondLst>
                                    <p:cond delay="0"/>
                                  </p:stCondLst>
                                  <p:childTnLst>
                                    <p:animMotion origin="layout" path="M -1.875E-6 2.22222E-6 L 0.05117 -0.16806 " pathEditMode="relative" rAng="0" ptsTypes="AA">
                                      <p:cBhvr>
                                        <p:cTn id="49" dur="1500" fill="hold"/>
                                        <p:tgtEl>
                                          <p:spTgt spid="76"/>
                                        </p:tgtEl>
                                        <p:attrNameLst>
                                          <p:attrName>ppt_x</p:attrName>
                                          <p:attrName>ppt_y</p:attrName>
                                        </p:attrNameLst>
                                      </p:cBhvr>
                                      <p:rCtr x="2552" y="-8403"/>
                                    </p:animMotion>
                                  </p:childTnLst>
                                </p:cTn>
                              </p:par>
                            </p:childTnLst>
                          </p:cTn>
                        </p:par>
                        <p:par>
                          <p:cTn id="50" fill="hold">
                            <p:stCondLst>
                              <p:cond delay="9000"/>
                            </p:stCondLst>
                            <p:childTnLst>
                              <p:par>
                                <p:cTn id="51" presetID="42" presetClass="path" presetSubtype="0" accel="66667" decel="33333" fill="hold" grpId="0" nodeType="afterEffect">
                                  <p:stCondLst>
                                    <p:cond delay="0"/>
                                  </p:stCondLst>
                                  <p:childTnLst>
                                    <p:animMotion origin="layout" path="M 5E-6 -4.07407E-6 L -0.0914 -0.15787 " pathEditMode="relative" rAng="0" ptsTypes="AA">
                                      <p:cBhvr>
                                        <p:cTn id="52" dur="1500" fill="hold"/>
                                        <p:tgtEl>
                                          <p:spTgt spid="77"/>
                                        </p:tgtEl>
                                        <p:attrNameLst>
                                          <p:attrName>ppt_x</p:attrName>
                                          <p:attrName>ppt_y</p:attrName>
                                        </p:attrNameLst>
                                      </p:cBhvr>
                                      <p:rCtr x="-4570" y="-7894"/>
                                    </p:animMotion>
                                  </p:childTnLst>
                                </p:cTn>
                              </p:par>
                              <p:par>
                                <p:cTn id="53" presetID="42" presetClass="path" presetSubtype="0" accel="66667" decel="33333" fill="hold" grpId="0" nodeType="withEffect">
                                  <p:stCondLst>
                                    <p:cond delay="0"/>
                                  </p:stCondLst>
                                  <p:childTnLst>
                                    <p:animMotion origin="layout" path="M 4.16667E-6 -3.33333E-6 L -0.06706 -0.18588 " pathEditMode="relative" rAng="0" ptsTypes="AA">
                                      <p:cBhvr>
                                        <p:cTn id="54" dur="1500" fill="hold"/>
                                        <p:tgtEl>
                                          <p:spTgt spid="78"/>
                                        </p:tgtEl>
                                        <p:attrNameLst>
                                          <p:attrName>ppt_x</p:attrName>
                                          <p:attrName>ppt_y</p:attrName>
                                        </p:attrNameLst>
                                      </p:cBhvr>
                                      <p:rCtr x="-3359" y="-9306"/>
                                    </p:animMotion>
                                  </p:childTnLst>
                                </p:cTn>
                              </p:par>
                              <p:par>
                                <p:cTn id="55" presetID="42" presetClass="path" presetSubtype="0" accel="66667" decel="33333" fill="hold" grpId="0" nodeType="withEffect">
                                  <p:stCondLst>
                                    <p:cond delay="0"/>
                                  </p:stCondLst>
                                  <p:childTnLst>
                                    <p:animMotion origin="layout" path="M 4.375E-6 1.48148E-6 L -0.04245 -0.21482 " pathEditMode="relative" rAng="0" ptsTypes="AA">
                                      <p:cBhvr>
                                        <p:cTn id="56" dur="1500" fill="hold"/>
                                        <p:tgtEl>
                                          <p:spTgt spid="79"/>
                                        </p:tgtEl>
                                        <p:attrNameLst>
                                          <p:attrName>ppt_x</p:attrName>
                                          <p:attrName>ppt_y</p:attrName>
                                        </p:attrNameLst>
                                      </p:cBhvr>
                                      <p:rCtr x="-2122" y="-10741"/>
                                    </p:animMotion>
                                  </p:childTnLst>
                                </p:cTn>
                              </p:par>
                              <p:par>
                                <p:cTn id="57" presetID="42" presetClass="path" presetSubtype="0" accel="66667" decel="33333" fill="hold" grpId="0" nodeType="withEffect">
                                  <p:stCondLst>
                                    <p:cond delay="0"/>
                                  </p:stCondLst>
                                  <p:childTnLst>
                                    <p:animMotion origin="layout" path="M 3.54167E-6 1.85185E-6 L -0.0181 -0.24445 " pathEditMode="relative" rAng="0" ptsTypes="AA">
                                      <p:cBhvr>
                                        <p:cTn id="58" dur="1500" fill="hold"/>
                                        <p:tgtEl>
                                          <p:spTgt spid="80"/>
                                        </p:tgtEl>
                                        <p:attrNameLst>
                                          <p:attrName>ppt_x</p:attrName>
                                          <p:attrName>ppt_y</p:attrName>
                                        </p:attrNameLst>
                                      </p:cBhvr>
                                      <p:rCtr x="-911" y="-12222"/>
                                    </p:animMotion>
                                  </p:childTnLst>
                                </p:cTn>
                              </p:par>
                            </p:childTnLst>
                          </p:cTn>
                        </p:par>
                        <p:par>
                          <p:cTn id="59" fill="hold">
                            <p:stCondLst>
                              <p:cond delay="10500"/>
                            </p:stCondLst>
                            <p:childTnLst>
                              <p:par>
                                <p:cTn id="60" presetID="42" presetClass="path" presetSubtype="0" accel="66667" decel="33333" fill="hold" grpId="0" nodeType="afterEffect">
                                  <p:stCondLst>
                                    <p:cond delay="0"/>
                                  </p:stCondLst>
                                  <p:childTnLst>
                                    <p:animMotion origin="layout" path="M 1.875E-6 -3.7037E-7 L -0.11706 -0.21319 " pathEditMode="relative" rAng="0" ptsTypes="AA">
                                      <p:cBhvr>
                                        <p:cTn id="61" dur="1500" fill="hold"/>
                                        <p:tgtEl>
                                          <p:spTgt spid="70"/>
                                        </p:tgtEl>
                                        <p:attrNameLst>
                                          <p:attrName>ppt_x</p:attrName>
                                          <p:attrName>ppt_y</p:attrName>
                                        </p:attrNameLst>
                                      </p:cBhvr>
                                      <p:rCtr x="-5859" y="-10671"/>
                                    </p:animMotion>
                                  </p:childTnLst>
                                </p:cTn>
                              </p:par>
                              <p:par>
                                <p:cTn id="62" presetID="42" presetClass="path" presetSubtype="0" accel="66667" decel="33333" fill="hold" grpId="0" nodeType="withEffect">
                                  <p:stCondLst>
                                    <p:cond delay="0"/>
                                  </p:stCondLst>
                                  <p:childTnLst>
                                    <p:animMotion origin="layout" path="M 6.25E-7 1.85185E-6 L -0.09323 -0.24097 " pathEditMode="relative" rAng="0" ptsTypes="AA">
                                      <p:cBhvr>
                                        <p:cTn id="63" dur="1500" fill="hold"/>
                                        <p:tgtEl>
                                          <p:spTgt spid="69"/>
                                        </p:tgtEl>
                                        <p:attrNameLst>
                                          <p:attrName>ppt_x</p:attrName>
                                          <p:attrName>ppt_y</p:attrName>
                                        </p:attrNameLst>
                                      </p:cBhvr>
                                      <p:rCtr x="-4661" y="-12060"/>
                                    </p:animMotion>
                                  </p:childTnLst>
                                </p:cTn>
                              </p:par>
                              <p:par>
                                <p:cTn id="64" presetID="42" presetClass="path" presetSubtype="0" accel="66667" decel="33333" fill="hold" grpId="0" nodeType="withEffect">
                                  <p:stCondLst>
                                    <p:cond delay="0"/>
                                  </p:stCondLst>
                                  <p:childTnLst>
                                    <p:animMotion origin="layout" path="M 4.16667E-7 -3.33333E-6 L -0.06849 -0.2699 " pathEditMode="relative" rAng="0" ptsTypes="AA">
                                      <p:cBhvr>
                                        <p:cTn id="65" dur="1500" fill="hold"/>
                                        <p:tgtEl>
                                          <p:spTgt spid="71"/>
                                        </p:tgtEl>
                                        <p:attrNameLst>
                                          <p:attrName>ppt_x</p:attrName>
                                          <p:attrName>ppt_y</p:attrName>
                                        </p:attrNameLst>
                                      </p:cBhvr>
                                      <p:rCtr x="-3424" y="-13495"/>
                                    </p:animMotion>
                                  </p:childTnLst>
                                </p:cTn>
                              </p:par>
                            </p:childTnLst>
                          </p:cTn>
                        </p:par>
                        <p:par>
                          <p:cTn id="66" fill="hold">
                            <p:stCondLst>
                              <p:cond delay="12000"/>
                            </p:stCondLst>
                            <p:childTnLst>
                              <p:par>
                                <p:cTn id="67" presetID="10" presetClass="exit" presetSubtype="0" fill="hold" grpId="0" nodeType="afterEffect">
                                  <p:stCondLst>
                                    <p:cond delay="0"/>
                                  </p:stCondLst>
                                  <p:childTnLst>
                                    <p:animEffect transition="out" filter="fade">
                                      <p:cBhvr>
                                        <p:cTn id="68" dur="500"/>
                                        <p:tgtEl>
                                          <p:spTgt spid="48"/>
                                        </p:tgtEl>
                                      </p:cBhvr>
                                    </p:animEffect>
                                    <p:set>
                                      <p:cBhvr>
                                        <p:cTn id="69" dur="1" fill="hold">
                                          <p:stCondLst>
                                            <p:cond delay="499"/>
                                          </p:stCondLst>
                                        </p:cTn>
                                        <p:tgtEl>
                                          <p:spTgt spid="48"/>
                                        </p:tgtEl>
                                        <p:attrNameLst>
                                          <p:attrName>style.visibility</p:attrName>
                                        </p:attrNameLst>
                                      </p:cBhvr>
                                      <p:to>
                                        <p:strVal val="hidden"/>
                                      </p:to>
                                    </p:set>
                                  </p:childTnLst>
                                </p:cTn>
                              </p:par>
                              <p:par>
                                <p:cTn id="70" presetID="10" presetClass="exit" presetSubtype="0" fill="hold" grpId="0" nodeType="withEffect">
                                  <p:stCondLst>
                                    <p:cond delay="0"/>
                                  </p:stCondLst>
                                  <p:childTnLst>
                                    <p:animEffect transition="out" filter="fade">
                                      <p:cBhvr>
                                        <p:cTn id="71" dur="500"/>
                                        <p:tgtEl>
                                          <p:spTgt spid="14"/>
                                        </p:tgtEl>
                                      </p:cBhvr>
                                    </p:animEffect>
                                    <p:set>
                                      <p:cBhvr>
                                        <p:cTn id="72" dur="1" fill="hold">
                                          <p:stCondLst>
                                            <p:cond delay="499"/>
                                          </p:stCondLst>
                                        </p:cTn>
                                        <p:tgtEl>
                                          <p:spTgt spid="14"/>
                                        </p:tgtEl>
                                        <p:attrNameLst>
                                          <p:attrName>style.visibility</p:attrName>
                                        </p:attrNameLst>
                                      </p:cBhvr>
                                      <p:to>
                                        <p:strVal val="hidden"/>
                                      </p:to>
                                    </p:set>
                                  </p:childTnLst>
                                </p:cTn>
                              </p:par>
                              <p:par>
                                <p:cTn id="73" presetID="10" presetClass="exit" presetSubtype="0" fill="hold" grpId="0" nodeType="withEffect">
                                  <p:stCondLst>
                                    <p:cond delay="0"/>
                                  </p:stCondLst>
                                  <p:childTnLst>
                                    <p:animEffect transition="out" filter="fade">
                                      <p:cBhvr>
                                        <p:cTn id="74" dur="500"/>
                                        <p:tgtEl>
                                          <p:spTgt spid="12"/>
                                        </p:tgtEl>
                                      </p:cBhvr>
                                    </p:animEffect>
                                    <p:set>
                                      <p:cBhvr>
                                        <p:cTn id="75" dur="1" fill="hold">
                                          <p:stCondLst>
                                            <p:cond delay="499"/>
                                          </p:stCondLst>
                                        </p:cTn>
                                        <p:tgtEl>
                                          <p:spTgt spid="12"/>
                                        </p:tgtEl>
                                        <p:attrNameLst>
                                          <p:attrName>style.visibility</p:attrName>
                                        </p:attrNameLst>
                                      </p:cBhvr>
                                      <p:to>
                                        <p:strVal val="hidden"/>
                                      </p:to>
                                    </p:set>
                                  </p:childTnLst>
                                </p:cTn>
                              </p:par>
                              <p:par>
                                <p:cTn id="76" presetID="10" presetClass="exit" presetSubtype="0" fill="hold" grpId="0" nodeType="withEffect">
                                  <p:stCondLst>
                                    <p:cond delay="0"/>
                                  </p:stCondLst>
                                  <p:childTnLst>
                                    <p:animEffect transition="out" filter="fade">
                                      <p:cBhvr>
                                        <p:cTn id="77" dur="500"/>
                                        <p:tgtEl>
                                          <p:spTgt spid="18"/>
                                        </p:tgtEl>
                                      </p:cBhvr>
                                    </p:animEffect>
                                    <p:set>
                                      <p:cBhvr>
                                        <p:cTn id="78" dur="1" fill="hold">
                                          <p:stCondLst>
                                            <p:cond delay="499"/>
                                          </p:stCondLst>
                                        </p:cTn>
                                        <p:tgtEl>
                                          <p:spTgt spid="18"/>
                                        </p:tgtEl>
                                        <p:attrNameLst>
                                          <p:attrName>style.visibility</p:attrName>
                                        </p:attrNameLst>
                                      </p:cBhvr>
                                      <p:to>
                                        <p:strVal val="hidden"/>
                                      </p:to>
                                    </p:set>
                                  </p:childTnLst>
                                </p:cTn>
                              </p:par>
                              <p:par>
                                <p:cTn id="79" presetID="10" presetClass="exit" presetSubtype="0" fill="hold" grpId="0" nodeType="withEffect">
                                  <p:stCondLst>
                                    <p:cond delay="0"/>
                                  </p:stCondLst>
                                  <p:childTnLst>
                                    <p:animEffect transition="out" filter="fade">
                                      <p:cBhvr>
                                        <p:cTn id="80" dur="500"/>
                                        <p:tgtEl>
                                          <p:spTgt spid="17"/>
                                        </p:tgtEl>
                                      </p:cBhvr>
                                    </p:animEffect>
                                    <p:set>
                                      <p:cBhvr>
                                        <p:cTn id="81" dur="1" fill="hold">
                                          <p:stCondLst>
                                            <p:cond delay="499"/>
                                          </p:stCondLst>
                                        </p:cTn>
                                        <p:tgtEl>
                                          <p:spTgt spid="17"/>
                                        </p:tgtEl>
                                        <p:attrNameLst>
                                          <p:attrName>style.visibility</p:attrName>
                                        </p:attrNameLst>
                                      </p:cBhvr>
                                      <p:to>
                                        <p:strVal val="hidden"/>
                                      </p:to>
                                    </p:set>
                                  </p:childTnLst>
                                </p:cTn>
                              </p:par>
                              <p:par>
                                <p:cTn id="82" presetID="10" presetClass="exit" presetSubtype="0" fill="hold" grpId="0" nodeType="withEffect">
                                  <p:stCondLst>
                                    <p:cond delay="0"/>
                                  </p:stCondLst>
                                  <p:childTnLst>
                                    <p:animEffect transition="out" filter="fade">
                                      <p:cBhvr>
                                        <p:cTn id="83" dur="500"/>
                                        <p:tgtEl>
                                          <p:spTgt spid="16"/>
                                        </p:tgtEl>
                                      </p:cBhvr>
                                    </p:animEffect>
                                    <p:set>
                                      <p:cBhvr>
                                        <p:cTn id="84" dur="1" fill="hold">
                                          <p:stCondLst>
                                            <p:cond delay="499"/>
                                          </p:stCondLst>
                                        </p:cTn>
                                        <p:tgtEl>
                                          <p:spTgt spid="16"/>
                                        </p:tgtEl>
                                        <p:attrNameLst>
                                          <p:attrName>style.visibility</p:attrName>
                                        </p:attrNameLst>
                                      </p:cBhvr>
                                      <p:to>
                                        <p:strVal val="hidden"/>
                                      </p:to>
                                    </p:set>
                                  </p:childTnLst>
                                </p:cTn>
                              </p:par>
                              <p:par>
                                <p:cTn id="85" presetID="10" presetClass="exit" presetSubtype="0" fill="hold" grpId="0" nodeType="withEffect">
                                  <p:stCondLst>
                                    <p:cond delay="0"/>
                                  </p:stCondLst>
                                  <p:childTnLst>
                                    <p:animEffect transition="out" filter="fade">
                                      <p:cBhvr>
                                        <p:cTn id="86" dur="500"/>
                                        <p:tgtEl>
                                          <p:spTgt spid="27"/>
                                        </p:tgtEl>
                                      </p:cBhvr>
                                    </p:animEffect>
                                    <p:set>
                                      <p:cBhvr>
                                        <p:cTn id="87" dur="1" fill="hold">
                                          <p:stCondLst>
                                            <p:cond delay="499"/>
                                          </p:stCondLst>
                                        </p:cTn>
                                        <p:tgtEl>
                                          <p:spTgt spid="27"/>
                                        </p:tgtEl>
                                        <p:attrNameLst>
                                          <p:attrName>style.visibility</p:attrName>
                                        </p:attrNameLst>
                                      </p:cBhvr>
                                      <p:to>
                                        <p:strVal val="hidden"/>
                                      </p:to>
                                    </p:set>
                                  </p:childTnLst>
                                </p:cTn>
                              </p:par>
                              <p:par>
                                <p:cTn id="88" presetID="10" presetClass="exit" presetSubtype="0" fill="hold" grpId="0" nodeType="withEffect">
                                  <p:stCondLst>
                                    <p:cond delay="0"/>
                                  </p:stCondLst>
                                  <p:childTnLst>
                                    <p:animEffect transition="out" filter="fade">
                                      <p:cBhvr>
                                        <p:cTn id="89" dur="500"/>
                                        <p:tgtEl>
                                          <p:spTgt spid="29"/>
                                        </p:tgtEl>
                                      </p:cBhvr>
                                    </p:animEffect>
                                    <p:set>
                                      <p:cBhvr>
                                        <p:cTn id="90" dur="1" fill="hold">
                                          <p:stCondLst>
                                            <p:cond delay="499"/>
                                          </p:stCondLst>
                                        </p:cTn>
                                        <p:tgtEl>
                                          <p:spTgt spid="29"/>
                                        </p:tgtEl>
                                        <p:attrNameLst>
                                          <p:attrName>style.visibility</p:attrName>
                                        </p:attrNameLst>
                                      </p:cBhvr>
                                      <p:to>
                                        <p:strVal val="hidden"/>
                                      </p:to>
                                    </p:set>
                                  </p:childTnLst>
                                </p:cTn>
                              </p:par>
                              <p:par>
                                <p:cTn id="91" presetID="10" presetClass="exit" presetSubtype="0" fill="hold" grpId="0" nodeType="withEffect">
                                  <p:stCondLst>
                                    <p:cond delay="0"/>
                                  </p:stCondLst>
                                  <p:childTnLst>
                                    <p:animEffect transition="out" filter="fade">
                                      <p:cBhvr>
                                        <p:cTn id="92" dur="500"/>
                                        <p:tgtEl>
                                          <p:spTgt spid="31"/>
                                        </p:tgtEl>
                                      </p:cBhvr>
                                    </p:animEffect>
                                    <p:set>
                                      <p:cBhvr>
                                        <p:cTn id="93" dur="1" fill="hold">
                                          <p:stCondLst>
                                            <p:cond delay="499"/>
                                          </p:stCondLst>
                                        </p:cTn>
                                        <p:tgtEl>
                                          <p:spTgt spid="31"/>
                                        </p:tgtEl>
                                        <p:attrNameLst>
                                          <p:attrName>style.visibility</p:attrName>
                                        </p:attrNameLst>
                                      </p:cBhvr>
                                      <p:to>
                                        <p:strVal val="hidden"/>
                                      </p:to>
                                    </p:set>
                                  </p:childTnLst>
                                </p:cTn>
                              </p:par>
                              <p:par>
                                <p:cTn id="94" presetID="10" presetClass="exit" presetSubtype="0" fill="hold" grpId="0" nodeType="withEffect">
                                  <p:stCondLst>
                                    <p:cond delay="0"/>
                                  </p:stCondLst>
                                  <p:childTnLst>
                                    <p:animEffect transition="out" filter="fade">
                                      <p:cBhvr>
                                        <p:cTn id="95" dur="500"/>
                                        <p:tgtEl>
                                          <p:spTgt spid="28"/>
                                        </p:tgtEl>
                                      </p:cBhvr>
                                    </p:animEffect>
                                    <p:set>
                                      <p:cBhvr>
                                        <p:cTn id="96" dur="1" fill="hold">
                                          <p:stCondLst>
                                            <p:cond delay="499"/>
                                          </p:stCondLst>
                                        </p:cTn>
                                        <p:tgtEl>
                                          <p:spTgt spid="28"/>
                                        </p:tgtEl>
                                        <p:attrNameLst>
                                          <p:attrName>style.visibility</p:attrName>
                                        </p:attrNameLst>
                                      </p:cBhvr>
                                      <p:to>
                                        <p:strVal val="hidden"/>
                                      </p:to>
                                    </p:set>
                                  </p:childTnLst>
                                </p:cTn>
                              </p:par>
                              <p:par>
                                <p:cTn id="97" presetID="10" presetClass="exit" presetSubtype="0" fill="hold" grpId="0" nodeType="withEffect">
                                  <p:stCondLst>
                                    <p:cond delay="0"/>
                                  </p:stCondLst>
                                  <p:childTnLst>
                                    <p:animEffect transition="out" filter="fade">
                                      <p:cBhvr>
                                        <p:cTn id="98" dur="500"/>
                                        <p:tgtEl>
                                          <p:spTgt spid="35"/>
                                        </p:tgtEl>
                                      </p:cBhvr>
                                    </p:animEffect>
                                    <p:set>
                                      <p:cBhvr>
                                        <p:cTn id="99" dur="1" fill="hold">
                                          <p:stCondLst>
                                            <p:cond delay="499"/>
                                          </p:stCondLst>
                                        </p:cTn>
                                        <p:tgtEl>
                                          <p:spTgt spid="35"/>
                                        </p:tgtEl>
                                        <p:attrNameLst>
                                          <p:attrName>style.visibility</p:attrName>
                                        </p:attrNameLst>
                                      </p:cBhvr>
                                      <p:to>
                                        <p:strVal val="hidden"/>
                                      </p:to>
                                    </p:set>
                                  </p:childTnLst>
                                </p:cTn>
                              </p:par>
                              <p:par>
                                <p:cTn id="100" presetID="10" presetClass="exit" presetSubtype="0" fill="hold" grpId="0" nodeType="withEffect">
                                  <p:stCondLst>
                                    <p:cond delay="0"/>
                                  </p:stCondLst>
                                  <p:childTnLst>
                                    <p:animEffect transition="out" filter="fade">
                                      <p:cBhvr>
                                        <p:cTn id="101" dur="500"/>
                                        <p:tgtEl>
                                          <p:spTgt spid="37"/>
                                        </p:tgtEl>
                                      </p:cBhvr>
                                    </p:animEffect>
                                    <p:set>
                                      <p:cBhvr>
                                        <p:cTn id="102" dur="1" fill="hold">
                                          <p:stCondLst>
                                            <p:cond delay="499"/>
                                          </p:stCondLst>
                                        </p:cTn>
                                        <p:tgtEl>
                                          <p:spTgt spid="37"/>
                                        </p:tgtEl>
                                        <p:attrNameLst>
                                          <p:attrName>style.visibility</p:attrName>
                                        </p:attrNameLst>
                                      </p:cBhvr>
                                      <p:to>
                                        <p:strVal val="hidden"/>
                                      </p:to>
                                    </p:set>
                                  </p:childTnLst>
                                </p:cTn>
                              </p:par>
                              <p:par>
                                <p:cTn id="103" presetID="10" presetClass="exit" presetSubtype="0" fill="hold" grpId="0" nodeType="withEffect">
                                  <p:stCondLst>
                                    <p:cond delay="0"/>
                                  </p:stCondLst>
                                  <p:childTnLst>
                                    <p:animEffect transition="out" filter="fade">
                                      <p:cBhvr>
                                        <p:cTn id="104" dur="500"/>
                                        <p:tgtEl>
                                          <p:spTgt spid="38"/>
                                        </p:tgtEl>
                                      </p:cBhvr>
                                    </p:animEffect>
                                    <p:set>
                                      <p:cBhvr>
                                        <p:cTn id="105" dur="1" fill="hold">
                                          <p:stCondLst>
                                            <p:cond delay="499"/>
                                          </p:stCondLst>
                                        </p:cTn>
                                        <p:tgtEl>
                                          <p:spTgt spid="38"/>
                                        </p:tgtEl>
                                        <p:attrNameLst>
                                          <p:attrName>style.visibility</p:attrName>
                                        </p:attrNameLst>
                                      </p:cBhvr>
                                      <p:to>
                                        <p:strVal val="hidden"/>
                                      </p:to>
                                    </p:set>
                                  </p:childTnLst>
                                </p:cTn>
                              </p:par>
                              <p:par>
                                <p:cTn id="106" presetID="10" presetClass="exit" presetSubtype="0" fill="hold" grpId="0" nodeType="withEffect">
                                  <p:stCondLst>
                                    <p:cond delay="0"/>
                                  </p:stCondLst>
                                  <p:childTnLst>
                                    <p:animEffect transition="out" filter="fade">
                                      <p:cBhvr>
                                        <p:cTn id="107" dur="500"/>
                                        <p:tgtEl>
                                          <p:spTgt spid="36"/>
                                        </p:tgtEl>
                                      </p:cBhvr>
                                    </p:animEffect>
                                    <p:set>
                                      <p:cBhvr>
                                        <p:cTn id="108" dur="1" fill="hold">
                                          <p:stCondLst>
                                            <p:cond delay="499"/>
                                          </p:stCondLst>
                                        </p:cTn>
                                        <p:tgtEl>
                                          <p:spTgt spid="36"/>
                                        </p:tgtEl>
                                        <p:attrNameLst>
                                          <p:attrName>style.visibility</p:attrName>
                                        </p:attrNameLst>
                                      </p:cBhvr>
                                      <p:to>
                                        <p:strVal val="hidden"/>
                                      </p:to>
                                    </p:set>
                                  </p:childTnLst>
                                </p:cTn>
                              </p:par>
                              <p:par>
                                <p:cTn id="109" presetID="10" presetClass="exit" presetSubtype="0" fill="hold" grpId="0" nodeType="withEffect">
                                  <p:stCondLst>
                                    <p:cond delay="0"/>
                                  </p:stCondLst>
                                  <p:childTnLst>
                                    <p:animEffect transition="out" filter="fade">
                                      <p:cBhvr>
                                        <p:cTn id="110" dur="500"/>
                                        <p:tgtEl>
                                          <p:spTgt spid="44"/>
                                        </p:tgtEl>
                                      </p:cBhvr>
                                    </p:animEffect>
                                    <p:set>
                                      <p:cBhvr>
                                        <p:cTn id="111" dur="1" fill="hold">
                                          <p:stCondLst>
                                            <p:cond delay="499"/>
                                          </p:stCondLst>
                                        </p:cTn>
                                        <p:tgtEl>
                                          <p:spTgt spid="44"/>
                                        </p:tgtEl>
                                        <p:attrNameLst>
                                          <p:attrName>style.visibility</p:attrName>
                                        </p:attrNameLst>
                                      </p:cBhvr>
                                      <p:to>
                                        <p:strVal val="hidden"/>
                                      </p:to>
                                    </p:set>
                                  </p:childTnLst>
                                </p:cTn>
                              </p:par>
                              <p:par>
                                <p:cTn id="112" presetID="10" presetClass="exit" presetSubtype="0" fill="hold" grpId="0" nodeType="withEffect">
                                  <p:stCondLst>
                                    <p:cond delay="0"/>
                                  </p:stCondLst>
                                  <p:childTnLst>
                                    <p:animEffect transition="out" filter="fade">
                                      <p:cBhvr>
                                        <p:cTn id="113" dur="500"/>
                                        <p:tgtEl>
                                          <p:spTgt spid="43"/>
                                        </p:tgtEl>
                                      </p:cBhvr>
                                    </p:animEffect>
                                    <p:set>
                                      <p:cBhvr>
                                        <p:cTn id="114" dur="1" fill="hold">
                                          <p:stCondLst>
                                            <p:cond delay="499"/>
                                          </p:stCondLst>
                                        </p:cTn>
                                        <p:tgtEl>
                                          <p:spTgt spid="43"/>
                                        </p:tgtEl>
                                        <p:attrNameLst>
                                          <p:attrName>style.visibility</p:attrName>
                                        </p:attrNameLst>
                                      </p:cBhvr>
                                      <p:to>
                                        <p:strVal val="hidden"/>
                                      </p:to>
                                    </p:set>
                                  </p:childTnLst>
                                </p:cTn>
                              </p:par>
                              <p:par>
                                <p:cTn id="115" presetID="10" presetClass="exit" presetSubtype="0" fill="hold" grpId="0" nodeType="withEffect">
                                  <p:stCondLst>
                                    <p:cond delay="0"/>
                                  </p:stCondLst>
                                  <p:childTnLst>
                                    <p:animEffect transition="out" filter="fade">
                                      <p:cBhvr>
                                        <p:cTn id="116" dur="500"/>
                                        <p:tgtEl>
                                          <p:spTgt spid="22"/>
                                        </p:tgtEl>
                                      </p:cBhvr>
                                    </p:animEffect>
                                    <p:set>
                                      <p:cBhvr>
                                        <p:cTn id="117" dur="1" fill="hold">
                                          <p:stCondLst>
                                            <p:cond delay="499"/>
                                          </p:stCondLst>
                                        </p:cTn>
                                        <p:tgtEl>
                                          <p:spTgt spid="22"/>
                                        </p:tgtEl>
                                        <p:attrNameLst>
                                          <p:attrName>style.visibility</p:attrName>
                                        </p:attrNameLst>
                                      </p:cBhvr>
                                      <p:to>
                                        <p:strVal val="hidden"/>
                                      </p:to>
                                    </p:set>
                                  </p:childTnLst>
                                </p:cTn>
                              </p:par>
                            </p:childTnLst>
                          </p:cTn>
                        </p:par>
                        <p:par>
                          <p:cTn id="118" fill="hold">
                            <p:stCondLst>
                              <p:cond delay="12500"/>
                            </p:stCondLst>
                            <p:childTnLst>
                              <p:par>
                                <p:cTn id="119" presetID="10" presetClass="exit" presetSubtype="0" fill="hold" nodeType="afterEffect">
                                  <p:stCondLst>
                                    <p:cond delay="0"/>
                                  </p:stCondLst>
                                  <p:childTnLst>
                                    <p:animEffect transition="out" filter="fade">
                                      <p:cBhvr>
                                        <p:cTn id="120" dur="500"/>
                                        <p:tgtEl>
                                          <p:spTgt spid="21"/>
                                        </p:tgtEl>
                                      </p:cBhvr>
                                    </p:animEffect>
                                    <p:set>
                                      <p:cBhvr>
                                        <p:cTn id="121" dur="1" fill="hold">
                                          <p:stCondLst>
                                            <p:cond delay="499"/>
                                          </p:stCondLst>
                                        </p:cTn>
                                        <p:tgtEl>
                                          <p:spTgt spid="21"/>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500"/>
                                        <p:tgtEl>
                                          <p:spTgt spid="8"/>
                                        </p:tgtEl>
                                      </p:cBhvr>
                                    </p:animEffect>
                                    <p:set>
                                      <p:cBhvr>
                                        <p:cTn id="124" dur="1" fill="hold">
                                          <p:stCondLst>
                                            <p:cond delay="499"/>
                                          </p:stCondLst>
                                        </p:cTn>
                                        <p:tgtEl>
                                          <p:spTgt spid="8"/>
                                        </p:tgtEl>
                                        <p:attrNameLst>
                                          <p:attrName>style.visibility</p:attrName>
                                        </p:attrNameLst>
                                      </p:cBhvr>
                                      <p:to>
                                        <p:strVal val="hidden"/>
                                      </p:to>
                                    </p:set>
                                  </p:childTnLst>
                                </p:cTn>
                              </p:par>
                              <p:par>
                                <p:cTn id="125" presetID="10" presetClass="exit" presetSubtype="0" fill="hold" nodeType="withEffect">
                                  <p:stCondLst>
                                    <p:cond delay="0"/>
                                  </p:stCondLst>
                                  <p:childTnLst>
                                    <p:animEffect transition="out" filter="fade">
                                      <p:cBhvr>
                                        <p:cTn id="126" dur="500"/>
                                        <p:tgtEl>
                                          <p:spTgt spid="41"/>
                                        </p:tgtEl>
                                      </p:cBhvr>
                                    </p:animEffect>
                                    <p:set>
                                      <p:cBhvr>
                                        <p:cTn id="127" dur="1" fill="hold">
                                          <p:stCondLst>
                                            <p:cond delay="499"/>
                                          </p:stCondLst>
                                        </p:cTn>
                                        <p:tgtEl>
                                          <p:spTgt spid="41"/>
                                        </p:tgtEl>
                                        <p:attrNameLst>
                                          <p:attrName>style.visibility</p:attrName>
                                        </p:attrNameLst>
                                      </p:cBhvr>
                                      <p:to>
                                        <p:strVal val="hidden"/>
                                      </p:to>
                                    </p:set>
                                  </p:childTnLst>
                                </p:cTn>
                              </p:par>
                              <p:par>
                                <p:cTn id="128" presetID="10" presetClass="exit" presetSubtype="0" fill="hold" nodeType="withEffect">
                                  <p:stCondLst>
                                    <p:cond delay="0"/>
                                  </p:stCondLst>
                                  <p:childTnLst>
                                    <p:animEffect transition="out" filter="fade">
                                      <p:cBhvr>
                                        <p:cTn id="129" dur="500"/>
                                        <p:tgtEl>
                                          <p:spTgt spid="40"/>
                                        </p:tgtEl>
                                      </p:cBhvr>
                                    </p:animEffect>
                                    <p:set>
                                      <p:cBhvr>
                                        <p:cTn id="130" dur="1" fill="hold">
                                          <p:stCondLst>
                                            <p:cond delay="499"/>
                                          </p:stCondLst>
                                        </p:cTn>
                                        <p:tgtEl>
                                          <p:spTgt spid="40"/>
                                        </p:tgtEl>
                                        <p:attrNameLst>
                                          <p:attrName>style.visibility</p:attrName>
                                        </p:attrNameLst>
                                      </p:cBhvr>
                                      <p:to>
                                        <p:strVal val="hidden"/>
                                      </p:to>
                                    </p:set>
                                  </p:childTnLst>
                                </p:cTn>
                              </p:par>
                              <p:par>
                                <p:cTn id="131" presetID="10" presetClass="exit" presetSubtype="0" fill="hold" nodeType="withEffect">
                                  <p:stCondLst>
                                    <p:cond delay="0"/>
                                  </p:stCondLst>
                                  <p:childTnLst>
                                    <p:animEffect transition="out" filter="fade">
                                      <p:cBhvr>
                                        <p:cTn id="132" dur="500"/>
                                        <p:tgtEl>
                                          <p:spTgt spid="32"/>
                                        </p:tgtEl>
                                      </p:cBhvr>
                                    </p:animEffect>
                                    <p:set>
                                      <p:cBhvr>
                                        <p:cTn id="133" dur="1" fill="hold">
                                          <p:stCondLst>
                                            <p:cond delay="499"/>
                                          </p:stCondLst>
                                        </p:cTn>
                                        <p:tgtEl>
                                          <p:spTgt spid="32"/>
                                        </p:tgtEl>
                                        <p:attrNameLst>
                                          <p:attrName>style.visibility</p:attrName>
                                        </p:attrNameLst>
                                      </p:cBhvr>
                                      <p:to>
                                        <p:strVal val="hidden"/>
                                      </p:to>
                                    </p:set>
                                  </p:childTnLst>
                                </p:cTn>
                              </p:par>
                              <p:par>
                                <p:cTn id="134" presetID="10" presetClass="exit" presetSubtype="0" fill="hold" nodeType="withEffect">
                                  <p:stCondLst>
                                    <p:cond delay="0"/>
                                  </p:stCondLst>
                                  <p:childTnLst>
                                    <p:animEffect transition="out" filter="fade">
                                      <p:cBhvr>
                                        <p:cTn id="135" dur="500"/>
                                        <p:tgtEl>
                                          <p:spTgt spid="42"/>
                                        </p:tgtEl>
                                      </p:cBhvr>
                                    </p:animEffect>
                                    <p:set>
                                      <p:cBhvr>
                                        <p:cTn id="136" dur="1" fill="hold">
                                          <p:stCondLst>
                                            <p:cond delay="499"/>
                                          </p:stCondLst>
                                        </p:cTn>
                                        <p:tgtEl>
                                          <p:spTgt spid="42"/>
                                        </p:tgtEl>
                                        <p:attrNameLst>
                                          <p:attrName>style.visibility</p:attrName>
                                        </p:attrNameLst>
                                      </p:cBhvr>
                                      <p:to>
                                        <p:strVal val="hidden"/>
                                      </p:to>
                                    </p:set>
                                  </p:childTnLst>
                                </p:cTn>
                              </p:par>
                              <p:par>
                                <p:cTn id="137" presetID="10" presetClass="exit" presetSubtype="0" fill="hold" nodeType="withEffect">
                                  <p:stCondLst>
                                    <p:cond delay="0"/>
                                  </p:stCondLst>
                                  <p:childTnLst>
                                    <p:animEffect transition="out" filter="fade">
                                      <p:cBhvr>
                                        <p:cTn id="138" dur="500"/>
                                        <p:tgtEl>
                                          <p:spTgt spid="30"/>
                                        </p:tgtEl>
                                      </p:cBhvr>
                                    </p:animEffect>
                                    <p:set>
                                      <p:cBhvr>
                                        <p:cTn id="139" dur="1" fill="hold">
                                          <p:stCondLst>
                                            <p:cond delay="499"/>
                                          </p:stCondLst>
                                        </p:cTn>
                                        <p:tgtEl>
                                          <p:spTgt spid="30"/>
                                        </p:tgtEl>
                                        <p:attrNameLst>
                                          <p:attrName>style.visibility</p:attrName>
                                        </p:attrNameLst>
                                      </p:cBhvr>
                                      <p:to>
                                        <p:strVal val="hidden"/>
                                      </p:to>
                                    </p:set>
                                  </p:childTnLst>
                                </p:cTn>
                              </p:par>
                              <p:par>
                                <p:cTn id="140" presetID="10" presetClass="exit" presetSubtype="0" fill="hold" nodeType="withEffect">
                                  <p:stCondLst>
                                    <p:cond delay="0"/>
                                  </p:stCondLst>
                                  <p:childTnLst>
                                    <p:animEffect transition="out" filter="fade">
                                      <p:cBhvr>
                                        <p:cTn id="141" dur="500"/>
                                        <p:tgtEl>
                                          <p:spTgt spid="19"/>
                                        </p:tgtEl>
                                      </p:cBhvr>
                                    </p:animEffect>
                                    <p:set>
                                      <p:cBhvr>
                                        <p:cTn id="142" dur="1" fill="hold">
                                          <p:stCondLst>
                                            <p:cond delay="499"/>
                                          </p:stCondLst>
                                        </p:cTn>
                                        <p:tgtEl>
                                          <p:spTgt spid="19"/>
                                        </p:tgtEl>
                                        <p:attrNameLst>
                                          <p:attrName>style.visibility</p:attrName>
                                        </p:attrNameLst>
                                      </p:cBhvr>
                                      <p:to>
                                        <p:strVal val="hidden"/>
                                      </p:to>
                                    </p:set>
                                  </p:childTnLst>
                                </p:cTn>
                              </p:par>
                              <p:par>
                                <p:cTn id="143" presetID="10" presetClass="exit" presetSubtype="0" fill="hold" nodeType="withEffect">
                                  <p:stCondLst>
                                    <p:cond delay="0"/>
                                  </p:stCondLst>
                                  <p:childTnLst>
                                    <p:animEffect transition="out" filter="fade">
                                      <p:cBhvr>
                                        <p:cTn id="144" dur="500"/>
                                        <p:tgtEl>
                                          <p:spTgt spid="13"/>
                                        </p:tgtEl>
                                      </p:cBhvr>
                                    </p:animEffect>
                                    <p:set>
                                      <p:cBhvr>
                                        <p:cTn id="145" dur="1" fill="hold">
                                          <p:stCondLst>
                                            <p:cond delay="499"/>
                                          </p:stCondLst>
                                        </p:cTn>
                                        <p:tgtEl>
                                          <p:spTgt spid="13"/>
                                        </p:tgtEl>
                                        <p:attrNameLst>
                                          <p:attrName>style.visibility</p:attrName>
                                        </p:attrNameLst>
                                      </p:cBhvr>
                                      <p:to>
                                        <p:strVal val="hidden"/>
                                      </p:to>
                                    </p:set>
                                  </p:childTnLst>
                                </p:cTn>
                              </p:par>
                              <p:par>
                                <p:cTn id="146" presetID="10" presetClass="exit" presetSubtype="0" fill="hold" nodeType="withEffect">
                                  <p:stCondLst>
                                    <p:cond delay="0"/>
                                  </p:stCondLst>
                                  <p:childTnLst>
                                    <p:animEffect transition="out" filter="fade">
                                      <p:cBhvr>
                                        <p:cTn id="147" dur="500"/>
                                        <p:tgtEl>
                                          <p:spTgt spid="10"/>
                                        </p:tgtEl>
                                      </p:cBhvr>
                                    </p:animEffect>
                                    <p:set>
                                      <p:cBhvr>
                                        <p:cTn id="148" dur="1" fill="hold">
                                          <p:stCondLst>
                                            <p:cond delay="499"/>
                                          </p:stCondLst>
                                        </p:cTn>
                                        <p:tgtEl>
                                          <p:spTgt spid="10"/>
                                        </p:tgtEl>
                                        <p:attrNameLst>
                                          <p:attrName>style.visibility</p:attrName>
                                        </p:attrNameLst>
                                      </p:cBhvr>
                                      <p:to>
                                        <p:strVal val="hidden"/>
                                      </p:to>
                                    </p:set>
                                  </p:childTnLst>
                                </p:cTn>
                              </p:par>
                              <p:par>
                                <p:cTn id="149" presetID="10" presetClass="exit" presetSubtype="0" fill="hold" nodeType="withEffect">
                                  <p:stCondLst>
                                    <p:cond delay="0"/>
                                  </p:stCondLst>
                                  <p:childTnLst>
                                    <p:animEffect transition="out" filter="fade">
                                      <p:cBhvr>
                                        <p:cTn id="150" dur="500"/>
                                        <p:tgtEl>
                                          <p:spTgt spid="39"/>
                                        </p:tgtEl>
                                      </p:cBhvr>
                                    </p:animEffect>
                                    <p:set>
                                      <p:cBhvr>
                                        <p:cTn id="151" dur="1" fill="hold">
                                          <p:stCondLst>
                                            <p:cond delay="4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p:bldP spid="14" grpId="0"/>
      <p:bldP spid="16" grpId="0"/>
      <p:bldP spid="17" grpId="0"/>
      <p:bldP spid="18" grpId="0"/>
      <p:bldP spid="22" grpId="0"/>
      <p:bldP spid="27" grpId="0"/>
      <p:bldP spid="28" grpId="0"/>
      <p:bldP spid="29" grpId="0"/>
      <p:bldP spid="31" grpId="0"/>
      <p:bldP spid="35" grpId="0"/>
      <p:bldP spid="36" grpId="0"/>
      <p:bldP spid="37" grpId="0"/>
      <p:bldP spid="38" grpId="0"/>
      <p:bldP spid="43" grpId="0"/>
      <p:bldP spid="44" grpId="0"/>
      <p:bldP spid="48" grpId="0"/>
      <p:bldP spid="50" grpId="0"/>
      <p:bldP spid="64" grpId="0"/>
      <p:bldP spid="65" grpId="0"/>
      <p:bldP spid="66" grpId="0"/>
      <p:bldP spid="67" grpId="0"/>
      <p:bldP spid="68" grpId="0"/>
      <p:bldP spid="69" grpId="0"/>
      <p:bldP spid="70" grpId="0"/>
      <p:bldP spid="71" grpId="0"/>
      <p:bldP spid="72" grpId="0"/>
      <p:bldP spid="74" grpId="0"/>
      <p:bldP spid="75" grpId="0"/>
      <p:bldP spid="76" grpId="0"/>
      <p:bldP spid="77" grpId="0"/>
      <p:bldP spid="78" grpId="0"/>
      <p:bldP spid="79" grpId="0"/>
      <p:bldP spid="8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性质</a:t>
            </a:r>
            <a:r>
              <a:rPr lang="en-US" altLang="zh-CN" dirty="0"/>
              <a:t>——</a:t>
            </a:r>
            <a:r>
              <a:rPr lang="zh-CN" altLang="en-US" dirty="0"/>
              <a:t>位置</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3" y="2052918"/>
            <a:ext cx="5555903" cy="4547908"/>
          </a:xfrm>
        </p:spPr>
        <p:txBody>
          <a:bodyPr>
            <a:normAutofit/>
          </a:bodyPr>
          <a:lstStyle/>
          <a:p>
            <a:r>
              <a:rPr lang="zh-CN" altLang="en-US" dirty="0"/>
              <a:t>对于一个状态，我们知道它所在节点的</a:t>
            </a:r>
            <a:r>
              <a:rPr lang="en-US" altLang="zh-CN" dirty="0"/>
              <a:t>at</a:t>
            </a:r>
            <a:r>
              <a:rPr lang="zh-CN" altLang="en-US" dirty="0"/>
              <a:t>是它在原串中出现的一个位置（的右端点）</a:t>
            </a:r>
            <a:endParaRPr lang="en-US" altLang="zh-CN" dirty="0"/>
          </a:p>
          <a:p>
            <a:r>
              <a:rPr lang="zh-CN" altLang="en-US" dirty="0"/>
              <a:t>那么如果我们想要知道一个字符串在原串中出现的所有位置呢？</a:t>
            </a:r>
            <a:endParaRPr lang="en-US" altLang="zh-CN" dirty="0"/>
          </a:p>
          <a:p>
            <a:r>
              <a:rPr lang="zh-CN" altLang="en-US" dirty="0"/>
              <a:t>我们把新建时为</a:t>
            </a:r>
            <a:r>
              <a:rPr lang="en-US" altLang="zh-CN" dirty="0"/>
              <a:t>np</a:t>
            </a:r>
            <a:r>
              <a:rPr lang="zh-CN" altLang="en-US" dirty="0"/>
              <a:t>的节点（也是接受了原串的某个非空前缀的节点）叫做</a:t>
            </a:r>
            <a:r>
              <a:rPr lang="en-US" altLang="zh-CN" dirty="0"/>
              <a:t>np</a:t>
            </a:r>
            <a:r>
              <a:rPr lang="zh-CN" altLang="en-US" dirty="0"/>
              <a:t>类节点</a:t>
            </a:r>
            <a:endParaRPr lang="en-US" altLang="zh-CN" dirty="0"/>
          </a:p>
          <a:p>
            <a:r>
              <a:rPr lang="zh-CN" altLang="en-US" dirty="0"/>
              <a:t>我们把新建时为</a:t>
            </a:r>
            <a:r>
              <a:rPr lang="en-US" altLang="zh-CN" dirty="0"/>
              <a:t>nq</a:t>
            </a:r>
            <a:r>
              <a:rPr lang="zh-CN" altLang="en-US" dirty="0"/>
              <a:t>的节点叫做</a:t>
            </a:r>
            <a:r>
              <a:rPr lang="en-US" altLang="zh-CN" dirty="0"/>
              <a:t>nq</a:t>
            </a:r>
            <a:r>
              <a:rPr lang="zh-CN" altLang="en-US" dirty="0"/>
              <a:t>类节点</a:t>
            </a:r>
            <a:endParaRPr lang="en-US" altLang="zh-CN" dirty="0"/>
          </a:p>
          <a:p>
            <a:r>
              <a:rPr lang="zh-CN" altLang="en-US" dirty="0"/>
              <a:t>注意根既不是</a:t>
            </a:r>
            <a:r>
              <a:rPr lang="en-US" altLang="zh-CN" dirty="0"/>
              <a:t>np</a:t>
            </a:r>
            <a:r>
              <a:rPr lang="zh-CN" altLang="en-US" dirty="0"/>
              <a:t>类节点也不是</a:t>
            </a:r>
            <a:r>
              <a:rPr lang="en-US" altLang="zh-CN" dirty="0"/>
              <a:t>nq</a:t>
            </a:r>
            <a:r>
              <a:rPr lang="zh-CN" altLang="en-US" dirty="0"/>
              <a:t>类节点</a:t>
            </a:r>
            <a:endParaRPr lang="en-US" altLang="zh-CN" dirty="0"/>
          </a:p>
          <a:p>
            <a:r>
              <a:rPr lang="en-US" altLang="zh-CN" dirty="0"/>
              <a:t>np</a:t>
            </a:r>
            <a:r>
              <a:rPr lang="zh-CN" altLang="en-US" dirty="0"/>
              <a:t>类节点一共有</a:t>
            </a:r>
            <a:r>
              <a:rPr lang="en-US" altLang="zh-CN" dirty="0"/>
              <a:t>n</a:t>
            </a:r>
            <a:r>
              <a:rPr lang="zh-CN" altLang="en-US" dirty="0"/>
              <a:t>个，其</a:t>
            </a:r>
            <a:r>
              <a:rPr lang="en-US" altLang="zh-CN" dirty="0"/>
              <a:t>at</a:t>
            </a:r>
            <a:r>
              <a:rPr lang="zh-CN" altLang="en-US" dirty="0"/>
              <a:t>的值分别为</a:t>
            </a:r>
            <a:r>
              <a:rPr lang="en-US" altLang="zh-CN" dirty="0"/>
              <a:t>1~n</a:t>
            </a:r>
          </a:p>
          <a:p>
            <a:r>
              <a:rPr lang="zh-CN" altLang="en-US" dirty="0"/>
              <a:t>其中</a:t>
            </a:r>
            <a:r>
              <a:rPr lang="en-US" altLang="zh-CN" dirty="0"/>
              <a:t>at</a:t>
            </a:r>
            <a:r>
              <a:rPr lang="zh-CN" altLang="en-US" dirty="0"/>
              <a:t>值为</a:t>
            </a:r>
            <a:r>
              <a:rPr lang="en-US" altLang="zh-CN" dirty="0" err="1"/>
              <a:t>i</a:t>
            </a:r>
            <a:r>
              <a:rPr lang="zh-CN" altLang="en-US" dirty="0"/>
              <a:t>的</a:t>
            </a:r>
            <a:r>
              <a:rPr lang="en-US" altLang="zh-CN" dirty="0"/>
              <a:t>np</a:t>
            </a:r>
            <a:r>
              <a:rPr lang="zh-CN" altLang="en-US" dirty="0"/>
              <a:t>类节点接受了长度为</a:t>
            </a:r>
            <a:r>
              <a:rPr lang="en-US" altLang="zh-CN" dirty="0" err="1"/>
              <a:t>i</a:t>
            </a:r>
            <a:r>
              <a:rPr lang="zh-CN" altLang="en-US" dirty="0"/>
              <a:t>的前缀</a:t>
            </a:r>
          </a:p>
        </p:txBody>
      </p:sp>
      <p:sp>
        <p:nvSpPr>
          <p:cNvPr id="4" name="椭圆 3">
            <a:extLst>
              <a:ext uri="{FF2B5EF4-FFF2-40B4-BE49-F238E27FC236}">
                <a16:creationId xmlns:a16="http://schemas.microsoft.com/office/drawing/2014/main" id="{6505FAF1-492D-4B0A-AEFE-D6148AA024A5}"/>
              </a:ext>
            </a:extLst>
          </p:cNvPr>
          <p:cNvSpPr/>
          <p:nvPr/>
        </p:nvSpPr>
        <p:spPr>
          <a:xfrm>
            <a:off x="6601787" y="3363189"/>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5" name="椭圆 4">
            <a:extLst>
              <a:ext uri="{FF2B5EF4-FFF2-40B4-BE49-F238E27FC236}">
                <a16:creationId xmlns:a16="http://schemas.microsoft.com/office/drawing/2014/main" id="{B3A3CB33-9C2A-4830-ACB1-8BEA18A0B7D6}"/>
              </a:ext>
            </a:extLst>
          </p:cNvPr>
          <p:cNvSpPr/>
          <p:nvPr/>
        </p:nvSpPr>
        <p:spPr>
          <a:xfrm>
            <a:off x="7214313" y="1853248"/>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sp>
        <p:nvSpPr>
          <p:cNvPr id="6" name="椭圆 5">
            <a:extLst>
              <a:ext uri="{FF2B5EF4-FFF2-40B4-BE49-F238E27FC236}">
                <a16:creationId xmlns:a16="http://schemas.microsoft.com/office/drawing/2014/main" id="{8F31210F-D623-445F-8F54-B41B34BA07F5}"/>
              </a:ext>
            </a:extLst>
          </p:cNvPr>
          <p:cNvSpPr/>
          <p:nvPr/>
        </p:nvSpPr>
        <p:spPr>
          <a:xfrm>
            <a:off x="8080653" y="968097"/>
            <a:ext cx="679508" cy="67950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E61BF22-2440-472A-A1EC-9C2A94EED68E}"/>
              </a:ext>
            </a:extLst>
          </p:cNvPr>
          <p:cNvSpPr/>
          <p:nvPr/>
        </p:nvSpPr>
        <p:spPr>
          <a:xfrm>
            <a:off x="9850730" y="968097"/>
            <a:ext cx="679508" cy="6795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cxnSp>
        <p:nvCxnSpPr>
          <p:cNvPr id="8" name="直接连接符 21">
            <a:extLst>
              <a:ext uri="{FF2B5EF4-FFF2-40B4-BE49-F238E27FC236}">
                <a16:creationId xmlns:a16="http://schemas.microsoft.com/office/drawing/2014/main" id="{45C9F9F1-CD7F-4756-B0D9-08BAE9087731}"/>
              </a:ext>
            </a:extLst>
          </p:cNvPr>
          <p:cNvCxnSpPr>
            <a:cxnSpLocks/>
            <a:stCxn id="6" idx="6"/>
            <a:endCxn id="7" idx="2"/>
          </p:cNvCxnSpPr>
          <p:nvPr/>
        </p:nvCxnSpPr>
        <p:spPr>
          <a:xfrm>
            <a:off x="8760161" y="1307851"/>
            <a:ext cx="1090569" cy="0"/>
          </a:xfrm>
          <a:prstGeom prst="straightConnector1">
            <a:avLst/>
          </a:prstGeom>
          <a:ln w="38100">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FDA5FB04-AC6F-4FE9-A189-5D26D22FFE80}"/>
              </a:ext>
            </a:extLst>
          </p:cNvPr>
          <p:cNvSpPr/>
          <p:nvPr/>
        </p:nvSpPr>
        <p:spPr>
          <a:xfrm>
            <a:off x="10757314" y="176501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cxnSp>
        <p:nvCxnSpPr>
          <p:cNvPr id="10" name="直接连接符 21">
            <a:extLst>
              <a:ext uri="{FF2B5EF4-FFF2-40B4-BE49-F238E27FC236}">
                <a16:creationId xmlns:a16="http://schemas.microsoft.com/office/drawing/2014/main" id="{1BD18C05-85C3-409F-AD8E-F1E43F8860F2}"/>
              </a:ext>
            </a:extLst>
          </p:cNvPr>
          <p:cNvCxnSpPr>
            <a:cxnSpLocks/>
            <a:stCxn id="7" idx="5"/>
            <a:endCxn id="9" idx="1"/>
          </p:cNvCxnSpPr>
          <p:nvPr/>
        </p:nvCxnSpPr>
        <p:spPr>
          <a:xfrm>
            <a:off x="10430726" y="1548093"/>
            <a:ext cx="450104" cy="340437"/>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8932DBE1-B1C6-403B-98E4-C1E32008A3C2}"/>
              </a:ext>
            </a:extLst>
          </p:cNvPr>
          <p:cNvSpPr/>
          <p:nvPr/>
        </p:nvSpPr>
        <p:spPr>
          <a:xfrm>
            <a:off x="11198464" y="335356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12" name="文本框 11">
            <a:extLst>
              <a:ext uri="{FF2B5EF4-FFF2-40B4-BE49-F238E27FC236}">
                <a16:creationId xmlns:a16="http://schemas.microsoft.com/office/drawing/2014/main" id="{9E70F350-84AE-4995-8327-66D9B9E990C0}"/>
              </a:ext>
            </a:extLst>
          </p:cNvPr>
          <p:cNvSpPr txBox="1"/>
          <p:nvPr/>
        </p:nvSpPr>
        <p:spPr>
          <a:xfrm>
            <a:off x="11302441" y="3753941"/>
            <a:ext cx="653255"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cxnSp>
        <p:nvCxnSpPr>
          <p:cNvPr id="13" name="直接连接符 21">
            <a:extLst>
              <a:ext uri="{FF2B5EF4-FFF2-40B4-BE49-F238E27FC236}">
                <a16:creationId xmlns:a16="http://schemas.microsoft.com/office/drawing/2014/main" id="{D33810ED-8123-410E-B588-5C1F12AC2222}"/>
              </a:ext>
            </a:extLst>
          </p:cNvPr>
          <p:cNvCxnSpPr>
            <a:cxnSpLocks/>
            <a:stCxn id="9" idx="4"/>
            <a:endCxn id="11" idx="1"/>
          </p:cNvCxnSpPr>
          <p:nvPr/>
        </p:nvCxnSpPr>
        <p:spPr>
          <a:xfrm>
            <a:off x="11179023" y="2608431"/>
            <a:ext cx="142957" cy="86864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9D7E1411-3A77-4DEA-AC6C-0B693A4524F1}"/>
              </a:ext>
            </a:extLst>
          </p:cNvPr>
          <p:cNvSpPr txBox="1"/>
          <p:nvPr/>
        </p:nvSpPr>
        <p:spPr>
          <a:xfrm>
            <a:off x="10925652" y="2151553"/>
            <a:ext cx="508779" cy="369332"/>
          </a:xfrm>
          <a:prstGeom prst="rect">
            <a:avLst/>
          </a:prstGeom>
          <a:noFill/>
        </p:spPr>
        <p:txBody>
          <a:bodyPr wrap="square" rtlCol="0">
            <a:spAutoFit/>
          </a:bodyPr>
          <a:lstStyle/>
          <a:p>
            <a:pPr algn="ctr"/>
            <a:r>
              <a:rPr lang="en-US" altLang="zh-CN" b="1" dirty="0">
                <a:solidFill>
                  <a:srgbClr val="FFFF00"/>
                </a:solidFill>
              </a:rPr>
              <a:t>a</a:t>
            </a:r>
            <a:r>
              <a:rPr lang="en-US" altLang="zh-CN" b="1" dirty="0">
                <a:solidFill>
                  <a:srgbClr val="66FF66"/>
                </a:solidFill>
              </a:rPr>
              <a:t>b</a:t>
            </a:r>
            <a:endParaRPr lang="zh-CN" altLang="en-US" b="1" dirty="0">
              <a:solidFill>
                <a:srgbClr val="00FFFF"/>
              </a:solidFill>
            </a:endParaRPr>
          </a:p>
        </p:txBody>
      </p:sp>
      <p:sp>
        <p:nvSpPr>
          <p:cNvPr id="15" name="椭圆 14">
            <a:extLst>
              <a:ext uri="{FF2B5EF4-FFF2-40B4-BE49-F238E27FC236}">
                <a16:creationId xmlns:a16="http://schemas.microsoft.com/office/drawing/2014/main" id="{813DCEDF-3CE6-4CA1-9174-D3899967D394}"/>
              </a:ext>
            </a:extLst>
          </p:cNvPr>
          <p:cNvSpPr/>
          <p:nvPr/>
        </p:nvSpPr>
        <p:spPr>
          <a:xfrm>
            <a:off x="9496049" y="4338332"/>
            <a:ext cx="971575" cy="9715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16" name="文本框 15">
            <a:extLst>
              <a:ext uri="{FF2B5EF4-FFF2-40B4-BE49-F238E27FC236}">
                <a16:creationId xmlns:a16="http://schemas.microsoft.com/office/drawing/2014/main" id="{48BDD991-94B2-4C88-AF97-42F4CF2DDFE1}"/>
              </a:ext>
            </a:extLst>
          </p:cNvPr>
          <p:cNvSpPr txBox="1"/>
          <p:nvPr/>
        </p:nvSpPr>
        <p:spPr>
          <a:xfrm>
            <a:off x="9879138" y="4411379"/>
            <a:ext cx="48279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17" name="文本框 16">
            <a:extLst>
              <a:ext uri="{FF2B5EF4-FFF2-40B4-BE49-F238E27FC236}">
                <a16:creationId xmlns:a16="http://schemas.microsoft.com/office/drawing/2014/main" id="{F4E632BC-3FD5-428C-8C91-374979405377}"/>
              </a:ext>
            </a:extLst>
          </p:cNvPr>
          <p:cNvSpPr txBox="1"/>
          <p:nvPr/>
        </p:nvSpPr>
        <p:spPr>
          <a:xfrm>
            <a:off x="9526971" y="4802131"/>
            <a:ext cx="89048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18" name="文本框 17">
            <a:extLst>
              <a:ext uri="{FF2B5EF4-FFF2-40B4-BE49-F238E27FC236}">
                <a16:creationId xmlns:a16="http://schemas.microsoft.com/office/drawing/2014/main" id="{A057AC00-D1D1-497E-ABC2-587DFA676D5A}"/>
              </a:ext>
            </a:extLst>
          </p:cNvPr>
          <p:cNvSpPr txBox="1"/>
          <p:nvPr/>
        </p:nvSpPr>
        <p:spPr>
          <a:xfrm>
            <a:off x="9691662" y="4601424"/>
            <a:ext cx="717674"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cxnSp>
        <p:nvCxnSpPr>
          <p:cNvPr id="19" name="直接连接符 21">
            <a:extLst>
              <a:ext uri="{FF2B5EF4-FFF2-40B4-BE49-F238E27FC236}">
                <a16:creationId xmlns:a16="http://schemas.microsoft.com/office/drawing/2014/main" id="{8240BA11-B5D2-4D02-99F9-F91DCBCC5DD3}"/>
              </a:ext>
            </a:extLst>
          </p:cNvPr>
          <p:cNvCxnSpPr>
            <a:cxnSpLocks/>
            <a:stCxn id="11" idx="3"/>
            <a:endCxn id="15" idx="7"/>
          </p:cNvCxnSpPr>
          <p:nvPr/>
        </p:nvCxnSpPr>
        <p:spPr>
          <a:xfrm flipH="1">
            <a:off x="10325340" y="4073465"/>
            <a:ext cx="996640" cy="40715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直接连接符 21">
            <a:extLst>
              <a:ext uri="{FF2B5EF4-FFF2-40B4-BE49-F238E27FC236}">
                <a16:creationId xmlns:a16="http://schemas.microsoft.com/office/drawing/2014/main" id="{F6F7AF13-EF87-4896-95C7-A11BBFEA64AF}"/>
              </a:ext>
            </a:extLst>
          </p:cNvPr>
          <p:cNvCxnSpPr>
            <a:cxnSpLocks/>
            <a:stCxn id="7" idx="1"/>
            <a:endCxn id="6" idx="7"/>
          </p:cNvCxnSpPr>
          <p:nvPr/>
        </p:nvCxnSpPr>
        <p:spPr>
          <a:xfrm flipH="1">
            <a:off x="8660649" y="1067609"/>
            <a:ext cx="1289593"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接连接符 21">
            <a:extLst>
              <a:ext uri="{FF2B5EF4-FFF2-40B4-BE49-F238E27FC236}">
                <a16:creationId xmlns:a16="http://schemas.microsoft.com/office/drawing/2014/main" id="{DB69CCA4-673B-41EA-BD1E-D65DABEF72A6}"/>
              </a:ext>
            </a:extLst>
          </p:cNvPr>
          <p:cNvCxnSpPr>
            <a:cxnSpLocks/>
            <a:stCxn id="6" idx="3"/>
            <a:endCxn id="5" idx="7"/>
          </p:cNvCxnSpPr>
          <p:nvPr/>
        </p:nvCxnSpPr>
        <p:spPr>
          <a:xfrm flipH="1">
            <a:off x="7934214" y="1548093"/>
            <a:ext cx="245951" cy="42867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4BE1DAFD-4065-4BA3-9B7A-D4E721B7F7F5}"/>
              </a:ext>
            </a:extLst>
          </p:cNvPr>
          <p:cNvSpPr txBox="1"/>
          <p:nvPr/>
        </p:nvSpPr>
        <p:spPr>
          <a:xfrm>
            <a:off x="7384898" y="1957783"/>
            <a:ext cx="508779" cy="369332"/>
          </a:xfrm>
          <a:prstGeom prst="rect">
            <a:avLst/>
          </a:prstGeom>
          <a:noFill/>
        </p:spPr>
        <p:txBody>
          <a:bodyPr wrap="square" rtlCol="0">
            <a:spAutoFit/>
          </a:bodyPr>
          <a:lstStyle/>
          <a:p>
            <a:pPr algn="ctr"/>
            <a:r>
              <a:rPr lang="en-US" altLang="zh-CN" b="1" dirty="0">
                <a:solidFill>
                  <a:srgbClr val="66FF66"/>
                </a:solidFill>
              </a:rPr>
              <a:t>b</a:t>
            </a:r>
            <a:endParaRPr lang="zh-CN" altLang="en-US" b="1" dirty="0">
              <a:solidFill>
                <a:srgbClr val="00FFFF"/>
              </a:solidFill>
            </a:endParaRPr>
          </a:p>
        </p:txBody>
      </p:sp>
      <p:cxnSp>
        <p:nvCxnSpPr>
          <p:cNvPr id="23" name="直接连接符 21">
            <a:extLst>
              <a:ext uri="{FF2B5EF4-FFF2-40B4-BE49-F238E27FC236}">
                <a16:creationId xmlns:a16="http://schemas.microsoft.com/office/drawing/2014/main" id="{F42AD57C-C46A-4999-B467-8064D15CB3B9}"/>
              </a:ext>
            </a:extLst>
          </p:cNvPr>
          <p:cNvCxnSpPr>
            <a:cxnSpLocks/>
            <a:stCxn id="5" idx="0"/>
            <a:endCxn id="6" idx="2"/>
          </p:cNvCxnSpPr>
          <p:nvPr/>
        </p:nvCxnSpPr>
        <p:spPr>
          <a:xfrm flipV="1">
            <a:off x="7636022" y="1307851"/>
            <a:ext cx="444631" cy="54539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直接连接符 21">
            <a:extLst>
              <a:ext uri="{FF2B5EF4-FFF2-40B4-BE49-F238E27FC236}">
                <a16:creationId xmlns:a16="http://schemas.microsoft.com/office/drawing/2014/main" id="{A6026655-F267-4293-BD26-8CEE48FE7F11}"/>
              </a:ext>
            </a:extLst>
          </p:cNvPr>
          <p:cNvCxnSpPr>
            <a:cxnSpLocks/>
            <a:stCxn id="15" idx="1"/>
            <a:endCxn id="5" idx="5"/>
          </p:cNvCxnSpPr>
          <p:nvPr/>
        </p:nvCxnSpPr>
        <p:spPr>
          <a:xfrm flipH="1" flipV="1">
            <a:off x="7934214" y="2573149"/>
            <a:ext cx="1704119" cy="190746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接连接符 21">
            <a:extLst>
              <a:ext uri="{FF2B5EF4-FFF2-40B4-BE49-F238E27FC236}">
                <a16:creationId xmlns:a16="http://schemas.microsoft.com/office/drawing/2014/main" id="{10D5F2D2-8A70-4D5E-987C-27F4C5510901}"/>
              </a:ext>
            </a:extLst>
          </p:cNvPr>
          <p:cNvCxnSpPr>
            <a:cxnSpLocks/>
            <a:stCxn id="9" idx="2"/>
            <a:endCxn id="5" idx="6"/>
          </p:cNvCxnSpPr>
          <p:nvPr/>
        </p:nvCxnSpPr>
        <p:spPr>
          <a:xfrm flipH="1">
            <a:off x="8057730" y="2186723"/>
            <a:ext cx="2699584" cy="8823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椭圆 25">
            <a:extLst>
              <a:ext uri="{FF2B5EF4-FFF2-40B4-BE49-F238E27FC236}">
                <a16:creationId xmlns:a16="http://schemas.microsoft.com/office/drawing/2014/main" id="{5871D39C-15C5-46E5-894E-D3BEE167DBED}"/>
              </a:ext>
            </a:extLst>
          </p:cNvPr>
          <p:cNvSpPr/>
          <p:nvPr/>
        </p:nvSpPr>
        <p:spPr>
          <a:xfrm>
            <a:off x="8334899" y="5510614"/>
            <a:ext cx="1202123" cy="12021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27" name="文本框 26">
            <a:extLst>
              <a:ext uri="{FF2B5EF4-FFF2-40B4-BE49-F238E27FC236}">
                <a16:creationId xmlns:a16="http://schemas.microsoft.com/office/drawing/2014/main" id="{F49CD459-1DDA-42B8-A27E-DF0D4CC21951}"/>
              </a:ext>
            </a:extLst>
          </p:cNvPr>
          <p:cNvSpPr txBox="1"/>
          <p:nvPr/>
        </p:nvSpPr>
        <p:spPr>
          <a:xfrm>
            <a:off x="8758617" y="5789118"/>
            <a:ext cx="703006"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28" name="文本框 27">
            <a:extLst>
              <a:ext uri="{FF2B5EF4-FFF2-40B4-BE49-F238E27FC236}">
                <a16:creationId xmlns:a16="http://schemas.microsoft.com/office/drawing/2014/main" id="{CB31EFAE-72EA-4FA6-A31D-0EBD5DD57EF9}"/>
              </a:ext>
            </a:extLst>
          </p:cNvPr>
          <p:cNvSpPr txBox="1"/>
          <p:nvPr/>
        </p:nvSpPr>
        <p:spPr>
          <a:xfrm>
            <a:off x="8431462" y="6187325"/>
            <a:ext cx="105517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29" name="文本框 28">
            <a:extLst>
              <a:ext uri="{FF2B5EF4-FFF2-40B4-BE49-F238E27FC236}">
                <a16:creationId xmlns:a16="http://schemas.microsoft.com/office/drawing/2014/main" id="{A14FA1A1-FDEB-4579-8C9E-A716C0C82670}"/>
              </a:ext>
            </a:extLst>
          </p:cNvPr>
          <p:cNvSpPr txBox="1"/>
          <p:nvPr/>
        </p:nvSpPr>
        <p:spPr>
          <a:xfrm>
            <a:off x="8586527" y="5986618"/>
            <a:ext cx="890483"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cxnSp>
        <p:nvCxnSpPr>
          <p:cNvPr id="30" name="直接连接符 21">
            <a:extLst>
              <a:ext uri="{FF2B5EF4-FFF2-40B4-BE49-F238E27FC236}">
                <a16:creationId xmlns:a16="http://schemas.microsoft.com/office/drawing/2014/main" id="{C9B97D30-24A6-4F24-8768-571F414B8ADD}"/>
              </a:ext>
            </a:extLst>
          </p:cNvPr>
          <p:cNvCxnSpPr>
            <a:cxnSpLocks/>
            <a:stCxn id="15" idx="3"/>
            <a:endCxn id="26" idx="7"/>
          </p:cNvCxnSpPr>
          <p:nvPr/>
        </p:nvCxnSpPr>
        <p:spPr>
          <a:xfrm flipH="1">
            <a:off x="9360975" y="5167623"/>
            <a:ext cx="277358" cy="519038"/>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A64E416A-5304-4FDC-BBDC-8BAA72A5A9E1}"/>
              </a:ext>
            </a:extLst>
          </p:cNvPr>
          <p:cNvSpPr txBox="1"/>
          <p:nvPr/>
        </p:nvSpPr>
        <p:spPr>
          <a:xfrm>
            <a:off x="8922620" y="5595007"/>
            <a:ext cx="518150" cy="369332"/>
          </a:xfrm>
          <a:prstGeom prst="rect">
            <a:avLst/>
          </a:prstGeom>
          <a:noFill/>
        </p:spPr>
        <p:txBody>
          <a:bodyPr wrap="square" rtlCol="0">
            <a:spAutoFit/>
          </a:bodyPr>
          <a:lstStyle/>
          <a:p>
            <a:pPr algn="ctr"/>
            <a:r>
              <a:rPr lang="en-US" altLang="zh-CN" b="1" dirty="0">
                <a:solidFill>
                  <a:srgbClr val="66FF66"/>
                </a:solidFill>
              </a:rPr>
              <a:t>bb</a:t>
            </a:r>
            <a:endParaRPr lang="zh-CN" altLang="en-US" b="1" dirty="0">
              <a:solidFill>
                <a:srgbClr val="00FFFF"/>
              </a:solidFill>
            </a:endParaRPr>
          </a:p>
        </p:txBody>
      </p:sp>
      <p:cxnSp>
        <p:nvCxnSpPr>
          <p:cNvPr id="32" name="直接连接符 21">
            <a:extLst>
              <a:ext uri="{FF2B5EF4-FFF2-40B4-BE49-F238E27FC236}">
                <a16:creationId xmlns:a16="http://schemas.microsoft.com/office/drawing/2014/main" id="{E8BEB18C-943E-42E0-9542-ACBF13145B25}"/>
              </a:ext>
            </a:extLst>
          </p:cNvPr>
          <p:cNvCxnSpPr>
            <a:cxnSpLocks/>
            <a:stCxn id="5" idx="4"/>
            <a:endCxn id="26" idx="0"/>
          </p:cNvCxnSpPr>
          <p:nvPr/>
        </p:nvCxnSpPr>
        <p:spPr>
          <a:xfrm>
            <a:off x="7636022" y="2696665"/>
            <a:ext cx="1299939" cy="2813949"/>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接连接符 21">
            <a:extLst>
              <a:ext uri="{FF2B5EF4-FFF2-40B4-BE49-F238E27FC236}">
                <a16:creationId xmlns:a16="http://schemas.microsoft.com/office/drawing/2014/main" id="{50551A0F-7FBF-4BC8-86F6-44EC1E480A3B}"/>
              </a:ext>
            </a:extLst>
          </p:cNvPr>
          <p:cNvCxnSpPr>
            <a:cxnSpLocks/>
            <a:stCxn id="26" idx="1"/>
            <a:endCxn id="5" idx="4"/>
          </p:cNvCxnSpPr>
          <p:nvPr/>
        </p:nvCxnSpPr>
        <p:spPr>
          <a:xfrm flipH="1" flipV="1">
            <a:off x="7636022" y="2696665"/>
            <a:ext cx="874924" cy="2989996"/>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椭圆 33">
            <a:extLst>
              <a:ext uri="{FF2B5EF4-FFF2-40B4-BE49-F238E27FC236}">
                <a16:creationId xmlns:a16="http://schemas.microsoft.com/office/drawing/2014/main" id="{41DCCC2A-A795-46A9-9AE1-2F6E61FDEF1E}"/>
              </a:ext>
            </a:extLst>
          </p:cNvPr>
          <p:cNvSpPr/>
          <p:nvPr/>
        </p:nvSpPr>
        <p:spPr>
          <a:xfrm>
            <a:off x="6626148" y="4778808"/>
            <a:ext cx="1306721" cy="130672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35" name="文本框 34">
            <a:extLst>
              <a:ext uri="{FF2B5EF4-FFF2-40B4-BE49-F238E27FC236}">
                <a16:creationId xmlns:a16="http://schemas.microsoft.com/office/drawing/2014/main" id="{4703817D-AFF4-41A7-A4B2-EDB746B3178A}"/>
              </a:ext>
            </a:extLst>
          </p:cNvPr>
          <p:cNvSpPr txBox="1"/>
          <p:nvPr/>
        </p:nvSpPr>
        <p:spPr>
          <a:xfrm>
            <a:off x="6961860" y="5095948"/>
            <a:ext cx="87496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36" name="文本框 35">
            <a:extLst>
              <a:ext uri="{FF2B5EF4-FFF2-40B4-BE49-F238E27FC236}">
                <a16:creationId xmlns:a16="http://schemas.microsoft.com/office/drawing/2014/main" id="{5B997B1B-C9A1-44E8-876B-72D258BB0CC8}"/>
              </a:ext>
            </a:extLst>
          </p:cNvPr>
          <p:cNvSpPr txBox="1"/>
          <p:nvPr/>
        </p:nvSpPr>
        <p:spPr>
          <a:xfrm>
            <a:off x="6644330" y="5494155"/>
            <a:ext cx="120212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37" name="文本框 36">
            <a:extLst>
              <a:ext uri="{FF2B5EF4-FFF2-40B4-BE49-F238E27FC236}">
                <a16:creationId xmlns:a16="http://schemas.microsoft.com/office/drawing/2014/main" id="{E7ADAB8A-895C-4CCB-8B59-7ACEDBB5BFFF}"/>
              </a:ext>
            </a:extLst>
          </p:cNvPr>
          <p:cNvSpPr txBox="1"/>
          <p:nvPr/>
        </p:nvSpPr>
        <p:spPr>
          <a:xfrm>
            <a:off x="6799395" y="5293448"/>
            <a:ext cx="1047058"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38" name="文本框 37">
            <a:extLst>
              <a:ext uri="{FF2B5EF4-FFF2-40B4-BE49-F238E27FC236}">
                <a16:creationId xmlns:a16="http://schemas.microsoft.com/office/drawing/2014/main" id="{08CC974E-9CDE-4B31-A5CA-5B8D27685B06}"/>
              </a:ext>
            </a:extLst>
          </p:cNvPr>
          <p:cNvSpPr txBox="1"/>
          <p:nvPr/>
        </p:nvSpPr>
        <p:spPr>
          <a:xfrm>
            <a:off x="7125863" y="4892212"/>
            <a:ext cx="694068" cy="369332"/>
          </a:xfrm>
          <a:prstGeom prst="rect">
            <a:avLst/>
          </a:prstGeom>
          <a:noFill/>
        </p:spPr>
        <p:txBody>
          <a:bodyPr wrap="square" rtlCol="0">
            <a:spAutoFit/>
          </a:bodyPr>
          <a:lstStyle/>
          <a:p>
            <a:pPr algn="ct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cxnSp>
        <p:nvCxnSpPr>
          <p:cNvPr id="39" name="直接连接符 21">
            <a:extLst>
              <a:ext uri="{FF2B5EF4-FFF2-40B4-BE49-F238E27FC236}">
                <a16:creationId xmlns:a16="http://schemas.microsoft.com/office/drawing/2014/main" id="{AE5FB74B-1BEE-409D-ABE8-E7CDFCA16799}"/>
              </a:ext>
            </a:extLst>
          </p:cNvPr>
          <p:cNvCxnSpPr>
            <a:cxnSpLocks/>
            <a:stCxn id="26" idx="2"/>
            <a:endCxn id="34" idx="5"/>
          </p:cNvCxnSpPr>
          <p:nvPr/>
        </p:nvCxnSpPr>
        <p:spPr>
          <a:xfrm flipH="1" flipV="1">
            <a:off x="7741504" y="5894164"/>
            <a:ext cx="593395" cy="217512"/>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直接连接符 21">
            <a:extLst>
              <a:ext uri="{FF2B5EF4-FFF2-40B4-BE49-F238E27FC236}">
                <a16:creationId xmlns:a16="http://schemas.microsoft.com/office/drawing/2014/main" id="{877B5117-72E3-46A2-886C-CD427DA84053}"/>
              </a:ext>
            </a:extLst>
          </p:cNvPr>
          <p:cNvCxnSpPr>
            <a:cxnSpLocks/>
            <a:stCxn id="5" idx="3"/>
            <a:endCxn id="4" idx="0"/>
          </p:cNvCxnSpPr>
          <p:nvPr/>
        </p:nvCxnSpPr>
        <p:spPr>
          <a:xfrm flipH="1">
            <a:off x="7023496" y="2573149"/>
            <a:ext cx="314333" cy="790040"/>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直接连接符 21">
            <a:extLst>
              <a:ext uri="{FF2B5EF4-FFF2-40B4-BE49-F238E27FC236}">
                <a16:creationId xmlns:a16="http://schemas.microsoft.com/office/drawing/2014/main" id="{56EF981C-B8C3-4C52-AA92-03D2262E6FF1}"/>
              </a:ext>
            </a:extLst>
          </p:cNvPr>
          <p:cNvCxnSpPr>
            <a:cxnSpLocks/>
            <a:stCxn id="6" idx="5"/>
            <a:endCxn id="4" idx="6"/>
          </p:cNvCxnSpPr>
          <p:nvPr/>
        </p:nvCxnSpPr>
        <p:spPr>
          <a:xfrm flipH="1">
            <a:off x="7445204" y="1548093"/>
            <a:ext cx="1215445" cy="2236805"/>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直接连接符 21">
            <a:extLst>
              <a:ext uri="{FF2B5EF4-FFF2-40B4-BE49-F238E27FC236}">
                <a16:creationId xmlns:a16="http://schemas.microsoft.com/office/drawing/2014/main" id="{B58F6BD3-B7C3-4C23-883C-5C669F8EB5C3}"/>
              </a:ext>
            </a:extLst>
          </p:cNvPr>
          <p:cNvCxnSpPr>
            <a:cxnSpLocks/>
            <a:stCxn id="4" idx="5"/>
            <a:endCxn id="15" idx="2"/>
          </p:cNvCxnSpPr>
          <p:nvPr/>
        </p:nvCxnSpPr>
        <p:spPr>
          <a:xfrm>
            <a:off x="7321688" y="4083090"/>
            <a:ext cx="2174361" cy="741030"/>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A46E369B-EB4F-48EC-8804-9A3C86384E26}"/>
              </a:ext>
            </a:extLst>
          </p:cNvPr>
          <p:cNvSpPr txBox="1"/>
          <p:nvPr/>
        </p:nvSpPr>
        <p:spPr>
          <a:xfrm>
            <a:off x="6849313" y="3565240"/>
            <a:ext cx="508779"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sp>
        <p:nvSpPr>
          <p:cNvPr id="44" name="文本框 43">
            <a:extLst>
              <a:ext uri="{FF2B5EF4-FFF2-40B4-BE49-F238E27FC236}">
                <a16:creationId xmlns:a16="http://schemas.microsoft.com/office/drawing/2014/main" id="{E4C0EBFA-1261-44E6-8406-0CDE059734F6}"/>
              </a:ext>
            </a:extLst>
          </p:cNvPr>
          <p:cNvSpPr txBox="1"/>
          <p:nvPr/>
        </p:nvSpPr>
        <p:spPr>
          <a:xfrm>
            <a:off x="7012307" y="3375195"/>
            <a:ext cx="327259" cy="369332"/>
          </a:xfrm>
          <a:prstGeom prst="rect">
            <a:avLst/>
          </a:prstGeom>
          <a:noFill/>
        </p:spPr>
        <p:txBody>
          <a:bodyPr wrap="square" rtlCol="0">
            <a:spAutoFit/>
          </a:bodyPr>
          <a:lstStyle/>
          <a:p>
            <a:pPr algn="ctr"/>
            <a:r>
              <a:rPr lang="en-US" altLang="zh-CN" b="1" dirty="0">
                <a:solidFill>
                  <a:srgbClr val="00FFFF"/>
                </a:solidFill>
              </a:rPr>
              <a:t>c</a:t>
            </a:r>
            <a:endParaRPr lang="zh-CN" altLang="en-US" b="1" dirty="0">
              <a:solidFill>
                <a:srgbClr val="00FFFF"/>
              </a:solidFill>
            </a:endParaRPr>
          </a:p>
        </p:txBody>
      </p:sp>
      <p:cxnSp>
        <p:nvCxnSpPr>
          <p:cNvPr id="45" name="直接连接符 21">
            <a:extLst>
              <a:ext uri="{FF2B5EF4-FFF2-40B4-BE49-F238E27FC236}">
                <a16:creationId xmlns:a16="http://schemas.microsoft.com/office/drawing/2014/main" id="{FB0E54C2-EEC0-4736-9B8C-F83026548BF2}"/>
              </a:ext>
            </a:extLst>
          </p:cNvPr>
          <p:cNvCxnSpPr>
            <a:cxnSpLocks/>
            <a:stCxn id="34" idx="0"/>
            <a:endCxn id="4" idx="4"/>
          </p:cNvCxnSpPr>
          <p:nvPr/>
        </p:nvCxnSpPr>
        <p:spPr>
          <a:xfrm flipH="1" flipV="1">
            <a:off x="7023496" y="4206606"/>
            <a:ext cx="256013" cy="572202"/>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接连接符 21">
            <a:extLst>
              <a:ext uri="{FF2B5EF4-FFF2-40B4-BE49-F238E27FC236}">
                <a16:creationId xmlns:a16="http://schemas.microsoft.com/office/drawing/2014/main" id="{2D37475A-E393-49FA-BFFB-EC38DDA4869A}"/>
              </a:ext>
            </a:extLst>
          </p:cNvPr>
          <p:cNvCxnSpPr>
            <a:cxnSpLocks/>
            <a:stCxn id="4" idx="1"/>
            <a:endCxn id="6" idx="1"/>
          </p:cNvCxnSpPr>
          <p:nvPr/>
        </p:nvCxnSpPr>
        <p:spPr>
          <a:xfrm rot="5400000" flipH="1" flipV="1">
            <a:off x="6243186" y="1549726"/>
            <a:ext cx="2419096" cy="1454862"/>
          </a:xfrm>
          <a:prstGeom prst="bentConnector3">
            <a:avLst>
              <a:gd name="adj1" fmla="val 99979"/>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接连接符 21">
            <a:extLst>
              <a:ext uri="{FF2B5EF4-FFF2-40B4-BE49-F238E27FC236}">
                <a16:creationId xmlns:a16="http://schemas.microsoft.com/office/drawing/2014/main" id="{B407507E-6C1D-483B-B4D1-2086D66AFFDF}"/>
              </a:ext>
            </a:extLst>
          </p:cNvPr>
          <p:cNvCxnSpPr>
            <a:cxnSpLocks/>
            <a:stCxn id="11" idx="2"/>
            <a:endCxn id="4" idx="6"/>
          </p:cNvCxnSpPr>
          <p:nvPr/>
        </p:nvCxnSpPr>
        <p:spPr>
          <a:xfrm flipH="1">
            <a:off x="7445204" y="3775273"/>
            <a:ext cx="3753260" cy="9625"/>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7FB1A638-54E1-48DE-9DE5-B501F22F60D3}"/>
              </a:ext>
            </a:extLst>
          </p:cNvPr>
          <p:cNvSpPr txBox="1"/>
          <p:nvPr/>
        </p:nvSpPr>
        <p:spPr>
          <a:xfrm>
            <a:off x="9896475" y="1126332"/>
            <a:ext cx="590550" cy="369332"/>
          </a:xfrm>
          <a:prstGeom prst="rect">
            <a:avLst/>
          </a:prstGeom>
          <a:noFill/>
        </p:spPr>
        <p:txBody>
          <a:bodyPr wrap="square" rtlCol="0">
            <a:spAutoFit/>
          </a:bodyPr>
          <a:lstStyle/>
          <a:p>
            <a:pPr algn="ctr"/>
            <a:r>
              <a:rPr lang="en-US" altLang="zh-CN" b="1" dirty="0">
                <a:solidFill>
                  <a:srgbClr val="FFFF00"/>
                </a:solidFill>
              </a:rPr>
              <a:t>a</a:t>
            </a:r>
            <a:endParaRPr lang="zh-CN" altLang="en-US" dirty="0"/>
          </a:p>
        </p:txBody>
      </p:sp>
    </p:spTree>
    <p:extLst>
      <p:ext uri="{BB962C8B-B14F-4D97-AF65-F5344CB8AC3E}">
        <p14:creationId xmlns:p14="http://schemas.microsoft.com/office/powerpoint/2010/main" val="44650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35" presetClass="emph" presetSubtype="0" repeatCount="2000" fill="hold" grpId="0" nodeType="withEffect">
                                  <p:stCondLst>
                                    <p:cond delay="0"/>
                                  </p:stCondLst>
                                  <p:childTnLst>
                                    <p:anim calcmode="discrete" valueType="str">
                                      <p:cBhvr>
                                        <p:cTn id="16" dur="500" fill="hold"/>
                                        <p:tgtEl>
                                          <p:spTgt spid="7"/>
                                        </p:tgtEl>
                                        <p:attrNameLst>
                                          <p:attrName>style.visibility</p:attrName>
                                        </p:attrNameLst>
                                      </p:cBhvr>
                                      <p:tavLst>
                                        <p:tav tm="0">
                                          <p:val>
                                            <p:strVal val="hidden"/>
                                          </p:val>
                                        </p:tav>
                                        <p:tav tm="50000">
                                          <p:val>
                                            <p:strVal val="visible"/>
                                          </p:val>
                                        </p:tav>
                                      </p:tavLst>
                                    </p:anim>
                                  </p:childTnLst>
                                </p:cTn>
                              </p:par>
                              <p:par>
                                <p:cTn id="17" presetID="35" presetClass="emph" presetSubtype="0" repeatCount="2000" fill="hold" grpId="0" nodeType="withEffect">
                                  <p:stCondLst>
                                    <p:cond delay="0"/>
                                  </p:stCondLst>
                                  <p:childTnLst>
                                    <p:anim calcmode="discrete" valueType="str">
                                      <p:cBhvr>
                                        <p:cTn id="18" dur="500" fill="hold"/>
                                        <p:tgtEl>
                                          <p:spTgt spid="48"/>
                                        </p:tgtEl>
                                        <p:attrNameLst>
                                          <p:attrName>style.visibility</p:attrName>
                                        </p:attrNameLst>
                                      </p:cBhvr>
                                      <p:tavLst>
                                        <p:tav tm="0">
                                          <p:val>
                                            <p:strVal val="hidden"/>
                                          </p:val>
                                        </p:tav>
                                        <p:tav tm="50000">
                                          <p:val>
                                            <p:strVal val="visible"/>
                                          </p:val>
                                        </p:tav>
                                      </p:tavLst>
                                    </p:anim>
                                  </p:childTnLst>
                                </p:cTn>
                              </p:par>
                              <p:par>
                                <p:cTn id="19" presetID="35" presetClass="emph" presetSubtype="0" repeatCount="2000" fill="hold" grpId="0" nodeType="withEffect">
                                  <p:stCondLst>
                                    <p:cond delay="0"/>
                                  </p:stCondLst>
                                  <p:childTnLst>
                                    <p:anim calcmode="discrete" valueType="str">
                                      <p:cBhvr>
                                        <p:cTn id="20" dur="500" fill="hold"/>
                                        <p:tgtEl>
                                          <p:spTgt spid="9"/>
                                        </p:tgtEl>
                                        <p:attrNameLst>
                                          <p:attrName>style.visibility</p:attrName>
                                        </p:attrNameLst>
                                      </p:cBhvr>
                                      <p:tavLst>
                                        <p:tav tm="0">
                                          <p:val>
                                            <p:strVal val="hidden"/>
                                          </p:val>
                                        </p:tav>
                                        <p:tav tm="50000">
                                          <p:val>
                                            <p:strVal val="visible"/>
                                          </p:val>
                                        </p:tav>
                                      </p:tavLst>
                                    </p:anim>
                                  </p:childTnLst>
                                </p:cTn>
                              </p:par>
                              <p:par>
                                <p:cTn id="21" presetID="35" presetClass="emph" presetSubtype="0" repeatCount="2000" fill="hold" grpId="0" nodeType="withEffect">
                                  <p:stCondLst>
                                    <p:cond delay="0"/>
                                  </p:stCondLst>
                                  <p:childTnLst>
                                    <p:anim calcmode="discrete" valueType="str">
                                      <p:cBhvr>
                                        <p:cTn id="22" dur="500" fill="hold"/>
                                        <p:tgtEl>
                                          <p:spTgt spid="14"/>
                                        </p:tgtEl>
                                        <p:attrNameLst>
                                          <p:attrName>style.visibility</p:attrName>
                                        </p:attrNameLst>
                                      </p:cBhvr>
                                      <p:tavLst>
                                        <p:tav tm="0">
                                          <p:val>
                                            <p:strVal val="hidden"/>
                                          </p:val>
                                        </p:tav>
                                        <p:tav tm="50000">
                                          <p:val>
                                            <p:strVal val="visible"/>
                                          </p:val>
                                        </p:tav>
                                      </p:tavLst>
                                    </p:anim>
                                  </p:childTnLst>
                                </p:cTn>
                              </p:par>
                              <p:par>
                                <p:cTn id="23" presetID="35" presetClass="emph" presetSubtype="0" repeatCount="2000" fill="hold" grpId="0" nodeType="withEffect">
                                  <p:stCondLst>
                                    <p:cond delay="0"/>
                                  </p:stCondLst>
                                  <p:childTnLst>
                                    <p:anim calcmode="discrete" valueType="str">
                                      <p:cBhvr>
                                        <p:cTn id="24" dur="500" fill="hold"/>
                                        <p:tgtEl>
                                          <p:spTgt spid="11"/>
                                        </p:tgtEl>
                                        <p:attrNameLst>
                                          <p:attrName>style.visibility</p:attrName>
                                        </p:attrNameLst>
                                      </p:cBhvr>
                                      <p:tavLst>
                                        <p:tav tm="0">
                                          <p:val>
                                            <p:strVal val="hidden"/>
                                          </p:val>
                                        </p:tav>
                                        <p:tav tm="50000">
                                          <p:val>
                                            <p:strVal val="visible"/>
                                          </p:val>
                                        </p:tav>
                                      </p:tavLst>
                                    </p:anim>
                                  </p:childTnLst>
                                </p:cTn>
                              </p:par>
                              <p:par>
                                <p:cTn id="25" presetID="35" presetClass="emph" presetSubtype="0" repeatCount="2000" fill="hold" grpId="0" nodeType="withEffect">
                                  <p:stCondLst>
                                    <p:cond delay="0"/>
                                  </p:stCondLst>
                                  <p:childTnLst>
                                    <p:anim calcmode="discrete" valueType="str">
                                      <p:cBhvr>
                                        <p:cTn id="26" dur="500" fill="hold"/>
                                        <p:tgtEl>
                                          <p:spTgt spid="12"/>
                                        </p:tgtEl>
                                        <p:attrNameLst>
                                          <p:attrName>style.visibility</p:attrName>
                                        </p:attrNameLst>
                                      </p:cBhvr>
                                      <p:tavLst>
                                        <p:tav tm="0">
                                          <p:val>
                                            <p:strVal val="hidden"/>
                                          </p:val>
                                        </p:tav>
                                        <p:tav tm="50000">
                                          <p:val>
                                            <p:strVal val="visible"/>
                                          </p:val>
                                        </p:tav>
                                      </p:tavLst>
                                    </p:anim>
                                  </p:childTnLst>
                                </p:cTn>
                              </p:par>
                              <p:par>
                                <p:cTn id="27" presetID="35" presetClass="emph" presetSubtype="0" repeatCount="2000" fill="hold" grpId="0" nodeType="withEffect">
                                  <p:stCondLst>
                                    <p:cond delay="0"/>
                                  </p:stCondLst>
                                  <p:childTnLst>
                                    <p:anim calcmode="discrete" valueType="str">
                                      <p:cBhvr>
                                        <p:cTn id="28" dur="500" fill="hold"/>
                                        <p:tgtEl>
                                          <p:spTgt spid="15"/>
                                        </p:tgtEl>
                                        <p:attrNameLst>
                                          <p:attrName>style.visibility</p:attrName>
                                        </p:attrNameLst>
                                      </p:cBhvr>
                                      <p:tavLst>
                                        <p:tav tm="0">
                                          <p:val>
                                            <p:strVal val="hidden"/>
                                          </p:val>
                                        </p:tav>
                                        <p:tav tm="50000">
                                          <p:val>
                                            <p:strVal val="visible"/>
                                          </p:val>
                                        </p:tav>
                                      </p:tavLst>
                                    </p:anim>
                                  </p:childTnLst>
                                </p:cTn>
                              </p:par>
                              <p:par>
                                <p:cTn id="29" presetID="35" presetClass="emph" presetSubtype="0" repeatCount="2000" fill="hold" grpId="0" nodeType="withEffect">
                                  <p:stCondLst>
                                    <p:cond delay="0"/>
                                  </p:stCondLst>
                                  <p:childTnLst>
                                    <p:anim calcmode="discrete" valueType="str">
                                      <p:cBhvr>
                                        <p:cTn id="30" dur="500" fill="hold"/>
                                        <p:tgtEl>
                                          <p:spTgt spid="16"/>
                                        </p:tgtEl>
                                        <p:attrNameLst>
                                          <p:attrName>style.visibility</p:attrName>
                                        </p:attrNameLst>
                                      </p:cBhvr>
                                      <p:tavLst>
                                        <p:tav tm="0">
                                          <p:val>
                                            <p:strVal val="hidden"/>
                                          </p:val>
                                        </p:tav>
                                        <p:tav tm="50000">
                                          <p:val>
                                            <p:strVal val="visible"/>
                                          </p:val>
                                        </p:tav>
                                      </p:tavLst>
                                    </p:anim>
                                  </p:childTnLst>
                                </p:cTn>
                              </p:par>
                              <p:par>
                                <p:cTn id="31" presetID="35" presetClass="emph" presetSubtype="0" repeatCount="2000" fill="hold" grpId="0" nodeType="withEffect">
                                  <p:stCondLst>
                                    <p:cond delay="0"/>
                                  </p:stCondLst>
                                  <p:childTnLst>
                                    <p:anim calcmode="discrete" valueType="str">
                                      <p:cBhvr>
                                        <p:cTn id="32" dur="500" fill="hold"/>
                                        <p:tgtEl>
                                          <p:spTgt spid="17"/>
                                        </p:tgtEl>
                                        <p:attrNameLst>
                                          <p:attrName>style.visibility</p:attrName>
                                        </p:attrNameLst>
                                      </p:cBhvr>
                                      <p:tavLst>
                                        <p:tav tm="0">
                                          <p:val>
                                            <p:strVal val="hidden"/>
                                          </p:val>
                                        </p:tav>
                                        <p:tav tm="50000">
                                          <p:val>
                                            <p:strVal val="visible"/>
                                          </p:val>
                                        </p:tav>
                                      </p:tavLst>
                                    </p:anim>
                                  </p:childTnLst>
                                </p:cTn>
                              </p:par>
                              <p:par>
                                <p:cTn id="33" presetID="35" presetClass="emph" presetSubtype="0" repeatCount="2000" fill="hold" grpId="0" nodeType="withEffect">
                                  <p:stCondLst>
                                    <p:cond delay="0"/>
                                  </p:stCondLst>
                                  <p:childTnLst>
                                    <p:anim calcmode="discrete" valueType="str">
                                      <p:cBhvr>
                                        <p:cTn id="34" dur="500" fill="hold"/>
                                        <p:tgtEl>
                                          <p:spTgt spid="18"/>
                                        </p:tgtEl>
                                        <p:attrNameLst>
                                          <p:attrName>style.visibility</p:attrName>
                                        </p:attrNameLst>
                                      </p:cBhvr>
                                      <p:tavLst>
                                        <p:tav tm="0">
                                          <p:val>
                                            <p:strVal val="hidden"/>
                                          </p:val>
                                        </p:tav>
                                        <p:tav tm="50000">
                                          <p:val>
                                            <p:strVal val="visible"/>
                                          </p:val>
                                        </p:tav>
                                      </p:tavLst>
                                    </p:anim>
                                  </p:childTnLst>
                                </p:cTn>
                              </p:par>
                              <p:par>
                                <p:cTn id="35" presetID="35" presetClass="emph" presetSubtype="0" repeatCount="2000" fill="hold" grpId="0" nodeType="withEffect">
                                  <p:stCondLst>
                                    <p:cond delay="0"/>
                                  </p:stCondLst>
                                  <p:childTnLst>
                                    <p:anim calcmode="discrete" valueType="str">
                                      <p:cBhvr>
                                        <p:cTn id="36" dur="500" fill="hold"/>
                                        <p:tgtEl>
                                          <p:spTgt spid="26"/>
                                        </p:tgtEl>
                                        <p:attrNameLst>
                                          <p:attrName>style.visibility</p:attrName>
                                        </p:attrNameLst>
                                      </p:cBhvr>
                                      <p:tavLst>
                                        <p:tav tm="0">
                                          <p:val>
                                            <p:strVal val="hidden"/>
                                          </p:val>
                                        </p:tav>
                                        <p:tav tm="50000">
                                          <p:val>
                                            <p:strVal val="visible"/>
                                          </p:val>
                                        </p:tav>
                                      </p:tavLst>
                                    </p:anim>
                                  </p:childTnLst>
                                </p:cTn>
                              </p:par>
                              <p:par>
                                <p:cTn id="37" presetID="35" presetClass="emph" presetSubtype="0" repeatCount="2000" fill="hold" grpId="0" nodeType="withEffect">
                                  <p:stCondLst>
                                    <p:cond delay="0"/>
                                  </p:stCondLst>
                                  <p:childTnLst>
                                    <p:anim calcmode="discrete" valueType="str">
                                      <p:cBhvr>
                                        <p:cTn id="38" dur="500" fill="hold"/>
                                        <p:tgtEl>
                                          <p:spTgt spid="27"/>
                                        </p:tgtEl>
                                        <p:attrNameLst>
                                          <p:attrName>style.visibility</p:attrName>
                                        </p:attrNameLst>
                                      </p:cBhvr>
                                      <p:tavLst>
                                        <p:tav tm="0">
                                          <p:val>
                                            <p:strVal val="hidden"/>
                                          </p:val>
                                        </p:tav>
                                        <p:tav tm="50000">
                                          <p:val>
                                            <p:strVal val="visible"/>
                                          </p:val>
                                        </p:tav>
                                      </p:tavLst>
                                    </p:anim>
                                  </p:childTnLst>
                                </p:cTn>
                              </p:par>
                              <p:par>
                                <p:cTn id="39" presetID="35" presetClass="emph" presetSubtype="0" repeatCount="2000" fill="hold" grpId="0" nodeType="withEffect">
                                  <p:stCondLst>
                                    <p:cond delay="0"/>
                                  </p:stCondLst>
                                  <p:childTnLst>
                                    <p:anim calcmode="discrete" valueType="str">
                                      <p:cBhvr>
                                        <p:cTn id="40" dur="500" fill="hold"/>
                                        <p:tgtEl>
                                          <p:spTgt spid="28"/>
                                        </p:tgtEl>
                                        <p:attrNameLst>
                                          <p:attrName>style.visibility</p:attrName>
                                        </p:attrNameLst>
                                      </p:cBhvr>
                                      <p:tavLst>
                                        <p:tav tm="0">
                                          <p:val>
                                            <p:strVal val="hidden"/>
                                          </p:val>
                                        </p:tav>
                                        <p:tav tm="50000">
                                          <p:val>
                                            <p:strVal val="visible"/>
                                          </p:val>
                                        </p:tav>
                                      </p:tavLst>
                                    </p:anim>
                                  </p:childTnLst>
                                </p:cTn>
                              </p:par>
                              <p:par>
                                <p:cTn id="41" presetID="35" presetClass="emph" presetSubtype="0" repeatCount="2000" fill="hold" grpId="0" nodeType="withEffect">
                                  <p:stCondLst>
                                    <p:cond delay="0"/>
                                  </p:stCondLst>
                                  <p:childTnLst>
                                    <p:anim calcmode="discrete" valueType="str">
                                      <p:cBhvr>
                                        <p:cTn id="42" dur="500" fill="hold"/>
                                        <p:tgtEl>
                                          <p:spTgt spid="29"/>
                                        </p:tgtEl>
                                        <p:attrNameLst>
                                          <p:attrName>style.visibility</p:attrName>
                                        </p:attrNameLst>
                                      </p:cBhvr>
                                      <p:tavLst>
                                        <p:tav tm="0">
                                          <p:val>
                                            <p:strVal val="hidden"/>
                                          </p:val>
                                        </p:tav>
                                        <p:tav tm="50000">
                                          <p:val>
                                            <p:strVal val="visible"/>
                                          </p:val>
                                        </p:tav>
                                      </p:tavLst>
                                    </p:anim>
                                  </p:childTnLst>
                                </p:cTn>
                              </p:par>
                              <p:par>
                                <p:cTn id="43" presetID="35" presetClass="emph" presetSubtype="0" repeatCount="2000" fill="hold" grpId="0" nodeType="withEffect">
                                  <p:stCondLst>
                                    <p:cond delay="0"/>
                                  </p:stCondLst>
                                  <p:childTnLst>
                                    <p:anim calcmode="discrete" valueType="str">
                                      <p:cBhvr>
                                        <p:cTn id="44" dur="500" fill="hold"/>
                                        <p:tgtEl>
                                          <p:spTgt spid="31"/>
                                        </p:tgtEl>
                                        <p:attrNameLst>
                                          <p:attrName>style.visibility</p:attrName>
                                        </p:attrNameLst>
                                      </p:cBhvr>
                                      <p:tavLst>
                                        <p:tav tm="0">
                                          <p:val>
                                            <p:strVal val="hidden"/>
                                          </p:val>
                                        </p:tav>
                                        <p:tav tm="50000">
                                          <p:val>
                                            <p:strVal val="visible"/>
                                          </p:val>
                                        </p:tav>
                                      </p:tavLst>
                                    </p:anim>
                                  </p:childTnLst>
                                </p:cTn>
                              </p:par>
                              <p:par>
                                <p:cTn id="45" presetID="35" presetClass="emph" presetSubtype="0" repeatCount="2000" fill="hold" grpId="0" nodeType="withEffect">
                                  <p:stCondLst>
                                    <p:cond delay="0"/>
                                  </p:stCondLst>
                                  <p:childTnLst>
                                    <p:anim calcmode="discrete" valueType="str">
                                      <p:cBhvr>
                                        <p:cTn id="46" dur="500" fill="hold"/>
                                        <p:tgtEl>
                                          <p:spTgt spid="34"/>
                                        </p:tgtEl>
                                        <p:attrNameLst>
                                          <p:attrName>style.visibility</p:attrName>
                                        </p:attrNameLst>
                                      </p:cBhvr>
                                      <p:tavLst>
                                        <p:tav tm="0">
                                          <p:val>
                                            <p:strVal val="hidden"/>
                                          </p:val>
                                        </p:tav>
                                        <p:tav tm="50000">
                                          <p:val>
                                            <p:strVal val="visible"/>
                                          </p:val>
                                        </p:tav>
                                      </p:tavLst>
                                    </p:anim>
                                  </p:childTnLst>
                                </p:cTn>
                              </p:par>
                              <p:par>
                                <p:cTn id="47" presetID="35" presetClass="emph" presetSubtype="0" repeatCount="2000" fill="hold" grpId="0" nodeType="withEffect">
                                  <p:stCondLst>
                                    <p:cond delay="0"/>
                                  </p:stCondLst>
                                  <p:childTnLst>
                                    <p:anim calcmode="discrete" valueType="str">
                                      <p:cBhvr>
                                        <p:cTn id="48" dur="500" fill="hold"/>
                                        <p:tgtEl>
                                          <p:spTgt spid="35"/>
                                        </p:tgtEl>
                                        <p:attrNameLst>
                                          <p:attrName>style.visibility</p:attrName>
                                        </p:attrNameLst>
                                      </p:cBhvr>
                                      <p:tavLst>
                                        <p:tav tm="0">
                                          <p:val>
                                            <p:strVal val="hidden"/>
                                          </p:val>
                                        </p:tav>
                                        <p:tav tm="50000">
                                          <p:val>
                                            <p:strVal val="visible"/>
                                          </p:val>
                                        </p:tav>
                                      </p:tavLst>
                                    </p:anim>
                                  </p:childTnLst>
                                </p:cTn>
                              </p:par>
                              <p:par>
                                <p:cTn id="49" presetID="35" presetClass="emph" presetSubtype="0" repeatCount="2000" fill="hold" grpId="0" nodeType="withEffect">
                                  <p:stCondLst>
                                    <p:cond delay="0"/>
                                  </p:stCondLst>
                                  <p:childTnLst>
                                    <p:anim calcmode="discrete" valueType="str">
                                      <p:cBhvr>
                                        <p:cTn id="50" dur="500" fill="hold"/>
                                        <p:tgtEl>
                                          <p:spTgt spid="36"/>
                                        </p:tgtEl>
                                        <p:attrNameLst>
                                          <p:attrName>style.visibility</p:attrName>
                                        </p:attrNameLst>
                                      </p:cBhvr>
                                      <p:tavLst>
                                        <p:tav tm="0">
                                          <p:val>
                                            <p:strVal val="hidden"/>
                                          </p:val>
                                        </p:tav>
                                        <p:tav tm="50000">
                                          <p:val>
                                            <p:strVal val="visible"/>
                                          </p:val>
                                        </p:tav>
                                      </p:tavLst>
                                    </p:anim>
                                  </p:childTnLst>
                                </p:cTn>
                              </p:par>
                              <p:par>
                                <p:cTn id="51" presetID="35" presetClass="emph" presetSubtype="0" repeatCount="2000" fill="hold" grpId="0" nodeType="withEffect">
                                  <p:stCondLst>
                                    <p:cond delay="0"/>
                                  </p:stCondLst>
                                  <p:childTnLst>
                                    <p:anim calcmode="discrete" valueType="str">
                                      <p:cBhvr>
                                        <p:cTn id="52" dur="500" fill="hold"/>
                                        <p:tgtEl>
                                          <p:spTgt spid="37"/>
                                        </p:tgtEl>
                                        <p:attrNameLst>
                                          <p:attrName>style.visibility</p:attrName>
                                        </p:attrNameLst>
                                      </p:cBhvr>
                                      <p:tavLst>
                                        <p:tav tm="0">
                                          <p:val>
                                            <p:strVal val="hidden"/>
                                          </p:val>
                                        </p:tav>
                                        <p:tav tm="50000">
                                          <p:val>
                                            <p:strVal val="visible"/>
                                          </p:val>
                                        </p:tav>
                                      </p:tavLst>
                                    </p:anim>
                                  </p:childTnLst>
                                </p:cTn>
                              </p:par>
                              <p:par>
                                <p:cTn id="53" presetID="35" presetClass="emph" presetSubtype="0" repeatCount="2000" fill="hold" grpId="0" nodeType="withEffect">
                                  <p:stCondLst>
                                    <p:cond delay="0"/>
                                  </p:stCondLst>
                                  <p:childTnLst>
                                    <p:anim calcmode="discrete" valueType="str">
                                      <p:cBhvr>
                                        <p:cTn id="54" dur="500" fill="hold"/>
                                        <p:tgtEl>
                                          <p:spTgt spid="38"/>
                                        </p:tgtEl>
                                        <p:attrNameLst>
                                          <p:attrName>style.visibility</p:attrName>
                                        </p:attrNameLst>
                                      </p:cBhvr>
                                      <p:tavLst>
                                        <p:tav tm="0">
                                          <p:val>
                                            <p:strVal val="hidden"/>
                                          </p:val>
                                        </p:tav>
                                        <p:tav tm="50000">
                                          <p:val>
                                            <p:strVal val="visible"/>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3" end="3"/>
                                            </p:txEl>
                                          </p:spTgt>
                                        </p:tgtEl>
                                        <p:attrNameLst>
                                          <p:attrName>style.visibility</p:attrName>
                                        </p:attrNameLst>
                                      </p:cBhvr>
                                      <p:to>
                                        <p:strVal val="visible"/>
                                      </p:to>
                                    </p:set>
                                  </p:childTnLst>
                                </p:cTn>
                              </p:par>
                              <p:par>
                                <p:cTn id="59" presetID="35" presetClass="emph" presetSubtype="0" repeatCount="2000" fill="hold" grpId="0" nodeType="withEffect">
                                  <p:stCondLst>
                                    <p:cond delay="0"/>
                                  </p:stCondLst>
                                  <p:childTnLst>
                                    <p:anim calcmode="discrete" valueType="str">
                                      <p:cBhvr>
                                        <p:cTn id="60" dur="500" fill="hold"/>
                                        <p:tgtEl>
                                          <p:spTgt spid="4"/>
                                        </p:tgtEl>
                                        <p:attrNameLst>
                                          <p:attrName>style.visibility</p:attrName>
                                        </p:attrNameLst>
                                      </p:cBhvr>
                                      <p:tavLst>
                                        <p:tav tm="0">
                                          <p:val>
                                            <p:strVal val="hidden"/>
                                          </p:val>
                                        </p:tav>
                                        <p:tav tm="50000">
                                          <p:val>
                                            <p:strVal val="visible"/>
                                          </p:val>
                                        </p:tav>
                                      </p:tavLst>
                                    </p:anim>
                                  </p:childTnLst>
                                </p:cTn>
                              </p:par>
                              <p:par>
                                <p:cTn id="61" presetID="35" presetClass="emph" presetSubtype="0" repeatCount="2000" fill="hold" grpId="0" nodeType="withEffect">
                                  <p:stCondLst>
                                    <p:cond delay="0"/>
                                  </p:stCondLst>
                                  <p:childTnLst>
                                    <p:anim calcmode="discrete" valueType="str">
                                      <p:cBhvr>
                                        <p:cTn id="62" dur="500" fill="hold"/>
                                        <p:tgtEl>
                                          <p:spTgt spid="43"/>
                                        </p:tgtEl>
                                        <p:attrNameLst>
                                          <p:attrName>style.visibility</p:attrName>
                                        </p:attrNameLst>
                                      </p:cBhvr>
                                      <p:tavLst>
                                        <p:tav tm="0">
                                          <p:val>
                                            <p:strVal val="hidden"/>
                                          </p:val>
                                        </p:tav>
                                        <p:tav tm="50000">
                                          <p:val>
                                            <p:strVal val="visible"/>
                                          </p:val>
                                        </p:tav>
                                      </p:tavLst>
                                    </p:anim>
                                  </p:childTnLst>
                                </p:cTn>
                              </p:par>
                              <p:par>
                                <p:cTn id="63" presetID="35" presetClass="emph" presetSubtype="0" repeatCount="2000" fill="hold" grpId="0" nodeType="withEffect">
                                  <p:stCondLst>
                                    <p:cond delay="0"/>
                                  </p:stCondLst>
                                  <p:childTnLst>
                                    <p:anim calcmode="discrete" valueType="str">
                                      <p:cBhvr>
                                        <p:cTn id="64" dur="500" fill="hold"/>
                                        <p:tgtEl>
                                          <p:spTgt spid="44"/>
                                        </p:tgtEl>
                                        <p:attrNameLst>
                                          <p:attrName>style.visibility</p:attrName>
                                        </p:attrNameLst>
                                      </p:cBhvr>
                                      <p:tavLst>
                                        <p:tav tm="0">
                                          <p:val>
                                            <p:strVal val="hidden"/>
                                          </p:val>
                                        </p:tav>
                                        <p:tav tm="50000">
                                          <p:val>
                                            <p:strVal val="visible"/>
                                          </p:val>
                                        </p:tav>
                                      </p:tavLst>
                                    </p:anim>
                                  </p:childTnLst>
                                </p:cTn>
                              </p:par>
                              <p:par>
                                <p:cTn id="65" presetID="35" presetClass="emph" presetSubtype="0" repeatCount="2000" fill="hold" grpId="0" nodeType="withEffect">
                                  <p:stCondLst>
                                    <p:cond delay="0"/>
                                  </p:stCondLst>
                                  <p:childTnLst>
                                    <p:anim calcmode="discrete" valueType="str">
                                      <p:cBhvr>
                                        <p:cTn id="66" dur="500" fill="hold"/>
                                        <p:tgtEl>
                                          <p:spTgt spid="5"/>
                                        </p:tgtEl>
                                        <p:attrNameLst>
                                          <p:attrName>style.visibility</p:attrName>
                                        </p:attrNameLst>
                                      </p:cBhvr>
                                      <p:tavLst>
                                        <p:tav tm="0">
                                          <p:val>
                                            <p:strVal val="hidden"/>
                                          </p:val>
                                        </p:tav>
                                        <p:tav tm="50000">
                                          <p:val>
                                            <p:strVal val="visible"/>
                                          </p:val>
                                        </p:tav>
                                      </p:tavLst>
                                    </p:anim>
                                  </p:childTnLst>
                                </p:cTn>
                              </p:par>
                              <p:par>
                                <p:cTn id="67" presetID="35" presetClass="emph" presetSubtype="0" repeatCount="2000" fill="hold" grpId="0" nodeType="withEffect">
                                  <p:stCondLst>
                                    <p:cond delay="0"/>
                                  </p:stCondLst>
                                  <p:childTnLst>
                                    <p:anim calcmode="discrete" valueType="str">
                                      <p:cBhvr>
                                        <p:cTn id="68" dur="5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7" grpId="0" animBg="1"/>
      <p:bldP spid="9" grpId="0" animBg="1"/>
      <p:bldP spid="11" grpId="0" animBg="1"/>
      <p:bldP spid="12" grpId="0"/>
      <p:bldP spid="14" grpId="0"/>
      <p:bldP spid="15" grpId="0" animBg="1"/>
      <p:bldP spid="16" grpId="0"/>
      <p:bldP spid="17" grpId="0"/>
      <p:bldP spid="18" grpId="0"/>
      <p:bldP spid="22" grpId="0"/>
      <p:bldP spid="26" grpId="0" animBg="1"/>
      <p:bldP spid="27" grpId="0"/>
      <p:bldP spid="28" grpId="0"/>
      <p:bldP spid="29" grpId="0"/>
      <p:bldP spid="31" grpId="0"/>
      <p:bldP spid="34" grpId="0" animBg="1"/>
      <p:bldP spid="35" grpId="0"/>
      <p:bldP spid="36" grpId="0"/>
      <p:bldP spid="37" grpId="0"/>
      <p:bldP spid="38" grpId="0"/>
      <p:bldP spid="43" grpId="0"/>
      <p:bldP spid="44" grpId="0"/>
      <p:bldP spid="4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性质</a:t>
            </a:r>
            <a:r>
              <a:rPr lang="en-US" altLang="zh-CN" dirty="0"/>
              <a:t>——</a:t>
            </a:r>
            <a:r>
              <a:rPr lang="zh-CN" altLang="en-US" dirty="0"/>
              <a:t>位置</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3" y="2052918"/>
            <a:ext cx="5555903" cy="4547908"/>
          </a:xfrm>
        </p:spPr>
        <p:txBody>
          <a:bodyPr>
            <a:normAutofit/>
          </a:bodyPr>
          <a:lstStyle/>
          <a:p>
            <a:r>
              <a:rPr lang="zh-CN" altLang="en-US" dirty="0"/>
              <a:t>我们知道，一个状态</a:t>
            </a:r>
            <a:r>
              <a:rPr lang="en-US" altLang="zh-CN" dirty="0"/>
              <a:t>A</a:t>
            </a:r>
            <a:r>
              <a:rPr lang="zh-CN" altLang="en-US" dirty="0"/>
              <a:t>是另一个状态</a:t>
            </a:r>
            <a:r>
              <a:rPr lang="en-US" altLang="zh-CN" dirty="0"/>
              <a:t>B</a:t>
            </a:r>
            <a:r>
              <a:rPr lang="zh-CN" altLang="en-US" dirty="0"/>
              <a:t>的一个后缀，当且仅当</a:t>
            </a:r>
            <a:r>
              <a:rPr lang="en-US" altLang="zh-CN" dirty="0"/>
              <a:t>A</a:t>
            </a:r>
            <a:r>
              <a:rPr lang="zh-CN" altLang="en-US" dirty="0"/>
              <a:t>的所在节点是</a:t>
            </a:r>
            <a:r>
              <a:rPr lang="en-US" altLang="zh-CN" dirty="0"/>
              <a:t>B</a:t>
            </a:r>
            <a:r>
              <a:rPr lang="zh-CN" altLang="en-US" dirty="0"/>
              <a:t>的所在节点的一个祖先（祖先包括节点本身）</a:t>
            </a:r>
            <a:endParaRPr lang="en-US" altLang="zh-CN" dirty="0"/>
          </a:p>
          <a:p>
            <a:r>
              <a:rPr lang="zh-CN" altLang="en-US" dirty="0"/>
              <a:t>那么当我们想知道一个状态在原串中的所有位置的时候，我们可以先枚举右端点</a:t>
            </a:r>
            <a:r>
              <a:rPr lang="en-US" altLang="zh-CN" dirty="0"/>
              <a:t>r</a:t>
            </a:r>
            <a:r>
              <a:rPr lang="zh-CN" altLang="en-US" dirty="0"/>
              <a:t>，然后进行判断</a:t>
            </a:r>
            <a:endParaRPr lang="en-US" altLang="zh-CN" dirty="0"/>
          </a:p>
          <a:p>
            <a:r>
              <a:rPr lang="en-US" altLang="zh-CN" dirty="0"/>
              <a:t> r</a:t>
            </a:r>
            <a:r>
              <a:rPr lang="zh-CN" altLang="en-US" dirty="0"/>
              <a:t>是该状态在原串中一个出现位置的右端点当且仅当该状态所在节点是原串的长度为</a:t>
            </a:r>
            <a:r>
              <a:rPr lang="en-US" altLang="zh-CN" dirty="0"/>
              <a:t>r</a:t>
            </a:r>
            <a:r>
              <a:rPr lang="zh-CN" altLang="en-US" dirty="0"/>
              <a:t>的前缀所在节点的祖先</a:t>
            </a:r>
            <a:endParaRPr lang="en-US" altLang="zh-CN" dirty="0"/>
          </a:p>
          <a:p>
            <a:r>
              <a:rPr lang="zh-CN" altLang="en-US" dirty="0"/>
              <a:t>于是我们可以发现，一个状态在原串中出现的位置的右端点的集合等于该状态所在节点的子树中所有</a:t>
            </a:r>
            <a:r>
              <a:rPr lang="en-US" altLang="zh-CN" dirty="0"/>
              <a:t>np</a:t>
            </a:r>
            <a:r>
              <a:rPr lang="zh-CN" altLang="en-US" dirty="0"/>
              <a:t>类节点的</a:t>
            </a:r>
            <a:r>
              <a:rPr lang="en-US" altLang="zh-CN" dirty="0"/>
              <a:t>at</a:t>
            </a:r>
            <a:r>
              <a:rPr lang="zh-CN" altLang="en-US" dirty="0"/>
              <a:t>值的集合</a:t>
            </a:r>
          </a:p>
        </p:txBody>
      </p:sp>
      <p:sp>
        <p:nvSpPr>
          <p:cNvPr id="4" name="椭圆 3">
            <a:extLst>
              <a:ext uri="{FF2B5EF4-FFF2-40B4-BE49-F238E27FC236}">
                <a16:creationId xmlns:a16="http://schemas.microsoft.com/office/drawing/2014/main" id="{6505FAF1-492D-4B0A-AEFE-D6148AA024A5}"/>
              </a:ext>
            </a:extLst>
          </p:cNvPr>
          <p:cNvSpPr/>
          <p:nvPr/>
        </p:nvSpPr>
        <p:spPr>
          <a:xfrm>
            <a:off x="6601787" y="3363189"/>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5" name="椭圆 4">
            <a:extLst>
              <a:ext uri="{FF2B5EF4-FFF2-40B4-BE49-F238E27FC236}">
                <a16:creationId xmlns:a16="http://schemas.microsoft.com/office/drawing/2014/main" id="{B3A3CB33-9C2A-4830-ACB1-8BEA18A0B7D6}"/>
              </a:ext>
            </a:extLst>
          </p:cNvPr>
          <p:cNvSpPr/>
          <p:nvPr/>
        </p:nvSpPr>
        <p:spPr>
          <a:xfrm>
            <a:off x="7214313" y="1853248"/>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sp>
        <p:nvSpPr>
          <p:cNvPr id="6" name="椭圆 5">
            <a:extLst>
              <a:ext uri="{FF2B5EF4-FFF2-40B4-BE49-F238E27FC236}">
                <a16:creationId xmlns:a16="http://schemas.microsoft.com/office/drawing/2014/main" id="{8F31210F-D623-445F-8F54-B41B34BA07F5}"/>
              </a:ext>
            </a:extLst>
          </p:cNvPr>
          <p:cNvSpPr/>
          <p:nvPr/>
        </p:nvSpPr>
        <p:spPr>
          <a:xfrm>
            <a:off x="8080653" y="968097"/>
            <a:ext cx="679508" cy="67950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E61BF22-2440-472A-A1EC-9C2A94EED68E}"/>
              </a:ext>
            </a:extLst>
          </p:cNvPr>
          <p:cNvSpPr/>
          <p:nvPr/>
        </p:nvSpPr>
        <p:spPr>
          <a:xfrm>
            <a:off x="9850730" y="968097"/>
            <a:ext cx="679508" cy="6795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cxnSp>
        <p:nvCxnSpPr>
          <p:cNvPr id="8" name="直接连接符 21">
            <a:extLst>
              <a:ext uri="{FF2B5EF4-FFF2-40B4-BE49-F238E27FC236}">
                <a16:creationId xmlns:a16="http://schemas.microsoft.com/office/drawing/2014/main" id="{45C9F9F1-CD7F-4756-B0D9-08BAE9087731}"/>
              </a:ext>
            </a:extLst>
          </p:cNvPr>
          <p:cNvCxnSpPr>
            <a:cxnSpLocks/>
            <a:stCxn id="6" idx="6"/>
            <a:endCxn id="7" idx="2"/>
          </p:cNvCxnSpPr>
          <p:nvPr/>
        </p:nvCxnSpPr>
        <p:spPr>
          <a:xfrm>
            <a:off x="8760161" y="1307851"/>
            <a:ext cx="1090569" cy="0"/>
          </a:xfrm>
          <a:prstGeom prst="straightConnector1">
            <a:avLst/>
          </a:prstGeom>
          <a:ln w="38100">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FDA5FB04-AC6F-4FE9-A189-5D26D22FFE80}"/>
              </a:ext>
            </a:extLst>
          </p:cNvPr>
          <p:cNvSpPr/>
          <p:nvPr/>
        </p:nvSpPr>
        <p:spPr>
          <a:xfrm>
            <a:off x="10757314" y="176501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cxnSp>
        <p:nvCxnSpPr>
          <p:cNvPr id="10" name="直接连接符 21">
            <a:extLst>
              <a:ext uri="{FF2B5EF4-FFF2-40B4-BE49-F238E27FC236}">
                <a16:creationId xmlns:a16="http://schemas.microsoft.com/office/drawing/2014/main" id="{1BD18C05-85C3-409F-AD8E-F1E43F8860F2}"/>
              </a:ext>
            </a:extLst>
          </p:cNvPr>
          <p:cNvCxnSpPr>
            <a:cxnSpLocks/>
            <a:stCxn id="7" idx="5"/>
            <a:endCxn id="9" idx="1"/>
          </p:cNvCxnSpPr>
          <p:nvPr/>
        </p:nvCxnSpPr>
        <p:spPr>
          <a:xfrm>
            <a:off x="10430726" y="1548093"/>
            <a:ext cx="450104" cy="340437"/>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8932DBE1-B1C6-403B-98E4-C1E32008A3C2}"/>
              </a:ext>
            </a:extLst>
          </p:cNvPr>
          <p:cNvSpPr/>
          <p:nvPr/>
        </p:nvSpPr>
        <p:spPr>
          <a:xfrm>
            <a:off x="11198464" y="335356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12" name="文本框 11">
            <a:extLst>
              <a:ext uri="{FF2B5EF4-FFF2-40B4-BE49-F238E27FC236}">
                <a16:creationId xmlns:a16="http://schemas.microsoft.com/office/drawing/2014/main" id="{9E70F350-84AE-4995-8327-66D9B9E990C0}"/>
              </a:ext>
            </a:extLst>
          </p:cNvPr>
          <p:cNvSpPr txBox="1"/>
          <p:nvPr/>
        </p:nvSpPr>
        <p:spPr>
          <a:xfrm>
            <a:off x="11302441" y="3753941"/>
            <a:ext cx="653255"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cxnSp>
        <p:nvCxnSpPr>
          <p:cNvPr id="13" name="直接连接符 21">
            <a:extLst>
              <a:ext uri="{FF2B5EF4-FFF2-40B4-BE49-F238E27FC236}">
                <a16:creationId xmlns:a16="http://schemas.microsoft.com/office/drawing/2014/main" id="{D33810ED-8123-410E-B588-5C1F12AC2222}"/>
              </a:ext>
            </a:extLst>
          </p:cNvPr>
          <p:cNvCxnSpPr>
            <a:cxnSpLocks/>
            <a:stCxn id="9" idx="4"/>
            <a:endCxn id="11" idx="1"/>
          </p:cNvCxnSpPr>
          <p:nvPr/>
        </p:nvCxnSpPr>
        <p:spPr>
          <a:xfrm>
            <a:off x="11179023" y="2608431"/>
            <a:ext cx="142957" cy="86864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9D7E1411-3A77-4DEA-AC6C-0B693A4524F1}"/>
              </a:ext>
            </a:extLst>
          </p:cNvPr>
          <p:cNvSpPr txBox="1"/>
          <p:nvPr/>
        </p:nvSpPr>
        <p:spPr>
          <a:xfrm>
            <a:off x="10925652" y="2151553"/>
            <a:ext cx="508779" cy="369332"/>
          </a:xfrm>
          <a:prstGeom prst="rect">
            <a:avLst/>
          </a:prstGeom>
          <a:noFill/>
        </p:spPr>
        <p:txBody>
          <a:bodyPr wrap="square" rtlCol="0">
            <a:spAutoFit/>
          </a:bodyPr>
          <a:lstStyle/>
          <a:p>
            <a:pPr algn="ctr"/>
            <a:r>
              <a:rPr lang="en-US" altLang="zh-CN" b="1" dirty="0">
                <a:solidFill>
                  <a:srgbClr val="FFFF00"/>
                </a:solidFill>
              </a:rPr>
              <a:t>a</a:t>
            </a:r>
            <a:r>
              <a:rPr lang="en-US" altLang="zh-CN" b="1" dirty="0">
                <a:solidFill>
                  <a:srgbClr val="66FF66"/>
                </a:solidFill>
              </a:rPr>
              <a:t>b</a:t>
            </a:r>
            <a:endParaRPr lang="zh-CN" altLang="en-US" b="1" dirty="0">
              <a:solidFill>
                <a:srgbClr val="00FFFF"/>
              </a:solidFill>
            </a:endParaRPr>
          </a:p>
        </p:txBody>
      </p:sp>
      <p:sp>
        <p:nvSpPr>
          <p:cNvPr id="15" name="椭圆 14">
            <a:extLst>
              <a:ext uri="{FF2B5EF4-FFF2-40B4-BE49-F238E27FC236}">
                <a16:creationId xmlns:a16="http://schemas.microsoft.com/office/drawing/2014/main" id="{813DCEDF-3CE6-4CA1-9174-D3899967D394}"/>
              </a:ext>
            </a:extLst>
          </p:cNvPr>
          <p:cNvSpPr/>
          <p:nvPr/>
        </p:nvSpPr>
        <p:spPr>
          <a:xfrm>
            <a:off x="9496049" y="4338332"/>
            <a:ext cx="971575" cy="9715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16" name="文本框 15">
            <a:extLst>
              <a:ext uri="{FF2B5EF4-FFF2-40B4-BE49-F238E27FC236}">
                <a16:creationId xmlns:a16="http://schemas.microsoft.com/office/drawing/2014/main" id="{48BDD991-94B2-4C88-AF97-42F4CF2DDFE1}"/>
              </a:ext>
            </a:extLst>
          </p:cNvPr>
          <p:cNvSpPr txBox="1"/>
          <p:nvPr/>
        </p:nvSpPr>
        <p:spPr>
          <a:xfrm>
            <a:off x="9879138" y="4411379"/>
            <a:ext cx="48279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17" name="文本框 16">
            <a:extLst>
              <a:ext uri="{FF2B5EF4-FFF2-40B4-BE49-F238E27FC236}">
                <a16:creationId xmlns:a16="http://schemas.microsoft.com/office/drawing/2014/main" id="{F4E632BC-3FD5-428C-8C91-374979405377}"/>
              </a:ext>
            </a:extLst>
          </p:cNvPr>
          <p:cNvSpPr txBox="1"/>
          <p:nvPr/>
        </p:nvSpPr>
        <p:spPr>
          <a:xfrm>
            <a:off x="9526971" y="4802131"/>
            <a:ext cx="89048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18" name="文本框 17">
            <a:extLst>
              <a:ext uri="{FF2B5EF4-FFF2-40B4-BE49-F238E27FC236}">
                <a16:creationId xmlns:a16="http://schemas.microsoft.com/office/drawing/2014/main" id="{A057AC00-D1D1-497E-ABC2-587DFA676D5A}"/>
              </a:ext>
            </a:extLst>
          </p:cNvPr>
          <p:cNvSpPr txBox="1"/>
          <p:nvPr/>
        </p:nvSpPr>
        <p:spPr>
          <a:xfrm>
            <a:off x="9691662" y="4601424"/>
            <a:ext cx="717674"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cxnSp>
        <p:nvCxnSpPr>
          <p:cNvPr id="19" name="直接连接符 21">
            <a:extLst>
              <a:ext uri="{FF2B5EF4-FFF2-40B4-BE49-F238E27FC236}">
                <a16:creationId xmlns:a16="http://schemas.microsoft.com/office/drawing/2014/main" id="{8240BA11-B5D2-4D02-99F9-F91DCBCC5DD3}"/>
              </a:ext>
            </a:extLst>
          </p:cNvPr>
          <p:cNvCxnSpPr>
            <a:cxnSpLocks/>
            <a:stCxn id="11" idx="3"/>
            <a:endCxn id="15" idx="7"/>
          </p:cNvCxnSpPr>
          <p:nvPr/>
        </p:nvCxnSpPr>
        <p:spPr>
          <a:xfrm flipH="1">
            <a:off x="10325340" y="4073465"/>
            <a:ext cx="996640" cy="40715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直接连接符 21">
            <a:extLst>
              <a:ext uri="{FF2B5EF4-FFF2-40B4-BE49-F238E27FC236}">
                <a16:creationId xmlns:a16="http://schemas.microsoft.com/office/drawing/2014/main" id="{F6F7AF13-EF87-4896-95C7-A11BBFEA64AF}"/>
              </a:ext>
            </a:extLst>
          </p:cNvPr>
          <p:cNvCxnSpPr>
            <a:cxnSpLocks/>
            <a:stCxn id="7" idx="1"/>
            <a:endCxn id="6" idx="7"/>
          </p:cNvCxnSpPr>
          <p:nvPr/>
        </p:nvCxnSpPr>
        <p:spPr>
          <a:xfrm flipH="1">
            <a:off x="8660649" y="1067609"/>
            <a:ext cx="1289593"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接连接符 21">
            <a:extLst>
              <a:ext uri="{FF2B5EF4-FFF2-40B4-BE49-F238E27FC236}">
                <a16:creationId xmlns:a16="http://schemas.microsoft.com/office/drawing/2014/main" id="{DB69CCA4-673B-41EA-BD1E-D65DABEF72A6}"/>
              </a:ext>
            </a:extLst>
          </p:cNvPr>
          <p:cNvCxnSpPr>
            <a:cxnSpLocks/>
            <a:stCxn id="6" idx="3"/>
            <a:endCxn id="5" idx="7"/>
          </p:cNvCxnSpPr>
          <p:nvPr/>
        </p:nvCxnSpPr>
        <p:spPr>
          <a:xfrm flipH="1">
            <a:off x="7934214" y="1548093"/>
            <a:ext cx="245951" cy="42867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4BE1DAFD-4065-4BA3-9B7A-D4E721B7F7F5}"/>
              </a:ext>
            </a:extLst>
          </p:cNvPr>
          <p:cNvSpPr txBox="1"/>
          <p:nvPr/>
        </p:nvSpPr>
        <p:spPr>
          <a:xfrm>
            <a:off x="7384898" y="1957783"/>
            <a:ext cx="508779" cy="369332"/>
          </a:xfrm>
          <a:prstGeom prst="rect">
            <a:avLst/>
          </a:prstGeom>
          <a:noFill/>
        </p:spPr>
        <p:txBody>
          <a:bodyPr wrap="square" rtlCol="0">
            <a:spAutoFit/>
          </a:bodyPr>
          <a:lstStyle/>
          <a:p>
            <a:pPr algn="ctr"/>
            <a:r>
              <a:rPr lang="en-US" altLang="zh-CN" b="1" dirty="0">
                <a:solidFill>
                  <a:srgbClr val="66FF66"/>
                </a:solidFill>
              </a:rPr>
              <a:t>b</a:t>
            </a:r>
            <a:endParaRPr lang="zh-CN" altLang="en-US" b="1" dirty="0">
              <a:solidFill>
                <a:srgbClr val="00FFFF"/>
              </a:solidFill>
            </a:endParaRPr>
          </a:p>
        </p:txBody>
      </p:sp>
      <p:cxnSp>
        <p:nvCxnSpPr>
          <p:cNvPr id="23" name="直接连接符 21">
            <a:extLst>
              <a:ext uri="{FF2B5EF4-FFF2-40B4-BE49-F238E27FC236}">
                <a16:creationId xmlns:a16="http://schemas.microsoft.com/office/drawing/2014/main" id="{F42AD57C-C46A-4999-B467-8064D15CB3B9}"/>
              </a:ext>
            </a:extLst>
          </p:cNvPr>
          <p:cNvCxnSpPr>
            <a:cxnSpLocks/>
            <a:stCxn id="5" idx="0"/>
            <a:endCxn id="6" idx="2"/>
          </p:cNvCxnSpPr>
          <p:nvPr/>
        </p:nvCxnSpPr>
        <p:spPr>
          <a:xfrm flipV="1">
            <a:off x="7636022" y="1307851"/>
            <a:ext cx="444631" cy="54539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直接连接符 21">
            <a:extLst>
              <a:ext uri="{FF2B5EF4-FFF2-40B4-BE49-F238E27FC236}">
                <a16:creationId xmlns:a16="http://schemas.microsoft.com/office/drawing/2014/main" id="{A6026655-F267-4293-BD26-8CEE48FE7F11}"/>
              </a:ext>
            </a:extLst>
          </p:cNvPr>
          <p:cNvCxnSpPr>
            <a:cxnSpLocks/>
            <a:stCxn id="15" idx="1"/>
            <a:endCxn id="5" idx="5"/>
          </p:cNvCxnSpPr>
          <p:nvPr/>
        </p:nvCxnSpPr>
        <p:spPr>
          <a:xfrm flipH="1" flipV="1">
            <a:off x="7934214" y="2573149"/>
            <a:ext cx="1704119" cy="190746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接连接符 21">
            <a:extLst>
              <a:ext uri="{FF2B5EF4-FFF2-40B4-BE49-F238E27FC236}">
                <a16:creationId xmlns:a16="http://schemas.microsoft.com/office/drawing/2014/main" id="{10D5F2D2-8A70-4D5E-987C-27F4C5510901}"/>
              </a:ext>
            </a:extLst>
          </p:cNvPr>
          <p:cNvCxnSpPr>
            <a:cxnSpLocks/>
            <a:stCxn id="9" idx="2"/>
            <a:endCxn id="5" idx="6"/>
          </p:cNvCxnSpPr>
          <p:nvPr/>
        </p:nvCxnSpPr>
        <p:spPr>
          <a:xfrm flipH="1">
            <a:off x="8057730" y="2186723"/>
            <a:ext cx="2699584" cy="8823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椭圆 25">
            <a:extLst>
              <a:ext uri="{FF2B5EF4-FFF2-40B4-BE49-F238E27FC236}">
                <a16:creationId xmlns:a16="http://schemas.microsoft.com/office/drawing/2014/main" id="{5871D39C-15C5-46E5-894E-D3BEE167DBED}"/>
              </a:ext>
            </a:extLst>
          </p:cNvPr>
          <p:cNvSpPr/>
          <p:nvPr/>
        </p:nvSpPr>
        <p:spPr>
          <a:xfrm>
            <a:off x="8334899" y="5510614"/>
            <a:ext cx="1202123" cy="12021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27" name="文本框 26">
            <a:extLst>
              <a:ext uri="{FF2B5EF4-FFF2-40B4-BE49-F238E27FC236}">
                <a16:creationId xmlns:a16="http://schemas.microsoft.com/office/drawing/2014/main" id="{F49CD459-1DDA-42B8-A27E-DF0D4CC21951}"/>
              </a:ext>
            </a:extLst>
          </p:cNvPr>
          <p:cNvSpPr txBox="1"/>
          <p:nvPr/>
        </p:nvSpPr>
        <p:spPr>
          <a:xfrm>
            <a:off x="8758617" y="5789118"/>
            <a:ext cx="703006"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28" name="文本框 27">
            <a:extLst>
              <a:ext uri="{FF2B5EF4-FFF2-40B4-BE49-F238E27FC236}">
                <a16:creationId xmlns:a16="http://schemas.microsoft.com/office/drawing/2014/main" id="{CB31EFAE-72EA-4FA6-A31D-0EBD5DD57EF9}"/>
              </a:ext>
            </a:extLst>
          </p:cNvPr>
          <p:cNvSpPr txBox="1"/>
          <p:nvPr/>
        </p:nvSpPr>
        <p:spPr>
          <a:xfrm>
            <a:off x="8431462" y="6187325"/>
            <a:ext cx="105517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29" name="文本框 28">
            <a:extLst>
              <a:ext uri="{FF2B5EF4-FFF2-40B4-BE49-F238E27FC236}">
                <a16:creationId xmlns:a16="http://schemas.microsoft.com/office/drawing/2014/main" id="{A14FA1A1-FDEB-4579-8C9E-A716C0C82670}"/>
              </a:ext>
            </a:extLst>
          </p:cNvPr>
          <p:cNvSpPr txBox="1"/>
          <p:nvPr/>
        </p:nvSpPr>
        <p:spPr>
          <a:xfrm>
            <a:off x="8586527" y="5986618"/>
            <a:ext cx="890483"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cxnSp>
        <p:nvCxnSpPr>
          <p:cNvPr id="30" name="直接连接符 21">
            <a:extLst>
              <a:ext uri="{FF2B5EF4-FFF2-40B4-BE49-F238E27FC236}">
                <a16:creationId xmlns:a16="http://schemas.microsoft.com/office/drawing/2014/main" id="{C9B97D30-24A6-4F24-8768-571F414B8ADD}"/>
              </a:ext>
            </a:extLst>
          </p:cNvPr>
          <p:cNvCxnSpPr>
            <a:cxnSpLocks/>
            <a:stCxn id="15" idx="3"/>
            <a:endCxn id="26" idx="7"/>
          </p:cNvCxnSpPr>
          <p:nvPr/>
        </p:nvCxnSpPr>
        <p:spPr>
          <a:xfrm flipH="1">
            <a:off x="9360975" y="5167623"/>
            <a:ext cx="277358" cy="519038"/>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A64E416A-5304-4FDC-BBDC-8BAA72A5A9E1}"/>
              </a:ext>
            </a:extLst>
          </p:cNvPr>
          <p:cNvSpPr txBox="1"/>
          <p:nvPr/>
        </p:nvSpPr>
        <p:spPr>
          <a:xfrm>
            <a:off x="8922620" y="5595007"/>
            <a:ext cx="518150" cy="369332"/>
          </a:xfrm>
          <a:prstGeom prst="rect">
            <a:avLst/>
          </a:prstGeom>
          <a:noFill/>
        </p:spPr>
        <p:txBody>
          <a:bodyPr wrap="square" rtlCol="0">
            <a:spAutoFit/>
          </a:bodyPr>
          <a:lstStyle/>
          <a:p>
            <a:pPr algn="ctr"/>
            <a:r>
              <a:rPr lang="en-US" altLang="zh-CN" b="1" dirty="0">
                <a:solidFill>
                  <a:srgbClr val="66FF66"/>
                </a:solidFill>
              </a:rPr>
              <a:t>bb</a:t>
            </a:r>
            <a:endParaRPr lang="zh-CN" altLang="en-US" b="1" dirty="0">
              <a:solidFill>
                <a:srgbClr val="00FFFF"/>
              </a:solidFill>
            </a:endParaRPr>
          </a:p>
        </p:txBody>
      </p:sp>
      <p:cxnSp>
        <p:nvCxnSpPr>
          <p:cNvPr id="32" name="直接连接符 21">
            <a:extLst>
              <a:ext uri="{FF2B5EF4-FFF2-40B4-BE49-F238E27FC236}">
                <a16:creationId xmlns:a16="http://schemas.microsoft.com/office/drawing/2014/main" id="{E8BEB18C-943E-42E0-9542-ACBF13145B25}"/>
              </a:ext>
            </a:extLst>
          </p:cNvPr>
          <p:cNvCxnSpPr>
            <a:cxnSpLocks/>
            <a:stCxn id="5" idx="4"/>
            <a:endCxn id="26" idx="0"/>
          </p:cNvCxnSpPr>
          <p:nvPr/>
        </p:nvCxnSpPr>
        <p:spPr>
          <a:xfrm>
            <a:off x="7636022" y="2696665"/>
            <a:ext cx="1299939" cy="2813949"/>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接连接符 21">
            <a:extLst>
              <a:ext uri="{FF2B5EF4-FFF2-40B4-BE49-F238E27FC236}">
                <a16:creationId xmlns:a16="http://schemas.microsoft.com/office/drawing/2014/main" id="{50551A0F-7FBF-4BC8-86F6-44EC1E480A3B}"/>
              </a:ext>
            </a:extLst>
          </p:cNvPr>
          <p:cNvCxnSpPr>
            <a:cxnSpLocks/>
            <a:stCxn id="26" idx="1"/>
            <a:endCxn id="5" idx="4"/>
          </p:cNvCxnSpPr>
          <p:nvPr/>
        </p:nvCxnSpPr>
        <p:spPr>
          <a:xfrm flipH="1" flipV="1">
            <a:off x="7636022" y="2696665"/>
            <a:ext cx="874924" cy="2989996"/>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椭圆 33">
            <a:extLst>
              <a:ext uri="{FF2B5EF4-FFF2-40B4-BE49-F238E27FC236}">
                <a16:creationId xmlns:a16="http://schemas.microsoft.com/office/drawing/2014/main" id="{41DCCC2A-A795-46A9-9AE1-2F6E61FDEF1E}"/>
              </a:ext>
            </a:extLst>
          </p:cNvPr>
          <p:cNvSpPr/>
          <p:nvPr/>
        </p:nvSpPr>
        <p:spPr>
          <a:xfrm>
            <a:off x="6626148" y="4778808"/>
            <a:ext cx="1306721" cy="130672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35" name="文本框 34">
            <a:extLst>
              <a:ext uri="{FF2B5EF4-FFF2-40B4-BE49-F238E27FC236}">
                <a16:creationId xmlns:a16="http://schemas.microsoft.com/office/drawing/2014/main" id="{4703817D-AFF4-41A7-A4B2-EDB746B3178A}"/>
              </a:ext>
            </a:extLst>
          </p:cNvPr>
          <p:cNvSpPr txBox="1"/>
          <p:nvPr/>
        </p:nvSpPr>
        <p:spPr>
          <a:xfrm>
            <a:off x="6961860" y="5095948"/>
            <a:ext cx="87496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36" name="文本框 35">
            <a:extLst>
              <a:ext uri="{FF2B5EF4-FFF2-40B4-BE49-F238E27FC236}">
                <a16:creationId xmlns:a16="http://schemas.microsoft.com/office/drawing/2014/main" id="{5B997B1B-C9A1-44E8-876B-72D258BB0CC8}"/>
              </a:ext>
            </a:extLst>
          </p:cNvPr>
          <p:cNvSpPr txBox="1"/>
          <p:nvPr/>
        </p:nvSpPr>
        <p:spPr>
          <a:xfrm>
            <a:off x="6644330" y="5494155"/>
            <a:ext cx="120212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37" name="文本框 36">
            <a:extLst>
              <a:ext uri="{FF2B5EF4-FFF2-40B4-BE49-F238E27FC236}">
                <a16:creationId xmlns:a16="http://schemas.microsoft.com/office/drawing/2014/main" id="{E7ADAB8A-895C-4CCB-8B59-7ACEDBB5BFFF}"/>
              </a:ext>
            </a:extLst>
          </p:cNvPr>
          <p:cNvSpPr txBox="1"/>
          <p:nvPr/>
        </p:nvSpPr>
        <p:spPr>
          <a:xfrm>
            <a:off x="6799395" y="5293448"/>
            <a:ext cx="1047058"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38" name="文本框 37">
            <a:extLst>
              <a:ext uri="{FF2B5EF4-FFF2-40B4-BE49-F238E27FC236}">
                <a16:creationId xmlns:a16="http://schemas.microsoft.com/office/drawing/2014/main" id="{08CC974E-9CDE-4B31-A5CA-5B8D27685B06}"/>
              </a:ext>
            </a:extLst>
          </p:cNvPr>
          <p:cNvSpPr txBox="1"/>
          <p:nvPr/>
        </p:nvSpPr>
        <p:spPr>
          <a:xfrm>
            <a:off x="7125863" y="4892212"/>
            <a:ext cx="694068" cy="369332"/>
          </a:xfrm>
          <a:prstGeom prst="rect">
            <a:avLst/>
          </a:prstGeom>
          <a:noFill/>
        </p:spPr>
        <p:txBody>
          <a:bodyPr wrap="square" rtlCol="0">
            <a:spAutoFit/>
          </a:bodyPr>
          <a:lstStyle/>
          <a:p>
            <a:pPr algn="ct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cxnSp>
        <p:nvCxnSpPr>
          <p:cNvPr id="39" name="直接连接符 21">
            <a:extLst>
              <a:ext uri="{FF2B5EF4-FFF2-40B4-BE49-F238E27FC236}">
                <a16:creationId xmlns:a16="http://schemas.microsoft.com/office/drawing/2014/main" id="{AE5FB74B-1BEE-409D-ABE8-E7CDFCA16799}"/>
              </a:ext>
            </a:extLst>
          </p:cNvPr>
          <p:cNvCxnSpPr>
            <a:cxnSpLocks/>
            <a:stCxn id="26" idx="2"/>
            <a:endCxn id="34" idx="5"/>
          </p:cNvCxnSpPr>
          <p:nvPr/>
        </p:nvCxnSpPr>
        <p:spPr>
          <a:xfrm flipH="1" flipV="1">
            <a:off x="7741504" y="5894164"/>
            <a:ext cx="593395" cy="217512"/>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直接连接符 21">
            <a:extLst>
              <a:ext uri="{FF2B5EF4-FFF2-40B4-BE49-F238E27FC236}">
                <a16:creationId xmlns:a16="http://schemas.microsoft.com/office/drawing/2014/main" id="{877B5117-72E3-46A2-886C-CD427DA84053}"/>
              </a:ext>
            </a:extLst>
          </p:cNvPr>
          <p:cNvCxnSpPr>
            <a:cxnSpLocks/>
            <a:stCxn id="5" idx="3"/>
            <a:endCxn id="4" idx="0"/>
          </p:cNvCxnSpPr>
          <p:nvPr/>
        </p:nvCxnSpPr>
        <p:spPr>
          <a:xfrm flipH="1">
            <a:off x="7023496" y="2573149"/>
            <a:ext cx="314333" cy="790040"/>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直接连接符 21">
            <a:extLst>
              <a:ext uri="{FF2B5EF4-FFF2-40B4-BE49-F238E27FC236}">
                <a16:creationId xmlns:a16="http://schemas.microsoft.com/office/drawing/2014/main" id="{56EF981C-B8C3-4C52-AA92-03D2262E6FF1}"/>
              </a:ext>
            </a:extLst>
          </p:cNvPr>
          <p:cNvCxnSpPr>
            <a:cxnSpLocks/>
            <a:stCxn id="6" idx="5"/>
            <a:endCxn id="4" idx="6"/>
          </p:cNvCxnSpPr>
          <p:nvPr/>
        </p:nvCxnSpPr>
        <p:spPr>
          <a:xfrm flipH="1">
            <a:off x="7445204" y="1548093"/>
            <a:ext cx="1215445" cy="2236805"/>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直接连接符 21">
            <a:extLst>
              <a:ext uri="{FF2B5EF4-FFF2-40B4-BE49-F238E27FC236}">
                <a16:creationId xmlns:a16="http://schemas.microsoft.com/office/drawing/2014/main" id="{B58F6BD3-B7C3-4C23-883C-5C669F8EB5C3}"/>
              </a:ext>
            </a:extLst>
          </p:cNvPr>
          <p:cNvCxnSpPr>
            <a:cxnSpLocks/>
            <a:stCxn id="4" idx="5"/>
            <a:endCxn id="15" idx="2"/>
          </p:cNvCxnSpPr>
          <p:nvPr/>
        </p:nvCxnSpPr>
        <p:spPr>
          <a:xfrm>
            <a:off x="7321688" y="4083090"/>
            <a:ext cx="2174361" cy="741030"/>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A46E369B-EB4F-48EC-8804-9A3C86384E26}"/>
              </a:ext>
            </a:extLst>
          </p:cNvPr>
          <p:cNvSpPr txBox="1"/>
          <p:nvPr/>
        </p:nvSpPr>
        <p:spPr>
          <a:xfrm>
            <a:off x="6849313" y="3565240"/>
            <a:ext cx="508779"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sp>
        <p:nvSpPr>
          <p:cNvPr id="44" name="文本框 43">
            <a:extLst>
              <a:ext uri="{FF2B5EF4-FFF2-40B4-BE49-F238E27FC236}">
                <a16:creationId xmlns:a16="http://schemas.microsoft.com/office/drawing/2014/main" id="{E4C0EBFA-1261-44E6-8406-0CDE059734F6}"/>
              </a:ext>
            </a:extLst>
          </p:cNvPr>
          <p:cNvSpPr txBox="1"/>
          <p:nvPr/>
        </p:nvSpPr>
        <p:spPr>
          <a:xfrm>
            <a:off x="7012307" y="3375195"/>
            <a:ext cx="327259" cy="369332"/>
          </a:xfrm>
          <a:prstGeom prst="rect">
            <a:avLst/>
          </a:prstGeom>
          <a:noFill/>
        </p:spPr>
        <p:txBody>
          <a:bodyPr wrap="square" rtlCol="0">
            <a:spAutoFit/>
          </a:bodyPr>
          <a:lstStyle/>
          <a:p>
            <a:pPr algn="ctr"/>
            <a:r>
              <a:rPr lang="en-US" altLang="zh-CN" b="1" dirty="0">
                <a:solidFill>
                  <a:srgbClr val="00FFFF"/>
                </a:solidFill>
              </a:rPr>
              <a:t>c</a:t>
            </a:r>
            <a:endParaRPr lang="zh-CN" altLang="en-US" b="1" dirty="0">
              <a:solidFill>
                <a:srgbClr val="00FFFF"/>
              </a:solidFill>
            </a:endParaRPr>
          </a:p>
        </p:txBody>
      </p:sp>
      <p:cxnSp>
        <p:nvCxnSpPr>
          <p:cNvPr id="45" name="直接连接符 21">
            <a:extLst>
              <a:ext uri="{FF2B5EF4-FFF2-40B4-BE49-F238E27FC236}">
                <a16:creationId xmlns:a16="http://schemas.microsoft.com/office/drawing/2014/main" id="{FB0E54C2-EEC0-4736-9B8C-F83026548BF2}"/>
              </a:ext>
            </a:extLst>
          </p:cNvPr>
          <p:cNvCxnSpPr>
            <a:cxnSpLocks/>
            <a:stCxn id="34" idx="0"/>
            <a:endCxn id="4" idx="4"/>
          </p:cNvCxnSpPr>
          <p:nvPr/>
        </p:nvCxnSpPr>
        <p:spPr>
          <a:xfrm flipH="1" flipV="1">
            <a:off x="7023496" y="4206606"/>
            <a:ext cx="256013" cy="572202"/>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接连接符 21">
            <a:extLst>
              <a:ext uri="{FF2B5EF4-FFF2-40B4-BE49-F238E27FC236}">
                <a16:creationId xmlns:a16="http://schemas.microsoft.com/office/drawing/2014/main" id="{2D37475A-E393-49FA-BFFB-EC38DDA4869A}"/>
              </a:ext>
            </a:extLst>
          </p:cNvPr>
          <p:cNvCxnSpPr>
            <a:cxnSpLocks/>
            <a:stCxn id="4" idx="1"/>
            <a:endCxn id="6" idx="1"/>
          </p:cNvCxnSpPr>
          <p:nvPr/>
        </p:nvCxnSpPr>
        <p:spPr>
          <a:xfrm rot="5400000" flipH="1" flipV="1">
            <a:off x="6243186" y="1549726"/>
            <a:ext cx="2419096" cy="1454862"/>
          </a:xfrm>
          <a:prstGeom prst="bentConnector3">
            <a:avLst>
              <a:gd name="adj1" fmla="val 99979"/>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接连接符 21">
            <a:extLst>
              <a:ext uri="{FF2B5EF4-FFF2-40B4-BE49-F238E27FC236}">
                <a16:creationId xmlns:a16="http://schemas.microsoft.com/office/drawing/2014/main" id="{B407507E-6C1D-483B-B4D1-2086D66AFFDF}"/>
              </a:ext>
            </a:extLst>
          </p:cNvPr>
          <p:cNvCxnSpPr>
            <a:cxnSpLocks/>
            <a:stCxn id="11" idx="2"/>
            <a:endCxn id="4" idx="6"/>
          </p:cNvCxnSpPr>
          <p:nvPr/>
        </p:nvCxnSpPr>
        <p:spPr>
          <a:xfrm flipH="1">
            <a:off x="7445204" y="3775273"/>
            <a:ext cx="3753260" cy="9625"/>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7FB1A638-54E1-48DE-9DE5-B501F22F60D3}"/>
              </a:ext>
            </a:extLst>
          </p:cNvPr>
          <p:cNvSpPr txBox="1"/>
          <p:nvPr/>
        </p:nvSpPr>
        <p:spPr>
          <a:xfrm>
            <a:off x="9896475" y="1126332"/>
            <a:ext cx="590550" cy="369332"/>
          </a:xfrm>
          <a:prstGeom prst="rect">
            <a:avLst/>
          </a:prstGeom>
          <a:noFill/>
        </p:spPr>
        <p:txBody>
          <a:bodyPr wrap="square" rtlCol="0">
            <a:spAutoFit/>
          </a:bodyPr>
          <a:lstStyle/>
          <a:p>
            <a:pPr algn="ctr"/>
            <a:r>
              <a:rPr lang="en-US" altLang="zh-CN" b="1" dirty="0">
                <a:solidFill>
                  <a:srgbClr val="FFFF00"/>
                </a:solidFill>
              </a:rPr>
              <a:t>a</a:t>
            </a:r>
            <a:endParaRPr lang="zh-CN" altLang="en-US" dirty="0"/>
          </a:p>
        </p:txBody>
      </p:sp>
    </p:spTree>
    <p:extLst>
      <p:ext uri="{BB962C8B-B14F-4D97-AF65-F5344CB8AC3E}">
        <p14:creationId xmlns:p14="http://schemas.microsoft.com/office/powerpoint/2010/main" val="359884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性质</a:t>
            </a:r>
            <a:r>
              <a:rPr lang="en-US" altLang="zh-CN" dirty="0"/>
              <a:t>——</a:t>
            </a:r>
            <a:r>
              <a:rPr lang="zh-CN" altLang="en-US" dirty="0"/>
              <a:t>位置</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3" y="2052918"/>
            <a:ext cx="5555903" cy="4547908"/>
          </a:xfrm>
        </p:spPr>
        <p:txBody>
          <a:bodyPr>
            <a:normAutofit/>
          </a:bodyPr>
          <a:lstStyle/>
          <a:p>
            <a:r>
              <a:rPr lang="zh-CN" altLang="en-US" dirty="0"/>
              <a:t>注意到这个集合只和状态所在节点有关，与状态的字符串长度无关</a:t>
            </a:r>
            <a:endParaRPr lang="en-US" altLang="zh-CN" dirty="0"/>
          </a:p>
          <a:p>
            <a:r>
              <a:rPr lang="zh-CN" altLang="en-US" dirty="0"/>
              <a:t>所以我们可以对每个节点定义它出现在原串中的位置的右端点的集合，把它叫做这个节点的</a:t>
            </a:r>
            <a:r>
              <a:rPr lang="en-US" altLang="zh-CN" dirty="0"/>
              <a:t>Right</a:t>
            </a:r>
            <a:r>
              <a:rPr lang="zh-CN" altLang="en-US" dirty="0"/>
              <a:t>集合</a:t>
            </a:r>
            <a:endParaRPr lang="en-US" altLang="zh-CN" dirty="0"/>
          </a:p>
          <a:p>
            <a:r>
              <a:rPr lang="zh-CN" altLang="en-US" dirty="0"/>
              <a:t>同样一个节点的</a:t>
            </a:r>
            <a:r>
              <a:rPr lang="en-US" altLang="zh-CN" dirty="0"/>
              <a:t>Right</a:t>
            </a:r>
            <a:r>
              <a:rPr lang="zh-CN" altLang="en-US" dirty="0"/>
              <a:t>集合等于该节点的子树中所有</a:t>
            </a:r>
            <a:r>
              <a:rPr lang="en-US" altLang="zh-CN" dirty="0"/>
              <a:t>np</a:t>
            </a:r>
            <a:r>
              <a:rPr lang="zh-CN" altLang="en-US" dirty="0"/>
              <a:t>类节点的</a:t>
            </a:r>
            <a:r>
              <a:rPr lang="en-US" altLang="zh-CN" dirty="0"/>
              <a:t>at</a:t>
            </a:r>
            <a:r>
              <a:rPr lang="zh-CN" altLang="en-US" dirty="0"/>
              <a:t>值的集合</a:t>
            </a:r>
            <a:endParaRPr lang="en-US" altLang="zh-CN" dirty="0"/>
          </a:p>
          <a:p>
            <a:r>
              <a:rPr lang="zh-CN" altLang="en-US" dirty="0"/>
              <a:t>于是我们又有一个推论，就是一个状态在原串中的出现次数，等于该状态所在节点的</a:t>
            </a:r>
            <a:r>
              <a:rPr lang="en-US" altLang="zh-CN" dirty="0"/>
              <a:t>Right</a:t>
            </a:r>
            <a:r>
              <a:rPr lang="zh-CN" altLang="en-US" dirty="0"/>
              <a:t>集合的大小</a:t>
            </a:r>
            <a:endParaRPr lang="en-US" altLang="zh-CN" dirty="0"/>
          </a:p>
          <a:p>
            <a:r>
              <a:rPr lang="zh-CN" altLang="en-US" dirty="0"/>
              <a:t>特别地，我们不讨论空串的出现次数</a:t>
            </a:r>
            <a:endParaRPr lang="en-US" altLang="zh-CN" dirty="0"/>
          </a:p>
          <a:p>
            <a:r>
              <a:rPr lang="zh-CN" altLang="en-US" dirty="0"/>
              <a:t>于是我们就有了这样一句话</a:t>
            </a:r>
          </a:p>
        </p:txBody>
      </p:sp>
      <p:sp>
        <p:nvSpPr>
          <p:cNvPr id="4" name="椭圆 3">
            <a:extLst>
              <a:ext uri="{FF2B5EF4-FFF2-40B4-BE49-F238E27FC236}">
                <a16:creationId xmlns:a16="http://schemas.microsoft.com/office/drawing/2014/main" id="{6505FAF1-492D-4B0A-AEFE-D6148AA024A5}"/>
              </a:ext>
            </a:extLst>
          </p:cNvPr>
          <p:cNvSpPr/>
          <p:nvPr/>
        </p:nvSpPr>
        <p:spPr>
          <a:xfrm>
            <a:off x="6601787" y="3363189"/>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5" name="椭圆 4">
            <a:extLst>
              <a:ext uri="{FF2B5EF4-FFF2-40B4-BE49-F238E27FC236}">
                <a16:creationId xmlns:a16="http://schemas.microsoft.com/office/drawing/2014/main" id="{B3A3CB33-9C2A-4830-ACB1-8BEA18A0B7D6}"/>
              </a:ext>
            </a:extLst>
          </p:cNvPr>
          <p:cNvSpPr/>
          <p:nvPr/>
        </p:nvSpPr>
        <p:spPr>
          <a:xfrm>
            <a:off x="7214313" y="1853248"/>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sp>
        <p:nvSpPr>
          <p:cNvPr id="6" name="椭圆 5">
            <a:extLst>
              <a:ext uri="{FF2B5EF4-FFF2-40B4-BE49-F238E27FC236}">
                <a16:creationId xmlns:a16="http://schemas.microsoft.com/office/drawing/2014/main" id="{8F31210F-D623-445F-8F54-B41B34BA07F5}"/>
              </a:ext>
            </a:extLst>
          </p:cNvPr>
          <p:cNvSpPr/>
          <p:nvPr/>
        </p:nvSpPr>
        <p:spPr>
          <a:xfrm>
            <a:off x="8080653" y="968097"/>
            <a:ext cx="679508" cy="67950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E61BF22-2440-472A-A1EC-9C2A94EED68E}"/>
              </a:ext>
            </a:extLst>
          </p:cNvPr>
          <p:cNvSpPr/>
          <p:nvPr/>
        </p:nvSpPr>
        <p:spPr>
          <a:xfrm>
            <a:off x="9850730" y="968097"/>
            <a:ext cx="679508" cy="6795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cxnSp>
        <p:nvCxnSpPr>
          <p:cNvPr id="8" name="直接连接符 21">
            <a:extLst>
              <a:ext uri="{FF2B5EF4-FFF2-40B4-BE49-F238E27FC236}">
                <a16:creationId xmlns:a16="http://schemas.microsoft.com/office/drawing/2014/main" id="{45C9F9F1-CD7F-4756-B0D9-08BAE9087731}"/>
              </a:ext>
            </a:extLst>
          </p:cNvPr>
          <p:cNvCxnSpPr>
            <a:cxnSpLocks/>
            <a:stCxn id="6" idx="6"/>
            <a:endCxn id="7" idx="2"/>
          </p:cNvCxnSpPr>
          <p:nvPr/>
        </p:nvCxnSpPr>
        <p:spPr>
          <a:xfrm>
            <a:off x="8760161" y="1307851"/>
            <a:ext cx="1090569" cy="0"/>
          </a:xfrm>
          <a:prstGeom prst="straightConnector1">
            <a:avLst/>
          </a:prstGeom>
          <a:ln w="38100">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FDA5FB04-AC6F-4FE9-A189-5D26D22FFE80}"/>
              </a:ext>
            </a:extLst>
          </p:cNvPr>
          <p:cNvSpPr/>
          <p:nvPr/>
        </p:nvSpPr>
        <p:spPr>
          <a:xfrm>
            <a:off x="10757314" y="176501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cxnSp>
        <p:nvCxnSpPr>
          <p:cNvPr id="10" name="直接连接符 21">
            <a:extLst>
              <a:ext uri="{FF2B5EF4-FFF2-40B4-BE49-F238E27FC236}">
                <a16:creationId xmlns:a16="http://schemas.microsoft.com/office/drawing/2014/main" id="{1BD18C05-85C3-409F-AD8E-F1E43F8860F2}"/>
              </a:ext>
            </a:extLst>
          </p:cNvPr>
          <p:cNvCxnSpPr>
            <a:cxnSpLocks/>
            <a:stCxn id="7" idx="5"/>
            <a:endCxn id="9" idx="1"/>
          </p:cNvCxnSpPr>
          <p:nvPr/>
        </p:nvCxnSpPr>
        <p:spPr>
          <a:xfrm>
            <a:off x="10430726" y="1548093"/>
            <a:ext cx="450104" cy="340437"/>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8932DBE1-B1C6-403B-98E4-C1E32008A3C2}"/>
              </a:ext>
            </a:extLst>
          </p:cNvPr>
          <p:cNvSpPr/>
          <p:nvPr/>
        </p:nvSpPr>
        <p:spPr>
          <a:xfrm>
            <a:off x="11198464" y="335356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12" name="文本框 11">
            <a:extLst>
              <a:ext uri="{FF2B5EF4-FFF2-40B4-BE49-F238E27FC236}">
                <a16:creationId xmlns:a16="http://schemas.microsoft.com/office/drawing/2014/main" id="{9E70F350-84AE-4995-8327-66D9B9E990C0}"/>
              </a:ext>
            </a:extLst>
          </p:cNvPr>
          <p:cNvSpPr txBox="1"/>
          <p:nvPr/>
        </p:nvSpPr>
        <p:spPr>
          <a:xfrm>
            <a:off x="11302441" y="3753941"/>
            <a:ext cx="653255"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cxnSp>
        <p:nvCxnSpPr>
          <p:cNvPr id="13" name="直接连接符 21">
            <a:extLst>
              <a:ext uri="{FF2B5EF4-FFF2-40B4-BE49-F238E27FC236}">
                <a16:creationId xmlns:a16="http://schemas.microsoft.com/office/drawing/2014/main" id="{D33810ED-8123-410E-B588-5C1F12AC2222}"/>
              </a:ext>
            </a:extLst>
          </p:cNvPr>
          <p:cNvCxnSpPr>
            <a:cxnSpLocks/>
            <a:stCxn id="9" idx="4"/>
            <a:endCxn id="11" idx="1"/>
          </p:cNvCxnSpPr>
          <p:nvPr/>
        </p:nvCxnSpPr>
        <p:spPr>
          <a:xfrm>
            <a:off x="11179023" y="2608431"/>
            <a:ext cx="142957" cy="86864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9D7E1411-3A77-4DEA-AC6C-0B693A4524F1}"/>
              </a:ext>
            </a:extLst>
          </p:cNvPr>
          <p:cNvSpPr txBox="1"/>
          <p:nvPr/>
        </p:nvSpPr>
        <p:spPr>
          <a:xfrm>
            <a:off x="10925652" y="2151553"/>
            <a:ext cx="508779" cy="369332"/>
          </a:xfrm>
          <a:prstGeom prst="rect">
            <a:avLst/>
          </a:prstGeom>
          <a:noFill/>
        </p:spPr>
        <p:txBody>
          <a:bodyPr wrap="square" rtlCol="0">
            <a:spAutoFit/>
          </a:bodyPr>
          <a:lstStyle/>
          <a:p>
            <a:pPr algn="ctr"/>
            <a:r>
              <a:rPr lang="en-US" altLang="zh-CN" b="1" dirty="0">
                <a:solidFill>
                  <a:srgbClr val="FFFF00"/>
                </a:solidFill>
              </a:rPr>
              <a:t>a</a:t>
            </a:r>
            <a:r>
              <a:rPr lang="en-US" altLang="zh-CN" b="1" dirty="0">
                <a:solidFill>
                  <a:srgbClr val="66FF66"/>
                </a:solidFill>
              </a:rPr>
              <a:t>b</a:t>
            </a:r>
            <a:endParaRPr lang="zh-CN" altLang="en-US" b="1" dirty="0">
              <a:solidFill>
                <a:srgbClr val="00FFFF"/>
              </a:solidFill>
            </a:endParaRPr>
          </a:p>
        </p:txBody>
      </p:sp>
      <p:sp>
        <p:nvSpPr>
          <p:cNvPr id="15" name="椭圆 14">
            <a:extLst>
              <a:ext uri="{FF2B5EF4-FFF2-40B4-BE49-F238E27FC236}">
                <a16:creationId xmlns:a16="http://schemas.microsoft.com/office/drawing/2014/main" id="{813DCEDF-3CE6-4CA1-9174-D3899967D394}"/>
              </a:ext>
            </a:extLst>
          </p:cNvPr>
          <p:cNvSpPr/>
          <p:nvPr/>
        </p:nvSpPr>
        <p:spPr>
          <a:xfrm>
            <a:off x="9496049" y="4338332"/>
            <a:ext cx="971575" cy="9715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16" name="文本框 15">
            <a:extLst>
              <a:ext uri="{FF2B5EF4-FFF2-40B4-BE49-F238E27FC236}">
                <a16:creationId xmlns:a16="http://schemas.microsoft.com/office/drawing/2014/main" id="{48BDD991-94B2-4C88-AF97-42F4CF2DDFE1}"/>
              </a:ext>
            </a:extLst>
          </p:cNvPr>
          <p:cNvSpPr txBox="1"/>
          <p:nvPr/>
        </p:nvSpPr>
        <p:spPr>
          <a:xfrm>
            <a:off x="9879138" y="4411379"/>
            <a:ext cx="48279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17" name="文本框 16">
            <a:extLst>
              <a:ext uri="{FF2B5EF4-FFF2-40B4-BE49-F238E27FC236}">
                <a16:creationId xmlns:a16="http://schemas.microsoft.com/office/drawing/2014/main" id="{F4E632BC-3FD5-428C-8C91-374979405377}"/>
              </a:ext>
            </a:extLst>
          </p:cNvPr>
          <p:cNvSpPr txBox="1"/>
          <p:nvPr/>
        </p:nvSpPr>
        <p:spPr>
          <a:xfrm>
            <a:off x="9526971" y="4802131"/>
            <a:ext cx="89048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18" name="文本框 17">
            <a:extLst>
              <a:ext uri="{FF2B5EF4-FFF2-40B4-BE49-F238E27FC236}">
                <a16:creationId xmlns:a16="http://schemas.microsoft.com/office/drawing/2014/main" id="{A057AC00-D1D1-497E-ABC2-587DFA676D5A}"/>
              </a:ext>
            </a:extLst>
          </p:cNvPr>
          <p:cNvSpPr txBox="1"/>
          <p:nvPr/>
        </p:nvSpPr>
        <p:spPr>
          <a:xfrm>
            <a:off x="9691662" y="4601424"/>
            <a:ext cx="717674"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cxnSp>
        <p:nvCxnSpPr>
          <p:cNvPr id="19" name="直接连接符 21">
            <a:extLst>
              <a:ext uri="{FF2B5EF4-FFF2-40B4-BE49-F238E27FC236}">
                <a16:creationId xmlns:a16="http://schemas.microsoft.com/office/drawing/2014/main" id="{8240BA11-B5D2-4D02-99F9-F91DCBCC5DD3}"/>
              </a:ext>
            </a:extLst>
          </p:cNvPr>
          <p:cNvCxnSpPr>
            <a:cxnSpLocks/>
            <a:stCxn id="11" idx="3"/>
            <a:endCxn id="15" idx="7"/>
          </p:cNvCxnSpPr>
          <p:nvPr/>
        </p:nvCxnSpPr>
        <p:spPr>
          <a:xfrm flipH="1">
            <a:off x="10325340" y="4073465"/>
            <a:ext cx="996640" cy="40715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直接连接符 21">
            <a:extLst>
              <a:ext uri="{FF2B5EF4-FFF2-40B4-BE49-F238E27FC236}">
                <a16:creationId xmlns:a16="http://schemas.microsoft.com/office/drawing/2014/main" id="{F6F7AF13-EF87-4896-95C7-A11BBFEA64AF}"/>
              </a:ext>
            </a:extLst>
          </p:cNvPr>
          <p:cNvCxnSpPr>
            <a:cxnSpLocks/>
            <a:stCxn id="7" idx="1"/>
            <a:endCxn id="6" idx="7"/>
          </p:cNvCxnSpPr>
          <p:nvPr/>
        </p:nvCxnSpPr>
        <p:spPr>
          <a:xfrm flipH="1">
            <a:off x="8660649" y="1067609"/>
            <a:ext cx="1289593"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接连接符 21">
            <a:extLst>
              <a:ext uri="{FF2B5EF4-FFF2-40B4-BE49-F238E27FC236}">
                <a16:creationId xmlns:a16="http://schemas.microsoft.com/office/drawing/2014/main" id="{DB69CCA4-673B-41EA-BD1E-D65DABEF72A6}"/>
              </a:ext>
            </a:extLst>
          </p:cNvPr>
          <p:cNvCxnSpPr>
            <a:cxnSpLocks/>
            <a:stCxn id="6" idx="3"/>
            <a:endCxn id="5" idx="7"/>
          </p:cNvCxnSpPr>
          <p:nvPr/>
        </p:nvCxnSpPr>
        <p:spPr>
          <a:xfrm flipH="1">
            <a:off x="7934214" y="1548093"/>
            <a:ext cx="245951" cy="42867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4BE1DAFD-4065-4BA3-9B7A-D4E721B7F7F5}"/>
              </a:ext>
            </a:extLst>
          </p:cNvPr>
          <p:cNvSpPr txBox="1"/>
          <p:nvPr/>
        </p:nvSpPr>
        <p:spPr>
          <a:xfrm>
            <a:off x="7384898" y="1957783"/>
            <a:ext cx="508779" cy="369332"/>
          </a:xfrm>
          <a:prstGeom prst="rect">
            <a:avLst/>
          </a:prstGeom>
          <a:noFill/>
        </p:spPr>
        <p:txBody>
          <a:bodyPr wrap="square" rtlCol="0">
            <a:spAutoFit/>
          </a:bodyPr>
          <a:lstStyle/>
          <a:p>
            <a:pPr algn="ctr"/>
            <a:r>
              <a:rPr lang="en-US" altLang="zh-CN" b="1" dirty="0">
                <a:solidFill>
                  <a:srgbClr val="66FF66"/>
                </a:solidFill>
              </a:rPr>
              <a:t>b</a:t>
            </a:r>
            <a:endParaRPr lang="zh-CN" altLang="en-US" b="1" dirty="0">
              <a:solidFill>
                <a:srgbClr val="00FFFF"/>
              </a:solidFill>
            </a:endParaRPr>
          </a:p>
        </p:txBody>
      </p:sp>
      <p:cxnSp>
        <p:nvCxnSpPr>
          <p:cNvPr id="23" name="直接连接符 21">
            <a:extLst>
              <a:ext uri="{FF2B5EF4-FFF2-40B4-BE49-F238E27FC236}">
                <a16:creationId xmlns:a16="http://schemas.microsoft.com/office/drawing/2014/main" id="{F42AD57C-C46A-4999-B467-8064D15CB3B9}"/>
              </a:ext>
            </a:extLst>
          </p:cNvPr>
          <p:cNvCxnSpPr>
            <a:cxnSpLocks/>
            <a:stCxn id="5" idx="0"/>
            <a:endCxn id="6" idx="2"/>
          </p:cNvCxnSpPr>
          <p:nvPr/>
        </p:nvCxnSpPr>
        <p:spPr>
          <a:xfrm flipV="1">
            <a:off x="7636022" y="1307851"/>
            <a:ext cx="444631" cy="54539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直接连接符 21">
            <a:extLst>
              <a:ext uri="{FF2B5EF4-FFF2-40B4-BE49-F238E27FC236}">
                <a16:creationId xmlns:a16="http://schemas.microsoft.com/office/drawing/2014/main" id="{A6026655-F267-4293-BD26-8CEE48FE7F11}"/>
              </a:ext>
            </a:extLst>
          </p:cNvPr>
          <p:cNvCxnSpPr>
            <a:cxnSpLocks/>
            <a:stCxn id="15" idx="1"/>
            <a:endCxn id="5" idx="5"/>
          </p:cNvCxnSpPr>
          <p:nvPr/>
        </p:nvCxnSpPr>
        <p:spPr>
          <a:xfrm flipH="1" flipV="1">
            <a:off x="7934214" y="2573149"/>
            <a:ext cx="1704119" cy="190746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接连接符 21">
            <a:extLst>
              <a:ext uri="{FF2B5EF4-FFF2-40B4-BE49-F238E27FC236}">
                <a16:creationId xmlns:a16="http://schemas.microsoft.com/office/drawing/2014/main" id="{10D5F2D2-8A70-4D5E-987C-27F4C5510901}"/>
              </a:ext>
            </a:extLst>
          </p:cNvPr>
          <p:cNvCxnSpPr>
            <a:cxnSpLocks/>
            <a:stCxn id="9" idx="2"/>
            <a:endCxn id="5" idx="6"/>
          </p:cNvCxnSpPr>
          <p:nvPr/>
        </p:nvCxnSpPr>
        <p:spPr>
          <a:xfrm flipH="1">
            <a:off x="8057730" y="2186723"/>
            <a:ext cx="2699584" cy="8823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椭圆 25">
            <a:extLst>
              <a:ext uri="{FF2B5EF4-FFF2-40B4-BE49-F238E27FC236}">
                <a16:creationId xmlns:a16="http://schemas.microsoft.com/office/drawing/2014/main" id="{5871D39C-15C5-46E5-894E-D3BEE167DBED}"/>
              </a:ext>
            </a:extLst>
          </p:cNvPr>
          <p:cNvSpPr/>
          <p:nvPr/>
        </p:nvSpPr>
        <p:spPr>
          <a:xfrm>
            <a:off x="8334899" y="5510614"/>
            <a:ext cx="1202123" cy="12021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27" name="文本框 26">
            <a:extLst>
              <a:ext uri="{FF2B5EF4-FFF2-40B4-BE49-F238E27FC236}">
                <a16:creationId xmlns:a16="http://schemas.microsoft.com/office/drawing/2014/main" id="{F49CD459-1DDA-42B8-A27E-DF0D4CC21951}"/>
              </a:ext>
            </a:extLst>
          </p:cNvPr>
          <p:cNvSpPr txBox="1"/>
          <p:nvPr/>
        </p:nvSpPr>
        <p:spPr>
          <a:xfrm>
            <a:off x="8758617" y="5789118"/>
            <a:ext cx="703006"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28" name="文本框 27">
            <a:extLst>
              <a:ext uri="{FF2B5EF4-FFF2-40B4-BE49-F238E27FC236}">
                <a16:creationId xmlns:a16="http://schemas.microsoft.com/office/drawing/2014/main" id="{CB31EFAE-72EA-4FA6-A31D-0EBD5DD57EF9}"/>
              </a:ext>
            </a:extLst>
          </p:cNvPr>
          <p:cNvSpPr txBox="1"/>
          <p:nvPr/>
        </p:nvSpPr>
        <p:spPr>
          <a:xfrm>
            <a:off x="8431462" y="6187325"/>
            <a:ext cx="105517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29" name="文本框 28">
            <a:extLst>
              <a:ext uri="{FF2B5EF4-FFF2-40B4-BE49-F238E27FC236}">
                <a16:creationId xmlns:a16="http://schemas.microsoft.com/office/drawing/2014/main" id="{A14FA1A1-FDEB-4579-8C9E-A716C0C82670}"/>
              </a:ext>
            </a:extLst>
          </p:cNvPr>
          <p:cNvSpPr txBox="1"/>
          <p:nvPr/>
        </p:nvSpPr>
        <p:spPr>
          <a:xfrm>
            <a:off x="8586527" y="5986618"/>
            <a:ext cx="890483"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cxnSp>
        <p:nvCxnSpPr>
          <p:cNvPr id="30" name="直接连接符 21">
            <a:extLst>
              <a:ext uri="{FF2B5EF4-FFF2-40B4-BE49-F238E27FC236}">
                <a16:creationId xmlns:a16="http://schemas.microsoft.com/office/drawing/2014/main" id="{C9B97D30-24A6-4F24-8768-571F414B8ADD}"/>
              </a:ext>
            </a:extLst>
          </p:cNvPr>
          <p:cNvCxnSpPr>
            <a:cxnSpLocks/>
            <a:stCxn id="15" idx="3"/>
            <a:endCxn id="26" idx="7"/>
          </p:cNvCxnSpPr>
          <p:nvPr/>
        </p:nvCxnSpPr>
        <p:spPr>
          <a:xfrm flipH="1">
            <a:off x="9360975" y="5167623"/>
            <a:ext cx="277358" cy="519038"/>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A64E416A-5304-4FDC-BBDC-8BAA72A5A9E1}"/>
              </a:ext>
            </a:extLst>
          </p:cNvPr>
          <p:cNvSpPr txBox="1"/>
          <p:nvPr/>
        </p:nvSpPr>
        <p:spPr>
          <a:xfrm>
            <a:off x="8922620" y="5595007"/>
            <a:ext cx="518150" cy="369332"/>
          </a:xfrm>
          <a:prstGeom prst="rect">
            <a:avLst/>
          </a:prstGeom>
          <a:noFill/>
        </p:spPr>
        <p:txBody>
          <a:bodyPr wrap="square" rtlCol="0">
            <a:spAutoFit/>
          </a:bodyPr>
          <a:lstStyle/>
          <a:p>
            <a:pPr algn="ctr"/>
            <a:r>
              <a:rPr lang="en-US" altLang="zh-CN" b="1" dirty="0">
                <a:solidFill>
                  <a:srgbClr val="66FF66"/>
                </a:solidFill>
              </a:rPr>
              <a:t>bb</a:t>
            </a:r>
            <a:endParaRPr lang="zh-CN" altLang="en-US" b="1" dirty="0">
              <a:solidFill>
                <a:srgbClr val="00FFFF"/>
              </a:solidFill>
            </a:endParaRPr>
          </a:p>
        </p:txBody>
      </p:sp>
      <p:cxnSp>
        <p:nvCxnSpPr>
          <p:cNvPr id="32" name="直接连接符 21">
            <a:extLst>
              <a:ext uri="{FF2B5EF4-FFF2-40B4-BE49-F238E27FC236}">
                <a16:creationId xmlns:a16="http://schemas.microsoft.com/office/drawing/2014/main" id="{E8BEB18C-943E-42E0-9542-ACBF13145B25}"/>
              </a:ext>
            </a:extLst>
          </p:cNvPr>
          <p:cNvCxnSpPr>
            <a:cxnSpLocks/>
            <a:stCxn id="5" idx="4"/>
            <a:endCxn id="26" idx="0"/>
          </p:cNvCxnSpPr>
          <p:nvPr/>
        </p:nvCxnSpPr>
        <p:spPr>
          <a:xfrm>
            <a:off x="7636022" y="2696665"/>
            <a:ext cx="1299939" cy="2813949"/>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接连接符 21">
            <a:extLst>
              <a:ext uri="{FF2B5EF4-FFF2-40B4-BE49-F238E27FC236}">
                <a16:creationId xmlns:a16="http://schemas.microsoft.com/office/drawing/2014/main" id="{50551A0F-7FBF-4BC8-86F6-44EC1E480A3B}"/>
              </a:ext>
            </a:extLst>
          </p:cNvPr>
          <p:cNvCxnSpPr>
            <a:cxnSpLocks/>
            <a:stCxn id="26" idx="1"/>
            <a:endCxn id="5" idx="4"/>
          </p:cNvCxnSpPr>
          <p:nvPr/>
        </p:nvCxnSpPr>
        <p:spPr>
          <a:xfrm flipH="1" flipV="1">
            <a:off x="7636022" y="2696665"/>
            <a:ext cx="874924" cy="2989996"/>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椭圆 33">
            <a:extLst>
              <a:ext uri="{FF2B5EF4-FFF2-40B4-BE49-F238E27FC236}">
                <a16:creationId xmlns:a16="http://schemas.microsoft.com/office/drawing/2014/main" id="{41DCCC2A-A795-46A9-9AE1-2F6E61FDEF1E}"/>
              </a:ext>
            </a:extLst>
          </p:cNvPr>
          <p:cNvSpPr/>
          <p:nvPr/>
        </p:nvSpPr>
        <p:spPr>
          <a:xfrm>
            <a:off x="6626148" y="4778808"/>
            <a:ext cx="1306721" cy="130672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35" name="文本框 34">
            <a:extLst>
              <a:ext uri="{FF2B5EF4-FFF2-40B4-BE49-F238E27FC236}">
                <a16:creationId xmlns:a16="http://schemas.microsoft.com/office/drawing/2014/main" id="{4703817D-AFF4-41A7-A4B2-EDB746B3178A}"/>
              </a:ext>
            </a:extLst>
          </p:cNvPr>
          <p:cNvSpPr txBox="1"/>
          <p:nvPr/>
        </p:nvSpPr>
        <p:spPr>
          <a:xfrm>
            <a:off x="6961860" y="5095948"/>
            <a:ext cx="87496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36" name="文本框 35">
            <a:extLst>
              <a:ext uri="{FF2B5EF4-FFF2-40B4-BE49-F238E27FC236}">
                <a16:creationId xmlns:a16="http://schemas.microsoft.com/office/drawing/2014/main" id="{5B997B1B-C9A1-44E8-876B-72D258BB0CC8}"/>
              </a:ext>
            </a:extLst>
          </p:cNvPr>
          <p:cNvSpPr txBox="1"/>
          <p:nvPr/>
        </p:nvSpPr>
        <p:spPr>
          <a:xfrm>
            <a:off x="6644330" y="5494155"/>
            <a:ext cx="120212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37" name="文本框 36">
            <a:extLst>
              <a:ext uri="{FF2B5EF4-FFF2-40B4-BE49-F238E27FC236}">
                <a16:creationId xmlns:a16="http://schemas.microsoft.com/office/drawing/2014/main" id="{E7ADAB8A-895C-4CCB-8B59-7ACEDBB5BFFF}"/>
              </a:ext>
            </a:extLst>
          </p:cNvPr>
          <p:cNvSpPr txBox="1"/>
          <p:nvPr/>
        </p:nvSpPr>
        <p:spPr>
          <a:xfrm>
            <a:off x="6799395" y="5293448"/>
            <a:ext cx="1047058"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38" name="文本框 37">
            <a:extLst>
              <a:ext uri="{FF2B5EF4-FFF2-40B4-BE49-F238E27FC236}">
                <a16:creationId xmlns:a16="http://schemas.microsoft.com/office/drawing/2014/main" id="{08CC974E-9CDE-4B31-A5CA-5B8D27685B06}"/>
              </a:ext>
            </a:extLst>
          </p:cNvPr>
          <p:cNvSpPr txBox="1"/>
          <p:nvPr/>
        </p:nvSpPr>
        <p:spPr>
          <a:xfrm>
            <a:off x="7125863" y="4892212"/>
            <a:ext cx="694068" cy="369332"/>
          </a:xfrm>
          <a:prstGeom prst="rect">
            <a:avLst/>
          </a:prstGeom>
          <a:noFill/>
        </p:spPr>
        <p:txBody>
          <a:bodyPr wrap="square" rtlCol="0">
            <a:spAutoFit/>
          </a:bodyPr>
          <a:lstStyle/>
          <a:p>
            <a:pPr algn="ct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cxnSp>
        <p:nvCxnSpPr>
          <p:cNvPr id="39" name="直接连接符 21">
            <a:extLst>
              <a:ext uri="{FF2B5EF4-FFF2-40B4-BE49-F238E27FC236}">
                <a16:creationId xmlns:a16="http://schemas.microsoft.com/office/drawing/2014/main" id="{AE5FB74B-1BEE-409D-ABE8-E7CDFCA16799}"/>
              </a:ext>
            </a:extLst>
          </p:cNvPr>
          <p:cNvCxnSpPr>
            <a:cxnSpLocks/>
            <a:stCxn id="26" idx="2"/>
            <a:endCxn id="34" idx="5"/>
          </p:cNvCxnSpPr>
          <p:nvPr/>
        </p:nvCxnSpPr>
        <p:spPr>
          <a:xfrm flipH="1" flipV="1">
            <a:off x="7741504" y="5894164"/>
            <a:ext cx="593395" cy="217512"/>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直接连接符 21">
            <a:extLst>
              <a:ext uri="{FF2B5EF4-FFF2-40B4-BE49-F238E27FC236}">
                <a16:creationId xmlns:a16="http://schemas.microsoft.com/office/drawing/2014/main" id="{877B5117-72E3-46A2-886C-CD427DA84053}"/>
              </a:ext>
            </a:extLst>
          </p:cNvPr>
          <p:cNvCxnSpPr>
            <a:cxnSpLocks/>
            <a:stCxn id="5" idx="3"/>
            <a:endCxn id="4" idx="0"/>
          </p:cNvCxnSpPr>
          <p:nvPr/>
        </p:nvCxnSpPr>
        <p:spPr>
          <a:xfrm flipH="1">
            <a:off x="7023496" y="2573149"/>
            <a:ext cx="314333" cy="790040"/>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直接连接符 21">
            <a:extLst>
              <a:ext uri="{FF2B5EF4-FFF2-40B4-BE49-F238E27FC236}">
                <a16:creationId xmlns:a16="http://schemas.microsoft.com/office/drawing/2014/main" id="{56EF981C-B8C3-4C52-AA92-03D2262E6FF1}"/>
              </a:ext>
            </a:extLst>
          </p:cNvPr>
          <p:cNvCxnSpPr>
            <a:cxnSpLocks/>
            <a:stCxn id="6" idx="5"/>
            <a:endCxn id="4" idx="6"/>
          </p:cNvCxnSpPr>
          <p:nvPr/>
        </p:nvCxnSpPr>
        <p:spPr>
          <a:xfrm flipH="1">
            <a:off x="7445204" y="1548093"/>
            <a:ext cx="1215445" cy="2236805"/>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直接连接符 21">
            <a:extLst>
              <a:ext uri="{FF2B5EF4-FFF2-40B4-BE49-F238E27FC236}">
                <a16:creationId xmlns:a16="http://schemas.microsoft.com/office/drawing/2014/main" id="{B58F6BD3-B7C3-4C23-883C-5C669F8EB5C3}"/>
              </a:ext>
            </a:extLst>
          </p:cNvPr>
          <p:cNvCxnSpPr>
            <a:cxnSpLocks/>
            <a:stCxn id="4" idx="5"/>
            <a:endCxn id="15" idx="2"/>
          </p:cNvCxnSpPr>
          <p:nvPr/>
        </p:nvCxnSpPr>
        <p:spPr>
          <a:xfrm>
            <a:off x="7321688" y="4083090"/>
            <a:ext cx="2174361" cy="741030"/>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A46E369B-EB4F-48EC-8804-9A3C86384E26}"/>
              </a:ext>
            </a:extLst>
          </p:cNvPr>
          <p:cNvSpPr txBox="1"/>
          <p:nvPr/>
        </p:nvSpPr>
        <p:spPr>
          <a:xfrm>
            <a:off x="6849313" y="3565240"/>
            <a:ext cx="508779"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sp>
        <p:nvSpPr>
          <p:cNvPr id="44" name="文本框 43">
            <a:extLst>
              <a:ext uri="{FF2B5EF4-FFF2-40B4-BE49-F238E27FC236}">
                <a16:creationId xmlns:a16="http://schemas.microsoft.com/office/drawing/2014/main" id="{E4C0EBFA-1261-44E6-8406-0CDE059734F6}"/>
              </a:ext>
            </a:extLst>
          </p:cNvPr>
          <p:cNvSpPr txBox="1"/>
          <p:nvPr/>
        </p:nvSpPr>
        <p:spPr>
          <a:xfrm>
            <a:off x="7012307" y="3375195"/>
            <a:ext cx="327259" cy="369332"/>
          </a:xfrm>
          <a:prstGeom prst="rect">
            <a:avLst/>
          </a:prstGeom>
          <a:noFill/>
        </p:spPr>
        <p:txBody>
          <a:bodyPr wrap="square" rtlCol="0">
            <a:spAutoFit/>
          </a:bodyPr>
          <a:lstStyle/>
          <a:p>
            <a:pPr algn="ctr"/>
            <a:r>
              <a:rPr lang="en-US" altLang="zh-CN" b="1" dirty="0">
                <a:solidFill>
                  <a:srgbClr val="00FFFF"/>
                </a:solidFill>
              </a:rPr>
              <a:t>c</a:t>
            </a:r>
            <a:endParaRPr lang="zh-CN" altLang="en-US" b="1" dirty="0">
              <a:solidFill>
                <a:srgbClr val="00FFFF"/>
              </a:solidFill>
            </a:endParaRPr>
          </a:p>
        </p:txBody>
      </p:sp>
      <p:cxnSp>
        <p:nvCxnSpPr>
          <p:cNvPr id="45" name="直接连接符 21">
            <a:extLst>
              <a:ext uri="{FF2B5EF4-FFF2-40B4-BE49-F238E27FC236}">
                <a16:creationId xmlns:a16="http://schemas.microsoft.com/office/drawing/2014/main" id="{FB0E54C2-EEC0-4736-9B8C-F83026548BF2}"/>
              </a:ext>
            </a:extLst>
          </p:cNvPr>
          <p:cNvCxnSpPr>
            <a:cxnSpLocks/>
            <a:stCxn id="34" idx="0"/>
            <a:endCxn id="4" idx="4"/>
          </p:cNvCxnSpPr>
          <p:nvPr/>
        </p:nvCxnSpPr>
        <p:spPr>
          <a:xfrm flipH="1" flipV="1">
            <a:off x="7023496" y="4206606"/>
            <a:ext cx="256013" cy="572202"/>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接连接符 21">
            <a:extLst>
              <a:ext uri="{FF2B5EF4-FFF2-40B4-BE49-F238E27FC236}">
                <a16:creationId xmlns:a16="http://schemas.microsoft.com/office/drawing/2014/main" id="{2D37475A-E393-49FA-BFFB-EC38DDA4869A}"/>
              </a:ext>
            </a:extLst>
          </p:cNvPr>
          <p:cNvCxnSpPr>
            <a:cxnSpLocks/>
            <a:stCxn id="4" idx="1"/>
            <a:endCxn id="6" idx="1"/>
          </p:cNvCxnSpPr>
          <p:nvPr/>
        </p:nvCxnSpPr>
        <p:spPr>
          <a:xfrm rot="5400000" flipH="1" flipV="1">
            <a:off x="6243186" y="1549726"/>
            <a:ext cx="2419096" cy="1454862"/>
          </a:xfrm>
          <a:prstGeom prst="bentConnector3">
            <a:avLst>
              <a:gd name="adj1" fmla="val 99979"/>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接连接符 21">
            <a:extLst>
              <a:ext uri="{FF2B5EF4-FFF2-40B4-BE49-F238E27FC236}">
                <a16:creationId xmlns:a16="http://schemas.microsoft.com/office/drawing/2014/main" id="{B407507E-6C1D-483B-B4D1-2086D66AFFDF}"/>
              </a:ext>
            </a:extLst>
          </p:cNvPr>
          <p:cNvCxnSpPr>
            <a:cxnSpLocks/>
            <a:stCxn id="11" idx="2"/>
            <a:endCxn id="4" idx="6"/>
          </p:cNvCxnSpPr>
          <p:nvPr/>
        </p:nvCxnSpPr>
        <p:spPr>
          <a:xfrm flipH="1">
            <a:off x="7445204" y="3775273"/>
            <a:ext cx="3753260" cy="9625"/>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7FB1A638-54E1-48DE-9DE5-B501F22F60D3}"/>
              </a:ext>
            </a:extLst>
          </p:cNvPr>
          <p:cNvSpPr txBox="1"/>
          <p:nvPr/>
        </p:nvSpPr>
        <p:spPr>
          <a:xfrm>
            <a:off x="9896475" y="1126332"/>
            <a:ext cx="590550" cy="369332"/>
          </a:xfrm>
          <a:prstGeom prst="rect">
            <a:avLst/>
          </a:prstGeom>
          <a:noFill/>
        </p:spPr>
        <p:txBody>
          <a:bodyPr wrap="square" rtlCol="0">
            <a:spAutoFit/>
          </a:bodyPr>
          <a:lstStyle/>
          <a:p>
            <a:pPr algn="ctr"/>
            <a:r>
              <a:rPr lang="en-US" altLang="zh-CN" b="1" dirty="0">
                <a:solidFill>
                  <a:srgbClr val="FFFF00"/>
                </a:solidFill>
              </a:rPr>
              <a:t>a</a:t>
            </a:r>
            <a:endParaRPr lang="zh-CN" altLang="en-US" dirty="0"/>
          </a:p>
        </p:txBody>
      </p:sp>
    </p:spTree>
    <p:extLst>
      <p:ext uri="{BB962C8B-B14F-4D97-AF65-F5344CB8AC3E}">
        <p14:creationId xmlns:p14="http://schemas.microsoft.com/office/powerpoint/2010/main" val="3202043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02C2577D-A6B0-4031-B25C-FE24C41B57A1}"/>
              </a:ext>
            </a:extLst>
          </p:cNvPr>
          <p:cNvGrpSpPr/>
          <p:nvPr/>
        </p:nvGrpSpPr>
        <p:grpSpPr>
          <a:xfrm>
            <a:off x="1838738" y="1193965"/>
            <a:ext cx="8080513" cy="5057748"/>
            <a:chOff x="1838738" y="1193965"/>
            <a:chExt cx="8080513" cy="5057748"/>
          </a:xfrm>
        </p:grpSpPr>
        <p:pic>
          <p:nvPicPr>
            <p:cNvPr id="5" name="图片 4">
              <a:extLst>
                <a:ext uri="{FF2B5EF4-FFF2-40B4-BE49-F238E27FC236}">
                  <a16:creationId xmlns:a16="http://schemas.microsoft.com/office/drawing/2014/main" id="{B9F77C8A-7514-481A-A5FD-A15F0B59A106}"/>
                </a:ext>
              </a:extLst>
            </p:cNvPr>
            <p:cNvPicPr>
              <a:picLocks noChangeAspect="1"/>
            </p:cNvPicPr>
            <p:nvPr/>
          </p:nvPicPr>
          <p:blipFill rotWithShape="1">
            <a:blip r:embed="rId2"/>
            <a:srcRect r="11305" b="1305"/>
            <a:stretch/>
          </p:blipFill>
          <p:spPr>
            <a:xfrm>
              <a:off x="1838738" y="1193965"/>
              <a:ext cx="8080513" cy="5057748"/>
            </a:xfrm>
            <a:prstGeom prst="rect">
              <a:avLst/>
            </a:prstGeom>
          </p:spPr>
        </p:pic>
        <p:cxnSp>
          <p:nvCxnSpPr>
            <p:cNvPr id="7" name="直接连接符 6">
              <a:extLst>
                <a:ext uri="{FF2B5EF4-FFF2-40B4-BE49-F238E27FC236}">
                  <a16:creationId xmlns:a16="http://schemas.microsoft.com/office/drawing/2014/main" id="{C5A80AE1-C542-4073-B8B0-1C85AFF82717}"/>
                </a:ext>
              </a:extLst>
            </p:cNvPr>
            <p:cNvCxnSpPr/>
            <p:nvPr/>
          </p:nvCxnSpPr>
          <p:spPr>
            <a:xfrm>
              <a:off x="8776252" y="3806687"/>
              <a:ext cx="21866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8B1E4C00-E55C-4457-AC75-3ED3AB1CC60D}"/>
                </a:ext>
              </a:extLst>
            </p:cNvPr>
            <p:cNvCxnSpPr>
              <a:cxnSpLocks/>
            </p:cNvCxnSpPr>
            <p:nvPr/>
          </p:nvCxnSpPr>
          <p:spPr>
            <a:xfrm>
              <a:off x="2935356" y="4257261"/>
              <a:ext cx="67254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B9621AB7-9E2B-4AAD-8059-6653F661E04F}"/>
                </a:ext>
              </a:extLst>
            </p:cNvPr>
            <p:cNvSpPr txBox="1"/>
            <p:nvPr/>
          </p:nvSpPr>
          <p:spPr>
            <a:xfrm>
              <a:off x="2713383" y="4412974"/>
              <a:ext cx="1172116" cy="369332"/>
            </a:xfrm>
            <a:prstGeom prst="rect">
              <a:avLst/>
            </a:prstGeom>
            <a:noFill/>
          </p:spPr>
          <p:txBody>
            <a:bodyPr wrap="none" rtlCol="0">
              <a:spAutoFit/>
            </a:bodyPr>
            <a:lstStyle/>
            <a:p>
              <a:r>
                <a:rPr lang="en-US" altLang="zh-CN" b="1" dirty="0">
                  <a:solidFill>
                    <a:srgbClr val="FF0000"/>
                  </a:solidFill>
                </a:rPr>
                <a:t>np</a:t>
              </a:r>
              <a:r>
                <a:rPr lang="zh-CN" altLang="en-US" b="1" dirty="0">
                  <a:solidFill>
                    <a:srgbClr val="FF0000"/>
                  </a:solidFill>
                </a:rPr>
                <a:t>类节点</a:t>
              </a:r>
            </a:p>
          </p:txBody>
        </p:sp>
      </p:grpSp>
      <p:sp>
        <p:nvSpPr>
          <p:cNvPr id="12" name="内容占位符 2">
            <a:extLst>
              <a:ext uri="{FF2B5EF4-FFF2-40B4-BE49-F238E27FC236}">
                <a16:creationId xmlns:a16="http://schemas.microsoft.com/office/drawing/2014/main" id="{DCAA1491-08A4-4B63-9BF6-783DD5FF9599}"/>
              </a:ext>
            </a:extLst>
          </p:cNvPr>
          <p:cNvSpPr>
            <a:spLocks noGrp="1"/>
          </p:cNvSpPr>
          <p:nvPr>
            <p:ph idx="1"/>
          </p:nvPr>
        </p:nvSpPr>
        <p:spPr>
          <a:xfrm>
            <a:off x="1103313" y="2052918"/>
            <a:ext cx="10436017" cy="4547908"/>
          </a:xfrm>
        </p:spPr>
        <p:txBody>
          <a:bodyPr>
            <a:normAutofit/>
          </a:bodyPr>
          <a:lstStyle/>
          <a:p>
            <a:r>
              <a:rPr lang="zh-CN" altLang="en-US" dirty="0"/>
              <a:t>有点可惜，原句是错的（我已经标出来了）</a:t>
            </a:r>
            <a:endParaRPr lang="en-US" altLang="zh-CN" dirty="0"/>
          </a:p>
          <a:p>
            <a:r>
              <a:rPr lang="zh-CN" altLang="en-US" dirty="0"/>
              <a:t>因为</a:t>
            </a:r>
            <a:r>
              <a:rPr lang="en-US" altLang="zh-CN" dirty="0"/>
              <a:t>np</a:t>
            </a:r>
            <a:r>
              <a:rPr lang="zh-CN" altLang="en-US" dirty="0"/>
              <a:t>类节点不一定是叶子</a:t>
            </a:r>
            <a:endParaRPr lang="en-US" altLang="zh-CN" dirty="0"/>
          </a:p>
          <a:p>
            <a:r>
              <a:rPr lang="zh-CN" altLang="en-US" dirty="0"/>
              <a:t>有点可惜，我的图并没有体现出这一点</a:t>
            </a:r>
            <a:endParaRPr lang="en-US" altLang="zh-CN" dirty="0"/>
          </a:p>
          <a:p>
            <a:r>
              <a:rPr lang="zh-CN" altLang="en-US" dirty="0"/>
              <a:t>构造反例很简单，你只需要让一个前缀是另一个前缀的后缀即可</a:t>
            </a:r>
            <a:endParaRPr lang="en-US" altLang="zh-CN" dirty="0"/>
          </a:p>
          <a:p>
            <a:r>
              <a:rPr lang="zh-CN" altLang="en-US" dirty="0"/>
              <a:t>当然也只有这种情况会出现反例</a:t>
            </a:r>
          </a:p>
        </p:txBody>
      </p:sp>
    </p:spTree>
    <p:extLst>
      <p:ext uri="{BB962C8B-B14F-4D97-AF65-F5344CB8AC3E}">
        <p14:creationId xmlns:p14="http://schemas.microsoft.com/office/powerpoint/2010/main" val="164695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性质</a:t>
            </a:r>
            <a:r>
              <a:rPr lang="en-US" altLang="zh-CN" dirty="0"/>
              <a:t>——</a:t>
            </a:r>
            <a:r>
              <a:rPr lang="zh-CN" altLang="en-US" dirty="0"/>
              <a:t>匹配</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3" y="2052918"/>
            <a:ext cx="5615539" cy="4547908"/>
          </a:xfrm>
        </p:spPr>
        <p:txBody>
          <a:bodyPr>
            <a:normAutofit/>
          </a:bodyPr>
          <a:lstStyle/>
          <a:p>
            <a:r>
              <a:rPr lang="zh-CN" altLang="en-US" dirty="0"/>
              <a:t>自动机还有一个很重要的功能就是匹配字符串</a:t>
            </a:r>
            <a:endParaRPr lang="en-US" altLang="zh-CN" dirty="0"/>
          </a:p>
          <a:p>
            <a:r>
              <a:rPr lang="zh-CN" altLang="en-US" dirty="0"/>
              <a:t>比如用字符串</a:t>
            </a:r>
            <a:r>
              <a:rPr lang="en-US" altLang="zh-CN" dirty="0"/>
              <a:t>T</a:t>
            </a:r>
            <a:r>
              <a:rPr lang="zh-CN" altLang="en-US" dirty="0"/>
              <a:t>在</a:t>
            </a:r>
            <a:r>
              <a:rPr lang="en-US" altLang="zh-CN" dirty="0"/>
              <a:t>S</a:t>
            </a:r>
            <a:r>
              <a:rPr lang="zh-CN" altLang="en-US" dirty="0"/>
              <a:t>的</a:t>
            </a:r>
            <a:r>
              <a:rPr lang="en-US" altLang="zh-CN" dirty="0"/>
              <a:t>KMP</a:t>
            </a:r>
            <a:r>
              <a:rPr lang="zh-CN" altLang="en-US" dirty="0"/>
              <a:t>上跑匹配可以对</a:t>
            </a:r>
            <a:r>
              <a:rPr lang="en-US" altLang="zh-CN" dirty="0"/>
              <a:t>T</a:t>
            </a:r>
            <a:r>
              <a:rPr lang="zh-CN" altLang="en-US" dirty="0"/>
              <a:t>的每个前缀求出其最长的是</a:t>
            </a:r>
            <a:r>
              <a:rPr lang="en-US" altLang="zh-CN" dirty="0"/>
              <a:t>S</a:t>
            </a:r>
            <a:r>
              <a:rPr lang="zh-CN" altLang="en-US" dirty="0"/>
              <a:t>的前缀的后缀</a:t>
            </a:r>
            <a:endParaRPr lang="en-US" altLang="zh-CN" dirty="0"/>
          </a:p>
          <a:p>
            <a:r>
              <a:rPr lang="zh-CN" altLang="en-US" dirty="0"/>
              <a:t>那么</a:t>
            </a:r>
            <a:r>
              <a:rPr lang="en-US" altLang="zh-CN" dirty="0"/>
              <a:t>S</a:t>
            </a:r>
            <a:r>
              <a:rPr lang="zh-CN" altLang="en-US" dirty="0"/>
              <a:t>的后缀自动机呢？</a:t>
            </a:r>
            <a:endParaRPr lang="en-US" altLang="zh-CN" dirty="0"/>
          </a:p>
          <a:p>
            <a:r>
              <a:rPr lang="zh-CN" altLang="en-US" dirty="0"/>
              <a:t>由于</a:t>
            </a:r>
            <a:r>
              <a:rPr lang="en-US" altLang="zh-CN" dirty="0"/>
              <a:t>KMP</a:t>
            </a:r>
            <a:r>
              <a:rPr lang="zh-CN" altLang="en-US" dirty="0"/>
              <a:t>的一个状态是</a:t>
            </a:r>
            <a:r>
              <a:rPr lang="en-US" altLang="zh-CN" dirty="0"/>
              <a:t>S</a:t>
            </a:r>
            <a:r>
              <a:rPr lang="zh-CN" altLang="en-US" dirty="0"/>
              <a:t>的一个前缀，所以可以匹配到最长的是</a:t>
            </a:r>
            <a:r>
              <a:rPr lang="en-US" altLang="zh-CN" dirty="0"/>
              <a:t>S</a:t>
            </a:r>
            <a:r>
              <a:rPr lang="zh-CN" altLang="en-US" dirty="0"/>
              <a:t>的前缀的后缀</a:t>
            </a:r>
            <a:endParaRPr lang="en-US" altLang="zh-CN" dirty="0"/>
          </a:p>
          <a:p>
            <a:r>
              <a:rPr lang="zh-CN" altLang="en-US" dirty="0"/>
              <a:t>那么我们类比一下，由于后缀自动机的一个状态是</a:t>
            </a:r>
            <a:r>
              <a:rPr lang="en-US" altLang="zh-CN" dirty="0"/>
              <a:t>S</a:t>
            </a:r>
            <a:r>
              <a:rPr lang="zh-CN" altLang="en-US" dirty="0"/>
              <a:t>的一个子串，那我们是不是可以对</a:t>
            </a:r>
            <a:r>
              <a:rPr lang="en-US" altLang="zh-CN" dirty="0"/>
              <a:t>T</a:t>
            </a:r>
            <a:r>
              <a:rPr lang="zh-CN" altLang="en-US" dirty="0"/>
              <a:t>的每个前缀求出最长的是</a:t>
            </a:r>
            <a:r>
              <a:rPr lang="en-US" altLang="zh-CN" dirty="0"/>
              <a:t>S</a:t>
            </a:r>
            <a:r>
              <a:rPr lang="zh-CN" altLang="en-US" dirty="0"/>
              <a:t>的子串的后缀呢？</a:t>
            </a:r>
            <a:endParaRPr lang="en-US" altLang="zh-CN" dirty="0"/>
          </a:p>
          <a:p>
            <a:r>
              <a:rPr lang="zh-CN" altLang="en-US" dirty="0"/>
              <a:t>答案是可以的</a:t>
            </a:r>
            <a:endParaRPr lang="en-US" altLang="zh-CN" dirty="0"/>
          </a:p>
          <a:p>
            <a:r>
              <a:rPr lang="zh-CN" altLang="en-US" dirty="0"/>
              <a:t>我们考虑用一种类似双指针扫描法的方法</a:t>
            </a:r>
            <a:endParaRPr lang="en-US" altLang="zh-CN" dirty="0"/>
          </a:p>
          <a:p>
            <a:endParaRPr lang="en-US" altLang="zh-CN" dirty="0"/>
          </a:p>
        </p:txBody>
      </p:sp>
      <p:sp>
        <p:nvSpPr>
          <p:cNvPr id="4" name="椭圆 3">
            <a:extLst>
              <a:ext uri="{FF2B5EF4-FFF2-40B4-BE49-F238E27FC236}">
                <a16:creationId xmlns:a16="http://schemas.microsoft.com/office/drawing/2014/main" id="{6505FAF1-492D-4B0A-AEFE-D6148AA024A5}"/>
              </a:ext>
            </a:extLst>
          </p:cNvPr>
          <p:cNvSpPr/>
          <p:nvPr/>
        </p:nvSpPr>
        <p:spPr>
          <a:xfrm>
            <a:off x="6601787" y="3363189"/>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5" name="椭圆 4">
            <a:extLst>
              <a:ext uri="{FF2B5EF4-FFF2-40B4-BE49-F238E27FC236}">
                <a16:creationId xmlns:a16="http://schemas.microsoft.com/office/drawing/2014/main" id="{B3A3CB33-9C2A-4830-ACB1-8BEA18A0B7D6}"/>
              </a:ext>
            </a:extLst>
          </p:cNvPr>
          <p:cNvSpPr/>
          <p:nvPr/>
        </p:nvSpPr>
        <p:spPr>
          <a:xfrm>
            <a:off x="7214313" y="1853248"/>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sp>
        <p:nvSpPr>
          <p:cNvPr id="6" name="椭圆 5">
            <a:extLst>
              <a:ext uri="{FF2B5EF4-FFF2-40B4-BE49-F238E27FC236}">
                <a16:creationId xmlns:a16="http://schemas.microsoft.com/office/drawing/2014/main" id="{8F31210F-D623-445F-8F54-B41B34BA07F5}"/>
              </a:ext>
            </a:extLst>
          </p:cNvPr>
          <p:cNvSpPr/>
          <p:nvPr/>
        </p:nvSpPr>
        <p:spPr>
          <a:xfrm>
            <a:off x="8080653" y="968097"/>
            <a:ext cx="679508" cy="67950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E61BF22-2440-472A-A1EC-9C2A94EED68E}"/>
              </a:ext>
            </a:extLst>
          </p:cNvPr>
          <p:cNvSpPr/>
          <p:nvPr/>
        </p:nvSpPr>
        <p:spPr>
          <a:xfrm>
            <a:off x="9850730" y="968097"/>
            <a:ext cx="679508" cy="6795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cxnSp>
        <p:nvCxnSpPr>
          <p:cNvPr id="8" name="直接连接符 21">
            <a:extLst>
              <a:ext uri="{FF2B5EF4-FFF2-40B4-BE49-F238E27FC236}">
                <a16:creationId xmlns:a16="http://schemas.microsoft.com/office/drawing/2014/main" id="{45C9F9F1-CD7F-4756-B0D9-08BAE9087731}"/>
              </a:ext>
            </a:extLst>
          </p:cNvPr>
          <p:cNvCxnSpPr>
            <a:cxnSpLocks/>
            <a:stCxn id="6" idx="6"/>
            <a:endCxn id="7" idx="2"/>
          </p:cNvCxnSpPr>
          <p:nvPr/>
        </p:nvCxnSpPr>
        <p:spPr>
          <a:xfrm>
            <a:off x="8760161" y="1307851"/>
            <a:ext cx="1090569" cy="0"/>
          </a:xfrm>
          <a:prstGeom prst="straightConnector1">
            <a:avLst/>
          </a:prstGeom>
          <a:ln w="38100">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FDA5FB04-AC6F-4FE9-A189-5D26D22FFE80}"/>
              </a:ext>
            </a:extLst>
          </p:cNvPr>
          <p:cNvSpPr/>
          <p:nvPr/>
        </p:nvSpPr>
        <p:spPr>
          <a:xfrm>
            <a:off x="10757314" y="176501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cxnSp>
        <p:nvCxnSpPr>
          <p:cNvPr id="10" name="直接连接符 21">
            <a:extLst>
              <a:ext uri="{FF2B5EF4-FFF2-40B4-BE49-F238E27FC236}">
                <a16:creationId xmlns:a16="http://schemas.microsoft.com/office/drawing/2014/main" id="{1BD18C05-85C3-409F-AD8E-F1E43F8860F2}"/>
              </a:ext>
            </a:extLst>
          </p:cNvPr>
          <p:cNvCxnSpPr>
            <a:cxnSpLocks/>
            <a:stCxn id="7" idx="5"/>
            <a:endCxn id="9" idx="1"/>
          </p:cNvCxnSpPr>
          <p:nvPr/>
        </p:nvCxnSpPr>
        <p:spPr>
          <a:xfrm>
            <a:off x="10430726" y="1548093"/>
            <a:ext cx="450104" cy="340437"/>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8932DBE1-B1C6-403B-98E4-C1E32008A3C2}"/>
              </a:ext>
            </a:extLst>
          </p:cNvPr>
          <p:cNvSpPr/>
          <p:nvPr/>
        </p:nvSpPr>
        <p:spPr>
          <a:xfrm>
            <a:off x="11198464" y="335356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12" name="文本框 11">
            <a:extLst>
              <a:ext uri="{FF2B5EF4-FFF2-40B4-BE49-F238E27FC236}">
                <a16:creationId xmlns:a16="http://schemas.microsoft.com/office/drawing/2014/main" id="{9E70F350-84AE-4995-8327-66D9B9E990C0}"/>
              </a:ext>
            </a:extLst>
          </p:cNvPr>
          <p:cNvSpPr txBox="1"/>
          <p:nvPr/>
        </p:nvSpPr>
        <p:spPr>
          <a:xfrm>
            <a:off x="11302441" y="3753941"/>
            <a:ext cx="653255"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cxnSp>
        <p:nvCxnSpPr>
          <p:cNvPr id="13" name="直接连接符 21">
            <a:extLst>
              <a:ext uri="{FF2B5EF4-FFF2-40B4-BE49-F238E27FC236}">
                <a16:creationId xmlns:a16="http://schemas.microsoft.com/office/drawing/2014/main" id="{D33810ED-8123-410E-B588-5C1F12AC2222}"/>
              </a:ext>
            </a:extLst>
          </p:cNvPr>
          <p:cNvCxnSpPr>
            <a:cxnSpLocks/>
            <a:stCxn id="9" idx="4"/>
            <a:endCxn id="11" idx="1"/>
          </p:cNvCxnSpPr>
          <p:nvPr/>
        </p:nvCxnSpPr>
        <p:spPr>
          <a:xfrm>
            <a:off x="11179023" y="2608431"/>
            <a:ext cx="142957" cy="86864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9D7E1411-3A77-4DEA-AC6C-0B693A4524F1}"/>
              </a:ext>
            </a:extLst>
          </p:cNvPr>
          <p:cNvSpPr txBox="1"/>
          <p:nvPr/>
        </p:nvSpPr>
        <p:spPr>
          <a:xfrm>
            <a:off x="10925652" y="2151553"/>
            <a:ext cx="508779" cy="369332"/>
          </a:xfrm>
          <a:prstGeom prst="rect">
            <a:avLst/>
          </a:prstGeom>
          <a:noFill/>
        </p:spPr>
        <p:txBody>
          <a:bodyPr wrap="square" rtlCol="0">
            <a:spAutoFit/>
          </a:bodyPr>
          <a:lstStyle/>
          <a:p>
            <a:pPr algn="ctr"/>
            <a:r>
              <a:rPr lang="en-US" altLang="zh-CN" b="1" dirty="0">
                <a:solidFill>
                  <a:srgbClr val="FFFF00"/>
                </a:solidFill>
              </a:rPr>
              <a:t>a</a:t>
            </a:r>
            <a:r>
              <a:rPr lang="en-US" altLang="zh-CN" b="1" dirty="0">
                <a:solidFill>
                  <a:srgbClr val="66FF66"/>
                </a:solidFill>
              </a:rPr>
              <a:t>b</a:t>
            </a:r>
            <a:endParaRPr lang="zh-CN" altLang="en-US" b="1" dirty="0">
              <a:solidFill>
                <a:srgbClr val="00FFFF"/>
              </a:solidFill>
            </a:endParaRPr>
          </a:p>
        </p:txBody>
      </p:sp>
      <p:sp>
        <p:nvSpPr>
          <p:cNvPr id="15" name="椭圆 14">
            <a:extLst>
              <a:ext uri="{FF2B5EF4-FFF2-40B4-BE49-F238E27FC236}">
                <a16:creationId xmlns:a16="http://schemas.microsoft.com/office/drawing/2014/main" id="{813DCEDF-3CE6-4CA1-9174-D3899967D394}"/>
              </a:ext>
            </a:extLst>
          </p:cNvPr>
          <p:cNvSpPr/>
          <p:nvPr/>
        </p:nvSpPr>
        <p:spPr>
          <a:xfrm>
            <a:off x="9496049" y="4338332"/>
            <a:ext cx="971575" cy="9715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16" name="文本框 15">
            <a:extLst>
              <a:ext uri="{FF2B5EF4-FFF2-40B4-BE49-F238E27FC236}">
                <a16:creationId xmlns:a16="http://schemas.microsoft.com/office/drawing/2014/main" id="{48BDD991-94B2-4C88-AF97-42F4CF2DDFE1}"/>
              </a:ext>
            </a:extLst>
          </p:cNvPr>
          <p:cNvSpPr txBox="1"/>
          <p:nvPr/>
        </p:nvSpPr>
        <p:spPr>
          <a:xfrm>
            <a:off x="9879138" y="4411379"/>
            <a:ext cx="48279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17" name="文本框 16">
            <a:extLst>
              <a:ext uri="{FF2B5EF4-FFF2-40B4-BE49-F238E27FC236}">
                <a16:creationId xmlns:a16="http://schemas.microsoft.com/office/drawing/2014/main" id="{F4E632BC-3FD5-428C-8C91-374979405377}"/>
              </a:ext>
            </a:extLst>
          </p:cNvPr>
          <p:cNvSpPr txBox="1"/>
          <p:nvPr/>
        </p:nvSpPr>
        <p:spPr>
          <a:xfrm>
            <a:off x="9526971" y="4802131"/>
            <a:ext cx="89048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18" name="文本框 17">
            <a:extLst>
              <a:ext uri="{FF2B5EF4-FFF2-40B4-BE49-F238E27FC236}">
                <a16:creationId xmlns:a16="http://schemas.microsoft.com/office/drawing/2014/main" id="{A057AC00-D1D1-497E-ABC2-587DFA676D5A}"/>
              </a:ext>
            </a:extLst>
          </p:cNvPr>
          <p:cNvSpPr txBox="1"/>
          <p:nvPr/>
        </p:nvSpPr>
        <p:spPr>
          <a:xfrm>
            <a:off x="9691662" y="4601424"/>
            <a:ext cx="717674"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cxnSp>
        <p:nvCxnSpPr>
          <p:cNvPr id="19" name="直接连接符 21">
            <a:extLst>
              <a:ext uri="{FF2B5EF4-FFF2-40B4-BE49-F238E27FC236}">
                <a16:creationId xmlns:a16="http://schemas.microsoft.com/office/drawing/2014/main" id="{8240BA11-B5D2-4D02-99F9-F91DCBCC5DD3}"/>
              </a:ext>
            </a:extLst>
          </p:cNvPr>
          <p:cNvCxnSpPr>
            <a:cxnSpLocks/>
            <a:stCxn id="11" idx="3"/>
            <a:endCxn id="15" idx="7"/>
          </p:cNvCxnSpPr>
          <p:nvPr/>
        </p:nvCxnSpPr>
        <p:spPr>
          <a:xfrm flipH="1">
            <a:off x="10325340" y="4073465"/>
            <a:ext cx="996640" cy="40715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直接连接符 21">
            <a:extLst>
              <a:ext uri="{FF2B5EF4-FFF2-40B4-BE49-F238E27FC236}">
                <a16:creationId xmlns:a16="http://schemas.microsoft.com/office/drawing/2014/main" id="{F6F7AF13-EF87-4896-95C7-A11BBFEA64AF}"/>
              </a:ext>
            </a:extLst>
          </p:cNvPr>
          <p:cNvCxnSpPr>
            <a:cxnSpLocks/>
            <a:stCxn id="7" idx="1"/>
            <a:endCxn id="6" idx="7"/>
          </p:cNvCxnSpPr>
          <p:nvPr/>
        </p:nvCxnSpPr>
        <p:spPr>
          <a:xfrm flipH="1">
            <a:off x="8660649" y="1067609"/>
            <a:ext cx="1289593"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接连接符 21">
            <a:extLst>
              <a:ext uri="{FF2B5EF4-FFF2-40B4-BE49-F238E27FC236}">
                <a16:creationId xmlns:a16="http://schemas.microsoft.com/office/drawing/2014/main" id="{DB69CCA4-673B-41EA-BD1E-D65DABEF72A6}"/>
              </a:ext>
            </a:extLst>
          </p:cNvPr>
          <p:cNvCxnSpPr>
            <a:cxnSpLocks/>
            <a:stCxn id="6" idx="3"/>
            <a:endCxn id="5" idx="7"/>
          </p:cNvCxnSpPr>
          <p:nvPr/>
        </p:nvCxnSpPr>
        <p:spPr>
          <a:xfrm flipH="1">
            <a:off x="7934214" y="1548093"/>
            <a:ext cx="245951" cy="42867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4BE1DAFD-4065-4BA3-9B7A-D4E721B7F7F5}"/>
              </a:ext>
            </a:extLst>
          </p:cNvPr>
          <p:cNvSpPr txBox="1"/>
          <p:nvPr/>
        </p:nvSpPr>
        <p:spPr>
          <a:xfrm>
            <a:off x="7384898" y="1957783"/>
            <a:ext cx="508779" cy="369332"/>
          </a:xfrm>
          <a:prstGeom prst="rect">
            <a:avLst/>
          </a:prstGeom>
          <a:noFill/>
        </p:spPr>
        <p:txBody>
          <a:bodyPr wrap="square" rtlCol="0">
            <a:spAutoFit/>
          </a:bodyPr>
          <a:lstStyle/>
          <a:p>
            <a:pPr algn="ctr"/>
            <a:r>
              <a:rPr lang="en-US" altLang="zh-CN" b="1" dirty="0">
                <a:solidFill>
                  <a:srgbClr val="66FF66"/>
                </a:solidFill>
              </a:rPr>
              <a:t>b</a:t>
            </a:r>
            <a:endParaRPr lang="zh-CN" altLang="en-US" b="1" dirty="0">
              <a:solidFill>
                <a:srgbClr val="00FFFF"/>
              </a:solidFill>
            </a:endParaRPr>
          </a:p>
        </p:txBody>
      </p:sp>
      <p:cxnSp>
        <p:nvCxnSpPr>
          <p:cNvPr id="23" name="直接连接符 21">
            <a:extLst>
              <a:ext uri="{FF2B5EF4-FFF2-40B4-BE49-F238E27FC236}">
                <a16:creationId xmlns:a16="http://schemas.microsoft.com/office/drawing/2014/main" id="{F42AD57C-C46A-4999-B467-8064D15CB3B9}"/>
              </a:ext>
            </a:extLst>
          </p:cNvPr>
          <p:cNvCxnSpPr>
            <a:cxnSpLocks/>
            <a:stCxn id="5" idx="0"/>
            <a:endCxn id="6" idx="2"/>
          </p:cNvCxnSpPr>
          <p:nvPr/>
        </p:nvCxnSpPr>
        <p:spPr>
          <a:xfrm flipV="1">
            <a:off x="7636022" y="1307851"/>
            <a:ext cx="444631" cy="54539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直接连接符 21">
            <a:extLst>
              <a:ext uri="{FF2B5EF4-FFF2-40B4-BE49-F238E27FC236}">
                <a16:creationId xmlns:a16="http://schemas.microsoft.com/office/drawing/2014/main" id="{A6026655-F267-4293-BD26-8CEE48FE7F11}"/>
              </a:ext>
            </a:extLst>
          </p:cNvPr>
          <p:cNvCxnSpPr>
            <a:cxnSpLocks/>
            <a:stCxn id="15" idx="1"/>
            <a:endCxn id="5" idx="5"/>
          </p:cNvCxnSpPr>
          <p:nvPr/>
        </p:nvCxnSpPr>
        <p:spPr>
          <a:xfrm flipH="1" flipV="1">
            <a:off x="7934214" y="2573149"/>
            <a:ext cx="1704119" cy="190746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接连接符 21">
            <a:extLst>
              <a:ext uri="{FF2B5EF4-FFF2-40B4-BE49-F238E27FC236}">
                <a16:creationId xmlns:a16="http://schemas.microsoft.com/office/drawing/2014/main" id="{10D5F2D2-8A70-4D5E-987C-27F4C5510901}"/>
              </a:ext>
            </a:extLst>
          </p:cNvPr>
          <p:cNvCxnSpPr>
            <a:cxnSpLocks/>
            <a:stCxn id="9" idx="2"/>
            <a:endCxn id="5" idx="6"/>
          </p:cNvCxnSpPr>
          <p:nvPr/>
        </p:nvCxnSpPr>
        <p:spPr>
          <a:xfrm flipH="1">
            <a:off x="8057730" y="2186723"/>
            <a:ext cx="2699584" cy="8823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椭圆 25">
            <a:extLst>
              <a:ext uri="{FF2B5EF4-FFF2-40B4-BE49-F238E27FC236}">
                <a16:creationId xmlns:a16="http://schemas.microsoft.com/office/drawing/2014/main" id="{5871D39C-15C5-46E5-894E-D3BEE167DBED}"/>
              </a:ext>
            </a:extLst>
          </p:cNvPr>
          <p:cNvSpPr/>
          <p:nvPr/>
        </p:nvSpPr>
        <p:spPr>
          <a:xfrm>
            <a:off x="8334899" y="5510614"/>
            <a:ext cx="1202123" cy="12021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27" name="文本框 26">
            <a:extLst>
              <a:ext uri="{FF2B5EF4-FFF2-40B4-BE49-F238E27FC236}">
                <a16:creationId xmlns:a16="http://schemas.microsoft.com/office/drawing/2014/main" id="{F49CD459-1DDA-42B8-A27E-DF0D4CC21951}"/>
              </a:ext>
            </a:extLst>
          </p:cNvPr>
          <p:cNvSpPr txBox="1"/>
          <p:nvPr/>
        </p:nvSpPr>
        <p:spPr>
          <a:xfrm>
            <a:off x="8758617" y="5789118"/>
            <a:ext cx="703006"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28" name="文本框 27">
            <a:extLst>
              <a:ext uri="{FF2B5EF4-FFF2-40B4-BE49-F238E27FC236}">
                <a16:creationId xmlns:a16="http://schemas.microsoft.com/office/drawing/2014/main" id="{CB31EFAE-72EA-4FA6-A31D-0EBD5DD57EF9}"/>
              </a:ext>
            </a:extLst>
          </p:cNvPr>
          <p:cNvSpPr txBox="1"/>
          <p:nvPr/>
        </p:nvSpPr>
        <p:spPr>
          <a:xfrm>
            <a:off x="8431462" y="6187325"/>
            <a:ext cx="105517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29" name="文本框 28">
            <a:extLst>
              <a:ext uri="{FF2B5EF4-FFF2-40B4-BE49-F238E27FC236}">
                <a16:creationId xmlns:a16="http://schemas.microsoft.com/office/drawing/2014/main" id="{A14FA1A1-FDEB-4579-8C9E-A716C0C82670}"/>
              </a:ext>
            </a:extLst>
          </p:cNvPr>
          <p:cNvSpPr txBox="1"/>
          <p:nvPr/>
        </p:nvSpPr>
        <p:spPr>
          <a:xfrm>
            <a:off x="8586527" y="5986618"/>
            <a:ext cx="890483"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cxnSp>
        <p:nvCxnSpPr>
          <p:cNvPr id="30" name="直接连接符 21">
            <a:extLst>
              <a:ext uri="{FF2B5EF4-FFF2-40B4-BE49-F238E27FC236}">
                <a16:creationId xmlns:a16="http://schemas.microsoft.com/office/drawing/2014/main" id="{C9B97D30-24A6-4F24-8768-571F414B8ADD}"/>
              </a:ext>
            </a:extLst>
          </p:cNvPr>
          <p:cNvCxnSpPr>
            <a:cxnSpLocks/>
            <a:stCxn id="15" idx="3"/>
            <a:endCxn id="26" idx="7"/>
          </p:cNvCxnSpPr>
          <p:nvPr/>
        </p:nvCxnSpPr>
        <p:spPr>
          <a:xfrm flipH="1">
            <a:off x="9360975" y="5167623"/>
            <a:ext cx="277358" cy="519038"/>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A64E416A-5304-4FDC-BBDC-8BAA72A5A9E1}"/>
              </a:ext>
            </a:extLst>
          </p:cNvPr>
          <p:cNvSpPr txBox="1"/>
          <p:nvPr/>
        </p:nvSpPr>
        <p:spPr>
          <a:xfrm>
            <a:off x="8922620" y="5595007"/>
            <a:ext cx="518150" cy="369332"/>
          </a:xfrm>
          <a:prstGeom prst="rect">
            <a:avLst/>
          </a:prstGeom>
          <a:noFill/>
        </p:spPr>
        <p:txBody>
          <a:bodyPr wrap="square" rtlCol="0">
            <a:spAutoFit/>
          </a:bodyPr>
          <a:lstStyle/>
          <a:p>
            <a:pPr algn="ctr"/>
            <a:r>
              <a:rPr lang="en-US" altLang="zh-CN" b="1" dirty="0">
                <a:solidFill>
                  <a:srgbClr val="66FF66"/>
                </a:solidFill>
              </a:rPr>
              <a:t>bb</a:t>
            </a:r>
            <a:endParaRPr lang="zh-CN" altLang="en-US" b="1" dirty="0">
              <a:solidFill>
                <a:srgbClr val="00FFFF"/>
              </a:solidFill>
            </a:endParaRPr>
          </a:p>
        </p:txBody>
      </p:sp>
      <p:cxnSp>
        <p:nvCxnSpPr>
          <p:cNvPr id="32" name="直接连接符 21">
            <a:extLst>
              <a:ext uri="{FF2B5EF4-FFF2-40B4-BE49-F238E27FC236}">
                <a16:creationId xmlns:a16="http://schemas.microsoft.com/office/drawing/2014/main" id="{E8BEB18C-943E-42E0-9542-ACBF13145B25}"/>
              </a:ext>
            </a:extLst>
          </p:cNvPr>
          <p:cNvCxnSpPr>
            <a:cxnSpLocks/>
            <a:stCxn id="5" idx="4"/>
            <a:endCxn id="26" idx="0"/>
          </p:cNvCxnSpPr>
          <p:nvPr/>
        </p:nvCxnSpPr>
        <p:spPr>
          <a:xfrm>
            <a:off x="7636022" y="2696665"/>
            <a:ext cx="1299939" cy="2813949"/>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接连接符 21">
            <a:extLst>
              <a:ext uri="{FF2B5EF4-FFF2-40B4-BE49-F238E27FC236}">
                <a16:creationId xmlns:a16="http://schemas.microsoft.com/office/drawing/2014/main" id="{50551A0F-7FBF-4BC8-86F6-44EC1E480A3B}"/>
              </a:ext>
            </a:extLst>
          </p:cNvPr>
          <p:cNvCxnSpPr>
            <a:cxnSpLocks/>
            <a:stCxn id="26" idx="1"/>
            <a:endCxn id="5" idx="4"/>
          </p:cNvCxnSpPr>
          <p:nvPr/>
        </p:nvCxnSpPr>
        <p:spPr>
          <a:xfrm flipH="1" flipV="1">
            <a:off x="7636022" y="2696665"/>
            <a:ext cx="874924" cy="2989996"/>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椭圆 33">
            <a:extLst>
              <a:ext uri="{FF2B5EF4-FFF2-40B4-BE49-F238E27FC236}">
                <a16:creationId xmlns:a16="http://schemas.microsoft.com/office/drawing/2014/main" id="{41DCCC2A-A795-46A9-9AE1-2F6E61FDEF1E}"/>
              </a:ext>
            </a:extLst>
          </p:cNvPr>
          <p:cNvSpPr/>
          <p:nvPr/>
        </p:nvSpPr>
        <p:spPr>
          <a:xfrm>
            <a:off x="6626148" y="4778808"/>
            <a:ext cx="1306721" cy="130672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35" name="文本框 34">
            <a:extLst>
              <a:ext uri="{FF2B5EF4-FFF2-40B4-BE49-F238E27FC236}">
                <a16:creationId xmlns:a16="http://schemas.microsoft.com/office/drawing/2014/main" id="{4703817D-AFF4-41A7-A4B2-EDB746B3178A}"/>
              </a:ext>
            </a:extLst>
          </p:cNvPr>
          <p:cNvSpPr txBox="1"/>
          <p:nvPr/>
        </p:nvSpPr>
        <p:spPr>
          <a:xfrm>
            <a:off x="6961860" y="5095948"/>
            <a:ext cx="87496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36" name="文本框 35">
            <a:extLst>
              <a:ext uri="{FF2B5EF4-FFF2-40B4-BE49-F238E27FC236}">
                <a16:creationId xmlns:a16="http://schemas.microsoft.com/office/drawing/2014/main" id="{5B997B1B-C9A1-44E8-876B-72D258BB0CC8}"/>
              </a:ext>
            </a:extLst>
          </p:cNvPr>
          <p:cNvSpPr txBox="1"/>
          <p:nvPr/>
        </p:nvSpPr>
        <p:spPr>
          <a:xfrm>
            <a:off x="6644330" y="5494155"/>
            <a:ext cx="120212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37" name="文本框 36">
            <a:extLst>
              <a:ext uri="{FF2B5EF4-FFF2-40B4-BE49-F238E27FC236}">
                <a16:creationId xmlns:a16="http://schemas.microsoft.com/office/drawing/2014/main" id="{E7ADAB8A-895C-4CCB-8B59-7ACEDBB5BFFF}"/>
              </a:ext>
            </a:extLst>
          </p:cNvPr>
          <p:cNvSpPr txBox="1"/>
          <p:nvPr/>
        </p:nvSpPr>
        <p:spPr>
          <a:xfrm>
            <a:off x="6799395" y="5293448"/>
            <a:ext cx="1047058"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38" name="文本框 37">
            <a:extLst>
              <a:ext uri="{FF2B5EF4-FFF2-40B4-BE49-F238E27FC236}">
                <a16:creationId xmlns:a16="http://schemas.microsoft.com/office/drawing/2014/main" id="{08CC974E-9CDE-4B31-A5CA-5B8D27685B06}"/>
              </a:ext>
            </a:extLst>
          </p:cNvPr>
          <p:cNvSpPr txBox="1"/>
          <p:nvPr/>
        </p:nvSpPr>
        <p:spPr>
          <a:xfrm>
            <a:off x="7125863" y="4892212"/>
            <a:ext cx="694068" cy="369332"/>
          </a:xfrm>
          <a:prstGeom prst="rect">
            <a:avLst/>
          </a:prstGeom>
          <a:noFill/>
        </p:spPr>
        <p:txBody>
          <a:bodyPr wrap="square" rtlCol="0">
            <a:spAutoFit/>
          </a:bodyPr>
          <a:lstStyle/>
          <a:p>
            <a:pPr algn="ct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cxnSp>
        <p:nvCxnSpPr>
          <p:cNvPr id="39" name="直接连接符 21">
            <a:extLst>
              <a:ext uri="{FF2B5EF4-FFF2-40B4-BE49-F238E27FC236}">
                <a16:creationId xmlns:a16="http://schemas.microsoft.com/office/drawing/2014/main" id="{AE5FB74B-1BEE-409D-ABE8-E7CDFCA16799}"/>
              </a:ext>
            </a:extLst>
          </p:cNvPr>
          <p:cNvCxnSpPr>
            <a:cxnSpLocks/>
            <a:stCxn id="26" idx="2"/>
            <a:endCxn id="34" idx="5"/>
          </p:cNvCxnSpPr>
          <p:nvPr/>
        </p:nvCxnSpPr>
        <p:spPr>
          <a:xfrm flipH="1" flipV="1">
            <a:off x="7741504" y="5894164"/>
            <a:ext cx="593395" cy="217512"/>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直接连接符 21">
            <a:extLst>
              <a:ext uri="{FF2B5EF4-FFF2-40B4-BE49-F238E27FC236}">
                <a16:creationId xmlns:a16="http://schemas.microsoft.com/office/drawing/2014/main" id="{877B5117-72E3-46A2-886C-CD427DA84053}"/>
              </a:ext>
            </a:extLst>
          </p:cNvPr>
          <p:cNvCxnSpPr>
            <a:cxnSpLocks/>
            <a:stCxn id="5" idx="3"/>
            <a:endCxn id="4" idx="0"/>
          </p:cNvCxnSpPr>
          <p:nvPr/>
        </p:nvCxnSpPr>
        <p:spPr>
          <a:xfrm flipH="1">
            <a:off x="7023496" y="2573149"/>
            <a:ext cx="314333" cy="790040"/>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直接连接符 21">
            <a:extLst>
              <a:ext uri="{FF2B5EF4-FFF2-40B4-BE49-F238E27FC236}">
                <a16:creationId xmlns:a16="http://schemas.microsoft.com/office/drawing/2014/main" id="{56EF981C-B8C3-4C52-AA92-03D2262E6FF1}"/>
              </a:ext>
            </a:extLst>
          </p:cNvPr>
          <p:cNvCxnSpPr>
            <a:cxnSpLocks/>
            <a:stCxn id="6" idx="5"/>
            <a:endCxn id="4" idx="6"/>
          </p:cNvCxnSpPr>
          <p:nvPr/>
        </p:nvCxnSpPr>
        <p:spPr>
          <a:xfrm flipH="1">
            <a:off x="7445204" y="1548093"/>
            <a:ext cx="1215445" cy="2236805"/>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直接连接符 21">
            <a:extLst>
              <a:ext uri="{FF2B5EF4-FFF2-40B4-BE49-F238E27FC236}">
                <a16:creationId xmlns:a16="http://schemas.microsoft.com/office/drawing/2014/main" id="{B58F6BD3-B7C3-4C23-883C-5C669F8EB5C3}"/>
              </a:ext>
            </a:extLst>
          </p:cNvPr>
          <p:cNvCxnSpPr>
            <a:cxnSpLocks/>
            <a:stCxn id="4" idx="5"/>
            <a:endCxn id="15" idx="2"/>
          </p:cNvCxnSpPr>
          <p:nvPr/>
        </p:nvCxnSpPr>
        <p:spPr>
          <a:xfrm>
            <a:off x="7321688" y="4083090"/>
            <a:ext cx="2174361" cy="741030"/>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A46E369B-EB4F-48EC-8804-9A3C86384E26}"/>
              </a:ext>
            </a:extLst>
          </p:cNvPr>
          <p:cNvSpPr txBox="1"/>
          <p:nvPr/>
        </p:nvSpPr>
        <p:spPr>
          <a:xfrm>
            <a:off x="6849313" y="3565240"/>
            <a:ext cx="508779"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sp>
        <p:nvSpPr>
          <p:cNvPr id="44" name="文本框 43">
            <a:extLst>
              <a:ext uri="{FF2B5EF4-FFF2-40B4-BE49-F238E27FC236}">
                <a16:creationId xmlns:a16="http://schemas.microsoft.com/office/drawing/2014/main" id="{E4C0EBFA-1261-44E6-8406-0CDE059734F6}"/>
              </a:ext>
            </a:extLst>
          </p:cNvPr>
          <p:cNvSpPr txBox="1"/>
          <p:nvPr/>
        </p:nvSpPr>
        <p:spPr>
          <a:xfrm>
            <a:off x="7012307" y="3375195"/>
            <a:ext cx="327259" cy="369332"/>
          </a:xfrm>
          <a:prstGeom prst="rect">
            <a:avLst/>
          </a:prstGeom>
          <a:noFill/>
        </p:spPr>
        <p:txBody>
          <a:bodyPr wrap="square" rtlCol="0">
            <a:spAutoFit/>
          </a:bodyPr>
          <a:lstStyle/>
          <a:p>
            <a:pPr algn="ctr"/>
            <a:r>
              <a:rPr lang="en-US" altLang="zh-CN" b="1" dirty="0">
                <a:solidFill>
                  <a:srgbClr val="00FFFF"/>
                </a:solidFill>
              </a:rPr>
              <a:t>c</a:t>
            </a:r>
            <a:endParaRPr lang="zh-CN" altLang="en-US" b="1" dirty="0">
              <a:solidFill>
                <a:srgbClr val="00FFFF"/>
              </a:solidFill>
            </a:endParaRPr>
          </a:p>
        </p:txBody>
      </p:sp>
      <p:cxnSp>
        <p:nvCxnSpPr>
          <p:cNvPr id="45" name="直接连接符 21">
            <a:extLst>
              <a:ext uri="{FF2B5EF4-FFF2-40B4-BE49-F238E27FC236}">
                <a16:creationId xmlns:a16="http://schemas.microsoft.com/office/drawing/2014/main" id="{FB0E54C2-EEC0-4736-9B8C-F83026548BF2}"/>
              </a:ext>
            </a:extLst>
          </p:cNvPr>
          <p:cNvCxnSpPr>
            <a:cxnSpLocks/>
            <a:stCxn id="34" idx="0"/>
            <a:endCxn id="4" idx="4"/>
          </p:cNvCxnSpPr>
          <p:nvPr/>
        </p:nvCxnSpPr>
        <p:spPr>
          <a:xfrm flipH="1" flipV="1">
            <a:off x="7023496" y="4206606"/>
            <a:ext cx="256013" cy="572202"/>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接连接符 21">
            <a:extLst>
              <a:ext uri="{FF2B5EF4-FFF2-40B4-BE49-F238E27FC236}">
                <a16:creationId xmlns:a16="http://schemas.microsoft.com/office/drawing/2014/main" id="{2D37475A-E393-49FA-BFFB-EC38DDA4869A}"/>
              </a:ext>
            </a:extLst>
          </p:cNvPr>
          <p:cNvCxnSpPr>
            <a:cxnSpLocks/>
            <a:stCxn id="4" idx="1"/>
            <a:endCxn id="6" idx="1"/>
          </p:cNvCxnSpPr>
          <p:nvPr/>
        </p:nvCxnSpPr>
        <p:spPr>
          <a:xfrm rot="5400000" flipH="1" flipV="1">
            <a:off x="6243186" y="1549726"/>
            <a:ext cx="2419096" cy="1454862"/>
          </a:xfrm>
          <a:prstGeom prst="bentConnector3">
            <a:avLst>
              <a:gd name="adj1" fmla="val 99979"/>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接连接符 21">
            <a:extLst>
              <a:ext uri="{FF2B5EF4-FFF2-40B4-BE49-F238E27FC236}">
                <a16:creationId xmlns:a16="http://schemas.microsoft.com/office/drawing/2014/main" id="{B407507E-6C1D-483B-B4D1-2086D66AFFDF}"/>
              </a:ext>
            </a:extLst>
          </p:cNvPr>
          <p:cNvCxnSpPr>
            <a:cxnSpLocks/>
            <a:stCxn id="11" idx="2"/>
            <a:endCxn id="4" idx="6"/>
          </p:cNvCxnSpPr>
          <p:nvPr/>
        </p:nvCxnSpPr>
        <p:spPr>
          <a:xfrm flipH="1">
            <a:off x="7445204" y="3775273"/>
            <a:ext cx="3753260" cy="9625"/>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7FB1A638-54E1-48DE-9DE5-B501F22F60D3}"/>
              </a:ext>
            </a:extLst>
          </p:cNvPr>
          <p:cNvSpPr txBox="1"/>
          <p:nvPr/>
        </p:nvSpPr>
        <p:spPr>
          <a:xfrm>
            <a:off x="9896475" y="1126332"/>
            <a:ext cx="590550" cy="369332"/>
          </a:xfrm>
          <a:prstGeom prst="rect">
            <a:avLst/>
          </a:prstGeom>
          <a:noFill/>
        </p:spPr>
        <p:txBody>
          <a:bodyPr wrap="square" rtlCol="0">
            <a:spAutoFit/>
          </a:bodyPr>
          <a:lstStyle/>
          <a:p>
            <a:pPr algn="ctr"/>
            <a:r>
              <a:rPr lang="en-US" altLang="zh-CN" b="1" dirty="0">
                <a:solidFill>
                  <a:srgbClr val="FFFF00"/>
                </a:solidFill>
              </a:rPr>
              <a:t>a</a:t>
            </a:r>
            <a:endParaRPr lang="zh-CN" altLang="en-US" dirty="0"/>
          </a:p>
        </p:txBody>
      </p:sp>
    </p:spTree>
    <p:extLst>
      <p:ext uri="{BB962C8B-B14F-4D97-AF65-F5344CB8AC3E}">
        <p14:creationId xmlns:p14="http://schemas.microsoft.com/office/powerpoint/2010/main" val="308282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性质</a:t>
            </a:r>
            <a:r>
              <a:rPr lang="en-US" altLang="zh-CN" dirty="0"/>
              <a:t>——</a:t>
            </a:r>
            <a:r>
              <a:rPr lang="zh-CN" altLang="en-US" dirty="0"/>
              <a:t>匹配</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3" y="2052918"/>
            <a:ext cx="5615539" cy="4547908"/>
          </a:xfrm>
        </p:spPr>
        <p:txBody>
          <a:bodyPr>
            <a:normAutofit/>
          </a:bodyPr>
          <a:lstStyle/>
          <a:p>
            <a:r>
              <a:rPr lang="zh-CN" altLang="en-US" dirty="0"/>
              <a:t>自动机还有一个很重要的功能就是匹配字符串</a:t>
            </a:r>
            <a:endParaRPr lang="en-US" altLang="zh-CN" dirty="0"/>
          </a:p>
          <a:p>
            <a:r>
              <a:rPr lang="zh-CN" altLang="en-US" dirty="0"/>
              <a:t>比如用字符串</a:t>
            </a:r>
            <a:r>
              <a:rPr lang="en-US" altLang="zh-CN" dirty="0"/>
              <a:t>T</a:t>
            </a:r>
            <a:r>
              <a:rPr lang="zh-CN" altLang="en-US" dirty="0"/>
              <a:t>在</a:t>
            </a:r>
            <a:r>
              <a:rPr lang="en-US" altLang="zh-CN" dirty="0"/>
              <a:t>S</a:t>
            </a:r>
            <a:r>
              <a:rPr lang="zh-CN" altLang="en-US" dirty="0"/>
              <a:t>的</a:t>
            </a:r>
            <a:r>
              <a:rPr lang="en-US" altLang="zh-CN" dirty="0"/>
              <a:t>KMP</a:t>
            </a:r>
            <a:r>
              <a:rPr lang="zh-CN" altLang="en-US" dirty="0"/>
              <a:t>上跑匹配可以对</a:t>
            </a:r>
            <a:r>
              <a:rPr lang="en-US" altLang="zh-CN" dirty="0"/>
              <a:t>T</a:t>
            </a:r>
            <a:r>
              <a:rPr lang="zh-CN" altLang="en-US" dirty="0"/>
              <a:t>的每个前缀求出其最长的是</a:t>
            </a:r>
            <a:r>
              <a:rPr lang="en-US" altLang="zh-CN" dirty="0"/>
              <a:t>S</a:t>
            </a:r>
            <a:r>
              <a:rPr lang="zh-CN" altLang="en-US" dirty="0"/>
              <a:t>的前缀的后缀</a:t>
            </a:r>
            <a:endParaRPr lang="en-US" altLang="zh-CN" dirty="0"/>
          </a:p>
          <a:p>
            <a:r>
              <a:rPr lang="zh-CN" altLang="en-US" dirty="0"/>
              <a:t>那么</a:t>
            </a:r>
            <a:r>
              <a:rPr lang="en-US" altLang="zh-CN" dirty="0"/>
              <a:t>S</a:t>
            </a:r>
            <a:r>
              <a:rPr lang="zh-CN" altLang="en-US" dirty="0"/>
              <a:t>的后缀自动机呢？</a:t>
            </a:r>
            <a:endParaRPr lang="en-US" altLang="zh-CN" dirty="0"/>
          </a:p>
          <a:p>
            <a:r>
              <a:rPr lang="zh-CN" altLang="en-US" dirty="0"/>
              <a:t>考虑一个状态之后加一个字符会发生什么变化</a:t>
            </a:r>
            <a:endParaRPr lang="en-US" altLang="zh-CN" dirty="0"/>
          </a:p>
          <a:p>
            <a:r>
              <a:rPr lang="zh-CN" altLang="en-US" dirty="0"/>
              <a:t>如果该状态所在节点有这种字符的出边，那么可以直接移动该状态所在节点并且让长度加</a:t>
            </a:r>
            <a:r>
              <a:rPr lang="en-US" altLang="zh-CN" dirty="0"/>
              <a:t>1</a:t>
            </a:r>
          </a:p>
          <a:p>
            <a:r>
              <a:rPr lang="zh-CN" altLang="en-US" dirty="0"/>
              <a:t>如果该状态所在节点没有这种字符的出边，那么我们考虑缩短这个状态，删去该状态的首字母。显然只有当所在节点变化时才有本质性的变化，所以我们可以跳到所在节点的父亲，并把长度修改为父亲的</a:t>
            </a:r>
            <a:r>
              <a:rPr lang="en-US" altLang="zh-CN" dirty="0"/>
              <a:t>max</a:t>
            </a:r>
          </a:p>
        </p:txBody>
      </p:sp>
      <p:sp>
        <p:nvSpPr>
          <p:cNvPr id="4" name="椭圆 3">
            <a:extLst>
              <a:ext uri="{FF2B5EF4-FFF2-40B4-BE49-F238E27FC236}">
                <a16:creationId xmlns:a16="http://schemas.microsoft.com/office/drawing/2014/main" id="{6505FAF1-492D-4B0A-AEFE-D6148AA024A5}"/>
              </a:ext>
            </a:extLst>
          </p:cNvPr>
          <p:cNvSpPr/>
          <p:nvPr/>
        </p:nvSpPr>
        <p:spPr>
          <a:xfrm>
            <a:off x="6601787" y="3363189"/>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5" name="椭圆 4">
            <a:extLst>
              <a:ext uri="{FF2B5EF4-FFF2-40B4-BE49-F238E27FC236}">
                <a16:creationId xmlns:a16="http://schemas.microsoft.com/office/drawing/2014/main" id="{B3A3CB33-9C2A-4830-ACB1-8BEA18A0B7D6}"/>
              </a:ext>
            </a:extLst>
          </p:cNvPr>
          <p:cNvSpPr/>
          <p:nvPr/>
        </p:nvSpPr>
        <p:spPr>
          <a:xfrm>
            <a:off x="7214313" y="1853248"/>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sp>
        <p:nvSpPr>
          <p:cNvPr id="6" name="椭圆 5">
            <a:extLst>
              <a:ext uri="{FF2B5EF4-FFF2-40B4-BE49-F238E27FC236}">
                <a16:creationId xmlns:a16="http://schemas.microsoft.com/office/drawing/2014/main" id="{8F31210F-D623-445F-8F54-B41B34BA07F5}"/>
              </a:ext>
            </a:extLst>
          </p:cNvPr>
          <p:cNvSpPr/>
          <p:nvPr/>
        </p:nvSpPr>
        <p:spPr>
          <a:xfrm>
            <a:off x="8080653" y="968097"/>
            <a:ext cx="679508" cy="67950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E61BF22-2440-472A-A1EC-9C2A94EED68E}"/>
              </a:ext>
            </a:extLst>
          </p:cNvPr>
          <p:cNvSpPr/>
          <p:nvPr/>
        </p:nvSpPr>
        <p:spPr>
          <a:xfrm>
            <a:off x="9850730" y="968097"/>
            <a:ext cx="679508" cy="6795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cxnSp>
        <p:nvCxnSpPr>
          <p:cNvPr id="8" name="直接连接符 21">
            <a:extLst>
              <a:ext uri="{FF2B5EF4-FFF2-40B4-BE49-F238E27FC236}">
                <a16:creationId xmlns:a16="http://schemas.microsoft.com/office/drawing/2014/main" id="{45C9F9F1-CD7F-4756-B0D9-08BAE9087731}"/>
              </a:ext>
            </a:extLst>
          </p:cNvPr>
          <p:cNvCxnSpPr>
            <a:cxnSpLocks/>
            <a:stCxn id="6" idx="6"/>
            <a:endCxn id="7" idx="2"/>
          </p:cNvCxnSpPr>
          <p:nvPr/>
        </p:nvCxnSpPr>
        <p:spPr>
          <a:xfrm>
            <a:off x="8760161" y="1307851"/>
            <a:ext cx="1090569" cy="0"/>
          </a:xfrm>
          <a:prstGeom prst="straightConnector1">
            <a:avLst/>
          </a:prstGeom>
          <a:ln w="38100">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FDA5FB04-AC6F-4FE9-A189-5D26D22FFE80}"/>
              </a:ext>
            </a:extLst>
          </p:cNvPr>
          <p:cNvSpPr/>
          <p:nvPr/>
        </p:nvSpPr>
        <p:spPr>
          <a:xfrm>
            <a:off x="10757314" y="176501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cxnSp>
        <p:nvCxnSpPr>
          <p:cNvPr id="10" name="直接连接符 21">
            <a:extLst>
              <a:ext uri="{FF2B5EF4-FFF2-40B4-BE49-F238E27FC236}">
                <a16:creationId xmlns:a16="http://schemas.microsoft.com/office/drawing/2014/main" id="{1BD18C05-85C3-409F-AD8E-F1E43F8860F2}"/>
              </a:ext>
            </a:extLst>
          </p:cNvPr>
          <p:cNvCxnSpPr>
            <a:cxnSpLocks/>
            <a:stCxn id="7" idx="5"/>
            <a:endCxn id="9" idx="1"/>
          </p:cNvCxnSpPr>
          <p:nvPr/>
        </p:nvCxnSpPr>
        <p:spPr>
          <a:xfrm>
            <a:off x="10430726" y="1548093"/>
            <a:ext cx="450104" cy="340437"/>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8932DBE1-B1C6-403B-98E4-C1E32008A3C2}"/>
              </a:ext>
            </a:extLst>
          </p:cNvPr>
          <p:cNvSpPr/>
          <p:nvPr/>
        </p:nvSpPr>
        <p:spPr>
          <a:xfrm>
            <a:off x="11198464" y="335356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12" name="文本框 11">
            <a:extLst>
              <a:ext uri="{FF2B5EF4-FFF2-40B4-BE49-F238E27FC236}">
                <a16:creationId xmlns:a16="http://schemas.microsoft.com/office/drawing/2014/main" id="{9E70F350-84AE-4995-8327-66D9B9E990C0}"/>
              </a:ext>
            </a:extLst>
          </p:cNvPr>
          <p:cNvSpPr txBox="1"/>
          <p:nvPr/>
        </p:nvSpPr>
        <p:spPr>
          <a:xfrm>
            <a:off x="11302441" y="3753941"/>
            <a:ext cx="653255"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cxnSp>
        <p:nvCxnSpPr>
          <p:cNvPr id="13" name="直接连接符 21">
            <a:extLst>
              <a:ext uri="{FF2B5EF4-FFF2-40B4-BE49-F238E27FC236}">
                <a16:creationId xmlns:a16="http://schemas.microsoft.com/office/drawing/2014/main" id="{D33810ED-8123-410E-B588-5C1F12AC2222}"/>
              </a:ext>
            </a:extLst>
          </p:cNvPr>
          <p:cNvCxnSpPr>
            <a:cxnSpLocks/>
            <a:stCxn id="9" idx="4"/>
            <a:endCxn id="11" idx="1"/>
          </p:cNvCxnSpPr>
          <p:nvPr/>
        </p:nvCxnSpPr>
        <p:spPr>
          <a:xfrm>
            <a:off x="11179023" y="2608431"/>
            <a:ext cx="142957" cy="86864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9D7E1411-3A77-4DEA-AC6C-0B693A4524F1}"/>
              </a:ext>
            </a:extLst>
          </p:cNvPr>
          <p:cNvSpPr txBox="1"/>
          <p:nvPr/>
        </p:nvSpPr>
        <p:spPr>
          <a:xfrm>
            <a:off x="10925652" y="2151553"/>
            <a:ext cx="508779" cy="369332"/>
          </a:xfrm>
          <a:prstGeom prst="rect">
            <a:avLst/>
          </a:prstGeom>
          <a:noFill/>
        </p:spPr>
        <p:txBody>
          <a:bodyPr wrap="square" rtlCol="0">
            <a:spAutoFit/>
          </a:bodyPr>
          <a:lstStyle/>
          <a:p>
            <a:pPr algn="ctr"/>
            <a:r>
              <a:rPr lang="en-US" altLang="zh-CN" b="1" dirty="0">
                <a:solidFill>
                  <a:srgbClr val="FFFF00"/>
                </a:solidFill>
              </a:rPr>
              <a:t>a</a:t>
            </a:r>
            <a:r>
              <a:rPr lang="en-US" altLang="zh-CN" b="1" dirty="0">
                <a:solidFill>
                  <a:srgbClr val="66FF66"/>
                </a:solidFill>
              </a:rPr>
              <a:t>b</a:t>
            </a:r>
            <a:endParaRPr lang="zh-CN" altLang="en-US" b="1" dirty="0">
              <a:solidFill>
                <a:srgbClr val="00FFFF"/>
              </a:solidFill>
            </a:endParaRPr>
          </a:p>
        </p:txBody>
      </p:sp>
      <p:sp>
        <p:nvSpPr>
          <p:cNvPr id="15" name="椭圆 14">
            <a:extLst>
              <a:ext uri="{FF2B5EF4-FFF2-40B4-BE49-F238E27FC236}">
                <a16:creationId xmlns:a16="http://schemas.microsoft.com/office/drawing/2014/main" id="{813DCEDF-3CE6-4CA1-9174-D3899967D394}"/>
              </a:ext>
            </a:extLst>
          </p:cNvPr>
          <p:cNvSpPr/>
          <p:nvPr/>
        </p:nvSpPr>
        <p:spPr>
          <a:xfrm>
            <a:off x="9496049" y="4338332"/>
            <a:ext cx="971575" cy="9715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16" name="文本框 15">
            <a:extLst>
              <a:ext uri="{FF2B5EF4-FFF2-40B4-BE49-F238E27FC236}">
                <a16:creationId xmlns:a16="http://schemas.microsoft.com/office/drawing/2014/main" id="{48BDD991-94B2-4C88-AF97-42F4CF2DDFE1}"/>
              </a:ext>
            </a:extLst>
          </p:cNvPr>
          <p:cNvSpPr txBox="1"/>
          <p:nvPr/>
        </p:nvSpPr>
        <p:spPr>
          <a:xfrm>
            <a:off x="9879138" y="4411379"/>
            <a:ext cx="48279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17" name="文本框 16">
            <a:extLst>
              <a:ext uri="{FF2B5EF4-FFF2-40B4-BE49-F238E27FC236}">
                <a16:creationId xmlns:a16="http://schemas.microsoft.com/office/drawing/2014/main" id="{F4E632BC-3FD5-428C-8C91-374979405377}"/>
              </a:ext>
            </a:extLst>
          </p:cNvPr>
          <p:cNvSpPr txBox="1"/>
          <p:nvPr/>
        </p:nvSpPr>
        <p:spPr>
          <a:xfrm>
            <a:off x="9526971" y="4802131"/>
            <a:ext cx="89048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18" name="文本框 17">
            <a:extLst>
              <a:ext uri="{FF2B5EF4-FFF2-40B4-BE49-F238E27FC236}">
                <a16:creationId xmlns:a16="http://schemas.microsoft.com/office/drawing/2014/main" id="{A057AC00-D1D1-497E-ABC2-587DFA676D5A}"/>
              </a:ext>
            </a:extLst>
          </p:cNvPr>
          <p:cNvSpPr txBox="1"/>
          <p:nvPr/>
        </p:nvSpPr>
        <p:spPr>
          <a:xfrm>
            <a:off x="9691662" y="4601424"/>
            <a:ext cx="717674"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cxnSp>
        <p:nvCxnSpPr>
          <p:cNvPr id="19" name="直接连接符 21">
            <a:extLst>
              <a:ext uri="{FF2B5EF4-FFF2-40B4-BE49-F238E27FC236}">
                <a16:creationId xmlns:a16="http://schemas.microsoft.com/office/drawing/2014/main" id="{8240BA11-B5D2-4D02-99F9-F91DCBCC5DD3}"/>
              </a:ext>
            </a:extLst>
          </p:cNvPr>
          <p:cNvCxnSpPr>
            <a:cxnSpLocks/>
            <a:stCxn id="11" idx="3"/>
            <a:endCxn id="15" idx="7"/>
          </p:cNvCxnSpPr>
          <p:nvPr/>
        </p:nvCxnSpPr>
        <p:spPr>
          <a:xfrm flipH="1">
            <a:off x="10325340" y="4073465"/>
            <a:ext cx="996640" cy="40715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直接连接符 21">
            <a:extLst>
              <a:ext uri="{FF2B5EF4-FFF2-40B4-BE49-F238E27FC236}">
                <a16:creationId xmlns:a16="http://schemas.microsoft.com/office/drawing/2014/main" id="{F6F7AF13-EF87-4896-95C7-A11BBFEA64AF}"/>
              </a:ext>
            </a:extLst>
          </p:cNvPr>
          <p:cNvCxnSpPr>
            <a:cxnSpLocks/>
            <a:stCxn id="7" idx="1"/>
            <a:endCxn id="6" idx="7"/>
          </p:cNvCxnSpPr>
          <p:nvPr/>
        </p:nvCxnSpPr>
        <p:spPr>
          <a:xfrm flipH="1">
            <a:off x="8660649" y="1067609"/>
            <a:ext cx="1289593"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接连接符 21">
            <a:extLst>
              <a:ext uri="{FF2B5EF4-FFF2-40B4-BE49-F238E27FC236}">
                <a16:creationId xmlns:a16="http://schemas.microsoft.com/office/drawing/2014/main" id="{DB69CCA4-673B-41EA-BD1E-D65DABEF72A6}"/>
              </a:ext>
            </a:extLst>
          </p:cNvPr>
          <p:cNvCxnSpPr>
            <a:cxnSpLocks/>
            <a:stCxn id="6" idx="3"/>
            <a:endCxn id="5" idx="7"/>
          </p:cNvCxnSpPr>
          <p:nvPr/>
        </p:nvCxnSpPr>
        <p:spPr>
          <a:xfrm flipH="1">
            <a:off x="7934214" y="1548093"/>
            <a:ext cx="245951" cy="42867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4BE1DAFD-4065-4BA3-9B7A-D4E721B7F7F5}"/>
              </a:ext>
            </a:extLst>
          </p:cNvPr>
          <p:cNvSpPr txBox="1"/>
          <p:nvPr/>
        </p:nvSpPr>
        <p:spPr>
          <a:xfrm>
            <a:off x="7384898" y="1957783"/>
            <a:ext cx="508779" cy="369332"/>
          </a:xfrm>
          <a:prstGeom prst="rect">
            <a:avLst/>
          </a:prstGeom>
          <a:noFill/>
        </p:spPr>
        <p:txBody>
          <a:bodyPr wrap="square" rtlCol="0">
            <a:spAutoFit/>
          </a:bodyPr>
          <a:lstStyle/>
          <a:p>
            <a:pPr algn="ctr"/>
            <a:r>
              <a:rPr lang="en-US" altLang="zh-CN" b="1" dirty="0">
                <a:solidFill>
                  <a:srgbClr val="66FF66"/>
                </a:solidFill>
              </a:rPr>
              <a:t>b</a:t>
            </a:r>
            <a:endParaRPr lang="zh-CN" altLang="en-US" b="1" dirty="0">
              <a:solidFill>
                <a:srgbClr val="00FFFF"/>
              </a:solidFill>
            </a:endParaRPr>
          </a:p>
        </p:txBody>
      </p:sp>
      <p:cxnSp>
        <p:nvCxnSpPr>
          <p:cNvPr id="23" name="直接连接符 21">
            <a:extLst>
              <a:ext uri="{FF2B5EF4-FFF2-40B4-BE49-F238E27FC236}">
                <a16:creationId xmlns:a16="http://schemas.microsoft.com/office/drawing/2014/main" id="{F42AD57C-C46A-4999-B467-8064D15CB3B9}"/>
              </a:ext>
            </a:extLst>
          </p:cNvPr>
          <p:cNvCxnSpPr>
            <a:cxnSpLocks/>
            <a:stCxn id="5" idx="0"/>
            <a:endCxn id="6" idx="2"/>
          </p:cNvCxnSpPr>
          <p:nvPr/>
        </p:nvCxnSpPr>
        <p:spPr>
          <a:xfrm flipV="1">
            <a:off x="7636022" y="1307851"/>
            <a:ext cx="444631" cy="54539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直接连接符 21">
            <a:extLst>
              <a:ext uri="{FF2B5EF4-FFF2-40B4-BE49-F238E27FC236}">
                <a16:creationId xmlns:a16="http://schemas.microsoft.com/office/drawing/2014/main" id="{A6026655-F267-4293-BD26-8CEE48FE7F11}"/>
              </a:ext>
            </a:extLst>
          </p:cNvPr>
          <p:cNvCxnSpPr>
            <a:cxnSpLocks/>
            <a:stCxn id="15" idx="1"/>
            <a:endCxn id="5" idx="5"/>
          </p:cNvCxnSpPr>
          <p:nvPr/>
        </p:nvCxnSpPr>
        <p:spPr>
          <a:xfrm flipH="1" flipV="1">
            <a:off x="7934214" y="2573149"/>
            <a:ext cx="1704119" cy="190746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接连接符 21">
            <a:extLst>
              <a:ext uri="{FF2B5EF4-FFF2-40B4-BE49-F238E27FC236}">
                <a16:creationId xmlns:a16="http://schemas.microsoft.com/office/drawing/2014/main" id="{10D5F2D2-8A70-4D5E-987C-27F4C5510901}"/>
              </a:ext>
            </a:extLst>
          </p:cNvPr>
          <p:cNvCxnSpPr>
            <a:cxnSpLocks/>
            <a:stCxn id="9" idx="2"/>
            <a:endCxn id="5" idx="6"/>
          </p:cNvCxnSpPr>
          <p:nvPr/>
        </p:nvCxnSpPr>
        <p:spPr>
          <a:xfrm flipH="1">
            <a:off x="8057730" y="2186723"/>
            <a:ext cx="2699584" cy="8823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椭圆 25">
            <a:extLst>
              <a:ext uri="{FF2B5EF4-FFF2-40B4-BE49-F238E27FC236}">
                <a16:creationId xmlns:a16="http://schemas.microsoft.com/office/drawing/2014/main" id="{5871D39C-15C5-46E5-894E-D3BEE167DBED}"/>
              </a:ext>
            </a:extLst>
          </p:cNvPr>
          <p:cNvSpPr/>
          <p:nvPr/>
        </p:nvSpPr>
        <p:spPr>
          <a:xfrm>
            <a:off x="8334899" y="5510614"/>
            <a:ext cx="1202123" cy="12021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27" name="文本框 26">
            <a:extLst>
              <a:ext uri="{FF2B5EF4-FFF2-40B4-BE49-F238E27FC236}">
                <a16:creationId xmlns:a16="http://schemas.microsoft.com/office/drawing/2014/main" id="{F49CD459-1DDA-42B8-A27E-DF0D4CC21951}"/>
              </a:ext>
            </a:extLst>
          </p:cNvPr>
          <p:cNvSpPr txBox="1"/>
          <p:nvPr/>
        </p:nvSpPr>
        <p:spPr>
          <a:xfrm>
            <a:off x="8758617" y="5789118"/>
            <a:ext cx="703006"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28" name="文本框 27">
            <a:extLst>
              <a:ext uri="{FF2B5EF4-FFF2-40B4-BE49-F238E27FC236}">
                <a16:creationId xmlns:a16="http://schemas.microsoft.com/office/drawing/2014/main" id="{CB31EFAE-72EA-4FA6-A31D-0EBD5DD57EF9}"/>
              </a:ext>
            </a:extLst>
          </p:cNvPr>
          <p:cNvSpPr txBox="1"/>
          <p:nvPr/>
        </p:nvSpPr>
        <p:spPr>
          <a:xfrm>
            <a:off x="8431462" y="6187325"/>
            <a:ext cx="105517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29" name="文本框 28">
            <a:extLst>
              <a:ext uri="{FF2B5EF4-FFF2-40B4-BE49-F238E27FC236}">
                <a16:creationId xmlns:a16="http://schemas.microsoft.com/office/drawing/2014/main" id="{A14FA1A1-FDEB-4579-8C9E-A716C0C82670}"/>
              </a:ext>
            </a:extLst>
          </p:cNvPr>
          <p:cNvSpPr txBox="1"/>
          <p:nvPr/>
        </p:nvSpPr>
        <p:spPr>
          <a:xfrm>
            <a:off x="8586527" y="5986618"/>
            <a:ext cx="890483"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cxnSp>
        <p:nvCxnSpPr>
          <p:cNvPr id="30" name="直接连接符 21">
            <a:extLst>
              <a:ext uri="{FF2B5EF4-FFF2-40B4-BE49-F238E27FC236}">
                <a16:creationId xmlns:a16="http://schemas.microsoft.com/office/drawing/2014/main" id="{C9B97D30-24A6-4F24-8768-571F414B8ADD}"/>
              </a:ext>
            </a:extLst>
          </p:cNvPr>
          <p:cNvCxnSpPr>
            <a:cxnSpLocks/>
            <a:stCxn id="15" idx="3"/>
            <a:endCxn id="26" idx="7"/>
          </p:cNvCxnSpPr>
          <p:nvPr/>
        </p:nvCxnSpPr>
        <p:spPr>
          <a:xfrm flipH="1">
            <a:off x="9360975" y="5167623"/>
            <a:ext cx="277358" cy="519038"/>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A64E416A-5304-4FDC-BBDC-8BAA72A5A9E1}"/>
              </a:ext>
            </a:extLst>
          </p:cNvPr>
          <p:cNvSpPr txBox="1"/>
          <p:nvPr/>
        </p:nvSpPr>
        <p:spPr>
          <a:xfrm>
            <a:off x="8922620" y="5595007"/>
            <a:ext cx="518150" cy="369332"/>
          </a:xfrm>
          <a:prstGeom prst="rect">
            <a:avLst/>
          </a:prstGeom>
          <a:noFill/>
        </p:spPr>
        <p:txBody>
          <a:bodyPr wrap="square" rtlCol="0">
            <a:spAutoFit/>
          </a:bodyPr>
          <a:lstStyle/>
          <a:p>
            <a:pPr algn="ctr"/>
            <a:r>
              <a:rPr lang="en-US" altLang="zh-CN" b="1" dirty="0">
                <a:solidFill>
                  <a:srgbClr val="66FF66"/>
                </a:solidFill>
              </a:rPr>
              <a:t>bb</a:t>
            </a:r>
            <a:endParaRPr lang="zh-CN" altLang="en-US" b="1" dirty="0">
              <a:solidFill>
                <a:srgbClr val="00FFFF"/>
              </a:solidFill>
            </a:endParaRPr>
          </a:p>
        </p:txBody>
      </p:sp>
      <p:cxnSp>
        <p:nvCxnSpPr>
          <p:cNvPr id="32" name="直接连接符 21">
            <a:extLst>
              <a:ext uri="{FF2B5EF4-FFF2-40B4-BE49-F238E27FC236}">
                <a16:creationId xmlns:a16="http://schemas.microsoft.com/office/drawing/2014/main" id="{E8BEB18C-943E-42E0-9542-ACBF13145B25}"/>
              </a:ext>
            </a:extLst>
          </p:cNvPr>
          <p:cNvCxnSpPr>
            <a:cxnSpLocks/>
            <a:stCxn id="5" idx="4"/>
            <a:endCxn id="26" idx="0"/>
          </p:cNvCxnSpPr>
          <p:nvPr/>
        </p:nvCxnSpPr>
        <p:spPr>
          <a:xfrm>
            <a:off x="7636022" y="2696665"/>
            <a:ext cx="1299939" cy="2813949"/>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接连接符 21">
            <a:extLst>
              <a:ext uri="{FF2B5EF4-FFF2-40B4-BE49-F238E27FC236}">
                <a16:creationId xmlns:a16="http://schemas.microsoft.com/office/drawing/2014/main" id="{50551A0F-7FBF-4BC8-86F6-44EC1E480A3B}"/>
              </a:ext>
            </a:extLst>
          </p:cNvPr>
          <p:cNvCxnSpPr>
            <a:cxnSpLocks/>
            <a:stCxn id="26" idx="1"/>
            <a:endCxn id="5" idx="4"/>
          </p:cNvCxnSpPr>
          <p:nvPr/>
        </p:nvCxnSpPr>
        <p:spPr>
          <a:xfrm flipH="1" flipV="1">
            <a:off x="7636022" y="2696665"/>
            <a:ext cx="874924" cy="2989996"/>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椭圆 33">
            <a:extLst>
              <a:ext uri="{FF2B5EF4-FFF2-40B4-BE49-F238E27FC236}">
                <a16:creationId xmlns:a16="http://schemas.microsoft.com/office/drawing/2014/main" id="{41DCCC2A-A795-46A9-9AE1-2F6E61FDEF1E}"/>
              </a:ext>
            </a:extLst>
          </p:cNvPr>
          <p:cNvSpPr/>
          <p:nvPr/>
        </p:nvSpPr>
        <p:spPr>
          <a:xfrm>
            <a:off x="6626148" y="4778808"/>
            <a:ext cx="1306721" cy="130672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35" name="文本框 34">
            <a:extLst>
              <a:ext uri="{FF2B5EF4-FFF2-40B4-BE49-F238E27FC236}">
                <a16:creationId xmlns:a16="http://schemas.microsoft.com/office/drawing/2014/main" id="{4703817D-AFF4-41A7-A4B2-EDB746B3178A}"/>
              </a:ext>
            </a:extLst>
          </p:cNvPr>
          <p:cNvSpPr txBox="1"/>
          <p:nvPr/>
        </p:nvSpPr>
        <p:spPr>
          <a:xfrm>
            <a:off x="6961860" y="5095948"/>
            <a:ext cx="87496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36" name="文本框 35">
            <a:extLst>
              <a:ext uri="{FF2B5EF4-FFF2-40B4-BE49-F238E27FC236}">
                <a16:creationId xmlns:a16="http://schemas.microsoft.com/office/drawing/2014/main" id="{5B997B1B-C9A1-44E8-876B-72D258BB0CC8}"/>
              </a:ext>
            </a:extLst>
          </p:cNvPr>
          <p:cNvSpPr txBox="1"/>
          <p:nvPr/>
        </p:nvSpPr>
        <p:spPr>
          <a:xfrm>
            <a:off x="6644330" y="5494155"/>
            <a:ext cx="120212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37" name="文本框 36">
            <a:extLst>
              <a:ext uri="{FF2B5EF4-FFF2-40B4-BE49-F238E27FC236}">
                <a16:creationId xmlns:a16="http://schemas.microsoft.com/office/drawing/2014/main" id="{E7ADAB8A-895C-4CCB-8B59-7ACEDBB5BFFF}"/>
              </a:ext>
            </a:extLst>
          </p:cNvPr>
          <p:cNvSpPr txBox="1"/>
          <p:nvPr/>
        </p:nvSpPr>
        <p:spPr>
          <a:xfrm>
            <a:off x="6799395" y="5293448"/>
            <a:ext cx="1047058"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38" name="文本框 37">
            <a:extLst>
              <a:ext uri="{FF2B5EF4-FFF2-40B4-BE49-F238E27FC236}">
                <a16:creationId xmlns:a16="http://schemas.microsoft.com/office/drawing/2014/main" id="{08CC974E-9CDE-4B31-A5CA-5B8D27685B06}"/>
              </a:ext>
            </a:extLst>
          </p:cNvPr>
          <p:cNvSpPr txBox="1"/>
          <p:nvPr/>
        </p:nvSpPr>
        <p:spPr>
          <a:xfrm>
            <a:off x="7125863" y="4892212"/>
            <a:ext cx="694068" cy="369332"/>
          </a:xfrm>
          <a:prstGeom prst="rect">
            <a:avLst/>
          </a:prstGeom>
          <a:noFill/>
        </p:spPr>
        <p:txBody>
          <a:bodyPr wrap="square" rtlCol="0">
            <a:spAutoFit/>
          </a:bodyPr>
          <a:lstStyle/>
          <a:p>
            <a:pPr algn="ct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cxnSp>
        <p:nvCxnSpPr>
          <p:cNvPr id="39" name="直接连接符 21">
            <a:extLst>
              <a:ext uri="{FF2B5EF4-FFF2-40B4-BE49-F238E27FC236}">
                <a16:creationId xmlns:a16="http://schemas.microsoft.com/office/drawing/2014/main" id="{AE5FB74B-1BEE-409D-ABE8-E7CDFCA16799}"/>
              </a:ext>
            </a:extLst>
          </p:cNvPr>
          <p:cNvCxnSpPr>
            <a:cxnSpLocks/>
            <a:stCxn id="26" idx="2"/>
            <a:endCxn id="34" idx="5"/>
          </p:cNvCxnSpPr>
          <p:nvPr/>
        </p:nvCxnSpPr>
        <p:spPr>
          <a:xfrm flipH="1" flipV="1">
            <a:off x="7741504" y="5894164"/>
            <a:ext cx="593395" cy="217512"/>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直接连接符 21">
            <a:extLst>
              <a:ext uri="{FF2B5EF4-FFF2-40B4-BE49-F238E27FC236}">
                <a16:creationId xmlns:a16="http://schemas.microsoft.com/office/drawing/2014/main" id="{877B5117-72E3-46A2-886C-CD427DA84053}"/>
              </a:ext>
            </a:extLst>
          </p:cNvPr>
          <p:cNvCxnSpPr>
            <a:cxnSpLocks/>
            <a:stCxn id="5" idx="3"/>
            <a:endCxn id="4" idx="0"/>
          </p:cNvCxnSpPr>
          <p:nvPr/>
        </p:nvCxnSpPr>
        <p:spPr>
          <a:xfrm flipH="1">
            <a:off x="7023496" y="2573149"/>
            <a:ext cx="314333" cy="790040"/>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直接连接符 21">
            <a:extLst>
              <a:ext uri="{FF2B5EF4-FFF2-40B4-BE49-F238E27FC236}">
                <a16:creationId xmlns:a16="http://schemas.microsoft.com/office/drawing/2014/main" id="{56EF981C-B8C3-4C52-AA92-03D2262E6FF1}"/>
              </a:ext>
            </a:extLst>
          </p:cNvPr>
          <p:cNvCxnSpPr>
            <a:cxnSpLocks/>
            <a:stCxn id="6" idx="5"/>
            <a:endCxn id="4" idx="6"/>
          </p:cNvCxnSpPr>
          <p:nvPr/>
        </p:nvCxnSpPr>
        <p:spPr>
          <a:xfrm flipH="1">
            <a:off x="7445204" y="1548093"/>
            <a:ext cx="1215445" cy="2236805"/>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直接连接符 21">
            <a:extLst>
              <a:ext uri="{FF2B5EF4-FFF2-40B4-BE49-F238E27FC236}">
                <a16:creationId xmlns:a16="http://schemas.microsoft.com/office/drawing/2014/main" id="{B58F6BD3-B7C3-4C23-883C-5C669F8EB5C3}"/>
              </a:ext>
            </a:extLst>
          </p:cNvPr>
          <p:cNvCxnSpPr>
            <a:cxnSpLocks/>
            <a:stCxn id="4" idx="5"/>
            <a:endCxn id="15" idx="2"/>
          </p:cNvCxnSpPr>
          <p:nvPr/>
        </p:nvCxnSpPr>
        <p:spPr>
          <a:xfrm>
            <a:off x="7321688" y="4083090"/>
            <a:ext cx="2174361" cy="741030"/>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A46E369B-EB4F-48EC-8804-9A3C86384E26}"/>
              </a:ext>
            </a:extLst>
          </p:cNvPr>
          <p:cNvSpPr txBox="1"/>
          <p:nvPr/>
        </p:nvSpPr>
        <p:spPr>
          <a:xfrm>
            <a:off x="6849313" y="3565240"/>
            <a:ext cx="508779"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sp>
        <p:nvSpPr>
          <p:cNvPr id="44" name="文本框 43">
            <a:extLst>
              <a:ext uri="{FF2B5EF4-FFF2-40B4-BE49-F238E27FC236}">
                <a16:creationId xmlns:a16="http://schemas.microsoft.com/office/drawing/2014/main" id="{E4C0EBFA-1261-44E6-8406-0CDE059734F6}"/>
              </a:ext>
            </a:extLst>
          </p:cNvPr>
          <p:cNvSpPr txBox="1"/>
          <p:nvPr/>
        </p:nvSpPr>
        <p:spPr>
          <a:xfrm>
            <a:off x="7012307" y="3375195"/>
            <a:ext cx="327259" cy="369332"/>
          </a:xfrm>
          <a:prstGeom prst="rect">
            <a:avLst/>
          </a:prstGeom>
          <a:noFill/>
        </p:spPr>
        <p:txBody>
          <a:bodyPr wrap="square" rtlCol="0">
            <a:spAutoFit/>
          </a:bodyPr>
          <a:lstStyle/>
          <a:p>
            <a:pPr algn="ctr"/>
            <a:r>
              <a:rPr lang="en-US" altLang="zh-CN" b="1" dirty="0">
                <a:solidFill>
                  <a:srgbClr val="00FFFF"/>
                </a:solidFill>
              </a:rPr>
              <a:t>c</a:t>
            </a:r>
            <a:endParaRPr lang="zh-CN" altLang="en-US" b="1" dirty="0">
              <a:solidFill>
                <a:srgbClr val="00FFFF"/>
              </a:solidFill>
            </a:endParaRPr>
          </a:p>
        </p:txBody>
      </p:sp>
      <p:cxnSp>
        <p:nvCxnSpPr>
          <p:cNvPr id="45" name="直接连接符 21">
            <a:extLst>
              <a:ext uri="{FF2B5EF4-FFF2-40B4-BE49-F238E27FC236}">
                <a16:creationId xmlns:a16="http://schemas.microsoft.com/office/drawing/2014/main" id="{FB0E54C2-EEC0-4736-9B8C-F83026548BF2}"/>
              </a:ext>
            </a:extLst>
          </p:cNvPr>
          <p:cNvCxnSpPr>
            <a:cxnSpLocks/>
            <a:stCxn id="34" idx="0"/>
            <a:endCxn id="4" idx="4"/>
          </p:cNvCxnSpPr>
          <p:nvPr/>
        </p:nvCxnSpPr>
        <p:spPr>
          <a:xfrm flipH="1" flipV="1">
            <a:off x="7023496" y="4206606"/>
            <a:ext cx="256013" cy="572202"/>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接连接符 21">
            <a:extLst>
              <a:ext uri="{FF2B5EF4-FFF2-40B4-BE49-F238E27FC236}">
                <a16:creationId xmlns:a16="http://schemas.microsoft.com/office/drawing/2014/main" id="{2D37475A-E393-49FA-BFFB-EC38DDA4869A}"/>
              </a:ext>
            </a:extLst>
          </p:cNvPr>
          <p:cNvCxnSpPr>
            <a:cxnSpLocks/>
            <a:stCxn id="4" idx="1"/>
            <a:endCxn id="6" idx="1"/>
          </p:cNvCxnSpPr>
          <p:nvPr/>
        </p:nvCxnSpPr>
        <p:spPr>
          <a:xfrm rot="5400000" flipH="1" flipV="1">
            <a:off x="6243186" y="1549726"/>
            <a:ext cx="2419096" cy="1454862"/>
          </a:xfrm>
          <a:prstGeom prst="bentConnector3">
            <a:avLst>
              <a:gd name="adj1" fmla="val 99979"/>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接连接符 21">
            <a:extLst>
              <a:ext uri="{FF2B5EF4-FFF2-40B4-BE49-F238E27FC236}">
                <a16:creationId xmlns:a16="http://schemas.microsoft.com/office/drawing/2014/main" id="{B407507E-6C1D-483B-B4D1-2086D66AFFDF}"/>
              </a:ext>
            </a:extLst>
          </p:cNvPr>
          <p:cNvCxnSpPr>
            <a:cxnSpLocks/>
            <a:stCxn id="11" idx="2"/>
            <a:endCxn id="4" idx="6"/>
          </p:cNvCxnSpPr>
          <p:nvPr/>
        </p:nvCxnSpPr>
        <p:spPr>
          <a:xfrm flipH="1">
            <a:off x="7445204" y="3775273"/>
            <a:ext cx="3753260" cy="9625"/>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7FB1A638-54E1-48DE-9DE5-B501F22F60D3}"/>
              </a:ext>
            </a:extLst>
          </p:cNvPr>
          <p:cNvSpPr txBox="1"/>
          <p:nvPr/>
        </p:nvSpPr>
        <p:spPr>
          <a:xfrm>
            <a:off x="9896475" y="1126332"/>
            <a:ext cx="590550" cy="369332"/>
          </a:xfrm>
          <a:prstGeom prst="rect">
            <a:avLst/>
          </a:prstGeom>
          <a:noFill/>
        </p:spPr>
        <p:txBody>
          <a:bodyPr wrap="square" rtlCol="0">
            <a:spAutoFit/>
          </a:bodyPr>
          <a:lstStyle/>
          <a:p>
            <a:pPr algn="ctr"/>
            <a:r>
              <a:rPr lang="en-US" altLang="zh-CN" b="1" dirty="0">
                <a:solidFill>
                  <a:srgbClr val="FFFF00"/>
                </a:solidFill>
              </a:rPr>
              <a:t>a</a:t>
            </a:r>
            <a:endParaRPr lang="zh-CN" altLang="en-US" dirty="0"/>
          </a:p>
        </p:txBody>
      </p:sp>
    </p:spTree>
    <p:extLst>
      <p:ext uri="{BB962C8B-B14F-4D97-AF65-F5344CB8AC3E}">
        <p14:creationId xmlns:p14="http://schemas.microsoft.com/office/powerpoint/2010/main" val="141764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性质</a:t>
            </a:r>
            <a:r>
              <a:rPr lang="en-US" altLang="zh-CN" dirty="0"/>
              <a:t>——</a:t>
            </a:r>
            <a:r>
              <a:rPr lang="zh-CN" altLang="en-US" dirty="0"/>
              <a:t>匹配</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3" y="2052918"/>
            <a:ext cx="9680644" cy="4665934"/>
          </a:xfrm>
        </p:spPr>
        <p:txBody>
          <a:bodyPr>
            <a:normAutofit/>
          </a:bodyPr>
          <a:lstStyle/>
          <a:p>
            <a:r>
              <a:rPr lang="zh-CN" altLang="en-US" dirty="0"/>
              <a:t>比如对于</a:t>
            </a:r>
            <a:r>
              <a:rPr lang="en-US" altLang="zh-CN" dirty="0"/>
              <a:t>T</a:t>
            </a:r>
            <a:r>
              <a:rPr lang="zh-CN" altLang="en-US" dirty="0"/>
              <a:t>的第</a:t>
            </a:r>
            <a:r>
              <a:rPr lang="en-US" altLang="zh-CN" dirty="0" err="1"/>
              <a:t>i</a:t>
            </a:r>
            <a:r>
              <a:rPr lang="zh-CN" altLang="en-US" dirty="0"/>
              <a:t>个前缀，匹配的状态为</a:t>
            </a:r>
            <a:r>
              <a:rPr lang="en-US" altLang="zh-CN" dirty="0"/>
              <a:t>x</a:t>
            </a:r>
          </a:p>
          <a:p>
            <a:r>
              <a:rPr lang="zh-CN" altLang="en-US" dirty="0"/>
              <a:t>设</a:t>
            </a:r>
            <a:r>
              <a:rPr lang="en-US" altLang="zh-CN" dirty="0"/>
              <a:t>c</a:t>
            </a:r>
            <a:r>
              <a:rPr lang="zh-CN" altLang="en-US" dirty="0"/>
              <a:t>为</a:t>
            </a:r>
            <a:r>
              <a:rPr lang="en-US" altLang="zh-CN" dirty="0"/>
              <a:t>T</a:t>
            </a:r>
            <a:r>
              <a:rPr lang="zh-CN" altLang="en-US" dirty="0"/>
              <a:t>的第</a:t>
            </a:r>
            <a:r>
              <a:rPr lang="en-US" altLang="zh-CN" dirty="0"/>
              <a:t>i+1</a:t>
            </a:r>
            <a:r>
              <a:rPr lang="zh-CN" altLang="en-US" dirty="0"/>
              <a:t>个字符</a:t>
            </a:r>
            <a:endParaRPr lang="en-US" altLang="zh-CN" dirty="0"/>
          </a:p>
          <a:p>
            <a:r>
              <a:rPr lang="zh-CN" altLang="en-US" dirty="0"/>
              <a:t>如果</a:t>
            </a:r>
            <a:r>
              <a:rPr lang="en-US" altLang="zh-CN" dirty="0"/>
              <a:t>xc</a:t>
            </a:r>
            <a:r>
              <a:rPr lang="zh-CN" altLang="en-US" dirty="0"/>
              <a:t>是</a:t>
            </a:r>
            <a:r>
              <a:rPr lang="en-US" altLang="zh-CN" dirty="0"/>
              <a:t>S</a:t>
            </a:r>
            <a:r>
              <a:rPr lang="zh-CN" altLang="en-US" dirty="0"/>
              <a:t>的子串，那么显然</a:t>
            </a:r>
            <a:r>
              <a:rPr lang="en-US" altLang="zh-CN" dirty="0"/>
              <a:t>T</a:t>
            </a:r>
            <a:r>
              <a:rPr lang="zh-CN" altLang="en-US" dirty="0"/>
              <a:t>的第</a:t>
            </a:r>
            <a:r>
              <a:rPr lang="en-US" altLang="zh-CN" dirty="0"/>
              <a:t>i+1</a:t>
            </a:r>
            <a:r>
              <a:rPr lang="zh-CN" altLang="en-US" dirty="0"/>
              <a:t>个前缀最长的（是</a:t>
            </a:r>
            <a:r>
              <a:rPr lang="en-US" altLang="zh-CN" dirty="0"/>
              <a:t>S</a:t>
            </a:r>
            <a:r>
              <a:rPr lang="zh-CN" altLang="en-US" dirty="0"/>
              <a:t>的子串的）后缀是</a:t>
            </a:r>
            <a:r>
              <a:rPr lang="en-US" altLang="zh-CN" dirty="0"/>
              <a:t>xc</a:t>
            </a:r>
          </a:p>
          <a:p>
            <a:r>
              <a:rPr lang="zh-CN" altLang="en-US" dirty="0"/>
              <a:t>这同时意味着</a:t>
            </a:r>
            <a:r>
              <a:rPr lang="en-US" altLang="zh-CN" dirty="0"/>
              <a:t>x</a:t>
            </a:r>
            <a:r>
              <a:rPr lang="zh-CN" altLang="en-US" dirty="0"/>
              <a:t>所在节点有关于</a:t>
            </a:r>
            <a:r>
              <a:rPr lang="en-US" altLang="zh-CN" dirty="0"/>
              <a:t>c</a:t>
            </a:r>
            <a:r>
              <a:rPr lang="zh-CN" altLang="en-US" dirty="0"/>
              <a:t>的转移边</a:t>
            </a:r>
            <a:endParaRPr lang="en-US" altLang="zh-CN" dirty="0"/>
          </a:p>
          <a:p>
            <a:r>
              <a:rPr lang="zh-CN" altLang="en-US" dirty="0"/>
              <a:t>于是你只需要将</a:t>
            </a:r>
            <a:r>
              <a:rPr lang="en-US" altLang="zh-CN" dirty="0"/>
              <a:t>x</a:t>
            </a:r>
            <a:r>
              <a:rPr lang="zh-CN" altLang="en-US" dirty="0"/>
              <a:t>沿着这条边走一步，再将其长度加上</a:t>
            </a:r>
            <a:r>
              <a:rPr lang="en-US" altLang="zh-CN" dirty="0"/>
              <a:t>1</a:t>
            </a:r>
            <a:r>
              <a:rPr lang="zh-CN" altLang="en-US" dirty="0"/>
              <a:t>即可</a:t>
            </a:r>
            <a:endParaRPr lang="en-US" altLang="zh-CN" dirty="0"/>
          </a:p>
          <a:p>
            <a:r>
              <a:rPr lang="zh-CN" altLang="en-US" dirty="0"/>
              <a:t>否则说明</a:t>
            </a:r>
            <a:r>
              <a:rPr lang="en-US" altLang="zh-CN" dirty="0"/>
              <a:t>T</a:t>
            </a:r>
            <a:r>
              <a:rPr lang="zh-CN" altLang="en-US" dirty="0"/>
              <a:t>的第</a:t>
            </a:r>
            <a:r>
              <a:rPr lang="en-US" altLang="zh-CN" dirty="0"/>
              <a:t>i+1</a:t>
            </a:r>
            <a:r>
              <a:rPr lang="zh-CN" altLang="en-US" dirty="0"/>
              <a:t>个前缀最长的（是</a:t>
            </a:r>
            <a:r>
              <a:rPr lang="en-US" altLang="zh-CN" dirty="0"/>
              <a:t>S</a:t>
            </a:r>
            <a:r>
              <a:rPr lang="zh-CN" altLang="en-US" dirty="0"/>
              <a:t>的子串的）后缀比</a:t>
            </a:r>
            <a:r>
              <a:rPr lang="en-US" altLang="zh-CN" dirty="0"/>
              <a:t>xc</a:t>
            </a:r>
            <a:r>
              <a:rPr lang="zh-CN" altLang="en-US" dirty="0"/>
              <a:t>短</a:t>
            </a:r>
            <a:endParaRPr lang="en-US" altLang="zh-CN" dirty="0"/>
          </a:p>
          <a:p>
            <a:r>
              <a:rPr lang="zh-CN" altLang="en-US" dirty="0"/>
              <a:t>考虑不断删去</a:t>
            </a:r>
            <a:r>
              <a:rPr lang="en-US" altLang="zh-CN" dirty="0"/>
              <a:t>xc</a:t>
            </a:r>
            <a:r>
              <a:rPr lang="zh-CN" altLang="en-US" dirty="0"/>
              <a:t>的首字符，直到它是</a:t>
            </a:r>
            <a:r>
              <a:rPr lang="en-US" altLang="zh-CN" dirty="0"/>
              <a:t>S</a:t>
            </a:r>
            <a:r>
              <a:rPr lang="zh-CN" altLang="en-US" dirty="0"/>
              <a:t>的子串为止</a:t>
            </a:r>
            <a:endParaRPr lang="en-US" altLang="zh-CN" dirty="0"/>
          </a:p>
          <a:p>
            <a:r>
              <a:rPr lang="zh-CN" altLang="en-US" dirty="0"/>
              <a:t>这也相当于不断删去</a:t>
            </a:r>
            <a:r>
              <a:rPr lang="en-US" altLang="zh-CN" dirty="0"/>
              <a:t>x</a:t>
            </a:r>
            <a:r>
              <a:rPr lang="zh-CN" altLang="en-US" dirty="0"/>
              <a:t>的首字符，直到它有</a:t>
            </a:r>
            <a:r>
              <a:rPr lang="en-US" altLang="zh-CN" dirty="0"/>
              <a:t>c</a:t>
            </a:r>
            <a:r>
              <a:rPr lang="zh-CN" altLang="en-US" dirty="0"/>
              <a:t>的转移边为止，当然要注意特判删到空以后仍然没有</a:t>
            </a:r>
            <a:r>
              <a:rPr lang="en-US" altLang="zh-CN" dirty="0"/>
              <a:t>c</a:t>
            </a:r>
            <a:r>
              <a:rPr lang="zh-CN" altLang="en-US" dirty="0"/>
              <a:t>的转移边的情况</a:t>
            </a:r>
            <a:endParaRPr lang="en-US" altLang="zh-CN" dirty="0"/>
          </a:p>
          <a:p>
            <a:r>
              <a:rPr lang="zh-CN" altLang="en-US" dirty="0"/>
              <a:t>在删首字符的时候注意判断是否要跳到所在节点的父亲，当然你也可以把删去首字符改成直接跳父亲并修改当前串长度为父亲的</a:t>
            </a:r>
            <a:r>
              <a:rPr lang="en-US" altLang="zh-CN" dirty="0"/>
              <a:t>max</a:t>
            </a:r>
            <a:r>
              <a:rPr lang="zh-CN" altLang="en-US" dirty="0"/>
              <a:t>来节省常数</a:t>
            </a:r>
            <a:endParaRPr lang="en-US" altLang="zh-CN" dirty="0"/>
          </a:p>
          <a:p>
            <a:endParaRPr lang="en-US" altLang="zh-CN" dirty="0"/>
          </a:p>
        </p:txBody>
      </p:sp>
    </p:spTree>
    <p:extLst>
      <p:ext uri="{BB962C8B-B14F-4D97-AF65-F5344CB8AC3E}">
        <p14:creationId xmlns:p14="http://schemas.microsoft.com/office/powerpoint/2010/main" val="225274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例题</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3" y="2052918"/>
            <a:ext cx="9680644" cy="4665934"/>
          </a:xfrm>
        </p:spPr>
        <p:txBody>
          <a:bodyPr>
            <a:normAutofit/>
          </a:bodyPr>
          <a:lstStyle/>
          <a:p>
            <a:r>
              <a:rPr lang="zh-CN" altLang="en-US" dirty="0"/>
              <a:t>这里所有例题的字符串的字符集为小写字母，串长总和不超过</a:t>
            </a:r>
            <a:r>
              <a:rPr lang="en-US" altLang="zh-CN" dirty="0"/>
              <a:t>1e6</a:t>
            </a:r>
          </a:p>
          <a:p>
            <a:r>
              <a:rPr lang="zh-CN" altLang="en-US" dirty="0"/>
              <a:t>这里先给三个板子题</a:t>
            </a:r>
            <a:endParaRPr lang="en-US" altLang="zh-CN" dirty="0"/>
          </a:p>
          <a:p>
            <a:r>
              <a:rPr lang="en-US" altLang="zh-CN" dirty="0"/>
              <a:t>1.</a:t>
            </a:r>
            <a:r>
              <a:rPr lang="zh-CN" altLang="en-US" dirty="0"/>
              <a:t>已知两个字符串</a:t>
            </a:r>
            <a:r>
              <a:rPr lang="en-US" altLang="zh-CN" dirty="0"/>
              <a:t>S</a:t>
            </a:r>
            <a:r>
              <a:rPr lang="zh-CN" altLang="en-US" dirty="0"/>
              <a:t>和</a:t>
            </a:r>
            <a:r>
              <a:rPr lang="en-US" altLang="zh-CN" dirty="0"/>
              <a:t>T</a:t>
            </a:r>
            <a:r>
              <a:rPr lang="zh-CN" altLang="en-US" dirty="0"/>
              <a:t>，求</a:t>
            </a:r>
            <a:r>
              <a:rPr lang="en-US" altLang="zh-CN" dirty="0"/>
              <a:t>S</a:t>
            </a:r>
            <a:r>
              <a:rPr lang="zh-CN" altLang="en-US" dirty="0"/>
              <a:t>和</a:t>
            </a:r>
            <a:r>
              <a:rPr lang="en-US" altLang="zh-CN" dirty="0"/>
              <a:t>T</a:t>
            </a:r>
            <a:r>
              <a:rPr lang="zh-CN" altLang="en-US" dirty="0"/>
              <a:t>的最长公共子串</a:t>
            </a:r>
            <a:endParaRPr lang="en-US" altLang="zh-CN" dirty="0"/>
          </a:p>
          <a:p>
            <a:r>
              <a:rPr lang="zh-CN" altLang="en-US" dirty="0"/>
              <a:t>直接建出</a:t>
            </a:r>
            <a:r>
              <a:rPr lang="en-US" altLang="zh-CN" dirty="0"/>
              <a:t>S</a:t>
            </a:r>
            <a:r>
              <a:rPr lang="zh-CN" altLang="en-US" dirty="0"/>
              <a:t>的后缀自动机，用</a:t>
            </a:r>
            <a:r>
              <a:rPr lang="en-US" altLang="zh-CN" dirty="0"/>
              <a:t>T</a:t>
            </a:r>
            <a:r>
              <a:rPr lang="zh-CN" altLang="en-US" dirty="0"/>
              <a:t>在</a:t>
            </a:r>
            <a:r>
              <a:rPr lang="en-US" altLang="zh-CN" dirty="0"/>
              <a:t>S</a:t>
            </a:r>
            <a:r>
              <a:rPr lang="zh-CN" altLang="en-US" dirty="0"/>
              <a:t>上跑匹配，取长度最长的一个状态即可</a:t>
            </a:r>
            <a:endParaRPr lang="en-US" altLang="zh-CN" dirty="0"/>
          </a:p>
          <a:p>
            <a:r>
              <a:rPr lang="en-US" altLang="zh-CN" dirty="0"/>
              <a:t>2.</a:t>
            </a:r>
            <a:r>
              <a:rPr lang="zh-CN" altLang="en-US" dirty="0"/>
              <a:t>已知字符串</a:t>
            </a:r>
            <a:r>
              <a:rPr lang="en-US" altLang="zh-CN" dirty="0"/>
              <a:t>S</a:t>
            </a:r>
            <a:r>
              <a:rPr lang="zh-CN" altLang="en-US" dirty="0"/>
              <a:t>，求</a:t>
            </a:r>
            <a:r>
              <a:rPr lang="en-US" altLang="zh-CN" dirty="0"/>
              <a:t>S</a:t>
            </a:r>
            <a:r>
              <a:rPr lang="zh-CN" altLang="en-US" dirty="0"/>
              <a:t>本质不同的非空子串个数</a:t>
            </a:r>
            <a:endParaRPr lang="en-US" altLang="zh-CN" dirty="0"/>
          </a:p>
          <a:p>
            <a:r>
              <a:rPr lang="zh-CN" altLang="en-US" strike="sngStrike" dirty="0"/>
              <a:t>你说什么是本质不同的子串？</a:t>
            </a:r>
            <a:endParaRPr lang="en-US" altLang="zh-CN" strike="sngStrike" dirty="0"/>
          </a:p>
          <a:p>
            <a:r>
              <a:rPr lang="zh-CN" altLang="en-US" dirty="0"/>
              <a:t>定义字符串</a:t>
            </a:r>
            <a:r>
              <a:rPr lang="en-US" altLang="zh-CN" dirty="0"/>
              <a:t>A</a:t>
            </a:r>
            <a:r>
              <a:rPr lang="zh-CN" altLang="en-US" dirty="0"/>
              <a:t>和</a:t>
            </a:r>
            <a:r>
              <a:rPr lang="en-US" altLang="zh-CN" dirty="0"/>
              <a:t>B</a:t>
            </a:r>
            <a:r>
              <a:rPr lang="zh-CN" altLang="en-US" dirty="0"/>
              <a:t>本质不同当且仅当</a:t>
            </a:r>
            <a:r>
              <a:rPr lang="en-US" altLang="zh-CN" dirty="0"/>
              <a:t>A</a:t>
            </a:r>
            <a:r>
              <a:rPr lang="zh-CN" altLang="en-US" dirty="0"/>
              <a:t>与</a:t>
            </a:r>
            <a:r>
              <a:rPr lang="en-US" altLang="zh-CN" dirty="0"/>
              <a:t>B</a:t>
            </a:r>
            <a:r>
              <a:rPr lang="zh-CN" altLang="en-US" dirty="0"/>
              <a:t>长度不相同或存在一个</a:t>
            </a:r>
            <a:r>
              <a:rPr lang="en-US" altLang="zh-CN" dirty="0" err="1"/>
              <a:t>i</a:t>
            </a:r>
            <a:r>
              <a:rPr lang="zh-CN" altLang="en-US" dirty="0"/>
              <a:t>使得</a:t>
            </a:r>
            <a:r>
              <a:rPr lang="en-US" altLang="zh-CN" dirty="0"/>
              <a:t>A</a:t>
            </a:r>
            <a:r>
              <a:rPr lang="zh-CN" altLang="en-US" dirty="0"/>
              <a:t>的第</a:t>
            </a:r>
            <a:r>
              <a:rPr lang="en-US" altLang="zh-CN" dirty="0" err="1"/>
              <a:t>i</a:t>
            </a:r>
            <a:r>
              <a:rPr lang="zh-CN" altLang="en-US" dirty="0"/>
              <a:t>位与</a:t>
            </a:r>
            <a:r>
              <a:rPr lang="en-US" altLang="zh-CN" dirty="0"/>
              <a:t>B</a:t>
            </a:r>
            <a:r>
              <a:rPr lang="zh-CN" altLang="en-US" dirty="0"/>
              <a:t>的第</a:t>
            </a:r>
            <a:r>
              <a:rPr lang="en-US" altLang="zh-CN" dirty="0" err="1"/>
              <a:t>i</a:t>
            </a:r>
            <a:r>
              <a:rPr lang="zh-CN" altLang="en-US" dirty="0"/>
              <a:t>位不相同</a:t>
            </a:r>
            <a:endParaRPr lang="en-US" altLang="zh-CN" dirty="0"/>
          </a:p>
          <a:p>
            <a:r>
              <a:rPr lang="zh-CN" altLang="en-US" dirty="0"/>
              <a:t>做法很简单，建出</a:t>
            </a:r>
            <a:r>
              <a:rPr lang="en-US" altLang="zh-CN" dirty="0"/>
              <a:t>S</a:t>
            </a:r>
            <a:r>
              <a:rPr lang="zh-CN" altLang="en-US" dirty="0"/>
              <a:t>的后缀自动机后，直接把每个非根节点接受的串的个数，即每个非根节点自己的</a:t>
            </a:r>
            <a:r>
              <a:rPr lang="en-US" altLang="zh-CN" dirty="0"/>
              <a:t>max</a:t>
            </a:r>
            <a:r>
              <a:rPr lang="zh-CN" altLang="en-US" dirty="0"/>
              <a:t>减去父亲的</a:t>
            </a:r>
            <a:r>
              <a:rPr lang="en-US" altLang="zh-CN" dirty="0"/>
              <a:t>max</a:t>
            </a:r>
            <a:r>
              <a:rPr lang="zh-CN" altLang="en-US" dirty="0"/>
              <a:t>加起来就是答案</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312855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例题</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3" y="2052918"/>
            <a:ext cx="9680644" cy="4665934"/>
          </a:xfrm>
        </p:spPr>
        <p:txBody>
          <a:bodyPr>
            <a:normAutofit/>
          </a:bodyPr>
          <a:lstStyle/>
          <a:p>
            <a:r>
              <a:rPr lang="en-US" altLang="zh-CN" dirty="0"/>
              <a:t>3.</a:t>
            </a:r>
            <a:r>
              <a:rPr lang="zh-CN" altLang="en-US" dirty="0"/>
              <a:t>已知两个字符串</a:t>
            </a:r>
            <a:r>
              <a:rPr lang="en-US" altLang="zh-CN" dirty="0"/>
              <a:t>S,T</a:t>
            </a:r>
            <a:r>
              <a:rPr lang="zh-CN" altLang="en-US" dirty="0"/>
              <a:t>，求</a:t>
            </a:r>
            <a:r>
              <a:rPr lang="en-US" altLang="zh-CN" dirty="0"/>
              <a:t>S</a:t>
            </a:r>
            <a:r>
              <a:rPr lang="zh-CN" altLang="en-US" dirty="0"/>
              <a:t>和</a:t>
            </a:r>
            <a:r>
              <a:rPr lang="en-US" altLang="zh-CN" dirty="0"/>
              <a:t>T</a:t>
            </a:r>
            <a:r>
              <a:rPr lang="zh-CN" altLang="en-US" dirty="0"/>
              <a:t>本质不同的公共非空子串个数</a:t>
            </a:r>
            <a:endParaRPr lang="en-US" altLang="zh-CN" dirty="0"/>
          </a:p>
          <a:p>
            <a:r>
              <a:rPr lang="zh-CN" altLang="en-US" dirty="0"/>
              <a:t>考虑枚举</a:t>
            </a:r>
            <a:r>
              <a:rPr lang="en-US" altLang="zh-CN" dirty="0"/>
              <a:t>T</a:t>
            </a:r>
            <a:r>
              <a:rPr lang="zh-CN" altLang="en-US" dirty="0"/>
              <a:t>的每个本质不同的子串询问其是否是</a:t>
            </a:r>
            <a:r>
              <a:rPr lang="en-US" altLang="zh-CN" dirty="0"/>
              <a:t>S</a:t>
            </a:r>
            <a:r>
              <a:rPr lang="zh-CN" altLang="en-US" dirty="0"/>
              <a:t>的子串</a:t>
            </a:r>
            <a:endParaRPr lang="en-US" altLang="zh-CN" dirty="0"/>
          </a:p>
          <a:p>
            <a:r>
              <a:rPr lang="zh-CN" altLang="en-US" dirty="0"/>
              <a:t>先建出</a:t>
            </a:r>
            <a:r>
              <a:rPr lang="en-US" altLang="zh-CN" dirty="0"/>
              <a:t>T</a:t>
            </a:r>
            <a:r>
              <a:rPr lang="zh-CN" altLang="en-US" dirty="0"/>
              <a:t>的后缀自动机，然后考虑每个节点接受的字符串中有哪些是</a:t>
            </a:r>
            <a:r>
              <a:rPr lang="en-US" altLang="zh-CN" dirty="0"/>
              <a:t>S</a:t>
            </a:r>
            <a:r>
              <a:rPr lang="zh-CN" altLang="en-US" dirty="0"/>
              <a:t>的子串</a:t>
            </a:r>
            <a:endParaRPr lang="en-US" altLang="zh-CN" dirty="0"/>
          </a:p>
          <a:p>
            <a:r>
              <a:rPr lang="zh-CN" altLang="en-US" dirty="0"/>
              <a:t>由于一个节点接受的字符串都是某个子串的后缀，所以我们可以找到这些字符串在</a:t>
            </a:r>
            <a:r>
              <a:rPr lang="en-US" altLang="zh-CN" dirty="0"/>
              <a:t>T</a:t>
            </a:r>
            <a:r>
              <a:rPr lang="zh-CN" altLang="en-US" dirty="0"/>
              <a:t>中的一个右端点（即节点的</a:t>
            </a:r>
            <a:r>
              <a:rPr lang="en-US" altLang="zh-CN" dirty="0"/>
              <a:t>at</a:t>
            </a:r>
            <a:r>
              <a:rPr lang="zh-CN" altLang="en-US" dirty="0"/>
              <a:t>），然后查询一下</a:t>
            </a:r>
            <a:r>
              <a:rPr lang="en-US" altLang="zh-CN" dirty="0"/>
              <a:t>T</a:t>
            </a:r>
            <a:r>
              <a:rPr lang="zh-CN" altLang="en-US" dirty="0"/>
              <a:t>的长度为</a:t>
            </a:r>
            <a:r>
              <a:rPr lang="en-US" altLang="zh-CN" dirty="0"/>
              <a:t>at</a:t>
            </a:r>
            <a:r>
              <a:rPr lang="zh-CN" altLang="en-US" dirty="0"/>
              <a:t>的前缀最长的（是</a:t>
            </a:r>
            <a:r>
              <a:rPr lang="en-US" altLang="zh-CN" dirty="0"/>
              <a:t>S</a:t>
            </a:r>
            <a:r>
              <a:rPr lang="zh-CN" altLang="en-US" dirty="0"/>
              <a:t>的子串的）后缀的长度</a:t>
            </a:r>
            <a:r>
              <a:rPr lang="en-US" altLang="zh-CN" dirty="0" err="1"/>
              <a:t>len</a:t>
            </a:r>
            <a:endParaRPr lang="en-US" altLang="zh-CN" dirty="0"/>
          </a:p>
          <a:p>
            <a:r>
              <a:rPr lang="zh-CN" altLang="en-US" dirty="0"/>
              <a:t>这样我们就可以知道</a:t>
            </a:r>
            <a:r>
              <a:rPr lang="en-US" altLang="zh-CN" dirty="0"/>
              <a:t>T</a:t>
            </a:r>
            <a:r>
              <a:rPr lang="zh-CN" altLang="en-US" dirty="0"/>
              <a:t>的以</a:t>
            </a:r>
            <a:r>
              <a:rPr lang="en-US" altLang="zh-CN" dirty="0"/>
              <a:t>at</a:t>
            </a:r>
            <a:r>
              <a:rPr lang="zh-CN" altLang="en-US" dirty="0"/>
              <a:t>为右端点的子串中长度不超过</a:t>
            </a:r>
            <a:r>
              <a:rPr lang="en-US" altLang="zh-CN" dirty="0" err="1"/>
              <a:t>len</a:t>
            </a:r>
            <a:r>
              <a:rPr lang="zh-CN" altLang="en-US" dirty="0"/>
              <a:t>的都是</a:t>
            </a:r>
            <a:r>
              <a:rPr lang="en-US" altLang="zh-CN" dirty="0"/>
              <a:t>S</a:t>
            </a:r>
            <a:r>
              <a:rPr lang="zh-CN" altLang="en-US" dirty="0"/>
              <a:t>的子串，长度大于</a:t>
            </a:r>
            <a:r>
              <a:rPr lang="en-US" altLang="zh-CN" dirty="0" err="1"/>
              <a:t>len</a:t>
            </a:r>
            <a:r>
              <a:rPr lang="zh-CN" altLang="en-US" dirty="0"/>
              <a:t>的都不是</a:t>
            </a:r>
            <a:r>
              <a:rPr lang="en-US" altLang="zh-CN" dirty="0"/>
              <a:t>S</a:t>
            </a:r>
            <a:r>
              <a:rPr lang="zh-CN" altLang="en-US" dirty="0"/>
              <a:t>的子串</a:t>
            </a:r>
            <a:endParaRPr lang="en-US" altLang="zh-CN" dirty="0"/>
          </a:p>
          <a:p>
            <a:r>
              <a:rPr lang="zh-CN" altLang="en-US" dirty="0"/>
              <a:t>于是我们就可以把</a:t>
            </a:r>
            <a:r>
              <a:rPr lang="en-US" altLang="zh-CN" dirty="0"/>
              <a:t>(0,len]</a:t>
            </a:r>
            <a:r>
              <a:rPr lang="zh-CN" altLang="en-US" dirty="0"/>
              <a:t>和节点接受字符串长度的区间（即</a:t>
            </a:r>
            <a:r>
              <a:rPr lang="en-US" altLang="zh-CN" dirty="0"/>
              <a:t>(</a:t>
            </a:r>
            <a:r>
              <a:rPr lang="zh-CN" altLang="en-US" dirty="0"/>
              <a:t>父亲的</a:t>
            </a:r>
            <a:r>
              <a:rPr lang="en-US" altLang="zh-CN" dirty="0"/>
              <a:t>max,</a:t>
            </a:r>
            <a:r>
              <a:rPr lang="zh-CN" altLang="en-US" dirty="0"/>
              <a:t>自己的</a:t>
            </a:r>
            <a:r>
              <a:rPr lang="en-US" altLang="zh-CN" dirty="0"/>
              <a:t>max]</a:t>
            </a:r>
            <a:r>
              <a:rPr lang="zh-CN" altLang="en-US" dirty="0"/>
              <a:t>）的交中的整数个数计入答案</a:t>
            </a:r>
            <a:endParaRPr lang="en-US" altLang="zh-CN" dirty="0"/>
          </a:p>
          <a:p>
            <a:r>
              <a:rPr lang="zh-CN" altLang="en-US" dirty="0"/>
              <a:t>至于如何求</a:t>
            </a:r>
            <a:r>
              <a:rPr lang="en-US" altLang="zh-CN" dirty="0" err="1"/>
              <a:t>len</a:t>
            </a:r>
            <a:r>
              <a:rPr lang="zh-CN" altLang="en-US" dirty="0"/>
              <a:t>，只要预处理的时候建出</a:t>
            </a:r>
            <a:r>
              <a:rPr lang="en-US" altLang="zh-CN" dirty="0"/>
              <a:t>S</a:t>
            </a:r>
            <a:r>
              <a:rPr lang="zh-CN" altLang="en-US" dirty="0"/>
              <a:t>的自动机，用</a:t>
            </a:r>
            <a:r>
              <a:rPr lang="en-US" altLang="zh-CN" dirty="0"/>
              <a:t>T</a:t>
            </a:r>
            <a:r>
              <a:rPr lang="zh-CN" altLang="en-US" dirty="0"/>
              <a:t>在上面跑一遍就可以了</a:t>
            </a:r>
            <a:endParaRPr lang="en-US" altLang="zh-CN" dirty="0"/>
          </a:p>
          <a:p>
            <a:endParaRPr lang="en-US" altLang="zh-CN" dirty="0"/>
          </a:p>
        </p:txBody>
      </p:sp>
    </p:spTree>
    <p:extLst>
      <p:ext uri="{BB962C8B-B14F-4D97-AF65-F5344CB8AC3E}">
        <p14:creationId xmlns:p14="http://schemas.microsoft.com/office/powerpoint/2010/main" val="277800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p:txBody>
          <a:bodyPr/>
          <a:lstStyle/>
          <a:p>
            <a:r>
              <a:rPr lang="zh-CN" altLang="en-US" dirty="0"/>
              <a:t>构造</a:t>
            </a:r>
            <a:r>
              <a:rPr lang="en-US" altLang="zh-CN" dirty="0"/>
              <a:t>——</a:t>
            </a:r>
            <a:r>
              <a:rPr lang="zh-CN" altLang="en-US" dirty="0"/>
              <a:t>简单的想法</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p:txBody>
          <a:bodyPr/>
          <a:lstStyle/>
          <a:p>
            <a:r>
              <a:rPr lang="zh-CN" altLang="en-US" dirty="0"/>
              <a:t>我们的目的是构造一个节点数尽量少且能接受字符串的所有子串的自动机</a:t>
            </a:r>
            <a:endParaRPr lang="en-US" altLang="zh-CN" dirty="0"/>
          </a:p>
          <a:p>
            <a:r>
              <a:rPr lang="zh-CN" altLang="en-US" dirty="0"/>
              <a:t>先从一些简单的情况开始考虑</a:t>
            </a:r>
            <a:endParaRPr lang="en-US" altLang="zh-CN" dirty="0"/>
          </a:p>
          <a:p>
            <a:r>
              <a:rPr lang="zh-CN" altLang="en-US" dirty="0"/>
              <a:t>比如字符串</a:t>
            </a:r>
            <a:r>
              <a:rPr lang="en-US" altLang="zh-CN" dirty="0"/>
              <a:t>”</a:t>
            </a: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dirty="0"/>
              <a:t>”</a:t>
            </a:r>
          </a:p>
          <a:p>
            <a:r>
              <a:rPr lang="zh-CN" altLang="en-US" dirty="0"/>
              <a:t>考虑到一个字符串的子串的子串也是它的子串，所以我们可以在</a:t>
            </a:r>
            <a:r>
              <a:rPr lang="en-US" altLang="zh-CN" dirty="0"/>
              <a:t>”</a:t>
            </a:r>
            <a:r>
              <a:rPr lang="en-US" altLang="zh-CN" b="1" dirty="0">
                <a:solidFill>
                  <a:srgbClr val="FFFF00"/>
                </a:solidFill>
              </a:rPr>
              <a:t>a</a:t>
            </a:r>
            <a:r>
              <a:rPr lang="en-US" altLang="zh-CN" dirty="0"/>
              <a:t>”</a:t>
            </a:r>
            <a:r>
              <a:rPr lang="zh-CN" altLang="en-US" dirty="0"/>
              <a:t>的基础上构造出</a:t>
            </a:r>
            <a:r>
              <a:rPr lang="en-US" altLang="zh-CN" dirty="0"/>
              <a:t>”</a:t>
            </a:r>
            <a:r>
              <a:rPr lang="en-US" altLang="zh-CN" b="1" dirty="0">
                <a:solidFill>
                  <a:srgbClr val="FFFF00"/>
                </a:solidFill>
              </a:rPr>
              <a:t>a</a:t>
            </a:r>
            <a:r>
              <a:rPr lang="en-US" altLang="zh-CN" b="1" dirty="0">
                <a:solidFill>
                  <a:srgbClr val="66FF66"/>
                </a:solidFill>
              </a:rPr>
              <a:t>b</a:t>
            </a:r>
            <a:r>
              <a:rPr lang="en-US" altLang="zh-CN" dirty="0"/>
              <a:t>”</a:t>
            </a:r>
            <a:r>
              <a:rPr lang="zh-CN" altLang="en-US" dirty="0"/>
              <a:t>的后缀自动机，然后在此基础上构造出</a:t>
            </a:r>
            <a:r>
              <a:rPr lang="en-US" altLang="zh-CN" dirty="0"/>
              <a:t>”</a:t>
            </a: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dirty="0"/>
              <a:t>”</a:t>
            </a:r>
            <a:r>
              <a:rPr lang="zh-CN" altLang="en-US" dirty="0"/>
              <a:t>的后缀自动机</a:t>
            </a:r>
            <a:endParaRPr lang="en-US" altLang="zh-CN" dirty="0"/>
          </a:p>
          <a:p>
            <a:r>
              <a:rPr lang="en-US" altLang="zh-CN" dirty="0"/>
              <a:t>“</a:t>
            </a:r>
            <a:r>
              <a:rPr lang="en-US" altLang="zh-CN" b="1" dirty="0">
                <a:solidFill>
                  <a:srgbClr val="FFFF00"/>
                </a:solidFill>
              </a:rPr>
              <a:t>a</a:t>
            </a:r>
            <a:r>
              <a:rPr lang="en-US" altLang="zh-CN" dirty="0"/>
              <a:t>”</a:t>
            </a:r>
            <a:r>
              <a:rPr lang="zh-CN" altLang="en-US" dirty="0"/>
              <a:t>的后缀自动机很显然</a:t>
            </a:r>
            <a:endParaRPr lang="en-US" altLang="zh-CN" dirty="0"/>
          </a:p>
          <a:p>
            <a:endParaRPr lang="en-US" altLang="zh-CN" dirty="0"/>
          </a:p>
          <a:p>
            <a:endParaRPr lang="en-US" altLang="zh-CN" dirty="0"/>
          </a:p>
          <a:p>
            <a:endParaRPr lang="en-US" altLang="zh-CN" dirty="0"/>
          </a:p>
          <a:p>
            <a:r>
              <a:rPr lang="zh-CN" altLang="en-US" dirty="0"/>
              <a:t>（用红色节点代表根，每个节点上写着它接受的所有字符串）</a:t>
            </a:r>
            <a:endParaRPr lang="en-US" altLang="zh-CN" dirty="0"/>
          </a:p>
        </p:txBody>
      </p:sp>
      <p:sp>
        <p:nvSpPr>
          <p:cNvPr id="20" name="椭圆 19">
            <a:extLst>
              <a:ext uri="{FF2B5EF4-FFF2-40B4-BE49-F238E27FC236}">
                <a16:creationId xmlns:a16="http://schemas.microsoft.com/office/drawing/2014/main" id="{1A89261E-CAA8-4DF6-987E-58D387EF4AC0}"/>
              </a:ext>
            </a:extLst>
          </p:cNvPr>
          <p:cNvSpPr/>
          <p:nvPr/>
        </p:nvSpPr>
        <p:spPr>
          <a:xfrm>
            <a:off x="1496195" y="4764947"/>
            <a:ext cx="679508" cy="67950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21" name="椭圆 20">
            <a:extLst>
              <a:ext uri="{FF2B5EF4-FFF2-40B4-BE49-F238E27FC236}">
                <a16:creationId xmlns:a16="http://schemas.microsoft.com/office/drawing/2014/main" id="{171D87A7-E835-4B09-99AA-D0634AF9291C}"/>
              </a:ext>
            </a:extLst>
          </p:cNvPr>
          <p:cNvSpPr/>
          <p:nvPr/>
        </p:nvSpPr>
        <p:spPr>
          <a:xfrm>
            <a:off x="3266272" y="4764947"/>
            <a:ext cx="679508" cy="6795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dirty="0">
                <a:solidFill>
                  <a:srgbClr val="FFFF00"/>
                </a:solidFill>
              </a:rPr>
              <a:t>a</a:t>
            </a:r>
            <a:endParaRPr lang="zh-CN" altLang="en-US" dirty="0"/>
          </a:p>
        </p:txBody>
      </p:sp>
      <p:cxnSp>
        <p:nvCxnSpPr>
          <p:cNvPr id="22" name="直接连接符 21">
            <a:extLst>
              <a:ext uri="{FF2B5EF4-FFF2-40B4-BE49-F238E27FC236}">
                <a16:creationId xmlns:a16="http://schemas.microsoft.com/office/drawing/2014/main" id="{A38C6665-9D38-424F-BBE3-0AEAAB35C7FB}"/>
              </a:ext>
            </a:extLst>
          </p:cNvPr>
          <p:cNvCxnSpPr>
            <a:cxnSpLocks/>
            <a:stCxn id="20" idx="6"/>
            <a:endCxn id="21" idx="2"/>
          </p:cNvCxnSpPr>
          <p:nvPr/>
        </p:nvCxnSpPr>
        <p:spPr>
          <a:xfrm>
            <a:off x="2175703" y="5104701"/>
            <a:ext cx="1090569" cy="0"/>
          </a:xfrm>
          <a:prstGeom prst="line">
            <a:avLst/>
          </a:prstGeom>
          <a:ln w="38100">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855820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0" grpId="0" animBg="1"/>
      <p:bldP spid="2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例题</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2" y="2052918"/>
            <a:ext cx="10048391" cy="3850925"/>
          </a:xfrm>
        </p:spPr>
        <p:txBody>
          <a:bodyPr>
            <a:normAutofit/>
          </a:bodyPr>
          <a:lstStyle/>
          <a:p>
            <a:r>
              <a:rPr lang="zh-CN" altLang="en-US" dirty="0"/>
              <a:t>如果你会做这三个问题，那么你就能在</a:t>
            </a:r>
            <a:r>
              <a:rPr lang="en-US" altLang="zh-CN" dirty="0"/>
              <a:t>NOI2018D1T3</a:t>
            </a:r>
            <a:r>
              <a:rPr lang="zh-CN" altLang="en-US" dirty="0"/>
              <a:t>中拿到</a:t>
            </a:r>
            <a:r>
              <a:rPr lang="en-US" altLang="zh-CN" dirty="0"/>
              <a:t>68</a:t>
            </a:r>
            <a:r>
              <a:rPr lang="zh-CN" altLang="en-US" dirty="0"/>
              <a:t>分</a:t>
            </a:r>
            <a:endParaRPr lang="en-US" altLang="zh-CN" dirty="0"/>
          </a:p>
          <a:p>
            <a:r>
              <a:rPr lang="zh-CN" altLang="en-US" dirty="0"/>
              <a:t>那剩下的呢？</a:t>
            </a:r>
            <a:endParaRPr lang="en-US" altLang="zh-CN" dirty="0"/>
          </a:p>
          <a:p>
            <a:r>
              <a:rPr lang="zh-CN" altLang="en-US" dirty="0"/>
              <a:t>我们来看一下第</a:t>
            </a:r>
            <a:r>
              <a:rPr lang="en-US" altLang="zh-CN" dirty="0"/>
              <a:t>4</a:t>
            </a:r>
            <a:r>
              <a:rPr lang="zh-CN" altLang="en-US" dirty="0"/>
              <a:t>个问题</a:t>
            </a:r>
            <a:endParaRPr lang="en-US" altLang="zh-CN" dirty="0"/>
          </a:p>
          <a:p>
            <a:r>
              <a:rPr lang="en-US" altLang="zh-CN" dirty="0"/>
              <a:t>4.</a:t>
            </a:r>
            <a:r>
              <a:rPr lang="zh-CN" altLang="en-US" dirty="0"/>
              <a:t>已知字符串</a:t>
            </a:r>
            <a:r>
              <a:rPr lang="en-US" altLang="zh-CN" dirty="0"/>
              <a:t>S</a:t>
            </a:r>
            <a:r>
              <a:rPr lang="zh-CN" altLang="en-US" dirty="0"/>
              <a:t>和若干个字符串</a:t>
            </a:r>
            <a:r>
              <a:rPr lang="en-US" altLang="zh-CN" dirty="0"/>
              <a:t>T1,T2,…,Tm</a:t>
            </a:r>
            <a:r>
              <a:rPr lang="zh-CN" altLang="en-US" dirty="0"/>
              <a:t>，有</a:t>
            </a:r>
            <a:r>
              <a:rPr lang="en-US" altLang="zh-CN" dirty="0"/>
              <a:t>m</a:t>
            </a:r>
            <a:r>
              <a:rPr lang="zh-CN" altLang="en-US" dirty="0"/>
              <a:t>个询问，第</a:t>
            </a:r>
            <a:r>
              <a:rPr lang="en-US" altLang="zh-CN" dirty="0" err="1"/>
              <a:t>i</a:t>
            </a:r>
            <a:r>
              <a:rPr lang="zh-CN" altLang="en-US" dirty="0"/>
              <a:t>个询问给定</a:t>
            </a:r>
            <a:r>
              <a:rPr lang="en-US" altLang="zh-CN" dirty="0" err="1"/>
              <a:t>li,ri</a:t>
            </a:r>
            <a:r>
              <a:rPr lang="zh-CN" altLang="en-US" dirty="0"/>
              <a:t>，求</a:t>
            </a:r>
            <a:r>
              <a:rPr lang="en-US" altLang="zh-CN" dirty="0"/>
              <a:t>S[</a:t>
            </a:r>
            <a:r>
              <a:rPr lang="en-US" altLang="zh-CN" dirty="0" err="1"/>
              <a:t>li:ri</a:t>
            </a:r>
            <a:r>
              <a:rPr lang="en-US" altLang="zh-CN" dirty="0"/>
              <a:t>]</a:t>
            </a:r>
            <a:r>
              <a:rPr lang="zh-CN" altLang="en-US" dirty="0"/>
              <a:t>与</a:t>
            </a:r>
            <a:r>
              <a:rPr lang="en-US" altLang="zh-CN" dirty="0" err="1"/>
              <a:t>Ti</a:t>
            </a:r>
            <a:r>
              <a:rPr lang="zh-CN" altLang="en-US" dirty="0"/>
              <a:t>本质不同的公共非空子串个数，允许离线</a:t>
            </a:r>
            <a:endParaRPr lang="en-US" altLang="zh-CN" dirty="0"/>
          </a:p>
          <a:p>
            <a:r>
              <a:rPr lang="zh-CN" altLang="en-US" dirty="0"/>
              <a:t>还是按照刚才的思路，刚才的时间复杂度除了建</a:t>
            </a:r>
            <a:r>
              <a:rPr lang="en-US" altLang="zh-CN" dirty="0"/>
              <a:t>S</a:t>
            </a:r>
            <a:r>
              <a:rPr lang="zh-CN" altLang="en-US" dirty="0"/>
              <a:t>的后缀自动机这一步其余都是</a:t>
            </a:r>
            <a:r>
              <a:rPr lang="en-US" altLang="zh-CN" dirty="0"/>
              <a:t>O(|T|)</a:t>
            </a:r>
            <a:r>
              <a:rPr lang="zh-CN" altLang="en-US" dirty="0"/>
              <a:t>的</a:t>
            </a:r>
            <a:endParaRPr lang="en-US" altLang="zh-CN" dirty="0"/>
          </a:p>
          <a:p>
            <a:r>
              <a:rPr lang="zh-CN" altLang="en-US" dirty="0"/>
              <a:t>所以我们主要考虑如何快速地对</a:t>
            </a:r>
            <a:r>
              <a:rPr lang="en-US" altLang="zh-CN" dirty="0" err="1"/>
              <a:t>Ti</a:t>
            </a:r>
            <a:r>
              <a:rPr lang="zh-CN" altLang="en-US" dirty="0"/>
              <a:t>的每个前缀求出最长的（是</a:t>
            </a:r>
            <a:r>
              <a:rPr lang="en-US" altLang="zh-CN" dirty="0"/>
              <a:t>S[</a:t>
            </a:r>
            <a:r>
              <a:rPr lang="en-US" altLang="zh-CN" dirty="0" err="1"/>
              <a:t>li:ri</a:t>
            </a:r>
            <a:r>
              <a:rPr lang="en-US" altLang="zh-CN" dirty="0"/>
              <a:t>]</a:t>
            </a:r>
            <a:r>
              <a:rPr lang="zh-CN" altLang="en-US" dirty="0"/>
              <a:t>的子串）的后缀</a:t>
            </a:r>
            <a:endParaRPr lang="en-US" altLang="zh-CN" dirty="0"/>
          </a:p>
          <a:p>
            <a:r>
              <a:rPr lang="zh-CN" altLang="en-US" dirty="0"/>
              <a:t>由于</a:t>
            </a:r>
            <a:r>
              <a:rPr lang="en-US" altLang="zh-CN" dirty="0"/>
              <a:t>S[</a:t>
            </a:r>
            <a:r>
              <a:rPr lang="en-US" altLang="zh-CN" dirty="0" err="1"/>
              <a:t>li:ri</a:t>
            </a:r>
            <a:r>
              <a:rPr lang="en-US" altLang="zh-CN" dirty="0"/>
              <a:t>]</a:t>
            </a:r>
            <a:r>
              <a:rPr lang="zh-CN" altLang="en-US" dirty="0"/>
              <a:t>的子串也是</a:t>
            </a:r>
            <a:r>
              <a:rPr lang="en-US" altLang="zh-CN" dirty="0"/>
              <a:t>S</a:t>
            </a:r>
            <a:r>
              <a:rPr lang="zh-CN" altLang="en-US" dirty="0"/>
              <a:t>的子串，所以我们可以考虑利用</a:t>
            </a:r>
            <a:r>
              <a:rPr lang="en-US" altLang="zh-CN" dirty="0"/>
              <a:t>S</a:t>
            </a:r>
            <a:r>
              <a:rPr lang="zh-CN" altLang="en-US" dirty="0"/>
              <a:t>的后缀自动机来完成这件事情</a:t>
            </a:r>
            <a:endParaRPr lang="en-US" altLang="zh-CN" dirty="0"/>
          </a:p>
          <a:p>
            <a:endParaRPr lang="en-US" altLang="zh-CN" dirty="0"/>
          </a:p>
        </p:txBody>
      </p:sp>
    </p:spTree>
    <p:extLst>
      <p:ext uri="{BB962C8B-B14F-4D97-AF65-F5344CB8AC3E}">
        <p14:creationId xmlns:p14="http://schemas.microsoft.com/office/powerpoint/2010/main" val="349542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例题</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2" y="2052918"/>
            <a:ext cx="10048391" cy="3850925"/>
          </a:xfrm>
        </p:spPr>
        <p:txBody>
          <a:bodyPr>
            <a:normAutofit/>
          </a:bodyPr>
          <a:lstStyle/>
          <a:p>
            <a:r>
              <a:rPr lang="zh-CN" altLang="en-US" dirty="0"/>
              <a:t>设</a:t>
            </a:r>
            <a:r>
              <a:rPr lang="en-US" altLang="zh-CN" dirty="0" err="1"/>
              <a:t>Ti</a:t>
            </a:r>
            <a:r>
              <a:rPr lang="zh-CN" altLang="en-US" dirty="0"/>
              <a:t>的第</a:t>
            </a:r>
            <a:r>
              <a:rPr lang="en-US" altLang="zh-CN" dirty="0"/>
              <a:t>j</a:t>
            </a:r>
            <a:r>
              <a:rPr lang="zh-CN" altLang="en-US" dirty="0"/>
              <a:t>个前缀的最长的（是</a:t>
            </a:r>
            <a:r>
              <a:rPr lang="en-US" altLang="zh-CN" dirty="0"/>
              <a:t>S[</a:t>
            </a:r>
            <a:r>
              <a:rPr lang="en-US" altLang="zh-CN" dirty="0" err="1"/>
              <a:t>li:ri</a:t>
            </a:r>
            <a:r>
              <a:rPr lang="en-US" altLang="zh-CN" dirty="0"/>
              <a:t>]</a:t>
            </a:r>
            <a:r>
              <a:rPr lang="zh-CN" altLang="en-US" dirty="0"/>
              <a:t>的子串）的后缀是</a:t>
            </a:r>
            <a:r>
              <a:rPr lang="en-US" altLang="zh-CN" dirty="0" err="1"/>
              <a:t>Lj</a:t>
            </a:r>
            <a:r>
              <a:rPr lang="zh-CN" altLang="en-US" dirty="0"/>
              <a:t>（</a:t>
            </a:r>
            <a:r>
              <a:rPr lang="en-US" altLang="zh-CN" dirty="0" err="1"/>
              <a:t>Lj</a:t>
            </a:r>
            <a:r>
              <a:rPr lang="zh-CN" altLang="en-US" dirty="0"/>
              <a:t>是个字符串）</a:t>
            </a:r>
            <a:endParaRPr lang="en-US" altLang="zh-CN" dirty="0"/>
          </a:p>
          <a:p>
            <a:r>
              <a:rPr lang="zh-CN" altLang="en-US" dirty="0"/>
              <a:t>如果我们知道了</a:t>
            </a:r>
            <a:r>
              <a:rPr lang="en-US" altLang="zh-CN" dirty="0" err="1"/>
              <a:t>Lj</a:t>
            </a:r>
            <a:r>
              <a:rPr lang="zh-CN" altLang="en-US" dirty="0"/>
              <a:t>以及其所在节点，我们要怎么求</a:t>
            </a:r>
            <a:r>
              <a:rPr lang="en-US" altLang="zh-CN" dirty="0"/>
              <a:t>L(j+1)</a:t>
            </a:r>
            <a:r>
              <a:rPr lang="zh-CN" altLang="en-US" dirty="0"/>
              <a:t>呢？</a:t>
            </a:r>
            <a:endParaRPr lang="en-US" altLang="zh-CN" dirty="0"/>
          </a:p>
          <a:p>
            <a:r>
              <a:rPr lang="zh-CN" altLang="en-US" dirty="0"/>
              <a:t>仍然考虑之前的双指针扫描法，从</a:t>
            </a:r>
            <a:r>
              <a:rPr lang="en-US" altLang="zh-CN" dirty="0" err="1"/>
              <a:t>Lj</a:t>
            </a:r>
            <a:r>
              <a:rPr lang="zh-CN" altLang="en-US" dirty="0"/>
              <a:t>开始，不断删去其首字符，直到它加上</a:t>
            </a:r>
            <a:r>
              <a:rPr lang="en-US" altLang="zh-CN" dirty="0"/>
              <a:t>T</a:t>
            </a:r>
            <a:r>
              <a:rPr lang="zh-CN" altLang="en-US" dirty="0"/>
              <a:t>的第</a:t>
            </a:r>
            <a:r>
              <a:rPr lang="en-US" altLang="zh-CN" dirty="0"/>
              <a:t>j+1</a:t>
            </a:r>
            <a:r>
              <a:rPr lang="zh-CN" altLang="en-US" dirty="0"/>
              <a:t>位是</a:t>
            </a:r>
            <a:r>
              <a:rPr lang="en-US" altLang="zh-CN" dirty="0"/>
              <a:t>S[</a:t>
            </a:r>
            <a:r>
              <a:rPr lang="en-US" altLang="zh-CN" dirty="0" err="1"/>
              <a:t>li:ri</a:t>
            </a:r>
            <a:r>
              <a:rPr lang="en-US" altLang="zh-CN" dirty="0"/>
              <a:t>]</a:t>
            </a:r>
            <a:r>
              <a:rPr lang="zh-CN" altLang="en-US" dirty="0"/>
              <a:t>的子串</a:t>
            </a:r>
            <a:endParaRPr lang="en-US" altLang="zh-CN" dirty="0"/>
          </a:p>
          <a:p>
            <a:r>
              <a:rPr lang="zh-CN" altLang="en-US" dirty="0"/>
              <a:t>原先我们的判断方法是判断当前状态所在的节点是否有</a:t>
            </a:r>
            <a:r>
              <a:rPr lang="en-US" altLang="zh-CN" dirty="0"/>
              <a:t>T(j+1)</a:t>
            </a:r>
            <a:r>
              <a:rPr lang="zh-CN" altLang="en-US" dirty="0"/>
              <a:t>的转移边</a:t>
            </a:r>
            <a:endParaRPr lang="en-US" altLang="zh-CN" dirty="0"/>
          </a:p>
          <a:p>
            <a:r>
              <a:rPr lang="zh-CN" altLang="en-US" dirty="0"/>
              <a:t>但是现在不能这么判了，因为转移边指向的状态（如果有的话）是</a:t>
            </a:r>
            <a:r>
              <a:rPr lang="en-US" altLang="zh-CN" dirty="0"/>
              <a:t>S</a:t>
            </a:r>
            <a:r>
              <a:rPr lang="zh-CN" altLang="en-US" dirty="0"/>
              <a:t>的子串但不一定是</a:t>
            </a:r>
            <a:r>
              <a:rPr lang="en-US" altLang="zh-CN" dirty="0"/>
              <a:t>S[</a:t>
            </a:r>
            <a:r>
              <a:rPr lang="en-US" altLang="zh-CN" dirty="0" err="1"/>
              <a:t>li:ri</a:t>
            </a:r>
            <a:r>
              <a:rPr lang="en-US" altLang="zh-CN" dirty="0"/>
              <a:t>]</a:t>
            </a:r>
            <a:r>
              <a:rPr lang="zh-CN" altLang="en-US" dirty="0"/>
              <a:t>的子串</a:t>
            </a:r>
            <a:endParaRPr lang="en-US" altLang="zh-CN" dirty="0"/>
          </a:p>
          <a:p>
            <a:r>
              <a:rPr lang="zh-CN" altLang="en-US" dirty="0"/>
              <a:t>于是我们重新想一想这个问题</a:t>
            </a:r>
            <a:endParaRPr lang="en-US" altLang="zh-CN" dirty="0"/>
          </a:p>
          <a:p>
            <a:endParaRPr lang="en-US" altLang="zh-CN" dirty="0"/>
          </a:p>
        </p:txBody>
      </p:sp>
    </p:spTree>
    <p:extLst>
      <p:ext uri="{BB962C8B-B14F-4D97-AF65-F5344CB8AC3E}">
        <p14:creationId xmlns:p14="http://schemas.microsoft.com/office/powerpoint/2010/main" val="1841838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例题</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2" y="2052918"/>
            <a:ext cx="10048391" cy="4347882"/>
          </a:xfrm>
        </p:spPr>
        <p:txBody>
          <a:bodyPr>
            <a:normAutofit/>
          </a:bodyPr>
          <a:lstStyle/>
          <a:p>
            <a:r>
              <a:rPr lang="zh-CN" altLang="en-US" dirty="0"/>
              <a:t>我们的问题是，如何判断一个状态</a:t>
            </a:r>
            <a:r>
              <a:rPr lang="en-US" altLang="zh-CN" dirty="0"/>
              <a:t>x</a:t>
            </a:r>
            <a:r>
              <a:rPr lang="zh-CN" altLang="en-US" dirty="0"/>
              <a:t>是否在</a:t>
            </a:r>
            <a:r>
              <a:rPr lang="en-US" altLang="zh-CN" dirty="0"/>
              <a:t>S[</a:t>
            </a:r>
            <a:r>
              <a:rPr lang="en-US" altLang="zh-CN" dirty="0" err="1"/>
              <a:t>li:ri</a:t>
            </a:r>
            <a:r>
              <a:rPr lang="en-US" altLang="zh-CN" dirty="0"/>
              <a:t>]</a:t>
            </a:r>
            <a:r>
              <a:rPr lang="zh-CN" altLang="en-US" dirty="0"/>
              <a:t>中出现</a:t>
            </a:r>
            <a:endParaRPr lang="en-US" altLang="zh-CN" dirty="0"/>
          </a:p>
          <a:p>
            <a:r>
              <a:rPr lang="zh-CN" altLang="en-US" dirty="0"/>
              <a:t>考虑</a:t>
            </a:r>
            <a:r>
              <a:rPr lang="en-US" altLang="zh-CN" dirty="0"/>
              <a:t>x</a:t>
            </a:r>
            <a:r>
              <a:rPr lang="zh-CN" altLang="en-US" dirty="0"/>
              <a:t>在</a:t>
            </a:r>
            <a:r>
              <a:rPr lang="en-US" altLang="zh-CN" dirty="0"/>
              <a:t>S</a:t>
            </a:r>
            <a:r>
              <a:rPr lang="zh-CN" altLang="en-US" dirty="0"/>
              <a:t>中出现的所有（右端点的）位置，即</a:t>
            </a:r>
            <a:r>
              <a:rPr lang="en-US" altLang="zh-CN" dirty="0"/>
              <a:t>x</a:t>
            </a:r>
            <a:r>
              <a:rPr lang="zh-CN" altLang="en-US" dirty="0"/>
              <a:t>所在节点的</a:t>
            </a:r>
            <a:r>
              <a:rPr lang="en-US" altLang="zh-CN" dirty="0"/>
              <a:t>Right</a:t>
            </a:r>
            <a:r>
              <a:rPr lang="zh-CN" altLang="en-US" dirty="0"/>
              <a:t>集合</a:t>
            </a:r>
            <a:endParaRPr lang="en-US" altLang="zh-CN" dirty="0"/>
          </a:p>
          <a:p>
            <a:r>
              <a:rPr lang="en-US" altLang="zh-CN" dirty="0"/>
              <a:t>Right</a:t>
            </a:r>
            <a:r>
              <a:rPr lang="zh-CN" altLang="en-US" dirty="0"/>
              <a:t>集合中什么样的位置</a:t>
            </a:r>
            <a:r>
              <a:rPr lang="en-US" altLang="zh-CN" dirty="0"/>
              <a:t>p</a:t>
            </a:r>
            <a:r>
              <a:rPr lang="zh-CN" altLang="en-US" dirty="0"/>
              <a:t>才会让</a:t>
            </a:r>
            <a:r>
              <a:rPr lang="en-US" altLang="zh-CN" dirty="0"/>
              <a:t>x</a:t>
            </a:r>
            <a:r>
              <a:rPr lang="zh-CN" altLang="en-US" dirty="0"/>
              <a:t>在</a:t>
            </a:r>
            <a:r>
              <a:rPr lang="en-US" altLang="zh-CN" dirty="0"/>
              <a:t>S[</a:t>
            </a:r>
            <a:r>
              <a:rPr lang="en-US" altLang="zh-CN" dirty="0" err="1"/>
              <a:t>li:ri</a:t>
            </a:r>
            <a:r>
              <a:rPr lang="en-US" altLang="zh-CN" dirty="0"/>
              <a:t>]</a:t>
            </a:r>
            <a:r>
              <a:rPr lang="zh-CN" altLang="en-US" dirty="0"/>
              <a:t>中出现呢？</a:t>
            </a:r>
            <a:endParaRPr lang="en-US" altLang="zh-CN" dirty="0"/>
          </a:p>
          <a:p>
            <a:r>
              <a:rPr lang="en-US" altLang="zh-CN" dirty="0"/>
              <a:t>x</a:t>
            </a:r>
            <a:r>
              <a:rPr lang="zh-CN" altLang="en-US" dirty="0"/>
              <a:t>在</a:t>
            </a:r>
            <a:r>
              <a:rPr lang="en-US" altLang="zh-CN" dirty="0"/>
              <a:t>S[</a:t>
            </a:r>
            <a:r>
              <a:rPr lang="en-US" altLang="zh-CN" dirty="0" err="1"/>
              <a:t>li:ri</a:t>
            </a:r>
            <a:r>
              <a:rPr lang="en-US" altLang="zh-CN" dirty="0"/>
              <a:t>]</a:t>
            </a:r>
            <a:r>
              <a:rPr lang="zh-CN" altLang="en-US" dirty="0"/>
              <a:t>中出现当且仅当</a:t>
            </a:r>
            <a:r>
              <a:rPr lang="en-US" altLang="zh-CN" dirty="0"/>
              <a:t>x</a:t>
            </a:r>
            <a:r>
              <a:rPr lang="zh-CN" altLang="en-US" dirty="0"/>
              <a:t>所在节点的</a:t>
            </a:r>
            <a:r>
              <a:rPr lang="en-US" altLang="zh-CN" dirty="0"/>
              <a:t>Right</a:t>
            </a:r>
            <a:r>
              <a:rPr lang="zh-CN" altLang="en-US" dirty="0"/>
              <a:t>集合中存在</a:t>
            </a:r>
            <a:r>
              <a:rPr lang="en-US" altLang="zh-CN" dirty="0"/>
              <a:t>p</a:t>
            </a:r>
            <a:r>
              <a:rPr lang="zh-CN" altLang="en-US" dirty="0"/>
              <a:t>使得 </a:t>
            </a:r>
            <a:r>
              <a:rPr lang="en-US" altLang="zh-CN" dirty="0"/>
              <a:t>p</a:t>
            </a:r>
            <a:r>
              <a:rPr lang="zh-CN" altLang="en-US" dirty="0"/>
              <a:t>≤</a:t>
            </a:r>
            <a:r>
              <a:rPr lang="en-US" altLang="zh-CN" dirty="0" err="1"/>
              <a:t>ri</a:t>
            </a:r>
            <a:r>
              <a:rPr lang="en-US" altLang="zh-CN" dirty="0"/>
              <a:t> </a:t>
            </a:r>
            <a:r>
              <a:rPr lang="zh-CN" altLang="en-US" dirty="0"/>
              <a:t>并且 </a:t>
            </a:r>
            <a:r>
              <a:rPr lang="en-US" altLang="zh-CN" dirty="0"/>
              <a:t>p-</a:t>
            </a:r>
            <a:r>
              <a:rPr lang="en-US" altLang="zh-CN" dirty="0" err="1"/>
              <a:t>len</a:t>
            </a:r>
            <a:r>
              <a:rPr lang="en-US" altLang="zh-CN" dirty="0"/>
              <a:t>(x)+1</a:t>
            </a:r>
            <a:r>
              <a:rPr lang="zh-CN" altLang="en-US" dirty="0"/>
              <a:t>≥</a:t>
            </a:r>
            <a:r>
              <a:rPr lang="en-US" altLang="zh-CN" dirty="0"/>
              <a:t>li</a:t>
            </a:r>
            <a:r>
              <a:rPr lang="zh-CN" altLang="en-US" dirty="0"/>
              <a:t>（其中</a:t>
            </a:r>
            <a:r>
              <a:rPr lang="en-US" altLang="zh-CN" dirty="0" err="1"/>
              <a:t>len</a:t>
            </a:r>
            <a:r>
              <a:rPr lang="en-US" altLang="zh-CN" dirty="0"/>
              <a:t>(x)</a:t>
            </a:r>
            <a:r>
              <a:rPr lang="zh-CN" altLang="en-US" dirty="0"/>
              <a:t>是</a:t>
            </a:r>
            <a:r>
              <a:rPr lang="en-US" altLang="zh-CN" dirty="0"/>
              <a:t>x</a:t>
            </a:r>
            <a:r>
              <a:rPr lang="zh-CN" altLang="en-US" dirty="0"/>
              <a:t>的长度）</a:t>
            </a:r>
            <a:endParaRPr lang="en-US" altLang="zh-CN" dirty="0"/>
          </a:p>
          <a:p>
            <a:r>
              <a:rPr lang="zh-CN" altLang="en-US" dirty="0"/>
              <a:t>那么就是判断</a:t>
            </a:r>
            <a:r>
              <a:rPr lang="en-US" altLang="zh-CN" dirty="0"/>
              <a:t>Right</a:t>
            </a:r>
            <a:r>
              <a:rPr lang="zh-CN" altLang="en-US" dirty="0"/>
              <a:t>集合中不超过</a:t>
            </a:r>
            <a:r>
              <a:rPr lang="en-US" altLang="zh-CN" dirty="0" err="1"/>
              <a:t>ri</a:t>
            </a:r>
            <a:r>
              <a:rPr lang="zh-CN" altLang="en-US" dirty="0"/>
              <a:t>的</a:t>
            </a:r>
            <a:r>
              <a:rPr lang="en-US" altLang="zh-CN" dirty="0"/>
              <a:t>p</a:t>
            </a:r>
            <a:r>
              <a:rPr lang="zh-CN" altLang="en-US" dirty="0"/>
              <a:t>中最大的</a:t>
            </a:r>
            <a:r>
              <a:rPr lang="en-US" altLang="zh-CN" dirty="0"/>
              <a:t>(p-</a:t>
            </a:r>
            <a:r>
              <a:rPr lang="en-US" altLang="zh-CN" dirty="0" err="1"/>
              <a:t>len</a:t>
            </a:r>
            <a:r>
              <a:rPr lang="en-US" altLang="zh-CN" dirty="0"/>
              <a:t>(x)+1)</a:t>
            </a:r>
            <a:r>
              <a:rPr lang="zh-CN" altLang="en-US" dirty="0"/>
              <a:t>是否大于等于</a:t>
            </a:r>
            <a:r>
              <a:rPr lang="en-US" altLang="zh-CN" dirty="0"/>
              <a:t>li</a:t>
            </a:r>
          </a:p>
          <a:p>
            <a:r>
              <a:rPr lang="zh-CN" altLang="en-US" dirty="0"/>
              <a:t>当然，</a:t>
            </a:r>
            <a:r>
              <a:rPr lang="en-US" altLang="zh-CN" dirty="0"/>
              <a:t>(p-</a:t>
            </a:r>
            <a:r>
              <a:rPr lang="en-US" altLang="zh-CN" dirty="0" err="1"/>
              <a:t>len</a:t>
            </a:r>
            <a:r>
              <a:rPr lang="en-US" altLang="zh-CN" dirty="0"/>
              <a:t>(x)+1)</a:t>
            </a:r>
            <a:r>
              <a:rPr lang="zh-CN" altLang="en-US" dirty="0"/>
              <a:t>最大当且仅当</a:t>
            </a:r>
            <a:r>
              <a:rPr lang="en-US" altLang="zh-CN" dirty="0"/>
              <a:t>p</a:t>
            </a:r>
            <a:r>
              <a:rPr lang="zh-CN" altLang="en-US" dirty="0"/>
              <a:t>最大</a:t>
            </a:r>
            <a:endParaRPr lang="en-US" altLang="zh-CN" dirty="0"/>
          </a:p>
          <a:p>
            <a:r>
              <a:rPr lang="zh-CN" altLang="en-US" dirty="0"/>
              <a:t>这是个经典的二维偏序问题</a:t>
            </a:r>
            <a:endParaRPr lang="en-US" altLang="zh-CN" dirty="0"/>
          </a:p>
          <a:p>
            <a:r>
              <a:rPr lang="zh-CN" altLang="en-US" dirty="0"/>
              <a:t>一维是</a:t>
            </a:r>
            <a:r>
              <a:rPr lang="en-US" altLang="zh-CN" dirty="0"/>
              <a:t>p</a:t>
            </a:r>
            <a:r>
              <a:rPr lang="zh-CN" altLang="en-US" dirty="0"/>
              <a:t>≤</a:t>
            </a:r>
            <a:r>
              <a:rPr lang="en-US" altLang="zh-CN" dirty="0" err="1"/>
              <a:t>ri</a:t>
            </a:r>
            <a:r>
              <a:rPr lang="zh-CN" altLang="en-US" dirty="0"/>
              <a:t>，另一维是</a:t>
            </a:r>
            <a:r>
              <a:rPr lang="en-US" altLang="zh-CN" dirty="0"/>
              <a:t>at</a:t>
            </a:r>
            <a:r>
              <a:rPr lang="zh-CN" altLang="en-US" dirty="0"/>
              <a:t>值为</a:t>
            </a:r>
            <a:r>
              <a:rPr lang="en-US" altLang="zh-CN" dirty="0"/>
              <a:t>p</a:t>
            </a:r>
            <a:r>
              <a:rPr lang="zh-CN" altLang="en-US" dirty="0"/>
              <a:t>的节点必须要在</a:t>
            </a:r>
            <a:r>
              <a:rPr lang="en-US" altLang="zh-CN" dirty="0"/>
              <a:t>x</a:t>
            </a:r>
            <a:r>
              <a:rPr lang="zh-CN" altLang="en-US" dirty="0"/>
              <a:t>所在节点的子树中（这样</a:t>
            </a:r>
            <a:r>
              <a:rPr lang="en-US" altLang="zh-CN" dirty="0"/>
              <a:t>Right</a:t>
            </a:r>
            <a:r>
              <a:rPr lang="zh-CN" altLang="en-US" dirty="0"/>
              <a:t>集合中才会有</a:t>
            </a:r>
            <a:r>
              <a:rPr lang="en-US" altLang="zh-CN" dirty="0"/>
              <a:t>p</a:t>
            </a:r>
            <a:r>
              <a:rPr lang="zh-CN" altLang="en-US" dirty="0"/>
              <a:t>）</a:t>
            </a:r>
            <a:endParaRPr lang="en-US" altLang="zh-CN" dirty="0"/>
          </a:p>
          <a:p>
            <a:endParaRPr lang="en-US" altLang="zh-CN" dirty="0"/>
          </a:p>
        </p:txBody>
      </p:sp>
    </p:spTree>
    <p:extLst>
      <p:ext uri="{BB962C8B-B14F-4D97-AF65-F5344CB8AC3E}">
        <p14:creationId xmlns:p14="http://schemas.microsoft.com/office/powerpoint/2010/main" val="2427569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例题</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2" y="2052918"/>
            <a:ext cx="10048391" cy="4347882"/>
          </a:xfrm>
        </p:spPr>
        <p:txBody>
          <a:bodyPr>
            <a:normAutofit/>
          </a:bodyPr>
          <a:lstStyle/>
          <a:p>
            <a:r>
              <a:rPr lang="zh-CN" altLang="en-US" dirty="0"/>
              <a:t>我们用经典思路，考虑一维用排序一维用数据结构处理</a:t>
            </a:r>
            <a:endParaRPr lang="en-US" altLang="zh-CN" dirty="0"/>
          </a:p>
          <a:p>
            <a:r>
              <a:rPr lang="zh-CN" altLang="en-US" dirty="0"/>
              <a:t>由于</a:t>
            </a:r>
            <a:r>
              <a:rPr lang="en-US" altLang="zh-CN" dirty="0"/>
              <a:t>p</a:t>
            </a:r>
            <a:r>
              <a:rPr lang="zh-CN" altLang="en-US" dirty="0"/>
              <a:t>≤</a:t>
            </a:r>
            <a:r>
              <a:rPr lang="en-US" altLang="zh-CN" dirty="0" err="1"/>
              <a:t>ri</a:t>
            </a:r>
            <a:r>
              <a:rPr lang="zh-CN" altLang="en-US" dirty="0"/>
              <a:t>这一维限制较为简单，我们可以把询问按照</a:t>
            </a:r>
            <a:r>
              <a:rPr lang="en-US" altLang="zh-CN" dirty="0" err="1"/>
              <a:t>ri</a:t>
            </a:r>
            <a:r>
              <a:rPr lang="zh-CN" altLang="en-US" dirty="0"/>
              <a:t>排序</a:t>
            </a:r>
            <a:endParaRPr lang="en-US" altLang="zh-CN" dirty="0"/>
          </a:p>
          <a:p>
            <a:r>
              <a:rPr lang="zh-CN" altLang="en-US" dirty="0"/>
              <a:t>这样我们就可以从小到大逐个激活</a:t>
            </a:r>
            <a:r>
              <a:rPr lang="en-US" altLang="zh-CN" dirty="0"/>
              <a:t>np</a:t>
            </a:r>
            <a:r>
              <a:rPr lang="zh-CN" altLang="en-US" dirty="0"/>
              <a:t>类节点，用一棵线段树维护（后缀树的）</a:t>
            </a:r>
            <a:r>
              <a:rPr lang="en-US" altLang="zh-CN" dirty="0"/>
              <a:t>DFS</a:t>
            </a:r>
            <a:r>
              <a:rPr lang="zh-CN" altLang="en-US" dirty="0"/>
              <a:t>序区间内已激活的</a:t>
            </a:r>
            <a:r>
              <a:rPr lang="en-US" altLang="zh-CN" dirty="0"/>
              <a:t>np</a:t>
            </a:r>
            <a:r>
              <a:rPr lang="zh-CN" altLang="en-US" dirty="0"/>
              <a:t>类节点的</a:t>
            </a:r>
            <a:r>
              <a:rPr lang="en-US" altLang="zh-CN" dirty="0"/>
              <a:t>at</a:t>
            </a:r>
            <a:r>
              <a:rPr lang="zh-CN" altLang="en-US" dirty="0"/>
              <a:t>的最大值</a:t>
            </a:r>
            <a:endParaRPr lang="en-US" altLang="zh-CN" dirty="0"/>
          </a:p>
          <a:p>
            <a:r>
              <a:rPr lang="zh-CN" altLang="en-US" dirty="0"/>
              <a:t>查询的时候直接在子树对应的区间内查询最大值即可</a:t>
            </a:r>
            <a:endParaRPr lang="en-US" altLang="zh-CN" dirty="0"/>
          </a:p>
          <a:p>
            <a:r>
              <a:rPr lang="zh-CN" altLang="en-US" dirty="0"/>
              <a:t>这样我们就解决了如何快速判断一个状态</a:t>
            </a:r>
            <a:r>
              <a:rPr lang="en-US" altLang="zh-CN" dirty="0"/>
              <a:t>x</a:t>
            </a:r>
            <a:r>
              <a:rPr lang="zh-CN" altLang="en-US" dirty="0"/>
              <a:t>是否是</a:t>
            </a:r>
            <a:r>
              <a:rPr lang="en-US" altLang="zh-CN" dirty="0"/>
              <a:t>S[</a:t>
            </a:r>
            <a:r>
              <a:rPr lang="en-US" altLang="zh-CN" dirty="0" err="1"/>
              <a:t>li:ri</a:t>
            </a:r>
            <a:r>
              <a:rPr lang="en-US" altLang="zh-CN" dirty="0"/>
              <a:t>]</a:t>
            </a:r>
            <a:r>
              <a:rPr lang="zh-CN" altLang="en-US" dirty="0"/>
              <a:t>的子串的问题</a:t>
            </a:r>
            <a:endParaRPr lang="en-US" altLang="zh-CN" dirty="0"/>
          </a:p>
          <a:p>
            <a:r>
              <a:rPr lang="zh-CN" altLang="en-US" dirty="0"/>
              <a:t>于是就可以在</a:t>
            </a:r>
            <a:r>
              <a:rPr lang="en-US" altLang="zh-CN" dirty="0"/>
              <a:t>O(|</a:t>
            </a:r>
            <a:r>
              <a:rPr lang="en-US" altLang="zh-CN" dirty="0" err="1"/>
              <a:t>Ti|log|S</a:t>
            </a:r>
            <a:r>
              <a:rPr lang="en-US" altLang="zh-CN" dirty="0"/>
              <a:t>|)</a:t>
            </a:r>
            <a:r>
              <a:rPr lang="zh-CN" altLang="en-US" dirty="0"/>
              <a:t>的时间内求出每个</a:t>
            </a:r>
            <a:r>
              <a:rPr lang="en-US" altLang="zh-CN" dirty="0" err="1"/>
              <a:t>Lj</a:t>
            </a:r>
            <a:r>
              <a:rPr lang="zh-CN" altLang="en-US" dirty="0"/>
              <a:t>（的长度）</a:t>
            </a:r>
            <a:endParaRPr lang="en-US" altLang="zh-CN" dirty="0"/>
          </a:p>
          <a:p>
            <a:r>
              <a:rPr lang="zh-CN" altLang="en-US" dirty="0"/>
              <a:t>于是就可以在</a:t>
            </a:r>
            <a:r>
              <a:rPr lang="en-US" altLang="zh-CN" dirty="0"/>
              <a:t>O(|S|+</a:t>
            </a:r>
            <a:r>
              <a:rPr lang="en-US" altLang="zh-CN" dirty="0" err="1"/>
              <a:t>Σ|Ti|log|S</a:t>
            </a:r>
            <a:r>
              <a:rPr lang="en-US" altLang="zh-CN" dirty="0"/>
              <a:t>|)</a:t>
            </a:r>
            <a:r>
              <a:rPr lang="zh-CN" altLang="en-US" dirty="0"/>
              <a:t>的时间内解决所有询问</a:t>
            </a:r>
            <a:endParaRPr lang="en-US" altLang="zh-CN" dirty="0"/>
          </a:p>
          <a:p>
            <a:r>
              <a:rPr lang="zh-CN" altLang="en-US" dirty="0"/>
              <a:t>于是你就可以</a:t>
            </a:r>
            <a:r>
              <a:rPr lang="en-US" altLang="zh-CN" dirty="0"/>
              <a:t>A</a:t>
            </a:r>
            <a:r>
              <a:rPr lang="zh-CN" altLang="en-US" dirty="0"/>
              <a:t>掉</a:t>
            </a:r>
            <a:r>
              <a:rPr lang="en-US" altLang="zh-CN" dirty="0"/>
              <a:t>「NOI2018」</a:t>
            </a:r>
            <a:r>
              <a:rPr lang="zh-CN" altLang="en-US" dirty="0"/>
              <a:t>你的名字 了</a:t>
            </a:r>
          </a:p>
          <a:p>
            <a:endParaRPr lang="en-US" altLang="zh-CN" dirty="0"/>
          </a:p>
        </p:txBody>
      </p:sp>
      <p:graphicFrame>
        <p:nvGraphicFramePr>
          <p:cNvPr id="5" name="表格 4">
            <a:extLst>
              <a:ext uri="{FF2B5EF4-FFF2-40B4-BE49-F238E27FC236}">
                <a16:creationId xmlns:a16="http://schemas.microsoft.com/office/drawing/2014/main" id="{A5C97972-4AC5-480D-BC78-1171153A531A}"/>
              </a:ext>
            </a:extLst>
          </p:cNvPr>
          <p:cNvGraphicFramePr>
            <a:graphicFrameLocks noGrp="1"/>
          </p:cNvGraphicFramePr>
          <p:nvPr>
            <p:extLst>
              <p:ext uri="{D42A27DB-BD31-4B8C-83A1-F6EECF244321}">
                <p14:modId xmlns:p14="http://schemas.microsoft.com/office/powerpoint/2010/main" val="2838762264"/>
              </p:ext>
            </p:extLst>
          </p:nvPr>
        </p:nvGraphicFramePr>
        <p:xfrm>
          <a:off x="1103313" y="3967639"/>
          <a:ext cx="8947150" cy="365760"/>
        </p:xfrm>
        <a:graphic>
          <a:graphicData uri="http://schemas.openxmlformats.org/drawingml/2006/table">
            <a:tbl>
              <a:tblPr/>
              <a:tblGrid>
                <a:gridCol w="4473575">
                  <a:extLst>
                    <a:ext uri="{9D8B030D-6E8A-4147-A177-3AD203B41FA5}">
                      <a16:colId xmlns:a16="http://schemas.microsoft.com/office/drawing/2014/main" val="1442913790"/>
                    </a:ext>
                  </a:extLst>
                </a:gridCol>
                <a:gridCol w="4473575">
                  <a:extLst>
                    <a:ext uri="{9D8B030D-6E8A-4147-A177-3AD203B41FA5}">
                      <a16:colId xmlns:a16="http://schemas.microsoft.com/office/drawing/2014/main" val="4234716969"/>
                    </a:ext>
                  </a:extLst>
                </a:gridCol>
              </a:tblGrid>
              <a:tr h="0">
                <a:tc>
                  <a:txBody>
                    <a:bodyPr/>
                    <a:lstStyle/>
                    <a:p>
                      <a:endParaRPr lang="zh-CN" altLang="en-US" dirty="0"/>
                    </a:p>
                  </a:txBody>
                  <a:tcPr anchor="ctr">
                    <a:lnL>
                      <a:noFill/>
                    </a:lnL>
                    <a:lnR>
                      <a:noFill/>
                    </a:lnR>
                    <a:lnT>
                      <a:noFill/>
                    </a:lnT>
                    <a:lnB>
                      <a:noFill/>
                    </a:lnB>
                  </a:tcPr>
                </a:tc>
                <a:tc>
                  <a:txBody>
                    <a:bodyPr/>
                    <a:lstStyle/>
                    <a:p>
                      <a:endParaRPr lang="zh-CN" altLang="en-US" dirty="0"/>
                    </a:p>
                  </a:txBody>
                  <a:tcPr anchor="ctr">
                    <a:lnL>
                      <a:noFill/>
                    </a:lnL>
                    <a:lnR>
                      <a:noFill/>
                    </a:lnR>
                    <a:lnT>
                      <a:noFill/>
                    </a:lnT>
                    <a:lnB>
                      <a:noFill/>
                    </a:lnB>
                  </a:tcPr>
                </a:tc>
                <a:extLst>
                  <a:ext uri="{0D108BD9-81ED-4DB2-BD59-A6C34878D82A}">
                    <a16:rowId xmlns:a16="http://schemas.microsoft.com/office/drawing/2014/main" val="1327029433"/>
                  </a:ext>
                </a:extLst>
              </a:tr>
            </a:tbl>
          </a:graphicData>
        </a:graphic>
      </p:graphicFrame>
      <p:pic>
        <p:nvPicPr>
          <p:cNvPr id="7" name="图片 6">
            <a:extLst>
              <a:ext uri="{FF2B5EF4-FFF2-40B4-BE49-F238E27FC236}">
                <a16:creationId xmlns:a16="http://schemas.microsoft.com/office/drawing/2014/main" id="{F6B9CC57-D914-42F0-9637-437CA2E441C1}"/>
              </a:ext>
            </a:extLst>
          </p:cNvPr>
          <p:cNvPicPr>
            <a:picLocks noChangeAspect="1"/>
          </p:cNvPicPr>
          <p:nvPr/>
        </p:nvPicPr>
        <p:blipFill>
          <a:blip r:embed="rId2"/>
          <a:stretch>
            <a:fillRect/>
          </a:stretch>
        </p:blipFill>
        <p:spPr>
          <a:xfrm>
            <a:off x="0" y="2047195"/>
            <a:ext cx="12192000" cy="2366044"/>
          </a:xfrm>
          <a:prstGeom prst="rect">
            <a:avLst/>
          </a:prstGeom>
        </p:spPr>
      </p:pic>
    </p:spTree>
    <p:extLst>
      <p:ext uri="{BB962C8B-B14F-4D97-AF65-F5344CB8AC3E}">
        <p14:creationId xmlns:p14="http://schemas.microsoft.com/office/powerpoint/2010/main" val="242840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例题</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2" y="2052918"/>
            <a:ext cx="10048391" cy="4347882"/>
          </a:xfrm>
        </p:spPr>
        <p:txBody>
          <a:bodyPr>
            <a:normAutofit/>
          </a:bodyPr>
          <a:lstStyle/>
          <a:p>
            <a:r>
              <a:rPr lang="zh-CN" altLang="en-US" dirty="0"/>
              <a:t>我们还有第</a:t>
            </a:r>
            <a:r>
              <a:rPr lang="en-US" altLang="zh-CN" dirty="0"/>
              <a:t>5</a:t>
            </a:r>
            <a:r>
              <a:rPr lang="zh-CN" altLang="en-US" dirty="0"/>
              <a:t>个问题</a:t>
            </a:r>
            <a:endParaRPr lang="en-US" altLang="zh-CN" dirty="0"/>
          </a:p>
          <a:p>
            <a:r>
              <a:rPr lang="zh-CN" altLang="en-US" dirty="0"/>
              <a:t>这个问题来自</a:t>
            </a:r>
            <a:r>
              <a:rPr lang="en-US" altLang="zh-CN" dirty="0"/>
              <a:t>2018</a:t>
            </a:r>
            <a:r>
              <a:rPr lang="zh-CN" altLang="en-US" dirty="0"/>
              <a:t>年省队集训中</a:t>
            </a:r>
            <a:r>
              <a:rPr lang="en-US" altLang="zh-CN" dirty="0" err="1"/>
              <a:t>InvUsr</a:t>
            </a:r>
            <a:r>
              <a:rPr lang="zh-CN" altLang="en-US" dirty="0"/>
              <a:t>的题</a:t>
            </a:r>
            <a:endParaRPr lang="en-US" altLang="zh-CN" dirty="0"/>
          </a:p>
          <a:p>
            <a:r>
              <a:rPr lang="en-US" altLang="zh-CN" dirty="0"/>
              <a:t>5.</a:t>
            </a:r>
            <a:r>
              <a:rPr lang="zh-CN" altLang="en-US" dirty="0"/>
              <a:t>已知字符串</a:t>
            </a:r>
            <a:r>
              <a:rPr lang="en-US" altLang="zh-CN" dirty="0"/>
              <a:t>S</a:t>
            </a:r>
            <a:r>
              <a:rPr lang="zh-CN" altLang="en-US" dirty="0"/>
              <a:t>，你需要进行</a:t>
            </a:r>
            <a:r>
              <a:rPr lang="en-US" altLang="zh-CN" dirty="0"/>
              <a:t>|S|</a:t>
            </a:r>
            <a:r>
              <a:rPr lang="zh-CN" altLang="en-US" dirty="0"/>
              <a:t>次操作，每次操作可以删去字符串的首字母或尾字母（不能都删），最后会删到空。你要最大化每次操作前的字符串在原串</a:t>
            </a:r>
            <a:r>
              <a:rPr lang="en-US" altLang="zh-CN" dirty="0"/>
              <a:t>S</a:t>
            </a:r>
            <a:r>
              <a:rPr lang="zh-CN" altLang="en-US" dirty="0"/>
              <a:t>中作为子串的出现次数之和（比如</a:t>
            </a:r>
            <a:r>
              <a:rPr lang="en-US" altLang="zh-CN" b="1" dirty="0">
                <a:solidFill>
                  <a:srgbClr val="FFFF00"/>
                </a:solidFill>
              </a:rPr>
              <a:t>a</a:t>
            </a:r>
            <a:r>
              <a:rPr lang="en-US" altLang="zh-CN" b="1" dirty="0">
                <a:solidFill>
                  <a:srgbClr val="66FF66"/>
                </a:solidFill>
              </a:rPr>
              <a:t>b</a:t>
            </a:r>
            <a:r>
              <a:rPr lang="en-US" altLang="zh-CN" b="1" dirty="0">
                <a:solidFill>
                  <a:srgbClr val="FFFF00"/>
                </a:solidFill>
              </a:rPr>
              <a:t>a</a:t>
            </a:r>
            <a:r>
              <a:rPr lang="zh-CN" altLang="en-US" dirty="0"/>
              <a:t>的最优操作之一是</a:t>
            </a:r>
            <a:r>
              <a:rPr lang="en-US" altLang="zh-CN" b="1" dirty="0">
                <a:solidFill>
                  <a:srgbClr val="FFFF00"/>
                </a:solidFill>
              </a:rPr>
              <a:t>a</a:t>
            </a:r>
            <a:r>
              <a:rPr lang="en-US" altLang="zh-CN" b="1" dirty="0">
                <a:solidFill>
                  <a:srgbClr val="66FF66"/>
                </a:solidFill>
              </a:rPr>
              <a:t>b</a:t>
            </a:r>
            <a:r>
              <a:rPr lang="en-US" altLang="zh-CN" b="1" dirty="0">
                <a:solidFill>
                  <a:srgbClr val="FFFF00"/>
                </a:solidFill>
              </a:rPr>
              <a:t>a</a:t>
            </a:r>
            <a:r>
              <a:rPr lang="en-US" altLang="zh-CN" dirty="0"/>
              <a:t>-&gt;</a:t>
            </a:r>
            <a:r>
              <a:rPr lang="en-US" altLang="zh-CN" b="1" dirty="0" err="1">
                <a:solidFill>
                  <a:srgbClr val="66FF66"/>
                </a:solidFill>
              </a:rPr>
              <a:t>b</a:t>
            </a:r>
            <a:r>
              <a:rPr lang="en-US" altLang="zh-CN" b="1" dirty="0" err="1">
                <a:solidFill>
                  <a:srgbClr val="FFFF00"/>
                </a:solidFill>
              </a:rPr>
              <a:t>a</a:t>
            </a:r>
            <a:r>
              <a:rPr lang="en-US" altLang="zh-CN" dirty="0"/>
              <a:t>-&gt;</a:t>
            </a:r>
            <a:r>
              <a:rPr lang="en-US" altLang="zh-CN" b="1" dirty="0">
                <a:solidFill>
                  <a:srgbClr val="FFFF00"/>
                </a:solidFill>
              </a:rPr>
              <a:t>a</a:t>
            </a:r>
            <a:r>
              <a:rPr lang="en-US" altLang="zh-CN" dirty="0"/>
              <a:t>-&gt;</a:t>
            </a:r>
            <a:r>
              <a:rPr lang="zh-CN" altLang="en-US" dirty="0"/>
              <a:t>空串，其中</a:t>
            </a:r>
            <a:r>
              <a:rPr lang="en-US" altLang="zh-CN" b="1" dirty="0">
                <a:solidFill>
                  <a:srgbClr val="FFFF00"/>
                </a:solidFill>
              </a:rPr>
              <a:t>a</a:t>
            </a:r>
            <a:r>
              <a:rPr lang="en-US" altLang="zh-CN" b="1" dirty="0">
                <a:solidFill>
                  <a:srgbClr val="66FF66"/>
                </a:solidFill>
              </a:rPr>
              <a:t>b</a:t>
            </a:r>
            <a:r>
              <a:rPr lang="en-US" altLang="zh-CN" b="1" dirty="0">
                <a:solidFill>
                  <a:srgbClr val="FFFF00"/>
                </a:solidFill>
              </a:rPr>
              <a:t>a</a:t>
            </a:r>
            <a:r>
              <a:rPr lang="zh-CN" altLang="en-US" dirty="0"/>
              <a:t>出现</a:t>
            </a:r>
            <a:r>
              <a:rPr lang="en-US" altLang="zh-CN" dirty="0"/>
              <a:t>1</a:t>
            </a:r>
            <a:r>
              <a:rPr lang="zh-CN" altLang="en-US" dirty="0"/>
              <a:t>次，</a:t>
            </a:r>
            <a:r>
              <a:rPr lang="en-US" altLang="zh-CN" b="1" dirty="0" err="1">
                <a:solidFill>
                  <a:srgbClr val="66FF66"/>
                </a:solidFill>
              </a:rPr>
              <a:t>b</a:t>
            </a:r>
            <a:r>
              <a:rPr lang="en-US" altLang="zh-CN" b="1" dirty="0" err="1">
                <a:solidFill>
                  <a:srgbClr val="FFFF00"/>
                </a:solidFill>
              </a:rPr>
              <a:t>a</a:t>
            </a:r>
            <a:r>
              <a:rPr lang="zh-CN" altLang="en-US" dirty="0"/>
              <a:t>出现</a:t>
            </a:r>
            <a:r>
              <a:rPr lang="en-US" altLang="zh-CN" dirty="0"/>
              <a:t>1</a:t>
            </a:r>
            <a:r>
              <a:rPr lang="zh-CN" altLang="en-US" dirty="0"/>
              <a:t>次，</a:t>
            </a:r>
            <a:r>
              <a:rPr lang="en-US" altLang="zh-CN" b="1" dirty="0">
                <a:solidFill>
                  <a:srgbClr val="FFFF00"/>
                </a:solidFill>
              </a:rPr>
              <a:t>a</a:t>
            </a:r>
            <a:r>
              <a:rPr lang="zh-CN" altLang="en-US" dirty="0"/>
              <a:t>出现</a:t>
            </a:r>
            <a:r>
              <a:rPr lang="en-US" altLang="zh-CN" dirty="0"/>
              <a:t>2</a:t>
            </a:r>
            <a:r>
              <a:rPr lang="zh-CN" altLang="en-US" dirty="0"/>
              <a:t>次，和是</a:t>
            </a:r>
            <a:r>
              <a:rPr lang="en-US" altLang="zh-CN" dirty="0"/>
              <a:t>4</a:t>
            </a:r>
            <a:r>
              <a:rPr lang="zh-CN" altLang="en-US" dirty="0"/>
              <a:t>次）</a:t>
            </a:r>
            <a:endParaRPr lang="en-US" altLang="zh-CN" dirty="0"/>
          </a:p>
          <a:p>
            <a:r>
              <a:rPr lang="zh-CN" altLang="en-US" dirty="0"/>
              <a:t>首先，一个子串在</a:t>
            </a:r>
            <a:r>
              <a:rPr lang="en-US" altLang="zh-CN" dirty="0"/>
              <a:t>S</a:t>
            </a:r>
            <a:r>
              <a:rPr lang="zh-CN" altLang="en-US" dirty="0"/>
              <a:t>中的出现次数可以用后缀自动机的</a:t>
            </a:r>
            <a:r>
              <a:rPr lang="en-US" altLang="zh-CN" dirty="0"/>
              <a:t>Right</a:t>
            </a:r>
            <a:r>
              <a:rPr lang="zh-CN" altLang="en-US" dirty="0"/>
              <a:t>集合大小得到</a:t>
            </a:r>
            <a:endParaRPr lang="en-US" altLang="zh-CN" dirty="0"/>
          </a:p>
          <a:p>
            <a:r>
              <a:rPr lang="zh-CN" altLang="en-US" dirty="0"/>
              <a:t>考虑任意的操作过程中出现的字符串都是</a:t>
            </a:r>
            <a:r>
              <a:rPr lang="en-US" altLang="zh-CN" dirty="0"/>
              <a:t>S</a:t>
            </a:r>
            <a:r>
              <a:rPr lang="zh-CN" altLang="en-US" dirty="0"/>
              <a:t>的子串，所以我们可以使用后缀自动机中的状态，对一个状态</a:t>
            </a:r>
            <a:r>
              <a:rPr lang="en-US" altLang="zh-CN" dirty="0"/>
              <a:t>x</a:t>
            </a:r>
            <a:r>
              <a:rPr lang="zh-CN" altLang="en-US" dirty="0"/>
              <a:t>定义</a:t>
            </a:r>
            <a:r>
              <a:rPr lang="en-US" altLang="zh-CN" dirty="0"/>
              <a:t>f(x)</a:t>
            </a:r>
            <a:r>
              <a:rPr lang="zh-CN" altLang="en-US" dirty="0"/>
              <a:t>为从字符串</a:t>
            </a:r>
            <a:r>
              <a:rPr lang="en-US" altLang="zh-CN" dirty="0"/>
              <a:t>x</a:t>
            </a:r>
            <a:r>
              <a:rPr lang="zh-CN" altLang="en-US" dirty="0"/>
              <a:t>删到空累计和的最大值</a:t>
            </a:r>
            <a:endParaRPr lang="en-US" altLang="zh-CN" dirty="0"/>
          </a:p>
          <a:p>
            <a:r>
              <a:rPr lang="zh-CN" altLang="en-US" dirty="0"/>
              <a:t>那么答案就是</a:t>
            </a:r>
            <a:r>
              <a:rPr lang="en-US" altLang="zh-CN" dirty="0"/>
              <a:t>f(S)</a:t>
            </a:r>
          </a:p>
          <a:p>
            <a:endParaRPr lang="en-US" altLang="zh-CN" dirty="0"/>
          </a:p>
        </p:txBody>
      </p:sp>
    </p:spTree>
    <p:extLst>
      <p:ext uri="{BB962C8B-B14F-4D97-AF65-F5344CB8AC3E}">
        <p14:creationId xmlns:p14="http://schemas.microsoft.com/office/powerpoint/2010/main" val="375325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例题</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3" y="2052918"/>
            <a:ext cx="5386940" cy="4347882"/>
          </a:xfrm>
        </p:spPr>
        <p:txBody>
          <a:bodyPr>
            <a:normAutofit/>
          </a:bodyPr>
          <a:lstStyle/>
          <a:p>
            <a:r>
              <a:rPr lang="zh-CN" altLang="en-US" dirty="0"/>
              <a:t>显然</a:t>
            </a:r>
            <a:r>
              <a:rPr lang="en-US" altLang="zh-CN" dirty="0"/>
              <a:t>f(</a:t>
            </a:r>
            <a:r>
              <a:rPr lang="zh-CN" altLang="en-US" dirty="0"/>
              <a:t>空串</a:t>
            </a:r>
            <a:r>
              <a:rPr lang="en-US" altLang="zh-CN" dirty="0"/>
              <a:t>)=0</a:t>
            </a:r>
          </a:p>
          <a:p>
            <a:r>
              <a:rPr lang="zh-CN" altLang="en-US" dirty="0"/>
              <a:t>否则考虑枚举删去</a:t>
            </a:r>
            <a:r>
              <a:rPr lang="en-US" altLang="zh-CN" dirty="0"/>
              <a:t>x</a:t>
            </a:r>
            <a:r>
              <a:rPr lang="zh-CN" altLang="en-US" dirty="0"/>
              <a:t>的哪个字母</a:t>
            </a:r>
            <a:endParaRPr lang="en-US" altLang="zh-CN" dirty="0"/>
          </a:p>
          <a:p>
            <a:r>
              <a:rPr lang="zh-CN" altLang="en-US" dirty="0"/>
              <a:t>如果是首字母，</a:t>
            </a:r>
            <a:r>
              <a:rPr lang="en-US" altLang="zh-CN" dirty="0"/>
              <a:t>x</a:t>
            </a:r>
            <a:r>
              <a:rPr lang="zh-CN" altLang="en-US" dirty="0"/>
              <a:t>的所在节点可能原地不动或者跳到它的父亲</a:t>
            </a:r>
            <a:endParaRPr lang="en-US" altLang="zh-CN" dirty="0"/>
          </a:p>
          <a:p>
            <a:r>
              <a:rPr lang="zh-CN" altLang="en-US" dirty="0"/>
              <a:t>如果是尾字母，</a:t>
            </a:r>
            <a:r>
              <a:rPr lang="en-US" altLang="zh-CN" dirty="0"/>
              <a:t>x</a:t>
            </a:r>
            <a:r>
              <a:rPr lang="zh-CN" altLang="en-US" dirty="0"/>
              <a:t>会转移到某一个有指向它的转移边的节点</a:t>
            </a:r>
            <a:endParaRPr lang="en-US" altLang="zh-CN" dirty="0"/>
          </a:p>
          <a:p>
            <a:r>
              <a:rPr lang="zh-CN" altLang="en-US" dirty="0"/>
              <a:t>因为相同节点的状态有着相同的出现次数，所以我们可以考虑按节点转移</a:t>
            </a:r>
            <a:endParaRPr lang="en-US" altLang="zh-CN" dirty="0"/>
          </a:p>
          <a:p>
            <a:r>
              <a:rPr lang="zh-CN" altLang="en-US" dirty="0"/>
              <a:t>我们考虑离开</a:t>
            </a:r>
            <a:r>
              <a:rPr lang="en-US" altLang="zh-CN" dirty="0"/>
              <a:t>S</a:t>
            </a:r>
            <a:r>
              <a:rPr lang="zh-CN" altLang="en-US" dirty="0"/>
              <a:t>的所在节点时走的是哪条边</a:t>
            </a:r>
            <a:endParaRPr lang="en-US" altLang="zh-CN" dirty="0"/>
          </a:p>
          <a:p>
            <a:r>
              <a:rPr lang="zh-CN" altLang="en-US" dirty="0"/>
              <a:t>如果是父亲边，那就说明是连续删去</a:t>
            </a:r>
            <a:r>
              <a:rPr lang="en-US" altLang="zh-CN" dirty="0"/>
              <a:t>S</a:t>
            </a:r>
            <a:r>
              <a:rPr lang="zh-CN" altLang="en-US" dirty="0"/>
              <a:t>的首字母直到状态变为父亲接受的最长的字符串</a:t>
            </a:r>
            <a:endParaRPr lang="en-US" altLang="zh-CN" dirty="0"/>
          </a:p>
        </p:txBody>
      </p:sp>
      <p:sp>
        <p:nvSpPr>
          <p:cNvPr id="4" name="椭圆 3">
            <a:extLst>
              <a:ext uri="{FF2B5EF4-FFF2-40B4-BE49-F238E27FC236}">
                <a16:creationId xmlns:a16="http://schemas.microsoft.com/office/drawing/2014/main" id="{0B9DD749-C876-4BB8-9EC1-03BC587CAC35}"/>
              </a:ext>
            </a:extLst>
          </p:cNvPr>
          <p:cNvSpPr/>
          <p:nvPr/>
        </p:nvSpPr>
        <p:spPr>
          <a:xfrm>
            <a:off x="6601787" y="3363189"/>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5" name="椭圆 4">
            <a:extLst>
              <a:ext uri="{FF2B5EF4-FFF2-40B4-BE49-F238E27FC236}">
                <a16:creationId xmlns:a16="http://schemas.microsoft.com/office/drawing/2014/main" id="{CF9E721E-2A32-4858-B14C-4831439241CE}"/>
              </a:ext>
            </a:extLst>
          </p:cNvPr>
          <p:cNvSpPr/>
          <p:nvPr/>
        </p:nvSpPr>
        <p:spPr>
          <a:xfrm>
            <a:off x="7214313" y="1853248"/>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sp>
        <p:nvSpPr>
          <p:cNvPr id="6" name="椭圆 5">
            <a:extLst>
              <a:ext uri="{FF2B5EF4-FFF2-40B4-BE49-F238E27FC236}">
                <a16:creationId xmlns:a16="http://schemas.microsoft.com/office/drawing/2014/main" id="{D577D113-B67D-409A-A798-8F2672E9079E}"/>
              </a:ext>
            </a:extLst>
          </p:cNvPr>
          <p:cNvSpPr/>
          <p:nvPr/>
        </p:nvSpPr>
        <p:spPr>
          <a:xfrm>
            <a:off x="8080653" y="968097"/>
            <a:ext cx="679508" cy="67950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85680A07-6BC8-4302-A329-3746E12C15CF}"/>
              </a:ext>
            </a:extLst>
          </p:cNvPr>
          <p:cNvSpPr/>
          <p:nvPr/>
        </p:nvSpPr>
        <p:spPr>
          <a:xfrm>
            <a:off x="9850730" y="968097"/>
            <a:ext cx="679508" cy="6795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cxnSp>
        <p:nvCxnSpPr>
          <p:cNvPr id="8" name="直接连接符 21">
            <a:extLst>
              <a:ext uri="{FF2B5EF4-FFF2-40B4-BE49-F238E27FC236}">
                <a16:creationId xmlns:a16="http://schemas.microsoft.com/office/drawing/2014/main" id="{4DF7EEA5-2552-4561-AA2D-00E655058CA0}"/>
              </a:ext>
            </a:extLst>
          </p:cNvPr>
          <p:cNvCxnSpPr>
            <a:cxnSpLocks/>
            <a:stCxn id="6" idx="6"/>
            <a:endCxn id="7" idx="2"/>
          </p:cNvCxnSpPr>
          <p:nvPr/>
        </p:nvCxnSpPr>
        <p:spPr>
          <a:xfrm>
            <a:off x="8760161" y="1307851"/>
            <a:ext cx="1090569" cy="0"/>
          </a:xfrm>
          <a:prstGeom prst="straightConnector1">
            <a:avLst/>
          </a:prstGeom>
          <a:ln w="38100">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D213240E-DE3E-4F0A-B79B-E241967081E9}"/>
              </a:ext>
            </a:extLst>
          </p:cNvPr>
          <p:cNvSpPr/>
          <p:nvPr/>
        </p:nvSpPr>
        <p:spPr>
          <a:xfrm>
            <a:off x="10757314" y="176501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cxnSp>
        <p:nvCxnSpPr>
          <p:cNvPr id="10" name="直接连接符 21">
            <a:extLst>
              <a:ext uri="{FF2B5EF4-FFF2-40B4-BE49-F238E27FC236}">
                <a16:creationId xmlns:a16="http://schemas.microsoft.com/office/drawing/2014/main" id="{03EF3C25-284F-41EB-A986-6997D89F7209}"/>
              </a:ext>
            </a:extLst>
          </p:cNvPr>
          <p:cNvCxnSpPr>
            <a:cxnSpLocks/>
            <a:stCxn id="7" idx="5"/>
            <a:endCxn id="9" idx="1"/>
          </p:cNvCxnSpPr>
          <p:nvPr/>
        </p:nvCxnSpPr>
        <p:spPr>
          <a:xfrm>
            <a:off x="10430726" y="1548093"/>
            <a:ext cx="450104" cy="340437"/>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6380DC6A-D989-444E-B997-46303657F19C}"/>
              </a:ext>
            </a:extLst>
          </p:cNvPr>
          <p:cNvSpPr/>
          <p:nvPr/>
        </p:nvSpPr>
        <p:spPr>
          <a:xfrm>
            <a:off x="11198464" y="335356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12" name="文本框 11">
            <a:extLst>
              <a:ext uri="{FF2B5EF4-FFF2-40B4-BE49-F238E27FC236}">
                <a16:creationId xmlns:a16="http://schemas.microsoft.com/office/drawing/2014/main" id="{0929F7D3-9098-42D1-AAF1-E579D14D8F2C}"/>
              </a:ext>
            </a:extLst>
          </p:cNvPr>
          <p:cNvSpPr txBox="1"/>
          <p:nvPr/>
        </p:nvSpPr>
        <p:spPr>
          <a:xfrm>
            <a:off x="11302441" y="3753941"/>
            <a:ext cx="653255"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cxnSp>
        <p:nvCxnSpPr>
          <p:cNvPr id="13" name="直接连接符 21">
            <a:extLst>
              <a:ext uri="{FF2B5EF4-FFF2-40B4-BE49-F238E27FC236}">
                <a16:creationId xmlns:a16="http://schemas.microsoft.com/office/drawing/2014/main" id="{9170B4B1-C679-42B1-9A08-BA5340CF194F}"/>
              </a:ext>
            </a:extLst>
          </p:cNvPr>
          <p:cNvCxnSpPr>
            <a:cxnSpLocks/>
            <a:stCxn id="9" idx="4"/>
            <a:endCxn id="11" idx="1"/>
          </p:cNvCxnSpPr>
          <p:nvPr/>
        </p:nvCxnSpPr>
        <p:spPr>
          <a:xfrm>
            <a:off x="11179023" y="2608431"/>
            <a:ext cx="142957" cy="86864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7CC7215C-A9AD-4076-8BCA-386687532016}"/>
              </a:ext>
            </a:extLst>
          </p:cNvPr>
          <p:cNvSpPr txBox="1"/>
          <p:nvPr/>
        </p:nvSpPr>
        <p:spPr>
          <a:xfrm>
            <a:off x="10925652" y="2151553"/>
            <a:ext cx="508779" cy="369332"/>
          </a:xfrm>
          <a:prstGeom prst="rect">
            <a:avLst/>
          </a:prstGeom>
          <a:noFill/>
        </p:spPr>
        <p:txBody>
          <a:bodyPr wrap="square" rtlCol="0">
            <a:spAutoFit/>
          </a:bodyPr>
          <a:lstStyle/>
          <a:p>
            <a:pPr algn="ctr"/>
            <a:r>
              <a:rPr lang="en-US" altLang="zh-CN" b="1" dirty="0">
                <a:solidFill>
                  <a:srgbClr val="FFFF00"/>
                </a:solidFill>
              </a:rPr>
              <a:t>a</a:t>
            </a:r>
            <a:r>
              <a:rPr lang="en-US" altLang="zh-CN" b="1" dirty="0">
                <a:solidFill>
                  <a:srgbClr val="66FF66"/>
                </a:solidFill>
              </a:rPr>
              <a:t>b</a:t>
            </a:r>
            <a:endParaRPr lang="zh-CN" altLang="en-US" b="1" dirty="0">
              <a:solidFill>
                <a:srgbClr val="00FFFF"/>
              </a:solidFill>
            </a:endParaRPr>
          </a:p>
        </p:txBody>
      </p:sp>
      <p:sp>
        <p:nvSpPr>
          <p:cNvPr id="15" name="椭圆 14">
            <a:extLst>
              <a:ext uri="{FF2B5EF4-FFF2-40B4-BE49-F238E27FC236}">
                <a16:creationId xmlns:a16="http://schemas.microsoft.com/office/drawing/2014/main" id="{BBFF6402-32E2-428C-AD1A-3430C7FC6DA9}"/>
              </a:ext>
            </a:extLst>
          </p:cNvPr>
          <p:cNvSpPr/>
          <p:nvPr/>
        </p:nvSpPr>
        <p:spPr>
          <a:xfrm>
            <a:off x="9496049" y="4338332"/>
            <a:ext cx="971575" cy="9715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16" name="文本框 15">
            <a:extLst>
              <a:ext uri="{FF2B5EF4-FFF2-40B4-BE49-F238E27FC236}">
                <a16:creationId xmlns:a16="http://schemas.microsoft.com/office/drawing/2014/main" id="{3CEDC941-C80D-44C5-8C46-E61063B11360}"/>
              </a:ext>
            </a:extLst>
          </p:cNvPr>
          <p:cNvSpPr txBox="1"/>
          <p:nvPr/>
        </p:nvSpPr>
        <p:spPr>
          <a:xfrm>
            <a:off x="9879138" y="4411379"/>
            <a:ext cx="48279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17" name="文本框 16">
            <a:extLst>
              <a:ext uri="{FF2B5EF4-FFF2-40B4-BE49-F238E27FC236}">
                <a16:creationId xmlns:a16="http://schemas.microsoft.com/office/drawing/2014/main" id="{7850C8EC-B4B1-4DE2-B010-C4FBED3AC627}"/>
              </a:ext>
            </a:extLst>
          </p:cNvPr>
          <p:cNvSpPr txBox="1"/>
          <p:nvPr/>
        </p:nvSpPr>
        <p:spPr>
          <a:xfrm>
            <a:off x="9526971" y="4802131"/>
            <a:ext cx="89048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18" name="文本框 17">
            <a:extLst>
              <a:ext uri="{FF2B5EF4-FFF2-40B4-BE49-F238E27FC236}">
                <a16:creationId xmlns:a16="http://schemas.microsoft.com/office/drawing/2014/main" id="{4F08BA08-13A9-499C-AACC-78E05768A1A3}"/>
              </a:ext>
            </a:extLst>
          </p:cNvPr>
          <p:cNvSpPr txBox="1"/>
          <p:nvPr/>
        </p:nvSpPr>
        <p:spPr>
          <a:xfrm>
            <a:off x="9691662" y="4601424"/>
            <a:ext cx="717674"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cxnSp>
        <p:nvCxnSpPr>
          <p:cNvPr id="19" name="直接连接符 21">
            <a:extLst>
              <a:ext uri="{FF2B5EF4-FFF2-40B4-BE49-F238E27FC236}">
                <a16:creationId xmlns:a16="http://schemas.microsoft.com/office/drawing/2014/main" id="{866E9EB0-00A6-4E2F-AAD7-329E3326E765}"/>
              </a:ext>
            </a:extLst>
          </p:cNvPr>
          <p:cNvCxnSpPr>
            <a:cxnSpLocks/>
            <a:stCxn id="11" idx="3"/>
            <a:endCxn id="15" idx="7"/>
          </p:cNvCxnSpPr>
          <p:nvPr/>
        </p:nvCxnSpPr>
        <p:spPr>
          <a:xfrm flipH="1">
            <a:off x="10325340" y="4073465"/>
            <a:ext cx="996640" cy="40715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直接连接符 21">
            <a:extLst>
              <a:ext uri="{FF2B5EF4-FFF2-40B4-BE49-F238E27FC236}">
                <a16:creationId xmlns:a16="http://schemas.microsoft.com/office/drawing/2014/main" id="{805EC6EE-D8AF-4AC9-ACCC-4EA648018641}"/>
              </a:ext>
            </a:extLst>
          </p:cNvPr>
          <p:cNvCxnSpPr>
            <a:cxnSpLocks/>
            <a:stCxn id="7" idx="1"/>
            <a:endCxn id="6" idx="7"/>
          </p:cNvCxnSpPr>
          <p:nvPr/>
        </p:nvCxnSpPr>
        <p:spPr>
          <a:xfrm flipH="1">
            <a:off x="8660649" y="1067609"/>
            <a:ext cx="1289593"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接连接符 21">
            <a:extLst>
              <a:ext uri="{FF2B5EF4-FFF2-40B4-BE49-F238E27FC236}">
                <a16:creationId xmlns:a16="http://schemas.microsoft.com/office/drawing/2014/main" id="{8CFB405B-5515-4B0B-86F4-622383244E06}"/>
              </a:ext>
            </a:extLst>
          </p:cNvPr>
          <p:cNvCxnSpPr>
            <a:cxnSpLocks/>
            <a:stCxn id="6" idx="3"/>
            <a:endCxn id="5" idx="7"/>
          </p:cNvCxnSpPr>
          <p:nvPr/>
        </p:nvCxnSpPr>
        <p:spPr>
          <a:xfrm flipH="1">
            <a:off x="7934214" y="1548093"/>
            <a:ext cx="245951" cy="42867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6C3A4D31-69CD-4B73-9D64-618D5D05F879}"/>
              </a:ext>
            </a:extLst>
          </p:cNvPr>
          <p:cNvSpPr txBox="1"/>
          <p:nvPr/>
        </p:nvSpPr>
        <p:spPr>
          <a:xfrm>
            <a:off x="7384898" y="1957783"/>
            <a:ext cx="508779" cy="369332"/>
          </a:xfrm>
          <a:prstGeom prst="rect">
            <a:avLst/>
          </a:prstGeom>
          <a:noFill/>
        </p:spPr>
        <p:txBody>
          <a:bodyPr wrap="square" rtlCol="0">
            <a:spAutoFit/>
          </a:bodyPr>
          <a:lstStyle/>
          <a:p>
            <a:pPr algn="ctr"/>
            <a:r>
              <a:rPr lang="en-US" altLang="zh-CN" b="1" dirty="0">
                <a:solidFill>
                  <a:srgbClr val="66FF66"/>
                </a:solidFill>
              </a:rPr>
              <a:t>b</a:t>
            </a:r>
            <a:endParaRPr lang="zh-CN" altLang="en-US" b="1" dirty="0">
              <a:solidFill>
                <a:srgbClr val="00FFFF"/>
              </a:solidFill>
            </a:endParaRPr>
          </a:p>
        </p:txBody>
      </p:sp>
      <p:cxnSp>
        <p:nvCxnSpPr>
          <p:cNvPr id="23" name="直接连接符 21">
            <a:extLst>
              <a:ext uri="{FF2B5EF4-FFF2-40B4-BE49-F238E27FC236}">
                <a16:creationId xmlns:a16="http://schemas.microsoft.com/office/drawing/2014/main" id="{D73E79F1-EB45-48A3-A827-082196A22EF2}"/>
              </a:ext>
            </a:extLst>
          </p:cNvPr>
          <p:cNvCxnSpPr>
            <a:cxnSpLocks/>
            <a:stCxn id="5" idx="0"/>
            <a:endCxn id="6" idx="2"/>
          </p:cNvCxnSpPr>
          <p:nvPr/>
        </p:nvCxnSpPr>
        <p:spPr>
          <a:xfrm flipV="1">
            <a:off x="7636022" y="1307851"/>
            <a:ext cx="444631" cy="54539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直接连接符 21">
            <a:extLst>
              <a:ext uri="{FF2B5EF4-FFF2-40B4-BE49-F238E27FC236}">
                <a16:creationId xmlns:a16="http://schemas.microsoft.com/office/drawing/2014/main" id="{CCE84700-9BD7-47E2-8A89-7854A46CB716}"/>
              </a:ext>
            </a:extLst>
          </p:cNvPr>
          <p:cNvCxnSpPr>
            <a:cxnSpLocks/>
            <a:stCxn id="15" idx="1"/>
            <a:endCxn id="5" idx="5"/>
          </p:cNvCxnSpPr>
          <p:nvPr/>
        </p:nvCxnSpPr>
        <p:spPr>
          <a:xfrm flipH="1" flipV="1">
            <a:off x="7934214" y="2573149"/>
            <a:ext cx="1704119" cy="190746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接连接符 21">
            <a:extLst>
              <a:ext uri="{FF2B5EF4-FFF2-40B4-BE49-F238E27FC236}">
                <a16:creationId xmlns:a16="http://schemas.microsoft.com/office/drawing/2014/main" id="{C95931F5-3E87-408F-AA42-51DF35A274B0}"/>
              </a:ext>
            </a:extLst>
          </p:cNvPr>
          <p:cNvCxnSpPr>
            <a:cxnSpLocks/>
            <a:stCxn id="9" idx="2"/>
            <a:endCxn id="5" idx="6"/>
          </p:cNvCxnSpPr>
          <p:nvPr/>
        </p:nvCxnSpPr>
        <p:spPr>
          <a:xfrm flipH="1">
            <a:off x="8057730" y="2186723"/>
            <a:ext cx="2699584" cy="8823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椭圆 25">
            <a:extLst>
              <a:ext uri="{FF2B5EF4-FFF2-40B4-BE49-F238E27FC236}">
                <a16:creationId xmlns:a16="http://schemas.microsoft.com/office/drawing/2014/main" id="{A8DDB301-3D9F-4D53-A80B-2CCA885692C9}"/>
              </a:ext>
            </a:extLst>
          </p:cNvPr>
          <p:cNvSpPr/>
          <p:nvPr/>
        </p:nvSpPr>
        <p:spPr>
          <a:xfrm>
            <a:off x="8334899" y="5510614"/>
            <a:ext cx="1202123" cy="12021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27" name="文本框 26">
            <a:extLst>
              <a:ext uri="{FF2B5EF4-FFF2-40B4-BE49-F238E27FC236}">
                <a16:creationId xmlns:a16="http://schemas.microsoft.com/office/drawing/2014/main" id="{F0EF3D9D-1F5B-4B98-8D0F-A08C6C47AEC1}"/>
              </a:ext>
            </a:extLst>
          </p:cNvPr>
          <p:cNvSpPr txBox="1"/>
          <p:nvPr/>
        </p:nvSpPr>
        <p:spPr>
          <a:xfrm>
            <a:off x="8758617" y="5789118"/>
            <a:ext cx="703006"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28" name="文本框 27">
            <a:extLst>
              <a:ext uri="{FF2B5EF4-FFF2-40B4-BE49-F238E27FC236}">
                <a16:creationId xmlns:a16="http://schemas.microsoft.com/office/drawing/2014/main" id="{D4A5FBB5-55C6-4B91-BFFF-A1117E079DB5}"/>
              </a:ext>
            </a:extLst>
          </p:cNvPr>
          <p:cNvSpPr txBox="1"/>
          <p:nvPr/>
        </p:nvSpPr>
        <p:spPr>
          <a:xfrm>
            <a:off x="8431462" y="6187325"/>
            <a:ext cx="105517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29" name="文本框 28">
            <a:extLst>
              <a:ext uri="{FF2B5EF4-FFF2-40B4-BE49-F238E27FC236}">
                <a16:creationId xmlns:a16="http://schemas.microsoft.com/office/drawing/2014/main" id="{2DB3AF09-E750-46F8-B8E4-DEAADBC1A334}"/>
              </a:ext>
            </a:extLst>
          </p:cNvPr>
          <p:cNvSpPr txBox="1"/>
          <p:nvPr/>
        </p:nvSpPr>
        <p:spPr>
          <a:xfrm>
            <a:off x="8586527" y="5986618"/>
            <a:ext cx="890483"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cxnSp>
        <p:nvCxnSpPr>
          <p:cNvPr id="30" name="直接连接符 21">
            <a:extLst>
              <a:ext uri="{FF2B5EF4-FFF2-40B4-BE49-F238E27FC236}">
                <a16:creationId xmlns:a16="http://schemas.microsoft.com/office/drawing/2014/main" id="{4CEEC50E-D31E-43EC-8BB5-11484DE1703C}"/>
              </a:ext>
            </a:extLst>
          </p:cNvPr>
          <p:cNvCxnSpPr>
            <a:cxnSpLocks/>
            <a:stCxn id="15" idx="3"/>
            <a:endCxn id="26" idx="7"/>
          </p:cNvCxnSpPr>
          <p:nvPr/>
        </p:nvCxnSpPr>
        <p:spPr>
          <a:xfrm flipH="1">
            <a:off x="9360975" y="5167623"/>
            <a:ext cx="277358" cy="519038"/>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5BF08AB1-0E7A-495B-A3F9-4E0DA3668740}"/>
              </a:ext>
            </a:extLst>
          </p:cNvPr>
          <p:cNvSpPr txBox="1"/>
          <p:nvPr/>
        </p:nvSpPr>
        <p:spPr>
          <a:xfrm>
            <a:off x="8922620" y="5595007"/>
            <a:ext cx="518150" cy="369332"/>
          </a:xfrm>
          <a:prstGeom prst="rect">
            <a:avLst/>
          </a:prstGeom>
          <a:noFill/>
        </p:spPr>
        <p:txBody>
          <a:bodyPr wrap="square" rtlCol="0">
            <a:spAutoFit/>
          </a:bodyPr>
          <a:lstStyle/>
          <a:p>
            <a:pPr algn="ctr"/>
            <a:r>
              <a:rPr lang="en-US" altLang="zh-CN" b="1" dirty="0">
                <a:solidFill>
                  <a:srgbClr val="66FF66"/>
                </a:solidFill>
              </a:rPr>
              <a:t>bb</a:t>
            </a:r>
            <a:endParaRPr lang="zh-CN" altLang="en-US" b="1" dirty="0">
              <a:solidFill>
                <a:srgbClr val="00FFFF"/>
              </a:solidFill>
            </a:endParaRPr>
          </a:p>
        </p:txBody>
      </p:sp>
      <p:cxnSp>
        <p:nvCxnSpPr>
          <p:cNvPr id="32" name="直接连接符 21">
            <a:extLst>
              <a:ext uri="{FF2B5EF4-FFF2-40B4-BE49-F238E27FC236}">
                <a16:creationId xmlns:a16="http://schemas.microsoft.com/office/drawing/2014/main" id="{48353F4F-77EF-4773-8118-EE86F3C901F7}"/>
              </a:ext>
            </a:extLst>
          </p:cNvPr>
          <p:cNvCxnSpPr>
            <a:cxnSpLocks/>
            <a:stCxn id="5" idx="4"/>
            <a:endCxn id="26" idx="0"/>
          </p:cNvCxnSpPr>
          <p:nvPr/>
        </p:nvCxnSpPr>
        <p:spPr>
          <a:xfrm>
            <a:off x="7636022" y="2696665"/>
            <a:ext cx="1299939" cy="2813949"/>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接连接符 21">
            <a:extLst>
              <a:ext uri="{FF2B5EF4-FFF2-40B4-BE49-F238E27FC236}">
                <a16:creationId xmlns:a16="http://schemas.microsoft.com/office/drawing/2014/main" id="{83C8EB9F-95B1-4E3F-97F9-63D573A13464}"/>
              </a:ext>
            </a:extLst>
          </p:cNvPr>
          <p:cNvCxnSpPr>
            <a:cxnSpLocks/>
            <a:stCxn id="26" idx="1"/>
            <a:endCxn id="5" idx="4"/>
          </p:cNvCxnSpPr>
          <p:nvPr/>
        </p:nvCxnSpPr>
        <p:spPr>
          <a:xfrm flipH="1" flipV="1">
            <a:off x="7636022" y="2696665"/>
            <a:ext cx="874924" cy="2989996"/>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椭圆 33">
            <a:extLst>
              <a:ext uri="{FF2B5EF4-FFF2-40B4-BE49-F238E27FC236}">
                <a16:creationId xmlns:a16="http://schemas.microsoft.com/office/drawing/2014/main" id="{86B66063-6254-46A2-B1A8-F7964910C3E8}"/>
              </a:ext>
            </a:extLst>
          </p:cNvPr>
          <p:cNvSpPr/>
          <p:nvPr/>
        </p:nvSpPr>
        <p:spPr>
          <a:xfrm>
            <a:off x="6626148" y="4778808"/>
            <a:ext cx="1306721" cy="130672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35" name="文本框 34">
            <a:extLst>
              <a:ext uri="{FF2B5EF4-FFF2-40B4-BE49-F238E27FC236}">
                <a16:creationId xmlns:a16="http://schemas.microsoft.com/office/drawing/2014/main" id="{23242862-CF78-4466-BEDB-C0465B10B1B8}"/>
              </a:ext>
            </a:extLst>
          </p:cNvPr>
          <p:cNvSpPr txBox="1"/>
          <p:nvPr/>
        </p:nvSpPr>
        <p:spPr>
          <a:xfrm>
            <a:off x="6961860" y="5095948"/>
            <a:ext cx="87496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36" name="文本框 35">
            <a:extLst>
              <a:ext uri="{FF2B5EF4-FFF2-40B4-BE49-F238E27FC236}">
                <a16:creationId xmlns:a16="http://schemas.microsoft.com/office/drawing/2014/main" id="{953DC718-2D61-4759-B815-159B98EC09B0}"/>
              </a:ext>
            </a:extLst>
          </p:cNvPr>
          <p:cNvSpPr txBox="1"/>
          <p:nvPr/>
        </p:nvSpPr>
        <p:spPr>
          <a:xfrm>
            <a:off x="6644330" y="5494155"/>
            <a:ext cx="120212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37" name="文本框 36">
            <a:extLst>
              <a:ext uri="{FF2B5EF4-FFF2-40B4-BE49-F238E27FC236}">
                <a16:creationId xmlns:a16="http://schemas.microsoft.com/office/drawing/2014/main" id="{C61ADA83-C8A9-4644-951F-BDCFB67DD733}"/>
              </a:ext>
            </a:extLst>
          </p:cNvPr>
          <p:cNvSpPr txBox="1"/>
          <p:nvPr/>
        </p:nvSpPr>
        <p:spPr>
          <a:xfrm>
            <a:off x="6799395" y="5293448"/>
            <a:ext cx="1047058"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38" name="文本框 37">
            <a:extLst>
              <a:ext uri="{FF2B5EF4-FFF2-40B4-BE49-F238E27FC236}">
                <a16:creationId xmlns:a16="http://schemas.microsoft.com/office/drawing/2014/main" id="{8645AD92-B29C-4A87-BA92-3FF8AF324ED5}"/>
              </a:ext>
            </a:extLst>
          </p:cNvPr>
          <p:cNvSpPr txBox="1"/>
          <p:nvPr/>
        </p:nvSpPr>
        <p:spPr>
          <a:xfrm>
            <a:off x="7125863" y="4892212"/>
            <a:ext cx="694068" cy="369332"/>
          </a:xfrm>
          <a:prstGeom prst="rect">
            <a:avLst/>
          </a:prstGeom>
          <a:noFill/>
        </p:spPr>
        <p:txBody>
          <a:bodyPr wrap="square" rtlCol="0">
            <a:spAutoFit/>
          </a:bodyPr>
          <a:lstStyle/>
          <a:p>
            <a:pPr algn="ct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cxnSp>
        <p:nvCxnSpPr>
          <p:cNvPr id="39" name="直接连接符 21">
            <a:extLst>
              <a:ext uri="{FF2B5EF4-FFF2-40B4-BE49-F238E27FC236}">
                <a16:creationId xmlns:a16="http://schemas.microsoft.com/office/drawing/2014/main" id="{E7EAF409-F817-405E-B426-018EEFE08956}"/>
              </a:ext>
            </a:extLst>
          </p:cNvPr>
          <p:cNvCxnSpPr>
            <a:cxnSpLocks/>
            <a:stCxn id="26" idx="2"/>
            <a:endCxn id="34" idx="5"/>
          </p:cNvCxnSpPr>
          <p:nvPr/>
        </p:nvCxnSpPr>
        <p:spPr>
          <a:xfrm flipH="1" flipV="1">
            <a:off x="7741504" y="5894164"/>
            <a:ext cx="593395" cy="217512"/>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直接连接符 21">
            <a:extLst>
              <a:ext uri="{FF2B5EF4-FFF2-40B4-BE49-F238E27FC236}">
                <a16:creationId xmlns:a16="http://schemas.microsoft.com/office/drawing/2014/main" id="{4E4CD0E8-401C-430A-A913-C1B289A22AA5}"/>
              </a:ext>
            </a:extLst>
          </p:cNvPr>
          <p:cNvCxnSpPr>
            <a:cxnSpLocks/>
            <a:stCxn id="5" idx="3"/>
            <a:endCxn id="4" idx="0"/>
          </p:cNvCxnSpPr>
          <p:nvPr/>
        </p:nvCxnSpPr>
        <p:spPr>
          <a:xfrm flipH="1">
            <a:off x="7023496" y="2573149"/>
            <a:ext cx="314333" cy="790040"/>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直接连接符 21">
            <a:extLst>
              <a:ext uri="{FF2B5EF4-FFF2-40B4-BE49-F238E27FC236}">
                <a16:creationId xmlns:a16="http://schemas.microsoft.com/office/drawing/2014/main" id="{437E947B-CAF9-45BA-BE0B-D67E53C874CB}"/>
              </a:ext>
            </a:extLst>
          </p:cNvPr>
          <p:cNvCxnSpPr>
            <a:cxnSpLocks/>
            <a:stCxn id="6" idx="5"/>
            <a:endCxn id="4" idx="6"/>
          </p:cNvCxnSpPr>
          <p:nvPr/>
        </p:nvCxnSpPr>
        <p:spPr>
          <a:xfrm flipH="1">
            <a:off x="7445204" y="1548093"/>
            <a:ext cx="1215445" cy="2236805"/>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直接连接符 21">
            <a:extLst>
              <a:ext uri="{FF2B5EF4-FFF2-40B4-BE49-F238E27FC236}">
                <a16:creationId xmlns:a16="http://schemas.microsoft.com/office/drawing/2014/main" id="{984C76CE-7346-4182-B0A3-7CFCE08D1449}"/>
              </a:ext>
            </a:extLst>
          </p:cNvPr>
          <p:cNvCxnSpPr>
            <a:cxnSpLocks/>
            <a:stCxn id="4" idx="5"/>
            <a:endCxn id="15" idx="2"/>
          </p:cNvCxnSpPr>
          <p:nvPr/>
        </p:nvCxnSpPr>
        <p:spPr>
          <a:xfrm>
            <a:off x="7321688" y="4083090"/>
            <a:ext cx="2174361" cy="741030"/>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9000825B-FF1C-4985-8469-BAA5F0E72ECD}"/>
              </a:ext>
            </a:extLst>
          </p:cNvPr>
          <p:cNvSpPr txBox="1"/>
          <p:nvPr/>
        </p:nvSpPr>
        <p:spPr>
          <a:xfrm>
            <a:off x="6849313" y="3565240"/>
            <a:ext cx="508779"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sp>
        <p:nvSpPr>
          <p:cNvPr id="44" name="文本框 43">
            <a:extLst>
              <a:ext uri="{FF2B5EF4-FFF2-40B4-BE49-F238E27FC236}">
                <a16:creationId xmlns:a16="http://schemas.microsoft.com/office/drawing/2014/main" id="{C68DAB99-E51A-48E5-91CB-A4C76DEF0430}"/>
              </a:ext>
            </a:extLst>
          </p:cNvPr>
          <p:cNvSpPr txBox="1"/>
          <p:nvPr/>
        </p:nvSpPr>
        <p:spPr>
          <a:xfrm>
            <a:off x="7012307" y="3375195"/>
            <a:ext cx="327259" cy="369332"/>
          </a:xfrm>
          <a:prstGeom prst="rect">
            <a:avLst/>
          </a:prstGeom>
          <a:noFill/>
        </p:spPr>
        <p:txBody>
          <a:bodyPr wrap="square" rtlCol="0">
            <a:spAutoFit/>
          </a:bodyPr>
          <a:lstStyle/>
          <a:p>
            <a:pPr algn="ctr"/>
            <a:r>
              <a:rPr lang="en-US" altLang="zh-CN" b="1" dirty="0">
                <a:solidFill>
                  <a:srgbClr val="00FFFF"/>
                </a:solidFill>
              </a:rPr>
              <a:t>c</a:t>
            </a:r>
            <a:endParaRPr lang="zh-CN" altLang="en-US" b="1" dirty="0">
              <a:solidFill>
                <a:srgbClr val="00FFFF"/>
              </a:solidFill>
            </a:endParaRPr>
          </a:p>
        </p:txBody>
      </p:sp>
      <p:cxnSp>
        <p:nvCxnSpPr>
          <p:cNvPr id="45" name="直接连接符 21">
            <a:extLst>
              <a:ext uri="{FF2B5EF4-FFF2-40B4-BE49-F238E27FC236}">
                <a16:creationId xmlns:a16="http://schemas.microsoft.com/office/drawing/2014/main" id="{1912911A-CC08-4314-A484-DCA063DF662F}"/>
              </a:ext>
            </a:extLst>
          </p:cNvPr>
          <p:cNvCxnSpPr>
            <a:cxnSpLocks/>
            <a:stCxn id="34" idx="0"/>
            <a:endCxn id="4" idx="4"/>
          </p:cNvCxnSpPr>
          <p:nvPr/>
        </p:nvCxnSpPr>
        <p:spPr>
          <a:xfrm flipH="1" flipV="1">
            <a:off x="7023496" y="4206606"/>
            <a:ext cx="256013" cy="572202"/>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接连接符 21">
            <a:extLst>
              <a:ext uri="{FF2B5EF4-FFF2-40B4-BE49-F238E27FC236}">
                <a16:creationId xmlns:a16="http://schemas.microsoft.com/office/drawing/2014/main" id="{69F11EBC-A766-4EA8-8597-0C50B944C876}"/>
              </a:ext>
            </a:extLst>
          </p:cNvPr>
          <p:cNvCxnSpPr>
            <a:cxnSpLocks/>
            <a:stCxn id="4" idx="1"/>
            <a:endCxn id="6" idx="1"/>
          </p:cNvCxnSpPr>
          <p:nvPr/>
        </p:nvCxnSpPr>
        <p:spPr>
          <a:xfrm rot="5400000" flipH="1" flipV="1">
            <a:off x="6243186" y="1549726"/>
            <a:ext cx="2419096" cy="1454862"/>
          </a:xfrm>
          <a:prstGeom prst="bentConnector3">
            <a:avLst>
              <a:gd name="adj1" fmla="val 99979"/>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接连接符 21">
            <a:extLst>
              <a:ext uri="{FF2B5EF4-FFF2-40B4-BE49-F238E27FC236}">
                <a16:creationId xmlns:a16="http://schemas.microsoft.com/office/drawing/2014/main" id="{8647A21D-BE51-4150-A8D8-669CBCF57095}"/>
              </a:ext>
            </a:extLst>
          </p:cNvPr>
          <p:cNvCxnSpPr>
            <a:cxnSpLocks/>
            <a:stCxn id="11" idx="2"/>
            <a:endCxn id="4" idx="6"/>
          </p:cNvCxnSpPr>
          <p:nvPr/>
        </p:nvCxnSpPr>
        <p:spPr>
          <a:xfrm flipH="1">
            <a:off x="7445204" y="3775273"/>
            <a:ext cx="3753260" cy="9625"/>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6C81C3FF-6958-4EC8-B32F-1122ACA94C3B}"/>
              </a:ext>
            </a:extLst>
          </p:cNvPr>
          <p:cNvSpPr txBox="1"/>
          <p:nvPr/>
        </p:nvSpPr>
        <p:spPr>
          <a:xfrm>
            <a:off x="9896475" y="1126332"/>
            <a:ext cx="590550" cy="369332"/>
          </a:xfrm>
          <a:prstGeom prst="rect">
            <a:avLst/>
          </a:prstGeom>
          <a:noFill/>
        </p:spPr>
        <p:txBody>
          <a:bodyPr wrap="square" rtlCol="0">
            <a:spAutoFit/>
          </a:bodyPr>
          <a:lstStyle/>
          <a:p>
            <a:pPr algn="ctr"/>
            <a:r>
              <a:rPr lang="en-US" altLang="zh-CN" b="1" dirty="0">
                <a:solidFill>
                  <a:srgbClr val="FFFF00"/>
                </a:solidFill>
              </a:rPr>
              <a:t>a</a:t>
            </a:r>
            <a:endParaRPr lang="zh-CN" altLang="en-US" dirty="0"/>
          </a:p>
        </p:txBody>
      </p:sp>
    </p:spTree>
    <p:extLst>
      <p:ext uri="{BB962C8B-B14F-4D97-AF65-F5344CB8AC3E}">
        <p14:creationId xmlns:p14="http://schemas.microsoft.com/office/powerpoint/2010/main" val="546059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例题</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3" y="2052917"/>
            <a:ext cx="5615539" cy="4665935"/>
          </a:xfrm>
        </p:spPr>
        <p:txBody>
          <a:bodyPr>
            <a:normAutofit/>
          </a:bodyPr>
          <a:lstStyle/>
          <a:p>
            <a:r>
              <a:rPr lang="zh-CN" altLang="en-US" dirty="0"/>
              <a:t>如果是转移边，那么可以选择删去若干个首字母直到长度减</a:t>
            </a:r>
            <a:r>
              <a:rPr lang="en-US" altLang="zh-CN" dirty="0"/>
              <a:t>1</a:t>
            </a:r>
            <a:r>
              <a:rPr lang="zh-CN" altLang="en-US" dirty="0"/>
              <a:t>在目标节点接受的范围内时再删尾字母</a:t>
            </a:r>
            <a:endParaRPr lang="en-US" altLang="zh-CN" dirty="0"/>
          </a:p>
          <a:p>
            <a:r>
              <a:rPr lang="zh-CN" altLang="en-US" dirty="0"/>
              <a:t>注意到操作过程中不可能会使字符串在</a:t>
            </a:r>
            <a:r>
              <a:rPr lang="en-US" altLang="zh-CN" dirty="0"/>
              <a:t>S</a:t>
            </a:r>
            <a:r>
              <a:rPr lang="zh-CN" altLang="en-US" dirty="0"/>
              <a:t>中的出现次数变小（因为每次都是变成自己的子串）</a:t>
            </a:r>
            <a:endParaRPr lang="en-US" altLang="zh-CN" dirty="0"/>
          </a:p>
          <a:p>
            <a:r>
              <a:rPr lang="zh-CN" altLang="en-US" dirty="0"/>
              <a:t>又因为状态所在节点不变出现次数也不变，所以一定存在一种最优情况使得在走这条转移边之前删去尽量少的首字母</a:t>
            </a:r>
            <a:endParaRPr lang="en-US" altLang="zh-CN" dirty="0"/>
          </a:p>
          <a:p>
            <a:r>
              <a:rPr lang="zh-CN" altLang="en-US" dirty="0"/>
              <a:t>若不是，我们可以把多删的那些首字母留到删去尾字母之后再删，这样不会让删这些字母对答案的贡献变小</a:t>
            </a:r>
            <a:endParaRPr lang="en-US" altLang="zh-CN" dirty="0"/>
          </a:p>
          <a:p>
            <a:r>
              <a:rPr lang="zh-CN" altLang="en-US" dirty="0"/>
              <a:t>于是这样就会转移到目标节点中最长的字符串</a:t>
            </a:r>
            <a:endParaRPr lang="en-US" altLang="zh-CN" dirty="0"/>
          </a:p>
        </p:txBody>
      </p:sp>
      <p:sp>
        <p:nvSpPr>
          <p:cNvPr id="4" name="椭圆 3">
            <a:extLst>
              <a:ext uri="{FF2B5EF4-FFF2-40B4-BE49-F238E27FC236}">
                <a16:creationId xmlns:a16="http://schemas.microsoft.com/office/drawing/2014/main" id="{0B9DD749-C876-4BB8-9EC1-03BC587CAC35}"/>
              </a:ext>
            </a:extLst>
          </p:cNvPr>
          <p:cNvSpPr/>
          <p:nvPr/>
        </p:nvSpPr>
        <p:spPr>
          <a:xfrm>
            <a:off x="6601787" y="3363189"/>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5" name="椭圆 4">
            <a:extLst>
              <a:ext uri="{FF2B5EF4-FFF2-40B4-BE49-F238E27FC236}">
                <a16:creationId xmlns:a16="http://schemas.microsoft.com/office/drawing/2014/main" id="{CF9E721E-2A32-4858-B14C-4831439241CE}"/>
              </a:ext>
            </a:extLst>
          </p:cNvPr>
          <p:cNvSpPr/>
          <p:nvPr/>
        </p:nvSpPr>
        <p:spPr>
          <a:xfrm>
            <a:off x="7214313" y="1853248"/>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sp>
        <p:nvSpPr>
          <p:cNvPr id="6" name="椭圆 5">
            <a:extLst>
              <a:ext uri="{FF2B5EF4-FFF2-40B4-BE49-F238E27FC236}">
                <a16:creationId xmlns:a16="http://schemas.microsoft.com/office/drawing/2014/main" id="{D577D113-B67D-409A-A798-8F2672E9079E}"/>
              </a:ext>
            </a:extLst>
          </p:cNvPr>
          <p:cNvSpPr/>
          <p:nvPr/>
        </p:nvSpPr>
        <p:spPr>
          <a:xfrm>
            <a:off x="8080653" y="968097"/>
            <a:ext cx="679508" cy="67950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85680A07-6BC8-4302-A329-3746E12C15CF}"/>
              </a:ext>
            </a:extLst>
          </p:cNvPr>
          <p:cNvSpPr/>
          <p:nvPr/>
        </p:nvSpPr>
        <p:spPr>
          <a:xfrm>
            <a:off x="9850730" y="968097"/>
            <a:ext cx="679508" cy="6795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cxnSp>
        <p:nvCxnSpPr>
          <p:cNvPr id="8" name="直接连接符 21">
            <a:extLst>
              <a:ext uri="{FF2B5EF4-FFF2-40B4-BE49-F238E27FC236}">
                <a16:creationId xmlns:a16="http://schemas.microsoft.com/office/drawing/2014/main" id="{4DF7EEA5-2552-4561-AA2D-00E655058CA0}"/>
              </a:ext>
            </a:extLst>
          </p:cNvPr>
          <p:cNvCxnSpPr>
            <a:cxnSpLocks/>
            <a:stCxn id="6" idx="6"/>
            <a:endCxn id="7" idx="2"/>
          </p:cNvCxnSpPr>
          <p:nvPr/>
        </p:nvCxnSpPr>
        <p:spPr>
          <a:xfrm>
            <a:off x="8760161" y="1307851"/>
            <a:ext cx="1090569" cy="0"/>
          </a:xfrm>
          <a:prstGeom prst="straightConnector1">
            <a:avLst/>
          </a:prstGeom>
          <a:ln w="38100">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D213240E-DE3E-4F0A-B79B-E241967081E9}"/>
              </a:ext>
            </a:extLst>
          </p:cNvPr>
          <p:cNvSpPr/>
          <p:nvPr/>
        </p:nvSpPr>
        <p:spPr>
          <a:xfrm>
            <a:off x="10757314" y="176501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cxnSp>
        <p:nvCxnSpPr>
          <p:cNvPr id="10" name="直接连接符 21">
            <a:extLst>
              <a:ext uri="{FF2B5EF4-FFF2-40B4-BE49-F238E27FC236}">
                <a16:creationId xmlns:a16="http://schemas.microsoft.com/office/drawing/2014/main" id="{03EF3C25-284F-41EB-A986-6997D89F7209}"/>
              </a:ext>
            </a:extLst>
          </p:cNvPr>
          <p:cNvCxnSpPr>
            <a:cxnSpLocks/>
            <a:stCxn id="7" idx="5"/>
            <a:endCxn id="9" idx="1"/>
          </p:cNvCxnSpPr>
          <p:nvPr/>
        </p:nvCxnSpPr>
        <p:spPr>
          <a:xfrm>
            <a:off x="10430726" y="1548093"/>
            <a:ext cx="450104" cy="340437"/>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6380DC6A-D989-444E-B997-46303657F19C}"/>
              </a:ext>
            </a:extLst>
          </p:cNvPr>
          <p:cNvSpPr/>
          <p:nvPr/>
        </p:nvSpPr>
        <p:spPr>
          <a:xfrm>
            <a:off x="11198464" y="335356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12" name="文本框 11">
            <a:extLst>
              <a:ext uri="{FF2B5EF4-FFF2-40B4-BE49-F238E27FC236}">
                <a16:creationId xmlns:a16="http://schemas.microsoft.com/office/drawing/2014/main" id="{0929F7D3-9098-42D1-AAF1-E579D14D8F2C}"/>
              </a:ext>
            </a:extLst>
          </p:cNvPr>
          <p:cNvSpPr txBox="1"/>
          <p:nvPr/>
        </p:nvSpPr>
        <p:spPr>
          <a:xfrm>
            <a:off x="11302441" y="3753941"/>
            <a:ext cx="653255"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cxnSp>
        <p:nvCxnSpPr>
          <p:cNvPr id="13" name="直接连接符 21">
            <a:extLst>
              <a:ext uri="{FF2B5EF4-FFF2-40B4-BE49-F238E27FC236}">
                <a16:creationId xmlns:a16="http://schemas.microsoft.com/office/drawing/2014/main" id="{9170B4B1-C679-42B1-9A08-BA5340CF194F}"/>
              </a:ext>
            </a:extLst>
          </p:cNvPr>
          <p:cNvCxnSpPr>
            <a:cxnSpLocks/>
            <a:stCxn id="9" idx="4"/>
            <a:endCxn id="11" idx="1"/>
          </p:cNvCxnSpPr>
          <p:nvPr/>
        </p:nvCxnSpPr>
        <p:spPr>
          <a:xfrm>
            <a:off x="11179023" y="2608431"/>
            <a:ext cx="142957" cy="86864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7CC7215C-A9AD-4076-8BCA-386687532016}"/>
              </a:ext>
            </a:extLst>
          </p:cNvPr>
          <p:cNvSpPr txBox="1"/>
          <p:nvPr/>
        </p:nvSpPr>
        <p:spPr>
          <a:xfrm>
            <a:off x="10925652" y="2151553"/>
            <a:ext cx="508779" cy="369332"/>
          </a:xfrm>
          <a:prstGeom prst="rect">
            <a:avLst/>
          </a:prstGeom>
          <a:noFill/>
        </p:spPr>
        <p:txBody>
          <a:bodyPr wrap="square" rtlCol="0">
            <a:spAutoFit/>
          </a:bodyPr>
          <a:lstStyle/>
          <a:p>
            <a:pPr algn="ctr"/>
            <a:r>
              <a:rPr lang="en-US" altLang="zh-CN" b="1" dirty="0">
                <a:solidFill>
                  <a:srgbClr val="FFFF00"/>
                </a:solidFill>
              </a:rPr>
              <a:t>a</a:t>
            </a:r>
            <a:r>
              <a:rPr lang="en-US" altLang="zh-CN" b="1" dirty="0">
                <a:solidFill>
                  <a:srgbClr val="66FF66"/>
                </a:solidFill>
              </a:rPr>
              <a:t>b</a:t>
            </a:r>
            <a:endParaRPr lang="zh-CN" altLang="en-US" b="1" dirty="0">
              <a:solidFill>
                <a:srgbClr val="00FFFF"/>
              </a:solidFill>
            </a:endParaRPr>
          </a:p>
        </p:txBody>
      </p:sp>
      <p:sp>
        <p:nvSpPr>
          <p:cNvPr id="15" name="椭圆 14">
            <a:extLst>
              <a:ext uri="{FF2B5EF4-FFF2-40B4-BE49-F238E27FC236}">
                <a16:creationId xmlns:a16="http://schemas.microsoft.com/office/drawing/2014/main" id="{BBFF6402-32E2-428C-AD1A-3430C7FC6DA9}"/>
              </a:ext>
            </a:extLst>
          </p:cNvPr>
          <p:cNvSpPr/>
          <p:nvPr/>
        </p:nvSpPr>
        <p:spPr>
          <a:xfrm>
            <a:off x="9496049" y="4338332"/>
            <a:ext cx="971575" cy="9715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16" name="文本框 15">
            <a:extLst>
              <a:ext uri="{FF2B5EF4-FFF2-40B4-BE49-F238E27FC236}">
                <a16:creationId xmlns:a16="http://schemas.microsoft.com/office/drawing/2014/main" id="{3CEDC941-C80D-44C5-8C46-E61063B11360}"/>
              </a:ext>
            </a:extLst>
          </p:cNvPr>
          <p:cNvSpPr txBox="1"/>
          <p:nvPr/>
        </p:nvSpPr>
        <p:spPr>
          <a:xfrm>
            <a:off x="9879138" y="4411379"/>
            <a:ext cx="48279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17" name="文本框 16">
            <a:extLst>
              <a:ext uri="{FF2B5EF4-FFF2-40B4-BE49-F238E27FC236}">
                <a16:creationId xmlns:a16="http://schemas.microsoft.com/office/drawing/2014/main" id="{7850C8EC-B4B1-4DE2-B010-C4FBED3AC627}"/>
              </a:ext>
            </a:extLst>
          </p:cNvPr>
          <p:cNvSpPr txBox="1"/>
          <p:nvPr/>
        </p:nvSpPr>
        <p:spPr>
          <a:xfrm>
            <a:off x="9526971" y="4802131"/>
            <a:ext cx="89048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18" name="文本框 17">
            <a:extLst>
              <a:ext uri="{FF2B5EF4-FFF2-40B4-BE49-F238E27FC236}">
                <a16:creationId xmlns:a16="http://schemas.microsoft.com/office/drawing/2014/main" id="{4F08BA08-13A9-499C-AACC-78E05768A1A3}"/>
              </a:ext>
            </a:extLst>
          </p:cNvPr>
          <p:cNvSpPr txBox="1"/>
          <p:nvPr/>
        </p:nvSpPr>
        <p:spPr>
          <a:xfrm>
            <a:off x="9691662" y="4601424"/>
            <a:ext cx="717674"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cxnSp>
        <p:nvCxnSpPr>
          <p:cNvPr id="19" name="直接连接符 21">
            <a:extLst>
              <a:ext uri="{FF2B5EF4-FFF2-40B4-BE49-F238E27FC236}">
                <a16:creationId xmlns:a16="http://schemas.microsoft.com/office/drawing/2014/main" id="{866E9EB0-00A6-4E2F-AAD7-329E3326E765}"/>
              </a:ext>
            </a:extLst>
          </p:cNvPr>
          <p:cNvCxnSpPr>
            <a:cxnSpLocks/>
            <a:stCxn id="11" idx="3"/>
            <a:endCxn id="15" idx="7"/>
          </p:cNvCxnSpPr>
          <p:nvPr/>
        </p:nvCxnSpPr>
        <p:spPr>
          <a:xfrm flipH="1">
            <a:off x="10325340" y="4073465"/>
            <a:ext cx="996640" cy="40715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直接连接符 21">
            <a:extLst>
              <a:ext uri="{FF2B5EF4-FFF2-40B4-BE49-F238E27FC236}">
                <a16:creationId xmlns:a16="http://schemas.microsoft.com/office/drawing/2014/main" id="{805EC6EE-D8AF-4AC9-ACCC-4EA648018641}"/>
              </a:ext>
            </a:extLst>
          </p:cNvPr>
          <p:cNvCxnSpPr>
            <a:cxnSpLocks/>
            <a:stCxn id="7" idx="1"/>
            <a:endCxn id="6" idx="7"/>
          </p:cNvCxnSpPr>
          <p:nvPr/>
        </p:nvCxnSpPr>
        <p:spPr>
          <a:xfrm flipH="1">
            <a:off x="8660649" y="1067609"/>
            <a:ext cx="1289593"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接连接符 21">
            <a:extLst>
              <a:ext uri="{FF2B5EF4-FFF2-40B4-BE49-F238E27FC236}">
                <a16:creationId xmlns:a16="http://schemas.microsoft.com/office/drawing/2014/main" id="{8CFB405B-5515-4B0B-86F4-622383244E06}"/>
              </a:ext>
            </a:extLst>
          </p:cNvPr>
          <p:cNvCxnSpPr>
            <a:cxnSpLocks/>
            <a:stCxn id="6" idx="3"/>
            <a:endCxn id="5" idx="7"/>
          </p:cNvCxnSpPr>
          <p:nvPr/>
        </p:nvCxnSpPr>
        <p:spPr>
          <a:xfrm flipH="1">
            <a:off x="7934214" y="1548093"/>
            <a:ext cx="245951" cy="42867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6C3A4D31-69CD-4B73-9D64-618D5D05F879}"/>
              </a:ext>
            </a:extLst>
          </p:cNvPr>
          <p:cNvSpPr txBox="1"/>
          <p:nvPr/>
        </p:nvSpPr>
        <p:spPr>
          <a:xfrm>
            <a:off x="7384898" y="1957783"/>
            <a:ext cx="508779" cy="369332"/>
          </a:xfrm>
          <a:prstGeom prst="rect">
            <a:avLst/>
          </a:prstGeom>
          <a:noFill/>
        </p:spPr>
        <p:txBody>
          <a:bodyPr wrap="square" rtlCol="0">
            <a:spAutoFit/>
          </a:bodyPr>
          <a:lstStyle/>
          <a:p>
            <a:pPr algn="ctr"/>
            <a:r>
              <a:rPr lang="en-US" altLang="zh-CN" b="1" dirty="0">
                <a:solidFill>
                  <a:srgbClr val="66FF66"/>
                </a:solidFill>
              </a:rPr>
              <a:t>b</a:t>
            </a:r>
            <a:endParaRPr lang="zh-CN" altLang="en-US" b="1" dirty="0">
              <a:solidFill>
                <a:srgbClr val="00FFFF"/>
              </a:solidFill>
            </a:endParaRPr>
          </a:p>
        </p:txBody>
      </p:sp>
      <p:cxnSp>
        <p:nvCxnSpPr>
          <p:cNvPr id="23" name="直接连接符 21">
            <a:extLst>
              <a:ext uri="{FF2B5EF4-FFF2-40B4-BE49-F238E27FC236}">
                <a16:creationId xmlns:a16="http://schemas.microsoft.com/office/drawing/2014/main" id="{D73E79F1-EB45-48A3-A827-082196A22EF2}"/>
              </a:ext>
            </a:extLst>
          </p:cNvPr>
          <p:cNvCxnSpPr>
            <a:cxnSpLocks/>
            <a:stCxn id="5" idx="0"/>
            <a:endCxn id="6" idx="2"/>
          </p:cNvCxnSpPr>
          <p:nvPr/>
        </p:nvCxnSpPr>
        <p:spPr>
          <a:xfrm flipV="1">
            <a:off x="7636022" y="1307851"/>
            <a:ext cx="444631" cy="54539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直接连接符 21">
            <a:extLst>
              <a:ext uri="{FF2B5EF4-FFF2-40B4-BE49-F238E27FC236}">
                <a16:creationId xmlns:a16="http://schemas.microsoft.com/office/drawing/2014/main" id="{CCE84700-9BD7-47E2-8A89-7854A46CB716}"/>
              </a:ext>
            </a:extLst>
          </p:cNvPr>
          <p:cNvCxnSpPr>
            <a:cxnSpLocks/>
            <a:stCxn id="15" idx="1"/>
            <a:endCxn id="5" idx="5"/>
          </p:cNvCxnSpPr>
          <p:nvPr/>
        </p:nvCxnSpPr>
        <p:spPr>
          <a:xfrm flipH="1" flipV="1">
            <a:off x="7934214" y="2573149"/>
            <a:ext cx="1704119" cy="190746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接连接符 21">
            <a:extLst>
              <a:ext uri="{FF2B5EF4-FFF2-40B4-BE49-F238E27FC236}">
                <a16:creationId xmlns:a16="http://schemas.microsoft.com/office/drawing/2014/main" id="{C95931F5-3E87-408F-AA42-51DF35A274B0}"/>
              </a:ext>
            </a:extLst>
          </p:cNvPr>
          <p:cNvCxnSpPr>
            <a:cxnSpLocks/>
            <a:stCxn id="9" idx="2"/>
            <a:endCxn id="5" idx="6"/>
          </p:cNvCxnSpPr>
          <p:nvPr/>
        </p:nvCxnSpPr>
        <p:spPr>
          <a:xfrm flipH="1">
            <a:off x="8057730" y="2186723"/>
            <a:ext cx="2699584" cy="8823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椭圆 25">
            <a:extLst>
              <a:ext uri="{FF2B5EF4-FFF2-40B4-BE49-F238E27FC236}">
                <a16:creationId xmlns:a16="http://schemas.microsoft.com/office/drawing/2014/main" id="{A8DDB301-3D9F-4D53-A80B-2CCA885692C9}"/>
              </a:ext>
            </a:extLst>
          </p:cNvPr>
          <p:cNvSpPr/>
          <p:nvPr/>
        </p:nvSpPr>
        <p:spPr>
          <a:xfrm>
            <a:off x="8334899" y="5510614"/>
            <a:ext cx="1202123" cy="12021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27" name="文本框 26">
            <a:extLst>
              <a:ext uri="{FF2B5EF4-FFF2-40B4-BE49-F238E27FC236}">
                <a16:creationId xmlns:a16="http://schemas.microsoft.com/office/drawing/2014/main" id="{F0EF3D9D-1F5B-4B98-8D0F-A08C6C47AEC1}"/>
              </a:ext>
            </a:extLst>
          </p:cNvPr>
          <p:cNvSpPr txBox="1"/>
          <p:nvPr/>
        </p:nvSpPr>
        <p:spPr>
          <a:xfrm>
            <a:off x="8758617" y="5789118"/>
            <a:ext cx="703006"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28" name="文本框 27">
            <a:extLst>
              <a:ext uri="{FF2B5EF4-FFF2-40B4-BE49-F238E27FC236}">
                <a16:creationId xmlns:a16="http://schemas.microsoft.com/office/drawing/2014/main" id="{D4A5FBB5-55C6-4B91-BFFF-A1117E079DB5}"/>
              </a:ext>
            </a:extLst>
          </p:cNvPr>
          <p:cNvSpPr txBox="1"/>
          <p:nvPr/>
        </p:nvSpPr>
        <p:spPr>
          <a:xfrm>
            <a:off x="8431462" y="6187325"/>
            <a:ext cx="105517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29" name="文本框 28">
            <a:extLst>
              <a:ext uri="{FF2B5EF4-FFF2-40B4-BE49-F238E27FC236}">
                <a16:creationId xmlns:a16="http://schemas.microsoft.com/office/drawing/2014/main" id="{2DB3AF09-E750-46F8-B8E4-DEAADBC1A334}"/>
              </a:ext>
            </a:extLst>
          </p:cNvPr>
          <p:cNvSpPr txBox="1"/>
          <p:nvPr/>
        </p:nvSpPr>
        <p:spPr>
          <a:xfrm>
            <a:off x="8586527" y="5986618"/>
            <a:ext cx="890483"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cxnSp>
        <p:nvCxnSpPr>
          <p:cNvPr id="30" name="直接连接符 21">
            <a:extLst>
              <a:ext uri="{FF2B5EF4-FFF2-40B4-BE49-F238E27FC236}">
                <a16:creationId xmlns:a16="http://schemas.microsoft.com/office/drawing/2014/main" id="{4CEEC50E-D31E-43EC-8BB5-11484DE1703C}"/>
              </a:ext>
            </a:extLst>
          </p:cNvPr>
          <p:cNvCxnSpPr>
            <a:cxnSpLocks/>
            <a:stCxn id="15" idx="3"/>
            <a:endCxn id="26" idx="7"/>
          </p:cNvCxnSpPr>
          <p:nvPr/>
        </p:nvCxnSpPr>
        <p:spPr>
          <a:xfrm flipH="1">
            <a:off x="9360975" y="5167623"/>
            <a:ext cx="277358" cy="519038"/>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5BF08AB1-0E7A-495B-A3F9-4E0DA3668740}"/>
              </a:ext>
            </a:extLst>
          </p:cNvPr>
          <p:cNvSpPr txBox="1"/>
          <p:nvPr/>
        </p:nvSpPr>
        <p:spPr>
          <a:xfrm>
            <a:off x="8922620" y="5595007"/>
            <a:ext cx="518150" cy="369332"/>
          </a:xfrm>
          <a:prstGeom prst="rect">
            <a:avLst/>
          </a:prstGeom>
          <a:noFill/>
        </p:spPr>
        <p:txBody>
          <a:bodyPr wrap="square" rtlCol="0">
            <a:spAutoFit/>
          </a:bodyPr>
          <a:lstStyle/>
          <a:p>
            <a:pPr algn="ctr"/>
            <a:r>
              <a:rPr lang="en-US" altLang="zh-CN" b="1" dirty="0">
                <a:solidFill>
                  <a:srgbClr val="66FF66"/>
                </a:solidFill>
              </a:rPr>
              <a:t>bb</a:t>
            </a:r>
            <a:endParaRPr lang="zh-CN" altLang="en-US" b="1" dirty="0">
              <a:solidFill>
                <a:srgbClr val="00FFFF"/>
              </a:solidFill>
            </a:endParaRPr>
          </a:p>
        </p:txBody>
      </p:sp>
      <p:cxnSp>
        <p:nvCxnSpPr>
          <p:cNvPr id="32" name="直接连接符 21">
            <a:extLst>
              <a:ext uri="{FF2B5EF4-FFF2-40B4-BE49-F238E27FC236}">
                <a16:creationId xmlns:a16="http://schemas.microsoft.com/office/drawing/2014/main" id="{48353F4F-77EF-4773-8118-EE86F3C901F7}"/>
              </a:ext>
            </a:extLst>
          </p:cNvPr>
          <p:cNvCxnSpPr>
            <a:cxnSpLocks/>
            <a:stCxn id="5" idx="4"/>
            <a:endCxn id="26" idx="0"/>
          </p:cNvCxnSpPr>
          <p:nvPr/>
        </p:nvCxnSpPr>
        <p:spPr>
          <a:xfrm>
            <a:off x="7636022" y="2696665"/>
            <a:ext cx="1299939" cy="2813949"/>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接连接符 21">
            <a:extLst>
              <a:ext uri="{FF2B5EF4-FFF2-40B4-BE49-F238E27FC236}">
                <a16:creationId xmlns:a16="http://schemas.microsoft.com/office/drawing/2014/main" id="{83C8EB9F-95B1-4E3F-97F9-63D573A13464}"/>
              </a:ext>
            </a:extLst>
          </p:cNvPr>
          <p:cNvCxnSpPr>
            <a:cxnSpLocks/>
            <a:stCxn id="26" idx="1"/>
            <a:endCxn id="5" idx="4"/>
          </p:cNvCxnSpPr>
          <p:nvPr/>
        </p:nvCxnSpPr>
        <p:spPr>
          <a:xfrm flipH="1" flipV="1">
            <a:off x="7636022" y="2696665"/>
            <a:ext cx="874924" cy="2989996"/>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椭圆 33">
            <a:extLst>
              <a:ext uri="{FF2B5EF4-FFF2-40B4-BE49-F238E27FC236}">
                <a16:creationId xmlns:a16="http://schemas.microsoft.com/office/drawing/2014/main" id="{86B66063-6254-46A2-B1A8-F7964910C3E8}"/>
              </a:ext>
            </a:extLst>
          </p:cNvPr>
          <p:cNvSpPr/>
          <p:nvPr/>
        </p:nvSpPr>
        <p:spPr>
          <a:xfrm>
            <a:off x="6626148" y="4778808"/>
            <a:ext cx="1306721" cy="130672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35" name="文本框 34">
            <a:extLst>
              <a:ext uri="{FF2B5EF4-FFF2-40B4-BE49-F238E27FC236}">
                <a16:creationId xmlns:a16="http://schemas.microsoft.com/office/drawing/2014/main" id="{23242862-CF78-4466-BEDB-C0465B10B1B8}"/>
              </a:ext>
            </a:extLst>
          </p:cNvPr>
          <p:cNvSpPr txBox="1"/>
          <p:nvPr/>
        </p:nvSpPr>
        <p:spPr>
          <a:xfrm>
            <a:off x="6961860" y="5095948"/>
            <a:ext cx="87496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36" name="文本框 35">
            <a:extLst>
              <a:ext uri="{FF2B5EF4-FFF2-40B4-BE49-F238E27FC236}">
                <a16:creationId xmlns:a16="http://schemas.microsoft.com/office/drawing/2014/main" id="{953DC718-2D61-4759-B815-159B98EC09B0}"/>
              </a:ext>
            </a:extLst>
          </p:cNvPr>
          <p:cNvSpPr txBox="1"/>
          <p:nvPr/>
        </p:nvSpPr>
        <p:spPr>
          <a:xfrm>
            <a:off x="6644330" y="5494155"/>
            <a:ext cx="120212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37" name="文本框 36">
            <a:extLst>
              <a:ext uri="{FF2B5EF4-FFF2-40B4-BE49-F238E27FC236}">
                <a16:creationId xmlns:a16="http://schemas.microsoft.com/office/drawing/2014/main" id="{C61ADA83-C8A9-4644-951F-BDCFB67DD733}"/>
              </a:ext>
            </a:extLst>
          </p:cNvPr>
          <p:cNvSpPr txBox="1"/>
          <p:nvPr/>
        </p:nvSpPr>
        <p:spPr>
          <a:xfrm>
            <a:off x="6799395" y="5293448"/>
            <a:ext cx="1047058"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38" name="文本框 37">
            <a:extLst>
              <a:ext uri="{FF2B5EF4-FFF2-40B4-BE49-F238E27FC236}">
                <a16:creationId xmlns:a16="http://schemas.microsoft.com/office/drawing/2014/main" id="{8645AD92-B29C-4A87-BA92-3FF8AF324ED5}"/>
              </a:ext>
            </a:extLst>
          </p:cNvPr>
          <p:cNvSpPr txBox="1"/>
          <p:nvPr/>
        </p:nvSpPr>
        <p:spPr>
          <a:xfrm>
            <a:off x="7125863" y="4892212"/>
            <a:ext cx="694068" cy="369332"/>
          </a:xfrm>
          <a:prstGeom prst="rect">
            <a:avLst/>
          </a:prstGeom>
          <a:noFill/>
        </p:spPr>
        <p:txBody>
          <a:bodyPr wrap="square" rtlCol="0">
            <a:spAutoFit/>
          </a:bodyPr>
          <a:lstStyle/>
          <a:p>
            <a:pPr algn="ct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cxnSp>
        <p:nvCxnSpPr>
          <p:cNvPr id="39" name="直接连接符 21">
            <a:extLst>
              <a:ext uri="{FF2B5EF4-FFF2-40B4-BE49-F238E27FC236}">
                <a16:creationId xmlns:a16="http://schemas.microsoft.com/office/drawing/2014/main" id="{E7EAF409-F817-405E-B426-018EEFE08956}"/>
              </a:ext>
            </a:extLst>
          </p:cNvPr>
          <p:cNvCxnSpPr>
            <a:cxnSpLocks/>
            <a:stCxn id="26" idx="2"/>
            <a:endCxn id="34" idx="5"/>
          </p:cNvCxnSpPr>
          <p:nvPr/>
        </p:nvCxnSpPr>
        <p:spPr>
          <a:xfrm flipH="1" flipV="1">
            <a:off x="7741504" y="5894164"/>
            <a:ext cx="593395" cy="217512"/>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直接连接符 21">
            <a:extLst>
              <a:ext uri="{FF2B5EF4-FFF2-40B4-BE49-F238E27FC236}">
                <a16:creationId xmlns:a16="http://schemas.microsoft.com/office/drawing/2014/main" id="{4E4CD0E8-401C-430A-A913-C1B289A22AA5}"/>
              </a:ext>
            </a:extLst>
          </p:cNvPr>
          <p:cNvCxnSpPr>
            <a:cxnSpLocks/>
            <a:stCxn id="5" idx="3"/>
            <a:endCxn id="4" idx="0"/>
          </p:cNvCxnSpPr>
          <p:nvPr/>
        </p:nvCxnSpPr>
        <p:spPr>
          <a:xfrm flipH="1">
            <a:off x="7023496" y="2573149"/>
            <a:ext cx="314333" cy="790040"/>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直接连接符 21">
            <a:extLst>
              <a:ext uri="{FF2B5EF4-FFF2-40B4-BE49-F238E27FC236}">
                <a16:creationId xmlns:a16="http://schemas.microsoft.com/office/drawing/2014/main" id="{437E947B-CAF9-45BA-BE0B-D67E53C874CB}"/>
              </a:ext>
            </a:extLst>
          </p:cNvPr>
          <p:cNvCxnSpPr>
            <a:cxnSpLocks/>
            <a:stCxn id="6" idx="5"/>
            <a:endCxn id="4" idx="6"/>
          </p:cNvCxnSpPr>
          <p:nvPr/>
        </p:nvCxnSpPr>
        <p:spPr>
          <a:xfrm flipH="1">
            <a:off x="7445204" y="1548093"/>
            <a:ext cx="1215445" cy="2236805"/>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直接连接符 21">
            <a:extLst>
              <a:ext uri="{FF2B5EF4-FFF2-40B4-BE49-F238E27FC236}">
                <a16:creationId xmlns:a16="http://schemas.microsoft.com/office/drawing/2014/main" id="{984C76CE-7346-4182-B0A3-7CFCE08D1449}"/>
              </a:ext>
            </a:extLst>
          </p:cNvPr>
          <p:cNvCxnSpPr>
            <a:cxnSpLocks/>
            <a:stCxn id="4" idx="5"/>
            <a:endCxn id="15" idx="2"/>
          </p:cNvCxnSpPr>
          <p:nvPr/>
        </p:nvCxnSpPr>
        <p:spPr>
          <a:xfrm>
            <a:off x="7321688" y="4083090"/>
            <a:ext cx="2174361" cy="741030"/>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9000825B-FF1C-4985-8469-BAA5F0E72ECD}"/>
              </a:ext>
            </a:extLst>
          </p:cNvPr>
          <p:cNvSpPr txBox="1"/>
          <p:nvPr/>
        </p:nvSpPr>
        <p:spPr>
          <a:xfrm>
            <a:off x="6849313" y="3565240"/>
            <a:ext cx="508779"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sp>
        <p:nvSpPr>
          <p:cNvPr id="44" name="文本框 43">
            <a:extLst>
              <a:ext uri="{FF2B5EF4-FFF2-40B4-BE49-F238E27FC236}">
                <a16:creationId xmlns:a16="http://schemas.microsoft.com/office/drawing/2014/main" id="{C68DAB99-E51A-48E5-91CB-A4C76DEF0430}"/>
              </a:ext>
            </a:extLst>
          </p:cNvPr>
          <p:cNvSpPr txBox="1"/>
          <p:nvPr/>
        </p:nvSpPr>
        <p:spPr>
          <a:xfrm>
            <a:off x="7012307" y="3375195"/>
            <a:ext cx="327259" cy="369332"/>
          </a:xfrm>
          <a:prstGeom prst="rect">
            <a:avLst/>
          </a:prstGeom>
          <a:noFill/>
        </p:spPr>
        <p:txBody>
          <a:bodyPr wrap="square" rtlCol="0">
            <a:spAutoFit/>
          </a:bodyPr>
          <a:lstStyle/>
          <a:p>
            <a:pPr algn="ctr"/>
            <a:r>
              <a:rPr lang="en-US" altLang="zh-CN" b="1" dirty="0">
                <a:solidFill>
                  <a:srgbClr val="00FFFF"/>
                </a:solidFill>
              </a:rPr>
              <a:t>c</a:t>
            </a:r>
            <a:endParaRPr lang="zh-CN" altLang="en-US" b="1" dirty="0">
              <a:solidFill>
                <a:srgbClr val="00FFFF"/>
              </a:solidFill>
            </a:endParaRPr>
          </a:p>
        </p:txBody>
      </p:sp>
      <p:cxnSp>
        <p:nvCxnSpPr>
          <p:cNvPr id="45" name="直接连接符 21">
            <a:extLst>
              <a:ext uri="{FF2B5EF4-FFF2-40B4-BE49-F238E27FC236}">
                <a16:creationId xmlns:a16="http://schemas.microsoft.com/office/drawing/2014/main" id="{1912911A-CC08-4314-A484-DCA063DF662F}"/>
              </a:ext>
            </a:extLst>
          </p:cNvPr>
          <p:cNvCxnSpPr>
            <a:cxnSpLocks/>
            <a:stCxn id="34" idx="0"/>
            <a:endCxn id="4" idx="4"/>
          </p:cNvCxnSpPr>
          <p:nvPr/>
        </p:nvCxnSpPr>
        <p:spPr>
          <a:xfrm flipH="1" flipV="1">
            <a:off x="7023496" y="4206606"/>
            <a:ext cx="256013" cy="572202"/>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接连接符 21">
            <a:extLst>
              <a:ext uri="{FF2B5EF4-FFF2-40B4-BE49-F238E27FC236}">
                <a16:creationId xmlns:a16="http://schemas.microsoft.com/office/drawing/2014/main" id="{69F11EBC-A766-4EA8-8597-0C50B944C876}"/>
              </a:ext>
            </a:extLst>
          </p:cNvPr>
          <p:cNvCxnSpPr>
            <a:cxnSpLocks/>
            <a:stCxn id="4" idx="1"/>
            <a:endCxn id="6" idx="1"/>
          </p:cNvCxnSpPr>
          <p:nvPr/>
        </p:nvCxnSpPr>
        <p:spPr>
          <a:xfrm rot="5400000" flipH="1" flipV="1">
            <a:off x="6243186" y="1549726"/>
            <a:ext cx="2419096" cy="1454862"/>
          </a:xfrm>
          <a:prstGeom prst="bentConnector3">
            <a:avLst>
              <a:gd name="adj1" fmla="val 99979"/>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接连接符 21">
            <a:extLst>
              <a:ext uri="{FF2B5EF4-FFF2-40B4-BE49-F238E27FC236}">
                <a16:creationId xmlns:a16="http://schemas.microsoft.com/office/drawing/2014/main" id="{8647A21D-BE51-4150-A8D8-669CBCF57095}"/>
              </a:ext>
            </a:extLst>
          </p:cNvPr>
          <p:cNvCxnSpPr>
            <a:cxnSpLocks/>
            <a:stCxn id="11" idx="2"/>
            <a:endCxn id="4" idx="6"/>
          </p:cNvCxnSpPr>
          <p:nvPr/>
        </p:nvCxnSpPr>
        <p:spPr>
          <a:xfrm flipH="1">
            <a:off x="7445204" y="3775273"/>
            <a:ext cx="3753260" cy="9625"/>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6C81C3FF-6958-4EC8-B32F-1122ACA94C3B}"/>
              </a:ext>
            </a:extLst>
          </p:cNvPr>
          <p:cNvSpPr txBox="1"/>
          <p:nvPr/>
        </p:nvSpPr>
        <p:spPr>
          <a:xfrm>
            <a:off x="9896475" y="1126332"/>
            <a:ext cx="590550" cy="369332"/>
          </a:xfrm>
          <a:prstGeom prst="rect">
            <a:avLst/>
          </a:prstGeom>
          <a:noFill/>
        </p:spPr>
        <p:txBody>
          <a:bodyPr wrap="square" rtlCol="0">
            <a:spAutoFit/>
          </a:bodyPr>
          <a:lstStyle/>
          <a:p>
            <a:pPr algn="ctr"/>
            <a:r>
              <a:rPr lang="en-US" altLang="zh-CN" b="1" dirty="0">
                <a:solidFill>
                  <a:srgbClr val="FFFF00"/>
                </a:solidFill>
              </a:rPr>
              <a:t>a</a:t>
            </a:r>
            <a:endParaRPr lang="zh-CN" altLang="en-US" dirty="0"/>
          </a:p>
        </p:txBody>
      </p:sp>
    </p:spTree>
    <p:extLst>
      <p:ext uri="{BB962C8B-B14F-4D97-AF65-F5344CB8AC3E}">
        <p14:creationId xmlns:p14="http://schemas.microsoft.com/office/powerpoint/2010/main" val="293788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例题</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3" y="2052917"/>
            <a:ext cx="5615539" cy="4665935"/>
          </a:xfrm>
        </p:spPr>
        <p:txBody>
          <a:bodyPr>
            <a:normAutofit/>
          </a:bodyPr>
          <a:lstStyle/>
          <a:p>
            <a:r>
              <a:rPr lang="zh-CN" altLang="en-US" dirty="0"/>
              <a:t>又因为</a:t>
            </a:r>
            <a:r>
              <a:rPr lang="en-US" altLang="zh-CN" dirty="0"/>
              <a:t>S</a:t>
            </a:r>
            <a:r>
              <a:rPr lang="zh-CN" altLang="en-US" dirty="0"/>
              <a:t>也是某个节点接受的最长的字符串</a:t>
            </a:r>
            <a:endParaRPr lang="en-US" altLang="zh-CN" dirty="0"/>
          </a:p>
          <a:p>
            <a:r>
              <a:rPr lang="zh-CN" altLang="en-US" dirty="0"/>
              <a:t>所以我们发现只需要对每个节点接受的最长的字符串计算</a:t>
            </a:r>
            <a:r>
              <a:rPr lang="en-US" altLang="zh-CN" dirty="0"/>
              <a:t>f(x)</a:t>
            </a:r>
            <a:r>
              <a:rPr lang="zh-CN" altLang="en-US" dirty="0"/>
              <a:t>就可以了</a:t>
            </a:r>
            <a:endParaRPr lang="en-US" altLang="zh-CN" dirty="0"/>
          </a:p>
          <a:p>
            <a:r>
              <a:rPr lang="zh-CN" altLang="en-US" dirty="0"/>
              <a:t>由于每个</a:t>
            </a:r>
            <a:r>
              <a:rPr lang="en-US" altLang="zh-CN" dirty="0"/>
              <a:t>x</a:t>
            </a:r>
            <a:r>
              <a:rPr lang="zh-CN" altLang="en-US" dirty="0"/>
              <a:t>只会贡献到严格更长的状态</a:t>
            </a:r>
            <a:endParaRPr lang="en-US" altLang="zh-CN" dirty="0"/>
          </a:p>
          <a:p>
            <a:r>
              <a:rPr lang="zh-CN" altLang="en-US" dirty="0"/>
              <a:t>所以转移是无环的，所以你只需要按照</a:t>
            </a:r>
            <a:r>
              <a:rPr lang="en-US" altLang="zh-CN" dirty="0"/>
              <a:t>max</a:t>
            </a:r>
            <a:r>
              <a:rPr lang="zh-CN" altLang="en-US" dirty="0"/>
              <a:t>从小到大的顺序枚举节点，再枚举边转移就可以了，贡献是很好统计的</a:t>
            </a:r>
            <a:endParaRPr lang="en-US" altLang="zh-CN" dirty="0"/>
          </a:p>
          <a:p>
            <a:r>
              <a:rPr lang="zh-CN" altLang="en-US" dirty="0"/>
              <a:t>时间复杂度是</a:t>
            </a:r>
            <a:r>
              <a:rPr lang="en-US" altLang="zh-CN" dirty="0"/>
              <a:t>O(n×</a:t>
            </a:r>
            <a:r>
              <a:rPr lang="zh-CN" altLang="en-US" dirty="0"/>
              <a:t>字符集大小</a:t>
            </a:r>
            <a:r>
              <a:rPr lang="en-US" altLang="zh-CN" dirty="0"/>
              <a:t>)</a:t>
            </a:r>
          </a:p>
        </p:txBody>
      </p:sp>
      <p:sp>
        <p:nvSpPr>
          <p:cNvPr id="4" name="椭圆 3">
            <a:extLst>
              <a:ext uri="{FF2B5EF4-FFF2-40B4-BE49-F238E27FC236}">
                <a16:creationId xmlns:a16="http://schemas.microsoft.com/office/drawing/2014/main" id="{0B9DD749-C876-4BB8-9EC1-03BC587CAC35}"/>
              </a:ext>
            </a:extLst>
          </p:cNvPr>
          <p:cNvSpPr/>
          <p:nvPr/>
        </p:nvSpPr>
        <p:spPr>
          <a:xfrm>
            <a:off x="6601787" y="3363189"/>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5" name="椭圆 4">
            <a:extLst>
              <a:ext uri="{FF2B5EF4-FFF2-40B4-BE49-F238E27FC236}">
                <a16:creationId xmlns:a16="http://schemas.microsoft.com/office/drawing/2014/main" id="{CF9E721E-2A32-4858-B14C-4831439241CE}"/>
              </a:ext>
            </a:extLst>
          </p:cNvPr>
          <p:cNvSpPr/>
          <p:nvPr/>
        </p:nvSpPr>
        <p:spPr>
          <a:xfrm>
            <a:off x="7214313" y="1853248"/>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sp>
        <p:nvSpPr>
          <p:cNvPr id="6" name="椭圆 5">
            <a:extLst>
              <a:ext uri="{FF2B5EF4-FFF2-40B4-BE49-F238E27FC236}">
                <a16:creationId xmlns:a16="http://schemas.microsoft.com/office/drawing/2014/main" id="{D577D113-B67D-409A-A798-8F2672E9079E}"/>
              </a:ext>
            </a:extLst>
          </p:cNvPr>
          <p:cNvSpPr/>
          <p:nvPr/>
        </p:nvSpPr>
        <p:spPr>
          <a:xfrm>
            <a:off x="8080653" y="968097"/>
            <a:ext cx="679508" cy="67950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85680A07-6BC8-4302-A329-3746E12C15CF}"/>
              </a:ext>
            </a:extLst>
          </p:cNvPr>
          <p:cNvSpPr/>
          <p:nvPr/>
        </p:nvSpPr>
        <p:spPr>
          <a:xfrm>
            <a:off x="9850730" y="968097"/>
            <a:ext cx="679508" cy="6795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cxnSp>
        <p:nvCxnSpPr>
          <p:cNvPr id="8" name="直接连接符 21">
            <a:extLst>
              <a:ext uri="{FF2B5EF4-FFF2-40B4-BE49-F238E27FC236}">
                <a16:creationId xmlns:a16="http://schemas.microsoft.com/office/drawing/2014/main" id="{4DF7EEA5-2552-4561-AA2D-00E655058CA0}"/>
              </a:ext>
            </a:extLst>
          </p:cNvPr>
          <p:cNvCxnSpPr>
            <a:cxnSpLocks/>
            <a:stCxn id="6" idx="6"/>
            <a:endCxn id="7" idx="2"/>
          </p:cNvCxnSpPr>
          <p:nvPr/>
        </p:nvCxnSpPr>
        <p:spPr>
          <a:xfrm>
            <a:off x="8760161" y="1307851"/>
            <a:ext cx="1090569" cy="0"/>
          </a:xfrm>
          <a:prstGeom prst="straightConnector1">
            <a:avLst/>
          </a:prstGeom>
          <a:ln w="38100">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D213240E-DE3E-4F0A-B79B-E241967081E9}"/>
              </a:ext>
            </a:extLst>
          </p:cNvPr>
          <p:cNvSpPr/>
          <p:nvPr/>
        </p:nvSpPr>
        <p:spPr>
          <a:xfrm>
            <a:off x="10757314" y="176501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cxnSp>
        <p:nvCxnSpPr>
          <p:cNvPr id="10" name="直接连接符 21">
            <a:extLst>
              <a:ext uri="{FF2B5EF4-FFF2-40B4-BE49-F238E27FC236}">
                <a16:creationId xmlns:a16="http://schemas.microsoft.com/office/drawing/2014/main" id="{03EF3C25-284F-41EB-A986-6997D89F7209}"/>
              </a:ext>
            </a:extLst>
          </p:cNvPr>
          <p:cNvCxnSpPr>
            <a:cxnSpLocks/>
            <a:stCxn id="7" idx="5"/>
            <a:endCxn id="9" idx="1"/>
          </p:cNvCxnSpPr>
          <p:nvPr/>
        </p:nvCxnSpPr>
        <p:spPr>
          <a:xfrm>
            <a:off x="10430726" y="1548093"/>
            <a:ext cx="450104" cy="340437"/>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6380DC6A-D989-444E-B997-46303657F19C}"/>
              </a:ext>
            </a:extLst>
          </p:cNvPr>
          <p:cNvSpPr/>
          <p:nvPr/>
        </p:nvSpPr>
        <p:spPr>
          <a:xfrm>
            <a:off x="11198464" y="335356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12" name="文本框 11">
            <a:extLst>
              <a:ext uri="{FF2B5EF4-FFF2-40B4-BE49-F238E27FC236}">
                <a16:creationId xmlns:a16="http://schemas.microsoft.com/office/drawing/2014/main" id="{0929F7D3-9098-42D1-AAF1-E579D14D8F2C}"/>
              </a:ext>
            </a:extLst>
          </p:cNvPr>
          <p:cNvSpPr txBox="1"/>
          <p:nvPr/>
        </p:nvSpPr>
        <p:spPr>
          <a:xfrm>
            <a:off x="11302441" y="3753941"/>
            <a:ext cx="653255"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cxnSp>
        <p:nvCxnSpPr>
          <p:cNvPr id="13" name="直接连接符 21">
            <a:extLst>
              <a:ext uri="{FF2B5EF4-FFF2-40B4-BE49-F238E27FC236}">
                <a16:creationId xmlns:a16="http://schemas.microsoft.com/office/drawing/2014/main" id="{9170B4B1-C679-42B1-9A08-BA5340CF194F}"/>
              </a:ext>
            </a:extLst>
          </p:cNvPr>
          <p:cNvCxnSpPr>
            <a:cxnSpLocks/>
            <a:stCxn id="9" idx="4"/>
            <a:endCxn id="11" idx="1"/>
          </p:cNvCxnSpPr>
          <p:nvPr/>
        </p:nvCxnSpPr>
        <p:spPr>
          <a:xfrm>
            <a:off x="11179023" y="2608431"/>
            <a:ext cx="142957" cy="86864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7CC7215C-A9AD-4076-8BCA-386687532016}"/>
              </a:ext>
            </a:extLst>
          </p:cNvPr>
          <p:cNvSpPr txBox="1"/>
          <p:nvPr/>
        </p:nvSpPr>
        <p:spPr>
          <a:xfrm>
            <a:off x="10925652" y="2151553"/>
            <a:ext cx="508779" cy="369332"/>
          </a:xfrm>
          <a:prstGeom prst="rect">
            <a:avLst/>
          </a:prstGeom>
          <a:noFill/>
        </p:spPr>
        <p:txBody>
          <a:bodyPr wrap="square" rtlCol="0">
            <a:spAutoFit/>
          </a:bodyPr>
          <a:lstStyle/>
          <a:p>
            <a:pPr algn="ctr"/>
            <a:r>
              <a:rPr lang="en-US" altLang="zh-CN" b="1" dirty="0">
                <a:solidFill>
                  <a:srgbClr val="FFFF00"/>
                </a:solidFill>
              </a:rPr>
              <a:t>a</a:t>
            </a:r>
            <a:r>
              <a:rPr lang="en-US" altLang="zh-CN" b="1" dirty="0">
                <a:solidFill>
                  <a:srgbClr val="66FF66"/>
                </a:solidFill>
              </a:rPr>
              <a:t>b</a:t>
            </a:r>
            <a:endParaRPr lang="zh-CN" altLang="en-US" b="1" dirty="0">
              <a:solidFill>
                <a:srgbClr val="00FFFF"/>
              </a:solidFill>
            </a:endParaRPr>
          </a:p>
        </p:txBody>
      </p:sp>
      <p:sp>
        <p:nvSpPr>
          <p:cNvPr id="15" name="椭圆 14">
            <a:extLst>
              <a:ext uri="{FF2B5EF4-FFF2-40B4-BE49-F238E27FC236}">
                <a16:creationId xmlns:a16="http://schemas.microsoft.com/office/drawing/2014/main" id="{BBFF6402-32E2-428C-AD1A-3430C7FC6DA9}"/>
              </a:ext>
            </a:extLst>
          </p:cNvPr>
          <p:cNvSpPr/>
          <p:nvPr/>
        </p:nvSpPr>
        <p:spPr>
          <a:xfrm>
            <a:off x="9496049" y="4338332"/>
            <a:ext cx="971575" cy="9715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16" name="文本框 15">
            <a:extLst>
              <a:ext uri="{FF2B5EF4-FFF2-40B4-BE49-F238E27FC236}">
                <a16:creationId xmlns:a16="http://schemas.microsoft.com/office/drawing/2014/main" id="{3CEDC941-C80D-44C5-8C46-E61063B11360}"/>
              </a:ext>
            </a:extLst>
          </p:cNvPr>
          <p:cNvSpPr txBox="1"/>
          <p:nvPr/>
        </p:nvSpPr>
        <p:spPr>
          <a:xfrm>
            <a:off x="9879138" y="4411379"/>
            <a:ext cx="48279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17" name="文本框 16">
            <a:extLst>
              <a:ext uri="{FF2B5EF4-FFF2-40B4-BE49-F238E27FC236}">
                <a16:creationId xmlns:a16="http://schemas.microsoft.com/office/drawing/2014/main" id="{7850C8EC-B4B1-4DE2-B010-C4FBED3AC627}"/>
              </a:ext>
            </a:extLst>
          </p:cNvPr>
          <p:cNvSpPr txBox="1"/>
          <p:nvPr/>
        </p:nvSpPr>
        <p:spPr>
          <a:xfrm>
            <a:off x="9526971" y="4802131"/>
            <a:ext cx="89048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18" name="文本框 17">
            <a:extLst>
              <a:ext uri="{FF2B5EF4-FFF2-40B4-BE49-F238E27FC236}">
                <a16:creationId xmlns:a16="http://schemas.microsoft.com/office/drawing/2014/main" id="{4F08BA08-13A9-499C-AACC-78E05768A1A3}"/>
              </a:ext>
            </a:extLst>
          </p:cNvPr>
          <p:cNvSpPr txBox="1"/>
          <p:nvPr/>
        </p:nvSpPr>
        <p:spPr>
          <a:xfrm>
            <a:off x="9691662" y="4601424"/>
            <a:ext cx="717674"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cxnSp>
        <p:nvCxnSpPr>
          <p:cNvPr id="19" name="直接连接符 21">
            <a:extLst>
              <a:ext uri="{FF2B5EF4-FFF2-40B4-BE49-F238E27FC236}">
                <a16:creationId xmlns:a16="http://schemas.microsoft.com/office/drawing/2014/main" id="{866E9EB0-00A6-4E2F-AAD7-329E3326E765}"/>
              </a:ext>
            </a:extLst>
          </p:cNvPr>
          <p:cNvCxnSpPr>
            <a:cxnSpLocks/>
            <a:stCxn id="11" idx="3"/>
            <a:endCxn id="15" idx="7"/>
          </p:cNvCxnSpPr>
          <p:nvPr/>
        </p:nvCxnSpPr>
        <p:spPr>
          <a:xfrm flipH="1">
            <a:off x="10325340" y="4073465"/>
            <a:ext cx="996640" cy="40715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直接连接符 21">
            <a:extLst>
              <a:ext uri="{FF2B5EF4-FFF2-40B4-BE49-F238E27FC236}">
                <a16:creationId xmlns:a16="http://schemas.microsoft.com/office/drawing/2014/main" id="{805EC6EE-D8AF-4AC9-ACCC-4EA648018641}"/>
              </a:ext>
            </a:extLst>
          </p:cNvPr>
          <p:cNvCxnSpPr>
            <a:cxnSpLocks/>
            <a:stCxn id="7" idx="1"/>
            <a:endCxn id="6" idx="7"/>
          </p:cNvCxnSpPr>
          <p:nvPr/>
        </p:nvCxnSpPr>
        <p:spPr>
          <a:xfrm flipH="1">
            <a:off x="8660649" y="1067609"/>
            <a:ext cx="1289593"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接连接符 21">
            <a:extLst>
              <a:ext uri="{FF2B5EF4-FFF2-40B4-BE49-F238E27FC236}">
                <a16:creationId xmlns:a16="http://schemas.microsoft.com/office/drawing/2014/main" id="{8CFB405B-5515-4B0B-86F4-622383244E06}"/>
              </a:ext>
            </a:extLst>
          </p:cNvPr>
          <p:cNvCxnSpPr>
            <a:cxnSpLocks/>
            <a:stCxn id="6" idx="3"/>
            <a:endCxn id="5" idx="7"/>
          </p:cNvCxnSpPr>
          <p:nvPr/>
        </p:nvCxnSpPr>
        <p:spPr>
          <a:xfrm flipH="1">
            <a:off x="7934214" y="1548093"/>
            <a:ext cx="245951" cy="42867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6C3A4D31-69CD-4B73-9D64-618D5D05F879}"/>
              </a:ext>
            </a:extLst>
          </p:cNvPr>
          <p:cNvSpPr txBox="1"/>
          <p:nvPr/>
        </p:nvSpPr>
        <p:spPr>
          <a:xfrm>
            <a:off x="7384898" y="1957783"/>
            <a:ext cx="508779" cy="369332"/>
          </a:xfrm>
          <a:prstGeom prst="rect">
            <a:avLst/>
          </a:prstGeom>
          <a:noFill/>
        </p:spPr>
        <p:txBody>
          <a:bodyPr wrap="square" rtlCol="0">
            <a:spAutoFit/>
          </a:bodyPr>
          <a:lstStyle/>
          <a:p>
            <a:pPr algn="ctr"/>
            <a:r>
              <a:rPr lang="en-US" altLang="zh-CN" b="1" dirty="0">
                <a:solidFill>
                  <a:srgbClr val="66FF66"/>
                </a:solidFill>
              </a:rPr>
              <a:t>b</a:t>
            </a:r>
            <a:endParaRPr lang="zh-CN" altLang="en-US" b="1" dirty="0">
              <a:solidFill>
                <a:srgbClr val="00FFFF"/>
              </a:solidFill>
            </a:endParaRPr>
          </a:p>
        </p:txBody>
      </p:sp>
      <p:cxnSp>
        <p:nvCxnSpPr>
          <p:cNvPr id="23" name="直接连接符 21">
            <a:extLst>
              <a:ext uri="{FF2B5EF4-FFF2-40B4-BE49-F238E27FC236}">
                <a16:creationId xmlns:a16="http://schemas.microsoft.com/office/drawing/2014/main" id="{D73E79F1-EB45-48A3-A827-082196A22EF2}"/>
              </a:ext>
            </a:extLst>
          </p:cNvPr>
          <p:cNvCxnSpPr>
            <a:cxnSpLocks/>
            <a:stCxn id="5" idx="0"/>
            <a:endCxn id="6" idx="2"/>
          </p:cNvCxnSpPr>
          <p:nvPr/>
        </p:nvCxnSpPr>
        <p:spPr>
          <a:xfrm flipV="1">
            <a:off x="7636022" y="1307851"/>
            <a:ext cx="444631" cy="54539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直接连接符 21">
            <a:extLst>
              <a:ext uri="{FF2B5EF4-FFF2-40B4-BE49-F238E27FC236}">
                <a16:creationId xmlns:a16="http://schemas.microsoft.com/office/drawing/2014/main" id="{CCE84700-9BD7-47E2-8A89-7854A46CB716}"/>
              </a:ext>
            </a:extLst>
          </p:cNvPr>
          <p:cNvCxnSpPr>
            <a:cxnSpLocks/>
            <a:stCxn id="15" idx="1"/>
            <a:endCxn id="5" idx="5"/>
          </p:cNvCxnSpPr>
          <p:nvPr/>
        </p:nvCxnSpPr>
        <p:spPr>
          <a:xfrm flipH="1" flipV="1">
            <a:off x="7934214" y="2573149"/>
            <a:ext cx="1704119" cy="190746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接连接符 21">
            <a:extLst>
              <a:ext uri="{FF2B5EF4-FFF2-40B4-BE49-F238E27FC236}">
                <a16:creationId xmlns:a16="http://schemas.microsoft.com/office/drawing/2014/main" id="{C95931F5-3E87-408F-AA42-51DF35A274B0}"/>
              </a:ext>
            </a:extLst>
          </p:cNvPr>
          <p:cNvCxnSpPr>
            <a:cxnSpLocks/>
            <a:stCxn id="9" idx="2"/>
            <a:endCxn id="5" idx="6"/>
          </p:cNvCxnSpPr>
          <p:nvPr/>
        </p:nvCxnSpPr>
        <p:spPr>
          <a:xfrm flipH="1">
            <a:off x="8057730" y="2186723"/>
            <a:ext cx="2699584" cy="8823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椭圆 25">
            <a:extLst>
              <a:ext uri="{FF2B5EF4-FFF2-40B4-BE49-F238E27FC236}">
                <a16:creationId xmlns:a16="http://schemas.microsoft.com/office/drawing/2014/main" id="{A8DDB301-3D9F-4D53-A80B-2CCA885692C9}"/>
              </a:ext>
            </a:extLst>
          </p:cNvPr>
          <p:cNvSpPr/>
          <p:nvPr/>
        </p:nvSpPr>
        <p:spPr>
          <a:xfrm>
            <a:off x="8334899" y="5510614"/>
            <a:ext cx="1202123" cy="12021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27" name="文本框 26">
            <a:extLst>
              <a:ext uri="{FF2B5EF4-FFF2-40B4-BE49-F238E27FC236}">
                <a16:creationId xmlns:a16="http://schemas.microsoft.com/office/drawing/2014/main" id="{F0EF3D9D-1F5B-4B98-8D0F-A08C6C47AEC1}"/>
              </a:ext>
            </a:extLst>
          </p:cNvPr>
          <p:cNvSpPr txBox="1"/>
          <p:nvPr/>
        </p:nvSpPr>
        <p:spPr>
          <a:xfrm>
            <a:off x="8758617" y="5789118"/>
            <a:ext cx="703006"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28" name="文本框 27">
            <a:extLst>
              <a:ext uri="{FF2B5EF4-FFF2-40B4-BE49-F238E27FC236}">
                <a16:creationId xmlns:a16="http://schemas.microsoft.com/office/drawing/2014/main" id="{D4A5FBB5-55C6-4B91-BFFF-A1117E079DB5}"/>
              </a:ext>
            </a:extLst>
          </p:cNvPr>
          <p:cNvSpPr txBox="1"/>
          <p:nvPr/>
        </p:nvSpPr>
        <p:spPr>
          <a:xfrm>
            <a:off x="8431462" y="6187325"/>
            <a:ext cx="105517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sp>
        <p:nvSpPr>
          <p:cNvPr id="29" name="文本框 28">
            <a:extLst>
              <a:ext uri="{FF2B5EF4-FFF2-40B4-BE49-F238E27FC236}">
                <a16:creationId xmlns:a16="http://schemas.microsoft.com/office/drawing/2014/main" id="{2DB3AF09-E750-46F8-B8E4-DEAADBC1A334}"/>
              </a:ext>
            </a:extLst>
          </p:cNvPr>
          <p:cNvSpPr txBox="1"/>
          <p:nvPr/>
        </p:nvSpPr>
        <p:spPr>
          <a:xfrm>
            <a:off x="8586527" y="5986618"/>
            <a:ext cx="890483"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endParaRPr lang="zh-CN" altLang="en-US" b="1" dirty="0">
              <a:solidFill>
                <a:srgbClr val="00FFFF"/>
              </a:solidFill>
            </a:endParaRPr>
          </a:p>
        </p:txBody>
      </p:sp>
      <p:cxnSp>
        <p:nvCxnSpPr>
          <p:cNvPr id="30" name="直接连接符 21">
            <a:extLst>
              <a:ext uri="{FF2B5EF4-FFF2-40B4-BE49-F238E27FC236}">
                <a16:creationId xmlns:a16="http://schemas.microsoft.com/office/drawing/2014/main" id="{4CEEC50E-D31E-43EC-8BB5-11484DE1703C}"/>
              </a:ext>
            </a:extLst>
          </p:cNvPr>
          <p:cNvCxnSpPr>
            <a:cxnSpLocks/>
            <a:stCxn id="15" idx="3"/>
            <a:endCxn id="26" idx="7"/>
          </p:cNvCxnSpPr>
          <p:nvPr/>
        </p:nvCxnSpPr>
        <p:spPr>
          <a:xfrm flipH="1">
            <a:off x="9360975" y="5167623"/>
            <a:ext cx="277358" cy="519038"/>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5BF08AB1-0E7A-495B-A3F9-4E0DA3668740}"/>
              </a:ext>
            </a:extLst>
          </p:cNvPr>
          <p:cNvSpPr txBox="1"/>
          <p:nvPr/>
        </p:nvSpPr>
        <p:spPr>
          <a:xfrm>
            <a:off x="8922620" y="5595007"/>
            <a:ext cx="518150" cy="369332"/>
          </a:xfrm>
          <a:prstGeom prst="rect">
            <a:avLst/>
          </a:prstGeom>
          <a:noFill/>
        </p:spPr>
        <p:txBody>
          <a:bodyPr wrap="square" rtlCol="0">
            <a:spAutoFit/>
          </a:bodyPr>
          <a:lstStyle/>
          <a:p>
            <a:pPr algn="ctr"/>
            <a:r>
              <a:rPr lang="en-US" altLang="zh-CN" b="1" dirty="0">
                <a:solidFill>
                  <a:srgbClr val="66FF66"/>
                </a:solidFill>
              </a:rPr>
              <a:t>bb</a:t>
            </a:r>
            <a:endParaRPr lang="zh-CN" altLang="en-US" b="1" dirty="0">
              <a:solidFill>
                <a:srgbClr val="00FFFF"/>
              </a:solidFill>
            </a:endParaRPr>
          </a:p>
        </p:txBody>
      </p:sp>
      <p:cxnSp>
        <p:nvCxnSpPr>
          <p:cNvPr id="32" name="直接连接符 21">
            <a:extLst>
              <a:ext uri="{FF2B5EF4-FFF2-40B4-BE49-F238E27FC236}">
                <a16:creationId xmlns:a16="http://schemas.microsoft.com/office/drawing/2014/main" id="{48353F4F-77EF-4773-8118-EE86F3C901F7}"/>
              </a:ext>
            </a:extLst>
          </p:cNvPr>
          <p:cNvCxnSpPr>
            <a:cxnSpLocks/>
            <a:stCxn id="5" idx="4"/>
            <a:endCxn id="26" idx="0"/>
          </p:cNvCxnSpPr>
          <p:nvPr/>
        </p:nvCxnSpPr>
        <p:spPr>
          <a:xfrm>
            <a:off x="7636022" y="2696665"/>
            <a:ext cx="1299939" cy="2813949"/>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接连接符 21">
            <a:extLst>
              <a:ext uri="{FF2B5EF4-FFF2-40B4-BE49-F238E27FC236}">
                <a16:creationId xmlns:a16="http://schemas.microsoft.com/office/drawing/2014/main" id="{83C8EB9F-95B1-4E3F-97F9-63D573A13464}"/>
              </a:ext>
            </a:extLst>
          </p:cNvPr>
          <p:cNvCxnSpPr>
            <a:cxnSpLocks/>
            <a:stCxn id="26" idx="1"/>
            <a:endCxn id="5" idx="4"/>
          </p:cNvCxnSpPr>
          <p:nvPr/>
        </p:nvCxnSpPr>
        <p:spPr>
          <a:xfrm flipH="1" flipV="1">
            <a:off x="7636022" y="2696665"/>
            <a:ext cx="874924" cy="2989996"/>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椭圆 33">
            <a:extLst>
              <a:ext uri="{FF2B5EF4-FFF2-40B4-BE49-F238E27FC236}">
                <a16:creationId xmlns:a16="http://schemas.microsoft.com/office/drawing/2014/main" id="{86B66063-6254-46A2-B1A8-F7964910C3E8}"/>
              </a:ext>
            </a:extLst>
          </p:cNvPr>
          <p:cNvSpPr/>
          <p:nvPr/>
        </p:nvSpPr>
        <p:spPr>
          <a:xfrm>
            <a:off x="6626148" y="4778808"/>
            <a:ext cx="1306721" cy="130672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35" name="文本框 34">
            <a:extLst>
              <a:ext uri="{FF2B5EF4-FFF2-40B4-BE49-F238E27FC236}">
                <a16:creationId xmlns:a16="http://schemas.microsoft.com/office/drawing/2014/main" id="{23242862-CF78-4466-BEDB-C0465B10B1B8}"/>
              </a:ext>
            </a:extLst>
          </p:cNvPr>
          <p:cNvSpPr txBox="1"/>
          <p:nvPr/>
        </p:nvSpPr>
        <p:spPr>
          <a:xfrm>
            <a:off x="6961860" y="5095948"/>
            <a:ext cx="87496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36" name="文本框 35">
            <a:extLst>
              <a:ext uri="{FF2B5EF4-FFF2-40B4-BE49-F238E27FC236}">
                <a16:creationId xmlns:a16="http://schemas.microsoft.com/office/drawing/2014/main" id="{953DC718-2D61-4759-B815-159B98EC09B0}"/>
              </a:ext>
            </a:extLst>
          </p:cNvPr>
          <p:cNvSpPr txBox="1"/>
          <p:nvPr/>
        </p:nvSpPr>
        <p:spPr>
          <a:xfrm>
            <a:off x="6644330" y="5494155"/>
            <a:ext cx="120212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37" name="文本框 36">
            <a:extLst>
              <a:ext uri="{FF2B5EF4-FFF2-40B4-BE49-F238E27FC236}">
                <a16:creationId xmlns:a16="http://schemas.microsoft.com/office/drawing/2014/main" id="{C61ADA83-C8A9-4644-951F-BDCFB67DD733}"/>
              </a:ext>
            </a:extLst>
          </p:cNvPr>
          <p:cNvSpPr txBox="1"/>
          <p:nvPr/>
        </p:nvSpPr>
        <p:spPr>
          <a:xfrm>
            <a:off x="6799395" y="5293448"/>
            <a:ext cx="1047058"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sp>
        <p:nvSpPr>
          <p:cNvPr id="38" name="文本框 37">
            <a:extLst>
              <a:ext uri="{FF2B5EF4-FFF2-40B4-BE49-F238E27FC236}">
                <a16:creationId xmlns:a16="http://schemas.microsoft.com/office/drawing/2014/main" id="{8645AD92-B29C-4A87-BA92-3FF8AF324ED5}"/>
              </a:ext>
            </a:extLst>
          </p:cNvPr>
          <p:cNvSpPr txBox="1"/>
          <p:nvPr/>
        </p:nvSpPr>
        <p:spPr>
          <a:xfrm>
            <a:off x="7125863" y="4892212"/>
            <a:ext cx="694068" cy="369332"/>
          </a:xfrm>
          <a:prstGeom prst="rect">
            <a:avLst/>
          </a:prstGeom>
          <a:noFill/>
        </p:spPr>
        <p:txBody>
          <a:bodyPr wrap="square" rtlCol="0">
            <a:spAutoFit/>
          </a:bodyPr>
          <a:lstStyle/>
          <a:p>
            <a:pPr algn="ctr"/>
            <a:r>
              <a:rPr lang="en-US" altLang="zh-CN" b="1" dirty="0" err="1">
                <a:solidFill>
                  <a:srgbClr val="66FF66"/>
                </a:solidFill>
              </a:rPr>
              <a:t>bb</a:t>
            </a:r>
            <a:r>
              <a:rPr lang="en-US" altLang="zh-CN" b="1" dirty="0" err="1">
                <a:solidFill>
                  <a:srgbClr val="00FFFF"/>
                </a:solidFill>
              </a:rPr>
              <a:t>c</a:t>
            </a:r>
            <a:endParaRPr lang="zh-CN" altLang="en-US" b="1" dirty="0">
              <a:solidFill>
                <a:srgbClr val="00FFFF"/>
              </a:solidFill>
            </a:endParaRPr>
          </a:p>
        </p:txBody>
      </p:sp>
      <p:cxnSp>
        <p:nvCxnSpPr>
          <p:cNvPr id="39" name="直接连接符 21">
            <a:extLst>
              <a:ext uri="{FF2B5EF4-FFF2-40B4-BE49-F238E27FC236}">
                <a16:creationId xmlns:a16="http://schemas.microsoft.com/office/drawing/2014/main" id="{E7EAF409-F817-405E-B426-018EEFE08956}"/>
              </a:ext>
            </a:extLst>
          </p:cNvPr>
          <p:cNvCxnSpPr>
            <a:cxnSpLocks/>
            <a:stCxn id="26" idx="2"/>
            <a:endCxn id="34" idx="5"/>
          </p:cNvCxnSpPr>
          <p:nvPr/>
        </p:nvCxnSpPr>
        <p:spPr>
          <a:xfrm flipH="1" flipV="1">
            <a:off x="7741504" y="5894164"/>
            <a:ext cx="593395" cy="217512"/>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直接连接符 21">
            <a:extLst>
              <a:ext uri="{FF2B5EF4-FFF2-40B4-BE49-F238E27FC236}">
                <a16:creationId xmlns:a16="http://schemas.microsoft.com/office/drawing/2014/main" id="{4E4CD0E8-401C-430A-A913-C1B289A22AA5}"/>
              </a:ext>
            </a:extLst>
          </p:cNvPr>
          <p:cNvCxnSpPr>
            <a:cxnSpLocks/>
            <a:stCxn id="5" idx="3"/>
            <a:endCxn id="4" idx="0"/>
          </p:cNvCxnSpPr>
          <p:nvPr/>
        </p:nvCxnSpPr>
        <p:spPr>
          <a:xfrm flipH="1">
            <a:off x="7023496" y="2573149"/>
            <a:ext cx="314333" cy="790040"/>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直接连接符 21">
            <a:extLst>
              <a:ext uri="{FF2B5EF4-FFF2-40B4-BE49-F238E27FC236}">
                <a16:creationId xmlns:a16="http://schemas.microsoft.com/office/drawing/2014/main" id="{437E947B-CAF9-45BA-BE0B-D67E53C874CB}"/>
              </a:ext>
            </a:extLst>
          </p:cNvPr>
          <p:cNvCxnSpPr>
            <a:cxnSpLocks/>
            <a:stCxn id="6" idx="5"/>
            <a:endCxn id="4" idx="6"/>
          </p:cNvCxnSpPr>
          <p:nvPr/>
        </p:nvCxnSpPr>
        <p:spPr>
          <a:xfrm flipH="1">
            <a:off x="7445204" y="1548093"/>
            <a:ext cx="1215445" cy="2236805"/>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直接连接符 21">
            <a:extLst>
              <a:ext uri="{FF2B5EF4-FFF2-40B4-BE49-F238E27FC236}">
                <a16:creationId xmlns:a16="http://schemas.microsoft.com/office/drawing/2014/main" id="{984C76CE-7346-4182-B0A3-7CFCE08D1449}"/>
              </a:ext>
            </a:extLst>
          </p:cNvPr>
          <p:cNvCxnSpPr>
            <a:cxnSpLocks/>
            <a:stCxn id="4" idx="5"/>
            <a:endCxn id="15" idx="2"/>
          </p:cNvCxnSpPr>
          <p:nvPr/>
        </p:nvCxnSpPr>
        <p:spPr>
          <a:xfrm>
            <a:off x="7321688" y="4083090"/>
            <a:ext cx="2174361" cy="741030"/>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9000825B-FF1C-4985-8469-BAA5F0E72ECD}"/>
              </a:ext>
            </a:extLst>
          </p:cNvPr>
          <p:cNvSpPr txBox="1"/>
          <p:nvPr/>
        </p:nvSpPr>
        <p:spPr>
          <a:xfrm>
            <a:off x="6849313" y="3565240"/>
            <a:ext cx="508779"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sp>
        <p:nvSpPr>
          <p:cNvPr id="44" name="文本框 43">
            <a:extLst>
              <a:ext uri="{FF2B5EF4-FFF2-40B4-BE49-F238E27FC236}">
                <a16:creationId xmlns:a16="http://schemas.microsoft.com/office/drawing/2014/main" id="{C68DAB99-E51A-48E5-91CB-A4C76DEF0430}"/>
              </a:ext>
            </a:extLst>
          </p:cNvPr>
          <p:cNvSpPr txBox="1"/>
          <p:nvPr/>
        </p:nvSpPr>
        <p:spPr>
          <a:xfrm>
            <a:off x="7012307" y="3375195"/>
            <a:ext cx="327259" cy="369332"/>
          </a:xfrm>
          <a:prstGeom prst="rect">
            <a:avLst/>
          </a:prstGeom>
          <a:noFill/>
        </p:spPr>
        <p:txBody>
          <a:bodyPr wrap="square" rtlCol="0">
            <a:spAutoFit/>
          </a:bodyPr>
          <a:lstStyle/>
          <a:p>
            <a:pPr algn="ctr"/>
            <a:r>
              <a:rPr lang="en-US" altLang="zh-CN" b="1" dirty="0">
                <a:solidFill>
                  <a:srgbClr val="00FFFF"/>
                </a:solidFill>
              </a:rPr>
              <a:t>c</a:t>
            </a:r>
            <a:endParaRPr lang="zh-CN" altLang="en-US" b="1" dirty="0">
              <a:solidFill>
                <a:srgbClr val="00FFFF"/>
              </a:solidFill>
            </a:endParaRPr>
          </a:p>
        </p:txBody>
      </p:sp>
      <p:cxnSp>
        <p:nvCxnSpPr>
          <p:cNvPr id="45" name="直接连接符 21">
            <a:extLst>
              <a:ext uri="{FF2B5EF4-FFF2-40B4-BE49-F238E27FC236}">
                <a16:creationId xmlns:a16="http://schemas.microsoft.com/office/drawing/2014/main" id="{1912911A-CC08-4314-A484-DCA063DF662F}"/>
              </a:ext>
            </a:extLst>
          </p:cNvPr>
          <p:cNvCxnSpPr>
            <a:cxnSpLocks/>
            <a:stCxn id="34" idx="0"/>
            <a:endCxn id="4" idx="4"/>
          </p:cNvCxnSpPr>
          <p:nvPr/>
        </p:nvCxnSpPr>
        <p:spPr>
          <a:xfrm flipH="1" flipV="1">
            <a:off x="7023496" y="4206606"/>
            <a:ext cx="256013" cy="572202"/>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接连接符 21">
            <a:extLst>
              <a:ext uri="{FF2B5EF4-FFF2-40B4-BE49-F238E27FC236}">
                <a16:creationId xmlns:a16="http://schemas.microsoft.com/office/drawing/2014/main" id="{69F11EBC-A766-4EA8-8597-0C50B944C876}"/>
              </a:ext>
            </a:extLst>
          </p:cNvPr>
          <p:cNvCxnSpPr>
            <a:cxnSpLocks/>
            <a:stCxn id="4" idx="1"/>
            <a:endCxn id="6" idx="1"/>
          </p:cNvCxnSpPr>
          <p:nvPr/>
        </p:nvCxnSpPr>
        <p:spPr>
          <a:xfrm rot="5400000" flipH="1" flipV="1">
            <a:off x="6243186" y="1549726"/>
            <a:ext cx="2419096" cy="1454862"/>
          </a:xfrm>
          <a:prstGeom prst="bentConnector3">
            <a:avLst>
              <a:gd name="adj1" fmla="val 99979"/>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接连接符 21">
            <a:extLst>
              <a:ext uri="{FF2B5EF4-FFF2-40B4-BE49-F238E27FC236}">
                <a16:creationId xmlns:a16="http://schemas.microsoft.com/office/drawing/2014/main" id="{8647A21D-BE51-4150-A8D8-669CBCF57095}"/>
              </a:ext>
            </a:extLst>
          </p:cNvPr>
          <p:cNvCxnSpPr>
            <a:cxnSpLocks/>
            <a:stCxn id="11" idx="2"/>
            <a:endCxn id="4" idx="6"/>
          </p:cNvCxnSpPr>
          <p:nvPr/>
        </p:nvCxnSpPr>
        <p:spPr>
          <a:xfrm flipH="1">
            <a:off x="7445204" y="3775273"/>
            <a:ext cx="3753260" cy="9625"/>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6C81C3FF-6958-4EC8-B32F-1122ACA94C3B}"/>
              </a:ext>
            </a:extLst>
          </p:cNvPr>
          <p:cNvSpPr txBox="1"/>
          <p:nvPr/>
        </p:nvSpPr>
        <p:spPr>
          <a:xfrm>
            <a:off x="9896475" y="1126332"/>
            <a:ext cx="590550" cy="369332"/>
          </a:xfrm>
          <a:prstGeom prst="rect">
            <a:avLst/>
          </a:prstGeom>
          <a:noFill/>
        </p:spPr>
        <p:txBody>
          <a:bodyPr wrap="square" rtlCol="0">
            <a:spAutoFit/>
          </a:bodyPr>
          <a:lstStyle/>
          <a:p>
            <a:pPr algn="ctr"/>
            <a:r>
              <a:rPr lang="en-US" altLang="zh-CN" b="1" dirty="0">
                <a:solidFill>
                  <a:srgbClr val="FFFF00"/>
                </a:solidFill>
              </a:rPr>
              <a:t>a</a:t>
            </a:r>
            <a:endParaRPr lang="zh-CN" altLang="en-US" dirty="0"/>
          </a:p>
        </p:txBody>
      </p:sp>
    </p:spTree>
    <p:extLst>
      <p:ext uri="{BB962C8B-B14F-4D97-AF65-F5344CB8AC3E}">
        <p14:creationId xmlns:p14="http://schemas.microsoft.com/office/powerpoint/2010/main" val="410140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例题</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2" y="2052918"/>
            <a:ext cx="10048391" cy="4347882"/>
          </a:xfrm>
        </p:spPr>
        <p:txBody>
          <a:bodyPr>
            <a:normAutofit/>
          </a:bodyPr>
          <a:lstStyle/>
          <a:p>
            <a:r>
              <a:rPr lang="zh-CN" altLang="en-US" dirty="0"/>
              <a:t>终于来到了树形数据结构部分</a:t>
            </a:r>
            <a:endParaRPr lang="en-US" altLang="zh-CN" dirty="0"/>
          </a:p>
          <a:p>
            <a:r>
              <a:rPr lang="en-US" altLang="zh-CN" dirty="0"/>
              <a:t>1.</a:t>
            </a:r>
            <a:r>
              <a:rPr lang="zh-CN" altLang="en-US" dirty="0"/>
              <a:t>有一排</a:t>
            </a:r>
            <a:r>
              <a:rPr lang="en-US" altLang="zh-CN" dirty="0"/>
              <a:t>n</a:t>
            </a:r>
            <a:r>
              <a:rPr lang="zh-CN" altLang="en-US" dirty="0"/>
              <a:t>个甘蔗，它们有不同的生长速度（每天长高多少）和限制高度（一旦达到限制高度就不再生长），初始高度均为</a:t>
            </a:r>
            <a:r>
              <a:rPr lang="en-US" altLang="zh-CN" dirty="0"/>
              <a:t>0</a:t>
            </a:r>
          </a:p>
          <a:p>
            <a:r>
              <a:rPr lang="zh-CN" altLang="en-US" dirty="0"/>
              <a:t>有</a:t>
            </a:r>
            <a:r>
              <a:rPr lang="en-US" altLang="zh-CN" dirty="0"/>
              <a:t>m</a:t>
            </a:r>
            <a:r>
              <a:rPr lang="zh-CN" altLang="en-US" dirty="0"/>
              <a:t>个询问，每次给出</a:t>
            </a:r>
            <a:r>
              <a:rPr lang="en-US" altLang="zh-CN" dirty="0" err="1"/>
              <a:t>t,l,r</a:t>
            </a:r>
            <a:r>
              <a:rPr lang="zh-CN" altLang="en-US" dirty="0"/>
              <a:t>，表示从初始或上一次询问过了</a:t>
            </a:r>
            <a:r>
              <a:rPr lang="en-US" altLang="zh-CN" dirty="0"/>
              <a:t>t</a:t>
            </a:r>
            <a:r>
              <a:rPr lang="zh-CN" altLang="en-US" dirty="0"/>
              <a:t>天之后，砍下在</a:t>
            </a:r>
            <a:r>
              <a:rPr lang="en-US" altLang="zh-CN" dirty="0"/>
              <a:t>l</a:t>
            </a:r>
            <a:r>
              <a:rPr lang="zh-CN" altLang="en-US" dirty="0"/>
              <a:t>到</a:t>
            </a:r>
            <a:r>
              <a:rPr lang="en-US" altLang="zh-CN" dirty="0"/>
              <a:t>r</a:t>
            </a:r>
            <a:r>
              <a:rPr lang="zh-CN" altLang="en-US" dirty="0"/>
              <a:t>区间的甘蔗（再补种上，初始高度为</a:t>
            </a:r>
            <a:r>
              <a:rPr lang="en-US" altLang="zh-CN" dirty="0"/>
              <a:t>0</a:t>
            </a:r>
            <a:r>
              <a:rPr lang="zh-CN" altLang="en-US" dirty="0"/>
              <a:t>），询问收获的甘蔗的总长</a:t>
            </a:r>
            <a:endParaRPr lang="en-US" altLang="zh-CN" dirty="0"/>
          </a:p>
          <a:p>
            <a:r>
              <a:rPr lang="zh-CN" altLang="en-US" dirty="0"/>
              <a:t>前面的询问会对后面的询问有影响</a:t>
            </a:r>
            <a:endParaRPr lang="en-US" altLang="zh-CN" dirty="0"/>
          </a:p>
          <a:p>
            <a:r>
              <a:rPr lang="zh-CN" altLang="en-US" dirty="0"/>
              <a:t>强制在线</a:t>
            </a:r>
            <a:endParaRPr lang="en-US" altLang="zh-CN" dirty="0"/>
          </a:p>
          <a:p>
            <a:r>
              <a:rPr lang="en-US" altLang="zh-CN" dirty="0" err="1"/>
              <a:t>n,m</a:t>
            </a:r>
            <a:r>
              <a:rPr lang="zh-CN" altLang="en-US" dirty="0"/>
              <a:t>≤</a:t>
            </a:r>
            <a:r>
              <a:rPr lang="en-US" altLang="zh-CN" dirty="0"/>
              <a:t>10^5</a:t>
            </a:r>
            <a:r>
              <a:rPr lang="zh-CN" altLang="en-US" dirty="0"/>
              <a:t>，其它不超过</a:t>
            </a:r>
            <a:r>
              <a:rPr lang="en-US" altLang="zh-CN" dirty="0"/>
              <a:t>10^9</a:t>
            </a:r>
          </a:p>
          <a:p>
            <a:r>
              <a:rPr lang="en-US" altLang="zh-CN" dirty="0"/>
              <a:t>Source:</a:t>
            </a:r>
            <a:r>
              <a:rPr lang="zh-CN" altLang="en-US" dirty="0"/>
              <a:t>非原创，但我也不知道其真正的</a:t>
            </a:r>
            <a:r>
              <a:rPr lang="en-US" altLang="zh-CN" dirty="0"/>
              <a:t>Source</a:t>
            </a:r>
          </a:p>
          <a:p>
            <a:endParaRPr lang="en-US" altLang="zh-CN" dirty="0"/>
          </a:p>
        </p:txBody>
      </p:sp>
    </p:spTree>
    <p:extLst>
      <p:ext uri="{BB962C8B-B14F-4D97-AF65-F5344CB8AC3E}">
        <p14:creationId xmlns:p14="http://schemas.microsoft.com/office/powerpoint/2010/main" val="353578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例题</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2" y="2052918"/>
            <a:ext cx="10048391" cy="4347882"/>
          </a:xfrm>
        </p:spPr>
        <p:txBody>
          <a:bodyPr>
            <a:normAutofit/>
          </a:bodyPr>
          <a:lstStyle/>
          <a:p>
            <a:r>
              <a:rPr lang="zh-CN" altLang="en-US" dirty="0"/>
              <a:t>我们先考虑每次割所有甘蔗的情况</a:t>
            </a:r>
            <a:endParaRPr lang="en-US" altLang="zh-CN" dirty="0"/>
          </a:p>
          <a:p>
            <a:r>
              <a:rPr lang="zh-CN" altLang="en-US" dirty="0"/>
              <a:t>一段时间后，有些甘蔗还在自由地生长，而有一些受到了限制</a:t>
            </a:r>
            <a:endParaRPr lang="en-US" altLang="zh-CN" dirty="0"/>
          </a:p>
          <a:p>
            <a:r>
              <a:rPr lang="zh-CN" altLang="en-US" dirty="0"/>
              <a:t>考虑把甘蔗按照达到限制的时间排序</a:t>
            </a:r>
            <a:endParaRPr lang="en-US" altLang="zh-CN" dirty="0"/>
          </a:p>
          <a:p>
            <a:r>
              <a:rPr lang="zh-CN" altLang="en-US" dirty="0"/>
              <a:t>那么小于等于</a:t>
            </a:r>
            <a:r>
              <a:rPr lang="en-US" altLang="zh-CN" dirty="0"/>
              <a:t>t</a:t>
            </a:r>
            <a:r>
              <a:rPr lang="zh-CN" altLang="en-US" dirty="0"/>
              <a:t>的部分就是达到限制的，其余部分就是未达到限制的</a:t>
            </a:r>
            <a:endParaRPr lang="en-US" altLang="zh-CN" dirty="0"/>
          </a:p>
          <a:p>
            <a:r>
              <a:rPr lang="zh-CN" altLang="en-US" dirty="0"/>
              <a:t>达到限制的部分对答案的贡献是限制高度之和</a:t>
            </a:r>
            <a:endParaRPr lang="en-US" altLang="zh-CN" dirty="0"/>
          </a:p>
          <a:p>
            <a:r>
              <a:rPr lang="zh-CN" altLang="en-US" dirty="0"/>
              <a:t>未达到限制的部分对答案的贡献是生长速度之和乘以</a:t>
            </a:r>
            <a:r>
              <a:rPr lang="en-US" altLang="zh-CN" dirty="0"/>
              <a:t>t</a:t>
            </a:r>
          </a:p>
          <a:p>
            <a:r>
              <a:rPr lang="zh-CN" altLang="en-US" dirty="0"/>
              <a:t>这两部分都可以用前缀和维护</a:t>
            </a:r>
            <a:endParaRPr lang="en-US" altLang="zh-CN" dirty="0"/>
          </a:p>
          <a:p>
            <a:r>
              <a:rPr lang="zh-CN" altLang="en-US" dirty="0"/>
              <a:t>那么如果每次割的不一定是所有甘蔗呢？</a:t>
            </a:r>
            <a:endParaRPr lang="en-US" altLang="zh-CN" dirty="0"/>
          </a:p>
        </p:txBody>
      </p:sp>
    </p:spTree>
    <p:extLst>
      <p:ext uri="{BB962C8B-B14F-4D97-AF65-F5344CB8AC3E}">
        <p14:creationId xmlns:p14="http://schemas.microsoft.com/office/powerpoint/2010/main" val="3381083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p:txBody>
          <a:bodyPr/>
          <a:lstStyle/>
          <a:p>
            <a:r>
              <a:rPr lang="zh-CN" altLang="en-US" dirty="0"/>
              <a:t>构造</a:t>
            </a:r>
            <a:r>
              <a:rPr lang="en-US" altLang="zh-CN" dirty="0"/>
              <a:t>——</a:t>
            </a:r>
            <a:r>
              <a:rPr lang="zh-CN" altLang="en-US" dirty="0"/>
              <a:t>简单的想法</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p:txBody>
          <a:bodyPr/>
          <a:lstStyle/>
          <a:p>
            <a:r>
              <a:rPr lang="zh-CN" altLang="en-US" dirty="0"/>
              <a:t>接着是</a:t>
            </a:r>
            <a:r>
              <a:rPr lang="en-US" altLang="zh-CN" dirty="0"/>
              <a:t>”</a:t>
            </a:r>
            <a:r>
              <a:rPr lang="en-US" altLang="zh-CN" b="1" dirty="0">
                <a:solidFill>
                  <a:srgbClr val="FFFF00"/>
                </a:solidFill>
              </a:rPr>
              <a:t>a</a:t>
            </a:r>
            <a:r>
              <a:rPr lang="en-US" altLang="zh-CN" b="1" dirty="0">
                <a:solidFill>
                  <a:srgbClr val="66FF66"/>
                </a:solidFill>
              </a:rPr>
              <a:t>b</a:t>
            </a:r>
            <a:r>
              <a:rPr lang="en-US" altLang="zh-CN" dirty="0"/>
              <a:t>”</a:t>
            </a:r>
            <a:r>
              <a:rPr lang="zh-CN" altLang="en-US" dirty="0"/>
              <a:t>的后缀自动机</a:t>
            </a:r>
            <a:endParaRPr lang="en-US" altLang="zh-CN" dirty="0"/>
          </a:p>
          <a:p>
            <a:r>
              <a:rPr lang="zh-CN" altLang="en-US" dirty="0"/>
              <a:t>比起</a:t>
            </a:r>
            <a:r>
              <a:rPr lang="en-US" altLang="zh-CN" dirty="0"/>
              <a:t>”</a:t>
            </a:r>
            <a:r>
              <a:rPr lang="en-US" altLang="zh-CN" b="1" dirty="0">
                <a:solidFill>
                  <a:srgbClr val="FFFF00"/>
                </a:solidFill>
              </a:rPr>
              <a:t>a</a:t>
            </a:r>
            <a:r>
              <a:rPr lang="en-US" altLang="zh-CN" dirty="0"/>
              <a:t>”</a:t>
            </a:r>
            <a:r>
              <a:rPr lang="zh-CN" altLang="en-US" dirty="0"/>
              <a:t>的所有子串，</a:t>
            </a:r>
            <a:r>
              <a:rPr lang="en-US" altLang="zh-CN" dirty="0"/>
              <a:t>”</a:t>
            </a:r>
            <a:r>
              <a:rPr lang="en-US" altLang="zh-CN" b="1" dirty="0">
                <a:solidFill>
                  <a:srgbClr val="FFFF00"/>
                </a:solidFill>
              </a:rPr>
              <a:t>a</a:t>
            </a:r>
            <a:r>
              <a:rPr lang="en-US" altLang="zh-CN" b="1" dirty="0">
                <a:solidFill>
                  <a:srgbClr val="66FF66"/>
                </a:solidFill>
              </a:rPr>
              <a:t>b</a:t>
            </a:r>
            <a:r>
              <a:rPr lang="en-US" altLang="zh-CN" dirty="0"/>
              <a:t>”</a:t>
            </a:r>
            <a:r>
              <a:rPr lang="zh-CN" altLang="en-US" dirty="0"/>
              <a:t>的子串中多了</a:t>
            </a:r>
            <a:r>
              <a:rPr lang="en-US" altLang="zh-CN" dirty="0"/>
              <a:t>”</a:t>
            </a:r>
            <a:r>
              <a:rPr lang="en-US" altLang="zh-CN" b="1" dirty="0">
                <a:solidFill>
                  <a:srgbClr val="66FF66"/>
                </a:solidFill>
              </a:rPr>
              <a:t>b</a:t>
            </a:r>
            <a:r>
              <a:rPr lang="en-US" altLang="zh-CN" dirty="0"/>
              <a:t>”</a:t>
            </a:r>
            <a:r>
              <a:rPr lang="zh-CN" altLang="en-US" dirty="0"/>
              <a:t>和</a:t>
            </a:r>
            <a:r>
              <a:rPr lang="en-US" altLang="zh-CN" dirty="0"/>
              <a:t>”</a:t>
            </a:r>
            <a:r>
              <a:rPr lang="en-US" altLang="zh-CN" b="1" dirty="0">
                <a:solidFill>
                  <a:srgbClr val="FFFF00"/>
                </a:solidFill>
              </a:rPr>
              <a:t>a</a:t>
            </a:r>
            <a:r>
              <a:rPr lang="en-US" altLang="zh-CN" b="1" dirty="0">
                <a:solidFill>
                  <a:srgbClr val="66FF66"/>
                </a:solidFill>
              </a:rPr>
              <a:t>b</a:t>
            </a:r>
            <a:r>
              <a:rPr lang="en-US" altLang="zh-CN" dirty="0"/>
              <a:t>”</a:t>
            </a:r>
            <a:r>
              <a:rPr lang="zh-CN" altLang="en-US" dirty="0"/>
              <a:t>，这两个串是由</a:t>
            </a:r>
            <a:r>
              <a:rPr lang="en-US" altLang="zh-CN" dirty="0"/>
              <a:t>”</a:t>
            </a:r>
            <a:r>
              <a:rPr lang="en-US" altLang="zh-CN" b="1" dirty="0">
                <a:solidFill>
                  <a:srgbClr val="FFFF00"/>
                </a:solidFill>
              </a:rPr>
              <a:t>a</a:t>
            </a:r>
            <a:r>
              <a:rPr lang="en-US" altLang="zh-CN" dirty="0"/>
              <a:t>”</a:t>
            </a:r>
            <a:r>
              <a:rPr lang="zh-CN" altLang="en-US" dirty="0"/>
              <a:t>的所有后缀（空串和</a:t>
            </a:r>
            <a:r>
              <a:rPr lang="en-US" altLang="zh-CN" dirty="0"/>
              <a:t>”</a:t>
            </a:r>
            <a:r>
              <a:rPr lang="en-US" altLang="zh-CN" b="1" dirty="0">
                <a:solidFill>
                  <a:srgbClr val="FFFF00"/>
                </a:solidFill>
              </a:rPr>
              <a:t>a</a:t>
            </a:r>
            <a:r>
              <a:rPr lang="en-US" altLang="zh-CN" dirty="0"/>
              <a:t>”</a:t>
            </a:r>
            <a:r>
              <a:rPr lang="zh-CN" altLang="en-US" dirty="0"/>
              <a:t>）分别加上字符</a:t>
            </a:r>
            <a:r>
              <a:rPr lang="en-US" altLang="zh-CN" dirty="0"/>
              <a:t>”</a:t>
            </a:r>
            <a:r>
              <a:rPr lang="en-US" altLang="zh-CN" b="1" dirty="0">
                <a:solidFill>
                  <a:srgbClr val="66FF66"/>
                </a:solidFill>
              </a:rPr>
              <a:t>b</a:t>
            </a:r>
            <a:r>
              <a:rPr lang="en-US" altLang="zh-CN" dirty="0"/>
              <a:t>”</a:t>
            </a:r>
            <a:r>
              <a:rPr lang="zh-CN" altLang="en-US" dirty="0"/>
              <a:t>得到的</a:t>
            </a:r>
            <a:endParaRPr lang="en-US" altLang="zh-CN" dirty="0"/>
          </a:p>
          <a:p>
            <a:r>
              <a:rPr lang="zh-CN" altLang="en-US" dirty="0"/>
              <a:t>于是我们只需要新建一个节点，把代表空串的根节点和代表</a:t>
            </a:r>
            <a:r>
              <a:rPr lang="en-US" altLang="zh-CN" dirty="0"/>
              <a:t>”</a:t>
            </a:r>
            <a:r>
              <a:rPr lang="en-US" altLang="zh-CN" b="1" dirty="0">
                <a:solidFill>
                  <a:srgbClr val="FFFF00"/>
                </a:solidFill>
              </a:rPr>
              <a:t>a</a:t>
            </a:r>
            <a:r>
              <a:rPr lang="en-US" altLang="zh-CN" dirty="0"/>
              <a:t>”</a:t>
            </a:r>
            <a:r>
              <a:rPr lang="zh-CN" altLang="en-US" dirty="0"/>
              <a:t>的节点分别向新点连一条</a:t>
            </a:r>
            <a:r>
              <a:rPr lang="en-US" altLang="zh-CN" dirty="0"/>
              <a:t>”</a:t>
            </a:r>
            <a:r>
              <a:rPr lang="en-US" altLang="zh-CN" b="1" dirty="0">
                <a:solidFill>
                  <a:srgbClr val="66FF66"/>
                </a:solidFill>
              </a:rPr>
              <a:t>b</a:t>
            </a:r>
            <a:r>
              <a:rPr lang="en-US" altLang="zh-CN" dirty="0"/>
              <a:t>”</a:t>
            </a:r>
            <a:r>
              <a:rPr lang="zh-CN" altLang="en-US" dirty="0"/>
              <a:t>的转移边即可</a:t>
            </a:r>
            <a:endParaRPr lang="en-US" altLang="zh-CN" dirty="0"/>
          </a:p>
        </p:txBody>
      </p:sp>
      <p:sp>
        <p:nvSpPr>
          <p:cNvPr id="20" name="椭圆 19">
            <a:extLst>
              <a:ext uri="{FF2B5EF4-FFF2-40B4-BE49-F238E27FC236}">
                <a16:creationId xmlns:a16="http://schemas.microsoft.com/office/drawing/2014/main" id="{1A89261E-CAA8-4DF6-987E-58D387EF4AC0}"/>
              </a:ext>
            </a:extLst>
          </p:cNvPr>
          <p:cNvSpPr/>
          <p:nvPr/>
        </p:nvSpPr>
        <p:spPr>
          <a:xfrm>
            <a:off x="1496195" y="4764947"/>
            <a:ext cx="679508" cy="67950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171D87A7-E835-4B09-99AA-D0634AF9291C}"/>
              </a:ext>
            </a:extLst>
          </p:cNvPr>
          <p:cNvSpPr/>
          <p:nvPr/>
        </p:nvSpPr>
        <p:spPr>
          <a:xfrm>
            <a:off x="3266272" y="4764947"/>
            <a:ext cx="679508" cy="6795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dirty="0">
                <a:solidFill>
                  <a:srgbClr val="FFFF00"/>
                </a:solidFill>
              </a:rPr>
              <a:t>a</a:t>
            </a:r>
            <a:endParaRPr lang="zh-CN" altLang="en-US" dirty="0"/>
          </a:p>
        </p:txBody>
      </p:sp>
      <p:cxnSp>
        <p:nvCxnSpPr>
          <p:cNvPr id="22" name="直接连接符 21">
            <a:extLst>
              <a:ext uri="{FF2B5EF4-FFF2-40B4-BE49-F238E27FC236}">
                <a16:creationId xmlns:a16="http://schemas.microsoft.com/office/drawing/2014/main" id="{A38C6665-9D38-424F-BBE3-0AEAAB35C7FB}"/>
              </a:ext>
            </a:extLst>
          </p:cNvPr>
          <p:cNvCxnSpPr>
            <a:cxnSpLocks/>
            <a:stCxn id="20" idx="6"/>
            <a:endCxn id="21" idx="2"/>
          </p:cNvCxnSpPr>
          <p:nvPr/>
        </p:nvCxnSpPr>
        <p:spPr>
          <a:xfrm>
            <a:off x="2175703" y="5104701"/>
            <a:ext cx="1090569" cy="0"/>
          </a:xfrm>
          <a:prstGeom prst="straightConnector1">
            <a:avLst/>
          </a:prstGeom>
          <a:ln w="38100">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07D872D9-0873-4DCB-9917-153DE334E81B}"/>
              </a:ext>
            </a:extLst>
          </p:cNvPr>
          <p:cNvSpPr/>
          <p:nvPr/>
        </p:nvSpPr>
        <p:spPr>
          <a:xfrm>
            <a:off x="4172856" y="556186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dirty="0">
                <a:solidFill>
                  <a:srgbClr val="66FF66"/>
                </a:solidFill>
              </a:rPr>
              <a:t>b</a:t>
            </a:r>
          </a:p>
          <a:p>
            <a:pPr algn="ctr"/>
            <a:r>
              <a:rPr lang="en-US" altLang="zh-CN" b="1" dirty="0">
                <a:solidFill>
                  <a:srgbClr val="FFFF00"/>
                </a:solidFill>
              </a:rPr>
              <a:t>a</a:t>
            </a:r>
            <a:r>
              <a:rPr lang="en-US" altLang="zh-CN" b="1" dirty="0">
                <a:solidFill>
                  <a:srgbClr val="66FF66"/>
                </a:solidFill>
              </a:rPr>
              <a:t>b</a:t>
            </a:r>
          </a:p>
        </p:txBody>
      </p:sp>
      <p:cxnSp>
        <p:nvCxnSpPr>
          <p:cNvPr id="13" name="直接连接符 21">
            <a:extLst>
              <a:ext uri="{FF2B5EF4-FFF2-40B4-BE49-F238E27FC236}">
                <a16:creationId xmlns:a16="http://schemas.microsoft.com/office/drawing/2014/main" id="{F73FD426-CC92-47E6-914C-4CBBC3348BE6}"/>
              </a:ext>
            </a:extLst>
          </p:cNvPr>
          <p:cNvCxnSpPr>
            <a:cxnSpLocks/>
            <a:stCxn id="20" idx="6"/>
            <a:endCxn id="12" idx="2"/>
          </p:cNvCxnSpPr>
          <p:nvPr/>
        </p:nvCxnSpPr>
        <p:spPr>
          <a:xfrm>
            <a:off x="2175703" y="5104701"/>
            <a:ext cx="1997153" cy="878872"/>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直接连接符 21">
            <a:extLst>
              <a:ext uri="{FF2B5EF4-FFF2-40B4-BE49-F238E27FC236}">
                <a16:creationId xmlns:a16="http://schemas.microsoft.com/office/drawing/2014/main" id="{62515256-F347-40A4-B188-325B61A73FF1}"/>
              </a:ext>
            </a:extLst>
          </p:cNvPr>
          <p:cNvCxnSpPr>
            <a:cxnSpLocks/>
            <a:stCxn id="21" idx="5"/>
            <a:endCxn id="12" idx="1"/>
          </p:cNvCxnSpPr>
          <p:nvPr/>
        </p:nvCxnSpPr>
        <p:spPr>
          <a:xfrm>
            <a:off x="3846268" y="5344943"/>
            <a:ext cx="450104" cy="340437"/>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73053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例题</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2" y="2052918"/>
            <a:ext cx="10048391" cy="4347882"/>
          </a:xfrm>
        </p:spPr>
        <p:txBody>
          <a:bodyPr>
            <a:normAutofit/>
          </a:bodyPr>
          <a:lstStyle/>
          <a:p>
            <a:r>
              <a:rPr lang="zh-CN" altLang="en-US" dirty="0"/>
              <a:t>考虑到上一次收割时间相同的甘蔗的生长状况是类似的</a:t>
            </a:r>
            <a:endParaRPr lang="en-US" altLang="zh-CN" dirty="0"/>
          </a:p>
          <a:p>
            <a:r>
              <a:rPr lang="zh-CN" altLang="en-US" dirty="0"/>
              <a:t>那么我们可以把甘蔗划分成若干个区间，使其每个区间中上次收割的时间是相同的</a:t>
            </a:r>
            <a:endParaRPr lang="en-US" altLang="zh-CN" dirty="0"/>
          </a:p>
          <a:p>
            <a:r>
              <a:rPr lang="zh-CN" altLang="en-US" dirty="0"/>
              <a:t>收割的时候把</a:t>
            </a:r>
            <a:r>
              <a:rPr lang="en-US" altLang="zh-CN" dirty="0"/>
              <a:t>l</a:t>
            </a:r>
            <a:r>
              <a:rPr lang="zh-CN" altLang="en-US" dirty="0"/>
              <a:t>到</a:t>
            </a:r>
            <a:r>
              <a:rPr lang="en-US" altLang="zh-CN" dirty="0"/>
              <a:t>r</a:t>
            </a:r>
            <a:r>
              <a:rPr lang="zh-CN" altLang="en-US" dirty="0"/>
              <a:t>内的所有区间（或是区间的一部分）计算答案后加上</a:t>
            </a:r>
            <a:r>
              <a:rPr lang="en-US" altLang="zh-CN" dirty="0" err="1"/>
              <a:t>l,r</a:t>
            </a:r>
            <a:r>
              <a:rPr lang="zh-CN" altLang="en-US" dirty="0"/>
              <a:t>这一区间</a:t>
            </a:r>
            <a:endParaRPr lang="en-US" altLang="zh-CN" dirty="0"/>
          </a:p>
          <a:p>
            <a:r>
              <a:rPr lang="zh-CN" altLang="en-US" dirty="0"/>
              <a:t>开始时只有一个区间</a:t>
            </a:r>
            <a:endParaRPr lang="en-US" altLang="zh-CN" dirty="0"/>
          </a:p>
          <a:p>
            <a:r>
              <a:rPr lang="zh-CN" altLang="en-US" dirty="0"/>
              <a:t>每次收割后最多增加两个区间，并且可能会删去一些区间</a:t>
            </a:r>
            <a:endParaRPr lang="en-US" altLang="zh-CN" dirty="0"/>
          </a:p>
          <a:p>
            <a:r>
              <a:rPr lang="zh-CN" altLang="en-US" dirty="0"/>
              <a:t>由于增加的区间个数是</a:t>
            </a:r>
            <a:r>
              <a:rPr lang="en-US" altLang="zh-CN" dirty="0"/>
              <a:t>O(m)</a:t>
            </a:r>
            <a:r>
              <a:rPr lang="zh-CN" altLang="en-US" dirty="0"/>
              <a:t>的，所以删去的区间总数也是</a:t>
            </a:r>
            <a:r>
              <a:rPr lang="en-US" altLang="zh-CN" dirty="0"/>
              <a:t>O(m)</a:t>
            </a:r>
            <a:r>
              <a:rPr lang="zh-CN" altLang="en-US" dirty="0"/>
              <a:t>的</a:t>
            </a:r>
            <a:endParaRPr lang="en-US" altLang="zh-CN" dirty="0"/>
          </a:p>
          <a:p>
            <a:r>
              <a:rPr lang="zh-CN" altLang="en-US" dirty="0"/>
              <a:t>我们可以用</a:t>
            </a:r>
            <a:r>
              <a:rPr lang="en-US" altLang="zh-CN" dirty="0"/>
              <a:t>map</a:t>
            </a:r>
            <a:r>
              <a:rPr lang="zh-CN" altLang="en-US" dirty="0"/>
              <a:t>维护这些区间</a:t>
            </a:r>
            <a:endParaRPr lang="en-US" altLang="zh-CN" dirty="0"/>
          </a:p>
          <a:p>
            <a:r>
              <a:rPr lang="zh-CN" altLang="en-US" dirty="0"/>
              <a:t>然后计算答案变成了询问区间中达到限制时间大于</a:t>
            </a:r>
            <a:r>
              <a:rPr lang="en-US" altLang="zh-CN" dirty="0"/>
              <a:t>/</a:t>
            </a:r>
            <a:r>
              <a:rPr lang="zh-CN" altLang="en-US" dirty="0"/>
              <a:t>小于等于</a:t>
            </a:r>
            <a:r>
              <a:rPr lang="en-US" altLang="zh-CN" dirty="0"/>
              <a:t>t</a:t>
            </a:r>
            <a:r>
              <a:rPr lang="zh-CN" altLang="en-US" dirty="0"/>
              <a:t>的生长速度</a:t>
            </a:r>
            <a:r>
              <a:rPr lang="en-US" altLang="zh-CN" dirty="0"/>
              <a:t>/</a:t>
            </a:r>
            <a:r>
              <a:rPr lang="zh-CN" altLang="en-US" dirty="0"/>
              <a:t>限制高度和</a:t>
            </a:r>
            <a:endParaRPr lang="en-US" altLang="zh-CN" dirty="0"/>
          </a:p>
          <a:p>
            <a:r>
              <a:rPr lang="zh-CN" altLang="en-US" dirty="0"/>
              <a:t>这是个二维偏序，因为强制在线，所以考虑用可持久化线段树预处理维护区间的和</a:t>
            </a:r>
            <a:endParaRPr lang="en-US" altLang="zh-CN" dirty="0"/>
          </a:p>
          <a:p>
            <a:r>
              <a:rPr lang="zh-CN" altLang="en-US" dirty="0"/>
              <a:t>总时间复杂度为</a:t>
            </a:r>
            <a:r>
              <a:rPr lang="en-US" altLang="zh-CN" dirty="0"/>
              <a:t>O((</a:t>
            </a:r>
            <a:r>
              <a:rPr lang="en-US" altLang="zh-CN" dirty="0" err="1"/>
              <a:t>n+m</a:t>
            </a:r>
            <a:r>
              <a:rPr lang="en-US" altLang="zh-CN" dirty="0"/>
              <a:t>)</a:t>
            </a:r>
            <a:r>
              <a:rPr lang="en-US" altLang="zh-CN" dirty="0" err="1"/>
              <a:t>logn</a:t>
            </a:r>
            <a:r>
              <a:rPr lang="en-US" altLang="zh-CN" dirty="0"/>
              <a:t>)</a:t>
            </a:r>
          </a:p>
        </p:txBody>
      </p:sp>
    </p:spTree>
    <p:extLst>
      <p:ext uri="{BB962C8B-B14F-4D97-AF65-F5344CB8AC3E}">
        <p14:creationId xmlns:p14="http://schemas.microsoft.com/office/powerpoint/2010/main" val="240527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例题</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2" y="2052918"/>
            <a:ext cx="10048391" cy="4347882"/>
          </a:xfrm>
        </p:spPr>
        <p:txBody>
          <a:bodyPr>
            <a:normAutofit/>
          </a:bodyPr>
          <a:lstStyle/>
          <a:p>
            <a:r>
              <a:rPr lang="en-US" altLang="zh-CN" dirty="0"/>
              <a:t>2.</a:t>
            </a:r>
            <a:r>
              <a:rPr lang="zh-CN" altLang="en-US" dirty="0"/>
              <a:t>有</a:t>
            </a:r>
            <a:r>
              <a:rPr lang="en-US" altLang="zh-CN" dirty="0"/>
              <a:t>n</a:t>
            </a:r>
            <a:r>
              <a:rPr lang="zh-CN" altLang="en-US" dirty="0"/>
              <a:t>个栈和</a:t>
            </a:r>
            <a:r>
              <a:rPr lang="en-US" altLang="zh-CN" dirty="0"/>
              <a:t>m</a:t>
            </a:r>
            <a:r>
              <a:rPr lang="zh-CN" altLang="en-US" dirty="0"/>
              <a:t>个操作，每个操作形如：</a:t>
            </a:r>
            <a:endParaRPr lang="en-US" altLang="zh-CN" dirty="0"/>
          </a:p>
          <a:p>
            <a:r>
              <a:rPr lang="en-US" altLang="zh-CN" dirty="0"/>
              <a:t>-</a:t>
            </a:r>
            <a:r>
              <a:rPr lang="zh-CN" altLang="en-US" dirty="0"/>
              <a:t> 把同一个元素</a:t>
            </a:r>
            <a:r>
              <a:rPr lang="en-US" altLang="zh-CN" dirty="0"/>
              <a:t>x</a:t>
            </a:r>
            <a:r>
              <a:rPr lang="zh-CN" altLang="en-US" dirty="0"/>
              <a:t>插入到第</a:t>
            </a:r>
            <a:r>
              <a:rPr lang="en-US" altLang="zh-CN" dirty="0"/>
              <a:t>l</a:t>
            </a:r>
            <a:r>
              <a:rPr lang="zh-CN" altLang="en-US" dirty="0"/>
              <a:t>到</a:t>
            </a:r>
            <a:r>
              <a:rPr lang="en-US" altLang="zh-CN" dirty="0"/>
              <a:t>r</a:t>
            </a:r>
            <a:r>
              <a:rPr lang="zh-CN" altLang="en-US" dirty="0"/>
              <a:t>个栈中</a:t>
            </a:r>
            <a:endParaRPr lang="en-US" altLang="zh-CN" dirty="0"/>
          </a:p>
          <a:p>
            <a:r>
              <a:rPr lang="en-US" altLang="zh-CN" dirty="0"/>
              <a:t>- </a:t>
            </a:r>
            <a:r>
              <a:rPr lang="zh-CN" altLang="en-US" dirty="0"/>
              <a:t>弹出某一个栈的栈顶</a:t>
            </a:r>
            <a:endParaRPr lang="en-US" altLang="zh-CN" dirty="0"/>
          </a:p>
          <a:p>
            <a:r>
              <a:rPr lang="en-US" altLang="zh-CN" dirty="0"/>
              <a:t>- </a:t>
            </a:r>
            <a:r>
              <a:rPr lang="zh-CN" altLang="en-US" dirty="0"/>
              <a:t>询问第</a:t>
            </a:r>
            <a:r>
              <a:rPr lang="en-US" altLang="zh-CN" dirty="0"/>
              <a:t>l</a:t>
            </a:r>
            <a:r>
              <a:rPr lang="zh-CN" altLang="en-US" dirty="0"/>
              <a:t>到第</a:t>
            </a:r>
            <a:r>
              <a:rPr lang="en-US" altLang="zh-CN" dirty="0"/>
              <a:t>r</a:t>
            </a:r>
            <a:r>
              <a:rPr lang="zh-CN" altLang="en-US" dirty="0"/>
              <a:t>个栈中栈顶元素的和</a:t>
            </a:r>
            <a:endParaRPr lang="en-US" altLang="zh-CN" dirty="0"/>
          </a:p>
          <a:p>
            <a:r>
              <a:rPr lang="zh-CN" altLang="en-US" dirty="0"/>
              <a:t>强制在线</a:t>
            </a:r>
            <a:endParaRPr lang="en-US" altLang="zh-CN" dirty="0"/>
          </a:p>
          <a:p>
            <a:r>
              <a:rPr lang="zh-CN" altLang="en-US" dirty="0"/>
              <a:t>保证所有操作都合法</a:t>
            </a:r>
            <a:endParaRPr lang="en-US" altLang="zh-CN" dirty="0"/>
          </a:p>
          <a:p>
            <a:r>
              <a:rPr lang="en-US" altLang="zh-CN" dirty="0" err="1"/>
              <a:t>n,m</a:t>
            </a:r>
            <a:r>
              <a:rPr lang="zh-CN" altLang="en-US" dirty="0"/>
              <a:t>≤</a:t>
            </a:r>
            <a:r>
              <a:rPr lang="en-US" altLang="zh-CN" dirty="0"/>
              <a:t>5e5</a:t>
            </a:r>
            <a:r>
              <a:rPr lang="zh-CN" altLang="en-US" dirty="0"/>
              <a:t>，其它数字不超过</a:t>
            </a:r>
            <a:r>
              <a:rPr lang="en-US" altLang="zh-CN" dirty="0"/>
              <a:t>1e9</a:t>
            </a:r>
          </a:p>
          <a:p>
            <a:r>
              <a:rPr lang="zh-CN" altLang="en-US" dirty="0"/>
              <a:t>时限</a:t>
            </a:r>
            <a:r>
              <a:rPr lang="en-US" altLang="zh-CN" dirty="0"/>
              <a:t>4s</a:t>
            </a:r>
            <a:r>
              <a:rPr lang="zh-CN" altLang="en-US" dirty="0"/>
              <a:t>，空间限制</a:t>
            </a:r>
            <a:r>
              <a:rPr lang="en-US" altLang="zh-CN" dirty="0"/>
              <a:t>1G</a:t>
            </a:r>
          </a:p>
          <a:p>
            <a:r>
              <a:rPr lang="en-US" altLang="zh-CN" dirty="0"/>
              <a:t>Source: UOJ#218 </a:t>
            </a:r>
            <a:r>
              <a:rPr lang="zh-CN" altLang="en-US" dirty="0"/>
              <a:t>火车管理</a:t>
            </a:r>
            <a:endParaRPr lang="en-US" altLang="zh-CN" dirty="0"/>
          </a:p>
        </p:txBody>
      </p:sp>
    </p:spTree>
    <p:extLst>
      <p:ext uri="{BB962C8B-B14F-4D97-AF65-F5344CB8AC3E}">
        <p14:creationId xmlns:p14="http://schemas.microsoft.com/office/powerpoint/2010/main" val="4169919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例题</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2" y="2052918"/>
            <a:ext cx="10048391" cy="4347882"/>
          </a:xfrm>
        </p:spPr>
        <p:txBody>
          <a:bodyPr>
            <a:normAutofit/>
          </a:bodyPr>
          <a:lstStyle/>
          <a:p>
            <a:r>
              <a:rPr lang="zh-CN" altLang="en-US" dirty="0"/>
              <a:t>如果没有弹栈的操作，那么就是很简单的区间赋值区间求和的线段树问题</a:t>
            </a:r>
            <a:endParaRPr lang="en-US" altLang="zh-CN" dirty="0"/>
          </a:p>
          <a:p>
            <a:r>
              <a:rPr lang="zh-CN" altLang="en-US" dirty="0"/>
              <a:t>如果我们能知道每次弹栈后该栈的栈顶元素，那么我们一样能用一棵区间赋值区间求和的线段树来解决求和的询问</a:t>
            </a:r>
            <a:endParaRPr lang="en-US" altLang="zh-CN" dirty="0"/>
          </a:p>
          <a:p>
            <a:r>
              <a:rPr lang="zh-CN" altLang="en-US" dirty="0"/>
              <a:t>考虑维护每个栈栈顶元素的插入时刻，那么弹栈之后栈顶元素就是被弹元素插入时刻的前一时刻时栈顶的元素</a:t>
            </a:r>
            <a:endParaRPr lang="en-US" altLang="zh-CN" dirty="0"/>
          </a:p>
          <a:p>
            <a:r>
              <a:rPr lang="zh-CN" altLang="en-US" dirty="0"/>
              <a:t>于是我们可以用可持久化线段树来维护每个时刻每个栈栈顶元素的插入时刻</a:t>
            </a:r>
            <a:endParaRPr lang="en-US" altLang="zh-CN" dirty="0"/>
          </a:p>
          <a:p>
            <a:r>
              <a:rPr lang="zh-CN" altLang="en-US" dirty="0"/>
              <a:t>入栈操作是区间赋值，弹栈操作是单点修改</a:t>
            </a:r>
            <a:endParaRPr lang="en-US" altLang="zh-CN" dirty="0"/>
          </a:p>
          <a:p>
            <a:r>
              <a:rPr lang="zh-CN" altLang="en-US" dirty="0"/>
              <a:t>所以我们要实现区间赋值的功能</a:t>
            </a:r>
            <a:endParaRPr lang="en-US" altLang="zh-CN" dirty="0"/>
          </a:p>
          <a:p>
            <a:r>
              <a:rPr lang="zh-CN" altLang="en-US" dirty="0"/>
              <a:t>如果直接打标记不仅常数大而且有</a:t>
            </a:r>
            <a:r>
              <a:rPr lang="en-US" altLang="zh-CN" dirty="0"/>
              <a:t>MLE</a:t>
            </a:r>
            <a:r>
              <a:rPr lang="zh-CN" altLang="en-US" dirty="0"/>
              <a:t>的风险</a:t>
            </a:r>
            <a:endParaRPr lang="en-US" altLang="zh-CN" dirty="0"/>
          </a:p>
          <a:p>
            <a:r>
              <a:rPr lang="zh-CN" altLang="en-US" dirty="0"/>
              <a:t>有一种方法是把原来需要打标记的节点直接换成一个左右儿子都指向自己的节点</a:t>
            </a:r>
            <a:endParaRPr lang="en-US" altLang="zh-CN" dirty="0"/>
          </a:p>
        </p:txBody>
      </p:sp>
    </p:spTree>
    <p:extLst>
      <p:ext uri="{BB962C8B-B14F-4D97-AF65-F5344CB8AC3E}">
        <p14:creationId xmlns:p14="http://schemas.microsoft.com/office/powerpoint/2010/main" val="82284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例题</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2" y="2052918"/>
            <a:ext cx="10048391" cy="4347882"/>
          </a:xfrm>
        </p:spPr>
        <p:txBody>
          <a:bodyPr>
            <a:normAutofit/>
          </a:bodyPr>
          <a:lstStyle/>
          <a:p>
            <a:r>
              <a:rPr lang="en-US" altLang="zh-CN" dirty="0"/>
              <a:t>3.</a:t>
            </a:r>
            <a:r>
              <a:rPr lang="zh-CN" altLang="en-US" dirty="0"/>
              <a:t>有一棵所有节点要么是叶子要么有两个儿子的二叉树</a:t>
            </a:r>
            <a:endParaRPr lang="en-US" altLang="zh-CN" dirty="0"/>
          </a:p>
          <a:p>
            <a:r>
              <a:rPr lang="zh-CN" altLang="en-US" dirty="0"/>
              <a:t>每个叶子都有一个权值</a:t>
            </a:r>
            <a:endParaRPr lang="en-US" altLang="zh-CN" dirty="0"/>
          </a:p>
          <a:p>
            <a:r>
              <a:rPr lang="zh-CN" altLang="en-US" dirty="0"/>
              <a:t>每个非叶子节点以</a:t>
            </a:r>
            <a:r>
              <a:rPr lang="en-US" altLang="zh-CN" dirty="0"/>
              <a:t>p</a:t>
            </a:r>
            <a:r>
              <a:rPr lang="zh-CN" altLang="en-US" dirty="0"/>
              <a:t>的概率等于权值较大的儿子的权值，以</a:t>
            </a:r>
            <a:r>
              <a:rPr lang="en-US" altLang="zh-CN" dirty="0"/>
              <a:t>1-p</a:t>
            </a:r>
            <a:r>
              <a:rPr lang="zh-CN" altLang="en-US" dirty="0"/>
              <a:t>的概率等于权值较小的儿子的权值，不同节点的</a:t>
            </a:r>
            <a:r>
              <a:rPr lang="en-US" altLang="zh-CN" dirty="0"/>
              <a:t>p</a:t>
            </a:r>
            <a:r>
              <a:rPr lang="zh-CN" altLang="en-US" dirty="0"/>
              <a:t>可能不同</a:t>
            </a:r>
            <a:endParaRPr lang="en-US" altLang="zh-CN" dirty="0"/>
          </a:p>
          <a:p>
            <a:r>
              <a:rPr lang="zh-CN" altLang="en-US" dirty="0"/>
              <a:t>求根节点权值的分布列（即取到每一种权值的概率）</a:t>
            </a:r>
            <a:endParaRPr lang="en-US" altLang="zh-CN" dirty="0"/>
          </a:p>
          <a:p>
            <a:r>
              <a:rPr lang="zh-CN" altLang="en-US" dirty="0"/>
              <a:t>对大质数取模</a:t>
            </a:r>
            <a:endParaRPr lang="en-US" altLang="zh-CN" dirty="0"/>
          </a:p>
          <a:p>
            <a:r>
              <a:rPr lang="zh-CN" altLang="en-US" dirty="0"/>
              <a:t>节点数不超过</a:t>
            </a:r>
            <a:r>
              <a:rPr lang="en-US" altLang="zh-CN" dirty="0"/>
              <a:t>3e5</a:t>
            </a:r>
          </a:p>
          <a:p>
            <a:r>
              <a:rPr lang="en-US" altLang="zh-CN" dirty="0"/>
              <a:t>Source</a:t>
            </a:r>
            <a:r>
              <a:rPr lang="zh-CN" altLang="en-US" dirty="0"/>
              <a:t>：非原创</a:t>
            </a:r>
            <a:endParaRPr lang="en-US" altLang="zh-CN" dirty="0"/>
          </a:p>
        </p:txBody>
      </p:sp>
    </p:spTree>
    <p:extLst>
      <p:ext uri="{BB962C8B-B14F-4D97-AF65-F5344CB8AC3E}">
        <p14:creationId xmlns:p14="http://schemas.microsoft.com/office/powerpoint/2010/main" val="379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a:xfrm>
            <a:off x="646111" y="452718"/>
            <a:ext cx="9404723" cy="1400530"/>
          </a:xfrm>
        </p:spPr>
        <p:txBody>
          <a:bodyPr/>
          <a:lstStyle/>
          <a:p>
            <a:r>
              <a:rPr lang="zh-CN" altLang="en-US" dirty="0"/>
              <a:t>例题</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2" y="2052918"/>
            <a:ext cx="10048391" cy="4347882"/>
          </a:xfrm>
        </p:spPr>
        <p:txBody>
          <a:bodyPr>
            <a:normAutofit/>
          </a:bodyPr>
          <a:lstStyle/>
          <a:p>
            <a:r>
              <a:rPr lang="zh-CN" altLang="en-US" dirty="0"/>
              <a:t>暴力的做法是直接</a:t>
            </a:r>
            <a:r>
              <a:rPr lang="en-US" altLang="zh-CN" dirty="0"/>
              <a:t>DP</a:t>
            </a:r>
            <a:r>
              <a:rPr lang="zh-CN" altLang="en-US" dirty="0"/>
              <a:t>计算每个节点的分布列</a:t>
            </a:r>
            <a:endParaRPr lang="en-US" altLang="zh-CN" dirty="0"/>
          </a:p>
          <a:p>
            <a:r>
              <a:rPr lang="zh-CN" altLang="en-US" dirty="0"/>
              <a:t>时间复杂度</a:t>
            </a:r>
            <a:r>
              <a:rPr lang="en-US" altLang="zh-CN" dirty="0"/>
              <a:t>O(n^2)</a:t>
            </a:r>
          </a:p>
          <a:p>
            <a:r>
              <a:rPr lang="zh-CN" altLang="en-US" dirty="0"/>
              <a:t>由于一个节点权值可能的取值只可能是子树中某个叶子的权值</a:t>
            </a:r>
            <a:endParaRPr lang="en-US" altLang="zh-CN" dirty="0"/>
          </a:p>
          <a:p>
            <a:r>
              <a:rPr lang="zh-CN" altLang="en-US" dirty="0"/>
              <a:t>所以可以考虑与合并有关的算法</a:t>
            </a:r>
            <a:endParaRPr lang="en-US" altLang="zh-CN" dirty="0"/>
          </a:p>
          <a:p>
            <a:r>
              <a:rPr lang="zh-CN" altLang="en-US" dirty="0"/>
              <a:t>那么合并两个子节点的分布列会发生什么呢？</a:t>
            </a:r>
            <a:endParaRPr lang="en-US" altLang="zh-CN" dirty="0"/>
          </a:p>
          <a:p>
            <a:r>
              <a:rPr lang="zh-CN" altLang="en-US" dirty="0"/>
              <a:t>一个权值的概率会</a:t>
            </a:r>
            <a:r>
              <a:rPr lang="en-US" altLang="zh-CN" dirty="0"/>
              <a:t>*=</a:t>
            </a:r>
            <a:r>
              <a:rPr lang="zh-CN" altLang="en-US" dirty="0"/>
              <a:t>另一个节点权值比自己小的概率*</a:t>
            </a:r>
            <a:r>
              <a:rPr lang="en-US" altLang="zh-CN" dirty="0"/>
              <a:t>p+(1-</a:t>
            </a:r>
            <a:r>
              <a:rPr lang="zh-CN" altLang="en-US" dirty="0"/>
              <a:t>另一个节点权值比自己小的概率</a:t>
            </a:r>
            <a:r>
              <a:rPr lang="en-US" altLang="zh-CN" dirty="0"/>
              <a:t>)</a:t>
            </a:r>
            <a:r>
              <a:rPr lang="zh-CN" altLang="en-US" dirty="0"/>
              <a:t>*</a:t>
            </a:r>
            <a:r>
              <a:rPr lang="en-US" altLang="zh-CN" dirty="0"/>
              <a:t>(1-p)</a:t>
            </a:r>
          </a:p>
          <a:p>
            <a:r>
              <a:rPr lang="zh-CN" altLang="en-US" dirty="0"/>
              <a:t>所以可以用线段树维护分布列的区间和</a:t>
            </a:r>
            <a:endParaRPr lang="en-US" altLang="zh-CN" dirty="0"/>
          </a:p>
          <a:p>
            <a:r>
              <a:rPr lang="zh-CN" altLang="en-US" dirty="0"/>
              <a:t>于是我们可以在线段树合并的过程中在外面分别维护原来两棵线段树当前的前缀和，然后打上区间乘的标记即可</a:t>
            </a:r>
            <a:endParaRPr lang="en-US" altLang="zh-CN" dirty="0"/>
          </a:p>
          <a:p>
            <a:endParaRPr lang="en-US" altLang="zh-CN" dirty="0"/>
          </a:p>
        </p:txBody>
      </p:sp>
    </p:spTree>
    <p:extLst>
      <p:ext uri="{BB962C8B-B14F-4D97-AF65-F5344CB8AC3E}">
        <p14:creationId xmlns:p14="http://schemas.microsoft.com/office/powerpoint/2010/main" val="52847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3704D8C-0365-4D05-BCA8-681EAF8C53BE}"/>
              </a:ext>
            </a:extLst>
          </p:cNvPr>
          <p:cNvSpPr>
            <a:spLocks noGrp="1"/>
          </p:cNvSpPr>
          <p:nvPr>
            <p:ph type="title"/>
          </p:nvPr>
        </p:nvSpPr>
        <p:spPr>
          <a:xfrm>
            <a:off x="993979" y="2877865"/>
            <a:ext cx="9404723" cy="1400530"/>
          </a:xfrm>
        </p:spPr>
        <p:txBody>
          <a:bodyPr/>
          <a:lstStyle/>
          <a:p>
            <a:pPr algn="ctr"/>
            <a:r>
              <a:rPr lang="zh-CN" altLang="en-US" dirty="0"/>
              <a:t>完结撒花</a:t>
            </a:r>
            <a:br>
              <a:rPr lang="en-US" altLang="zh-CN" dirty="0"/>
            </a:br>
            <a:r>
              <a:rPr lang="en-US" altLang="zh-CN" dirty="0"/>
              <a:t>GL&amp;HF</a:t>
            </a:r>
            <a:endParaRPr lang="zh-CN" altLang="en-US" dirty="0"/>
          </a:p>
        </p:txBody>
      </p:sp>
    </p:spTree>
    <p:extLst>
      <p:ext uri="{BB962C8B-B14F-4D97-AF65-F5344CB8AC3E}">
        <p14:creationId xmlns:p14="http://schemas.microsoft.com/office/powerpoint/2010/main" val="1285116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0E0929-9A6C-425A-B050-9F63161A7CB1}"/>
              </a:ext>
            </a:extLst>
          </p:cNvPr>
          <p:cNvSpPr>
            <a:spLocks noGrp="1"/>
          </p:cNvSpPr>
          <p:nvPr>
            <p:ph type="title"/>
          </p:nvPr>
        </p:nvSpPr>
        <p:spPr/>
        <p:txBody>
          <a:bodyPr/>
          <a:lstStyle/>
          <a:p>
            <a:r>
              <a:rPr lang="zh-CN" altLang="en-US" dirty="0"/>
              <a:t>构造</a:t>
            </a:r>
            <a:r>
              <a:rPr lang="en-US" altLang="zh-CN" dirty="0"/>
              <a:t>——</a:t>
            </a:r>
            <a:r>
              <a:rPr lang="zh-CN" altLang="en-US" dirty="0"/>
              <a:t>简单的想法</a:t>
            </a:r>
          </a:p>
        </p:txBody>
      </p:sp>
      <p:grpSp>
        <p:nvGrpSpPr>
          <p:cNvPr id="4" name="组合 3">
            <a:extLst>
              <a:ext uri="{FF2B5EF4-FFF2-40B4-BE49-F238E27FC236}">
                <a16:creationId xmlns:a16="http://schemas.microsoft.com/office/drawing/2014/main" id="{C40A0637-1F8C-4E29-814E-6DAC5715F241}"/>
              </a:ext>
            </a:extLst>
          </p:cNvPr>
          <p:cNvGrpSpPr/>
          <p:nvPr/>
        </p:nvGrpSpPr>
        <p:grpSpPr>
          <a:xfrm>
            <a:off x="1496195" y="4764947"/>
            <a:ext cx="3520078" cy="1640334"/>
            <a:chOff x="1496195" y="4764947"/>
            <a:chExt cx="3520078" cy="1640334"/>
          </a:xfrm>
        </p:grpSpPr>
        <p:sp>
          <p:nvSpPr>
            <p:cNvPr id="5" name="椭圆 4">
              <a:extLst>
                <a:ext uri="{FF2B5EF4-FFF2-40B4-BE49-F238E27FC236}">
                  <a16:creationId xmlns:a16="http://schemas.microsoft.com/office/drawing/2014/main" id="{59EA7E09-A27F-43C1-85F5-C63AD788B7E4}"/>
                </a:ext>
              </a:extLst>
            </p:cNvPr>
            <p:cNvSpPr/>
            <p:nvPr/>
          </p:nvSpPr>
          <p:spPr>
            <a:xfrm>
              <a:off x="1496195" y="4764947"/>
              <a:ext cx="679508" cy="67950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D47191C0-4083-4E55-8C6E-881CDE7E1690}"/>
                </a:ext>
              </a:extLst>
            </p:cNvPr>
            <p:cNvSpPr/>
            <p:nvPr/>
          </p:nvSpPr>
          <p:spPr>
            <a:xfrm>
              <a:off x="3266272" y="4764947"/>
              <a:ext cx="679508" cy="6795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dirty="0">
                  <a:solidFill>
                    <a:srgbClr val="FFFF00"/>
                  </a:solidFill>
                </a:rPr>
                <a:t>a</a:t>
              </a:r>
              <a:endParaRPr lang="zh-CN" altLang="en-US" dirty="0"/>
            </a:p>
          </p:txBody>
        </p:sp>
        <p:cxnSp>
          <p:nvCxnSpPr>
            <p:cNvPr id="7" name="直接连接符 21">
              <a:extLst>
                <a:ext uri="{FF2B5EF4-FFF2-40B4-BE49-F238E27FC236}">
                  <a16:creationId xmlns:a16="http://schemas.microsoft.com/office/drawing/2014/main" id="{38E57586-7229-4514-9DD5-830F2BBE21F5}"/>
                </a:ext>
              </a:extLst>
            </p:cNvPr>
            <p:cNvCxnSpPr>
              <a:cxnSpLocks/>
              <a:stCxn id="5" idx="6"/>
              <a:endCxn id="6" idx="2"/>
            </p:cNvCxnSpPr>
            <p:nvPr/>
          </p:nvCxnSpPr>
          <p:spPr>
            <a:xfrm>
              <a:off x="2175703" y="5104701"/>
              <a:ext cx="1090569" cy="0"/>
            </a:xfrm>
            <a:prstGeom prst="straightConnector1">
              <a:avLst/>
            </a:prstGeom>
            <a:ln w="38100">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椭圆 7">
              <a:extLst>
                <a:ext uri="{FF2B5EF4-FFF2-40B4-BE49-F238E27FC236}">
                  <a16:creationId xmlns:a16="http://schemas.microsoft.com/office/drawing/2014/main" id="{64A88514-A35A-4ECC-A28C-58746C3493E2}"/>
                </a:ext>
              </a:extLst>
            </p:cNvPr>
            <p:cNvSpPr/>
            <p:nvPr/>
          </p:nvSpPr>
          <p:spPr>
            <a:xfrm>
              <a:off x="4172856" y="556186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dirty="0">
                  <a:solidFill>
                    <a:srgbClr val="66FF66"/>
                  </a:solidFill>
                </a:rPr>
                <a:t>b</a:t>
              </a:r>
            </a:p>
            <a:p>
              <a:pPr algn="ctr"/>
              <a:r>
                <a:rPr lang="en-US" altLang="zh-CN" b="1" dirty="0">
                  <a:solidFill>
                    <a:srgbClr val="FFFF00"/>
                  </a:solidFill>
                </a:rPr>
                <a:t>a</a:t>
              </a:r>
              <a:r>
                <a:rPr lang="en-US" altLang="zh-CN" b="1" dirty="0">
                  <a:solidFill>
                    <a:srgbClr val="66FF66"/>
                  </a:solidFill>
                </a:rPr>
                <a:t>b</a:t>
              </a:r>
            </a:p>
          </p:txBody>
        </p:sp>
        <p:cxnSp>
          <p:nvCxnSpPr>
            <p:cNvPr id="9" name="直接连接符 21">
              <a:extLst>
                <a:ext uri="{FF2B5EF4-FFF2-40B4-BE49-F238E27FC236}">
                  <a16:creationId xmlns:a16="http://schemas.microsoft.com/office/drawing/2014/main" id="{453F23B2-B1F6-47ED-83EA-67222AD81978}"/>
                </a:ext>
              </a:extLst>
            </p:cNvPr>
            <p:cNvCxnSpPr>
              <a:cxnSpLocks/>
              <a:stCxn id="5" idx="6"/>
              <a:endCxn id="8" idx="2"/>
            </p:cNvCxnSpPr>
            <p:nvPr/>
          </p:nvCxnSpPr>
          <p:spPr>
            <a:xfrm>
              <a:off x="2175703" y="5104701"/>
              <a:ext cx="1997153" cy="878872"/>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直接连接符 21">
              <a:extLst>
                <a:ext uri="{FF2B5EF4-FFF2-40B4-BE49-F238E27FC236}">
                  <a16:creationId xmlns:a16="http://schemas.microsoft.com/office/drawing/2014/main" id="{51A3CA11-F54C-4D16-BC8E-8A705597B07E}"/>
                </a:ext>
              </a:extLst>
            </p:cNvPr>
            <p:cNvCxnSpPr>
              <a:cxnSpLocks/>
              <a:stCxn id="6" idx="5"/>
              <a:endCxn id="8" idx="1"/>
            </p:cNvCxnSpPr>
            <p:nvPr/>
          </p:nvCxnSpPr>
          <p:spPr>
            <a:xfrm>
              <a:off x="3846268" y="5344943"/>
              <a:ext cx="450104" cy="340437"/>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29123099"/>
      </p:ext>
    </p:extLst>
  </p:cSld>
  <p:clrMapOvr>
    <a:masterClrMapping/>
  </p:clrMapOvr>
  <mc:AlternateContent xmlns:mc="http://schemas.openxmlformats.org/markup-compatibility/2006">
    <mc:Choice xmlns:p14="http://schemas.microsoft.com/office/powerpoint/2010/main" Requires="p14">
      <p:transition spd="slow" p14:dur="2000" advClick="0" advTm="2000"/>
    </mc:Choice>
    <mc:Fallback>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0.00078 -1.85185E-6 L 0.42773 -0.55463 " pathEditMode="fixed" rAng="0" ptsTypes="AA">
                                      <p:cBhvr>
                                        <p:cTn id="6" dur="2000" fill="hold"/>
                                        <p:tgtEl>
                                          <p:spTgt spid="4"/>
                                        </p:tgtEl>
                                        <p:attrNameLst>
                                          <p:attrName>ppt_x</p:attrName>
                                          <p:attrName>ppt_y</p:attrName>
                                        </p:attrNameLst>
                                      </p:cBhvr>
                                      <p:rCtr x="21341" y="-277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p:txBody>
          <a:bodyPr/>
          <a:lstStyle/>
          <a:p>
            <a:r>
              <a:rPr lang="zh-CN" altLang="en-US" dirty="0"/>
              <a:t>构造</a:t>
            </a:r>
            <a:r>
              <a:rPr lang="en-US" altLang="zh-CN" dirty="0"/>
              <a:t>——</a:t>
            </a:r>
            <a:r>
              <a:rPr lang="zh-CN" altLang="en-US" dirty="0"/>
              <a:t>简单的想法</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228694" y="2151553"/>
            <a:ext cx="8399258" cy="4195481"/>
          </a:xfrm>
        </p:spPr>
        <p:txBody>
          <a:bodyPr/>
          <a:lstStyle/>
          <a:p>
            <a:r>
              <a:rPr lang="zh-CN" altLang="en-US" dirty="0"/>
              <a:t>然后加上字母</a:t>
            </a:r>
            <a:r>
              <a:rPr lang="en-US" altLang="zh-CN" dirty="0"/>
              <a:t>”</a:t>
            </a:r>
            <a:r>
              <a:rPr lang="en-US" altLang="zh-CN" b="1" dirty="0">
                <a:solidFill>
                  <a:srgbClr val="00FFFF"/>
                </a:solidFill>
              </a:rPr>
              <a:t>c</a:t>
            </a:r>
            <a:r>
              <a:rPr lang="en-US" altLang="zh-CN" dirty="0"/>
              <a:t>”</a:t>
            </a:r>
          </a:p>
          <a:p>
            <a:r>
              <a:rPr lang="zh-CN" altLang="en-US" dirty="0"/>
              <a:t>这时多了</a:t>
            </a:r>
            <a:r>
              <a:rPr lang="en-US" altLang="zh-CN" dirty="0"/>
              <a:t>3</a:t>
            </a:r>
            <a:r>
              <a:rPr lang="zh-CN" altLang="en-US" dirty="0"/>
              <a:t>个子串：</a:t>
            </a:r>
            <a:r>
              <a:rPr lang="en-US" altLang="zh-CN" dirty="0"/>
              <a:t>”</a:t>
            </a:r>
            <a:r>
              <a:rPr lang="en-US" altLang="zh-CN" b="1" dirty="0">
                <a:solidFill>
                  <a:srgbClr val="00FFFF"/>
                </a:solidFill>
              </a:rPr>
              <a:t>c</a:t>
            </a:r>
            <a:r>
              <a:rPr lang="en-US" altLang="zh-CN" dirty="0"/>
              <a:t>”,”</a:t>
            </a:r>
            <a:r>
              <a:rPr lang="en-US" altLang="zh-CN" b="1" dirty="0" err="1">
                <a:solidFill>
                  <a:srgbClr val="66FF66"/>
                </a:solidFill>
              </a:rPr>
              <a:t>b</a:t>
            </a:r>
            <a:r>
              <a:rPr lang="en-US" altLang="zh-CN" b="1" dirty="0" err="1">
                <a:solidFill>
                  <a:srgbClr val="00FFFF"/>
                </a:solidFill>
              </a:rPr>
              <a:t>c</a:t>
            </a:r>
            <a:r>
              <a:rPr lang="en-US" altLang="zh-CN" dirty="0"/>
              <a:t>”,”</a:t>
            </a: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dirty="0"/>
              <a:t>”</a:t>
            </a:r>
          </a:p>
          <a:p>
            <a:r>
              <a:rPr lang="zh-CN" altLang="en-US" dirty="0"/>
              <a:t>它们是原串的</a:t>
            </a:r>
            <a:r>
              <a:rPr lang="en-US" altLang="zh-CN" dirty="0"/>
              <a:t>3</a:t>
            </a:r>
            <a:r>
              <a:rPr lang="zh-CN" altLang="en-US" dirty="0"/>
              <a:t>个后缀（空串</a:t>
            </a:r>
            <a:r>
              <a:rPr lang="en-US" altLang="zh-CN" dirty="0"/>
              <a:t>,”</a:t>
            </a:r>
            <a:r>
              <a:rPr lang="en-US" altLang="zh-CN" b="1" dirty="0" err="1">
                <a:solidFill>
                  <a:srgbClr val="66FF66"/>
                </a:solidFill>
              </a:rPr>
              <a:t>b</a:t>
            </a:r>
            <a:r>
              <a:rPr lang="en-US" altLang="zh-CN" dirty="0" err="1"/>
              <a:t>”,”</a:t>
            </a:r>
            <a:r>
              <a:rPr lang="en-US" altLang="zh-CN" b="1" dirty="0" err="1">
                <a:solidFill>
                  <a:srgbClr val="FFFF00"/>
                </a:solidFill>
              </a:rPr>
              <a:t>a</a:t>
            </a:r>
            <a:r>
              <a:rPr lang="en-US" altLang="zh-CN" b="1" dirty="0" err="1">
                <a:solidFill>
                  <a:srgbClr val="66FF66"/>
                </a:solidFill>
              </a:rPr>
              <a:t>b</a:t>
            </a:r>
            <a:r>
              <a:rPr lang="en-US" altLang="zh-CN" dirty="0"/>
              <a:t>”</a:t>
            </a:r>
            <a:r>
              <a:rPr lang="zh-CN" altLang="en-US" dirty="0"/>
              <a:t>）之后分别加一个字符</a:t>
            </a:r>
            <a:r>
              <a:rPr lang="en-US" altLang="zh-CN" dirty="0"/>
              <a:t>”</a:t>
            </a:r>
            <a:r>
              <a:rPr lang="en-US" altLang="zh-CN" b="1" dirty="0">
                <a:solidFill>
                  <a:srgbClr val="00FFFF"/>
                </a:solidFill>
              </a:rPr>
              <a:t>c</a:t>
            </a:r>
            <a:r>
              <a:rPr lang="en-US" altLang="zh-CN" dirty="0"/>
              <a:t>”</a:t>
            </a:r>
            <a:r>
              <a:rPr lang="zh-CN" altLang="en-US" dirty="0"/>
              <a:t>之后得到的串</a:t>
            </a:r>
            <a:endParaRPr lang="en-US" altLang="zh-CN" dirty="0"/>
          </a:p>
          <a:p>
            <a:r>
              <a:rPr lang="zh-CN" altLang="en-US" dirty="0"/>
              <a:t>其中</a:t>
            </a:r>
            <a:r>
              <a:rPr lang="en-US" altLang="zh-CN" dirty="0"/>
              <a:t>“</a:t>
            </a:r>
            <a:r>
              <a:rPr lang="en-US" altLang="zh-CN" b="1" dirty="0">
                <a:solidFill>
                  <a:srgbClr val="66FF66"/>
                </a:solidFill>
              </a:rPr>
              <a:t>b</a:t>
            </a:r>
            <a:r>
              <a:rPr lang="en-US" altLang="zh-CN" dirty="0"/>
              <a:t>”</a:t>
            </a:r>
            <a:r>
              <a:rPr lang="zh-CN" altLang="en-US" dirty="0"/>
              <a:t>和</a:t>
            </a:r>
            <a:r>
              <a:rPr lang="en-US" altLang="zh-CN" dirty="0"/>
              <a:t>”</a:t>
            </a:r>
            <a:r>
              <a:rPr lang="en-US" altLang="zh-CN" b="1" dirty="0">
                <a:solidFill>
                  <a:srgbClr val="FFFF00"/>
                </a:solidFill>
              </a:rPr>
              <a:t>a</a:t>
            </a:r>
            <a:r>
              <a:rPr lang="en-US" altLang="zh-CN" b="1" dirty="0">
                <a:solidFill>
                  <a:srgbClr val="66FF66"/>
                </a:solidFill>
              </a:rPr>
              <a:t>b</a:t>
            </a:r>
            <a:r>
              <a:rPr lang="en-US" altLang="zh-CN" dirty="0"/>
              <a:t>”</a:t>
            </a:r>
            <a:r>
              <a:rPr lang="zh-CN" altLang="en-US" dirty="0"/>
              <a:t>被这个节点接受</a:t>
            </a:r>
            <a:endParaRPr lang="en-US" altLang="zh-CN" dirty="0"/>
          </a:p>
          <a:p>
            <a:r>
              <a:rPr lang="zh-CN" altLang="en-US" dirty="0"/>
              <a:t>我们新建一个节点，连一条</a:t>
            </a:r>
            <a:r>
              <a:rPr lang="en-US" altLang="zh-CN" dirty="0"/>
              <a:t>”</a:t>
            </a:r>
            <a:r>
              <a:rPr lang="en-US" altLang="zh-CN" b="1" dirty="0">
                <a:solidFill>
                  <a:srgbClr val="00FFFF"/>
                </a:solidFill>
              </a:rPr>
              <a:t>c</a:t>
            </a:r>
            <a:r>
              <a:rPr lang="en-US" altLang="zh-CN" dirty="0"/>
              <a:t>”</a:t>
            </a:r>
            <a:r>
              <a:rPr lang="zh-CN" altLang="en-US" dirty="0"/>
              <a:t>的转移边，让新点接受字符串</a:t>
            </a:r>
            <a:r>
              <a:rPr lang="en-US" altLang="zh-CN" dirty="0"/>
              <a:t>”</a:t>
            </a: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dirty="0"/>
              <a:t>”</a:t>
            </a:r>
            <a:r>
              <a:rPr lang="zh-CN" altLang="en-US" dirty="0"/>
              <a:t>和</a:t>
            </a:r>
            <a:r>
              <a:rPr lang="en-US" altLang="zh-CN" dirty="0"/>
              <a:t>”</a:t>
            </a:r>
            <a:r>
              <a:rPr lang="en-US" altLang="zh-CN" b="1" dirty="0" err="1">
                <a:solidFill>
                  <a:srgbClr val="66FF66"/>
                </a:solidFill>
              </a:rPr>
              <a:t>b</a:t>
            </a:r>
            <a:r>
              <a:rPr lang="en-US" altLang="zh-CN" b="1" dirty="0" err="1">
                <a:solidFill>
                  <a:srgbClr val="00FFFF"/>
                </a:solidFill>
              </a:rPr>
              <a:t>c</a:t>
            </a:r>
            <a:r>
              <a:rPr lang="en-US" altLang="zh-CN" dirty="0"/>
              <a:t>”</a:t>
            </a:r>
          </a:p>
          <a:p>
            <a:r>
              <a:rPr lang="zh-CN" altLang="en-US" dirty="0"/>
              <a:t>空串被根节点接受</a:t>
            </a:r>
            <a:endParaRPr lang="en-US" altLang="zh-CN" dirty="0"/>
          </a:p>
          <a:p>
            <a:r>
              <a:rPr lang="zh-CN" altLang="en-US" dirty="0"/>
              <a:t>我们从根节点向新点连一条</a:t>
            </a:r>
            <a:r>
              <a:rPr lang="en-US" altLang="zh-CN" dirty="0"/>
              <a:t>”</a:t>
            </a:r>
            <a:r>
              <a:rPr lang="en-US" altLang="zh-CN" b="1" dirty="0">
                <a:solidFill>
                  <a:srgbClr val="00FFFF"/>
                </a:solidFill>
              </a:rPr>
              <a:t>c</a:t>
            </a:r>
            <a:r>
              <a:rPr lang="en-US" altLang="zh-CN" dirty="0"/>
              <a:t>”</a:t>
            </a:r>
            <a:r>
              <a:rPr lang="zh-CN" altLang="en-US" dirty="0"/>
              <a:t>的转移边，让新点接受字符串</a:t>
            </a:r>
            <a:r>
              <a:rPr lang="en-US" altLang="zh-CN" dirty="0"/>
              <a:t>”</a:t>
            </a:r>
            <a:r>
              <a:rPr lang="en-US" altLang="zh-CN" b="1" dirty="0">
                <a:solidFill>
                  <a:srgbClr val="00FFFF"/>
                </a:solidFill>
              </a:rPr>
              <a:t>c</a:t>
            </a:r>
            <a:r>
              <a:rPr lang="en-US" altLang="zh-CN" dirty="0"/>
              <a:t>”</a:t>
            </a:r>
          </a:p>
          <a:p>
            <a:r>
              <a:rPr lang="zh-CN" altLang="en-US" dirty="0"/>
              <a:t>这样</a:t>
            </a:r>
            <a:r>
              <a:rPr lang="en-US" altLang="zh-CN" dirty="0"/>
              <a:t>”</a:t>
            </a: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dirty="0"/>
              <a:t>”</a:t>
            </a:r>
            <a:r>
              <a:rPr lang="zh-CN" altLang="en-US" dirty="0"/>
              <a:t>的后缀自动机就建好了</a:t>
            </a:r>
            <a:endParaRPr lang="en-US" altLang="zh-CN" dirty="0"/>
          </a:p>
          <a:p>
            <a:endParaRPr lang="en-US" altLang="zh-CN" dirty="0"/>
          </a:p>
          <a:p>
            <a:endParaRPr lang="en-US" altLang="zh-CN" dirty="0"/>
          </a:p>
        </p:txBody>
      </p:sp>
      <p:sp>
        <p:nvSpPr>
          <p:cNvPr id="46" name="椭圆 45">
            <a:extLst>
              <a:ext uri="{FF2B5EF4-FFF2-40B4-BE49-F238E27FC236}">
                <a16:creationId xmlns:a16="http://schemas.microsoft.com/office/drawing/2014/main" id="{BCE2E523-67A8-461B-9C7B-94F8F23F59C4}"/>
              </a:ext>
            </a:extLst>
          </p:cNvPr>
          <p:cNvSpPr/>
          <p:nvPr/>
        </p:nvSpPr>
        <p:spPr>
          <a:xfrm>
            <a:off x="6702393" y="968097"/>
            <a:ext cx="679508" cy="67950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85D7C21A-7F34-4984-A076-E5954AC9736A}"/>
              </a:ext>
            </a:extLst>
          </p:cNvPr>
          <p:cNvSpPr/>
          <p:nvPr/>
        </p:nvSpPr>
        <p:spPr>
          <a:xfrm>
            <a:off x="8472470" y="968097"/>
            <a:ext cx="679508" cy="6795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dirty="0">
                <a:solidFill>
                  <a:srgbClr val="FFFF00"/>
                </a:solidFill>
              </a:rPr>
              <a:t>a</a:t>
            </a:r>
            <a:endParaRPr lang="zh-CN" altLang="en-US" dirty="0"/>
          </a:p>
        </p:txBody>
      </p:sp>
      <p:cxnSp>
        <p:nvCxnSpPr>
          <p:cNvPr id="48" name="直接连接符 21">
            <a:extLst>
              <a:ext uri="{FF2B5EF4-FFF2-40B4-BE49-F238E27FC236}">
                <a16:creationId xmlns:a16="http://schemas.microsoft.com/office/drawing/2014/main" id="{2DB77699-42AE-4818-854B-14B1AE8847B9}"/>
              </a:ext>
            </a:extLst>
          </p:cNvPr>
          <p:cNvCxnSpPr>
            <a:cxnSpLocks/>
            <a:stCxn id="46" idx="6"/>
            <a:endCxn id="47" idx="2"/>
          </p:cNvCxnSpPr>
          <p:nvPr/>
        </p:nvCxnSpPr>
        <p:spPr>
          <a:xfrm>
            <a:off x="7381901" y="1307851"/>
            <a:ext cx="1090569" cy="0"/>
          </a:xfrm>
          <a:prstGeom prst="straightConnector1">
            <a:avLst/>
          </a:prstGeom>
          <a:ln w="38100">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椭圆 48">
            <a:extLst>
              <a:ext uri="{FF2B5EF4-FFF2-40B4-BE49-F238E27FC236}">
                <a16:creationId xmlns:a16="http://schemas.microsoft.com/office/drawing/2014/main" id="{0DE920BE-CF71-4E03-A6A4-07D2E6F23FC9}"/>
              </a:ext>
            </a:extLst>
          </p:cNvPr>
          <p:cNvSpPr/>
          <p:nvPr/>
        </p:nvSpPr>
        <p:spPr>
          <a:xfrm>
            <a:off x="9379054" y="176501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cxnSp>
        <p:nvCxnSpPr>
          <p:cNvPr id="50" name="直接连接符 21">
            <a:extLst>
              <a:ext uri="{FF2B5EF4-FFF2-40B4-BE49-F238E27FC236}">
                <a16:creationId xmlns:a16="http://schemas.microsoft.com/office/drawing/2014/main" id="{47EC78E2-65B7-493D-8341-F9EC7C968ED9}"/>
              </a:ext>
            </a:extLst>
          </p:cNvPr>
          <p:cNvCxnSpPr>
            <a:cxnSpLocks/>
            <a:stCxn id="46" idx="6"/>
            <a:endCxn id="49" idx="2"/>
          </p:cNvCxnSpPr>
          <p:nvPr/>
        </p:nvCxnSpPr>
        <p:spPr>
          <a:xfrm>
            <a:off x="7381901" y="1307851"/>
            <a:ext cx="1997153" cy="878872"/>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接连接符 21">
            <a:extLst>
              <a:ext uri="{FF2B5EF4-FFF2-40B4-BE49-F238E27FC236}">
                <a16:creationId xmlns:a16="http://schemas.microsoft.com/office/drawing/2014/main" id="{B83CD155-7105-464D-9FB6-EC6303422B4E}"/>
              </a:ext>
            </a:extLst>
          </p:cNvPr>
          <p:cNvCxnSpPr>
            <a:cxnSpLocks/>
            <a:stCxn id="47" idx="5"/>
            <a:endCxn id="49" idx="1"/>
          </p:cNvCxnSpPr>
          <p:nvPr/>
        </p:nvCxnSpPr>
        <p:spPr>
          <a:xfrm>
            <a:off x="9052466" y="1548093"/>
            <a:ext cx="450104" cy="340437"/>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椭圆 51">
            <a:extLst>
              <a:ext uri="{FF2B5EF4-FFF2-40B4-BE49-F238E27FC236}">
                <a16:creationId xmlns:a16="http://schemas.microsoft.com/office/drawing/2014/main" id="{7F17AEAB-2706-455E-BE70-61EBD4770A7F}"/>
              </a:ext>
            </a:extLst>
          </p:cNvPr>
          <p:cNvSpPr/>
          <p:nvPr/>
        </p:nvSpPr>
        <p:spPr>
          <a:xfrm>
            <a:off x="9820204" y="335356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7" name="文本框 6">
            <a:extLst>
              <a:ext uri="{FF2B5EF4-FFF2-40B4-BE49-F238E27FC236}">
                <a16:creationId xmlns:a16="http://schemas.microsoft.com/office/drawing/2014/main" id="{19F58169-E80B-497C-A241-A889F7AE194F}"/>
              </a:ext>
            </a:extLst>
          </p:cNvPr>
          <p:cNvSpPr txBox="1"/>
          <p:nvPr/>
        </p:nvSpPr>
        <p:spPr>
          <a:xfrm>
            <a:off x="10231650" y="3363189"/>
            <a:ext cx="327259" cy="369332"/>
          </a:xfrm>
          <a:prstGeom prst="rect">
            <a:avLst/>
          </a:prstGeom>
          <a:noFill/>
        </p:spPr>
        <p:txBody>
          <a:bodyPr wrap="square" rtlCol="0">
            <a:spAutoFit/>
          </a:bodyPr>
          <a:lstStyle/>
          <a:p>
            <a:pPr algn="ctr"/>
            <a:r>
              <a:rPr lang="en-US" altLang="zh-CN" b="1" dirty="0">
                <a:solidFill>
                  <a:srgbClr val="00FFFF"/>
                </a:solidFill>
              </a:rPr>
              <a:t>c</a:t>
            </a:r>
            <a:endParaRPr lang="zh-CN" altLang="en-US" b="1" dirty="0">
              <a:solidFill>
                <a:srgbClr val="00FFFF"/>
              </a:solidFill>
            </a:endParaRPr>
          </a:p>
        </p:txBody>
      </p:sp>
      <p:sp>
        <p:nvSpPr>
          <p:cNvPr id="53" name="文本框 52">
            <a:extLst>
              <a:ext uri="{FF2B5EF4-FFF2-40B4-BE49-F238E27FC236}">
                <a16:creationId xmlns:a16="http://schemas.microsoft.com/office/drawing/2014/main" id="{D65AD8FB-9886-4F19-8CF8-E255B062DA8C}"/>
              </a:ext>
            </a:extLst>
          </p:cNvPr>
          <p:cNvSpPr txBox="1"/>
          <p:nvPr/>
        </p:nvSpPr>
        <p:spPr>
          <a:xfrm>
            <a:off x="9924181" y="3753941"/>
            <a:ext cx="653255"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sp>
        <p:nvSpPr>
          <p:cNvPr id="54" name="文本框 53">
            <a:extLst>
              <a:ext uri="{FF2B5EF4-FFF2-40B4-BE49-F238E27FC236}">
                <a16:creationId xmlns:a16="http://schemas.microsoft.com/office/drawing/2014/main" id="{42F2244A-33F9-4DC9-86BD-5EFB65E2F433}"/>
              </a:ext>
            </a:extLst>
          </p:cNvPr>
          <p:cNvSpPr txBox="1"/>
          <p:nvPr/>
        </p:nvSpPr>
        <p:spPr>
          <a:xfrm>
            <a:off x="10068656" y="3553234"/>
            <a:ext cx="508779"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cxnSp>
        <p:nvCxnSpPr>
          <p:cNvPr id="56" name="直接连接符 21">
            <a:extLst>
              <a:ext uri="{FF2B5EF4-FFF2-40B4-BE49-F238E27FC236}">
                <a16:creationId xmlns:a16="http://schemas.microsoft.com/office/drawing/2014/main" id="{6B6116C7-A758-4A7D-A5E7-289F082856F2}"/>
              </a:ext>
            </a:extLst>
          </p:cNvPr>
          <p:cNvCxnSpPr>
            <a:cxnSpLocks/>
            <a:stCxn id="49" idx="4"/>
            <a:endCxn id="52" idx="1"/>
          </p:cNvCxnSpPr>
          <p:nvPr/>
        </p:nvCxnSpPr>
        <p:spPr>
          <a:xfrm>
            <a:off x="9800763" y="2608431"/>
            <a:ext cx="142957" cy="86864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直接连接符 21">
            <a:extLst>
              <a:ext uri="{FF2B5EF4-FFF2-40B4-BE49-F238E27FC236}">
                <a16:creationId xmlns:a16="http://schemas.microsoft.com/office/drawing/2014/main" id="{86B69033-CD31-40D0-9431-AF23AA54F346}"/>
              </a:ext>
            </a:extLst>
          </p:cNvPr>
          <p:cNvCxnSpPr>
            <a:cxnSpLocks/>
            <a:stCxn id="46" idx="6"/>
            <a:endCxn id="52" idx="1"/>
          </p:cNvCxnSpPr>
          <p:nvPr/>
        </p:nvCxnSpPr>
        <p:spPr>
          <a:xfrm>
            <a:off x="7381901" y="1307851"/>
            <a:ext cx="2561819" cy="216922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DE9C9B8B-77E1-4C7F-BDD6-966F80E4BCA6}"/>
              </a:ext>
            </a:extLst>
          </p:cNvPr>
          <p:cNvSpPr txBox="1"/>
          <p:nvPr/>
        </p:nvSpPr>
        <p:spPr>
          <a:xfrm>
            <a:off x="9547392" y="2151553"/>
            <a:ext cx="508779" cy="369332"/>
          </a:xfrm>
          <a:prstGeom prst="rect">
            <a:avLst/>
          </a:prstGeom>
          <a:noFill/>
        </p:spPr>
        <p:txBody>
          <a:bodyPr wrap="square" rtlCol="0">
            <a:spAutoFit/>
          </a:bodyPr>
          <a:lstStyle/>
          <a:p>
            <a:pPr algn="ctr"/>
            <a:r>
              <a:rPr lang="en-US" altLang="zh-CN" b="1" dirty="0">
                <a:solidFill>
                  <a:srgbClr val="FFFF00"/>
                </a:solidFill>
              </a:rPr>
              <a:t>a</a:t>
            </a:r>
            <a:r>
              <a:rPr lang="en-US" altLang="zh-CN" b="1" dirty="0">
                <a:solidFill>
                  <a:srgbClr val="66FF66"/>
                </a:solidFill>
              </a:rPr>
              <a:t>b</a:t>
            </a:r>
            <a:endParaRPr lang="zh-CN" altLang="en-US" b="1" dirty="0">
              <a:solidFill>
                <a:srgbClr val="00FFFF"/>
              </a:solidFill>
            </a:endParaRPr>
          </a:p>
        </p:txBody>
      </p:sp>
      <p:sp>
        <p:nvSpPr>
          <p:cNvPr id="20" name="文本框 19">
            <a:extLst>
              <a:ext uri="{FF2B5EF4-FFF2-40B4-BE49-F238E27FC236}">
                <a16:creationId xmlns:a16="http://schemas.microsoft.com/office/drawing/2014/main" id="{23BCB10F-8849-4C32-BEF9-0BB62756EB5A}"/>
              </a:ext>
            </a:extLst>
          </p:cNvPr>
          <p:cNvSpPr txBox="1"/>
          <p:nvPr/>
        </p:nvSpPr>
        <p:spPr>
          <a:xfrm>
            <a:off x="9549639" y="1869549"/>
            <a:ext cx="508779" cy="369332"/>
          </a:xfrm>
          <a:prstGeom prst="rect">
            <a:avLst/>
          </a:prstGeom>
          <a:noFill/>
        </p:spPr>
        <p:txBody>
          <a:bodyPr wrap="square" rtlCol="0">
            <a:spAutoFit/>
          </a:bodyPr>
          <a:lstStyle/>
          <a:p>
            <a:pPr algn="ctr"/>
            <a:r>
              <a:rPr lang="en-US" altLang="zh-CN" b="1" dirty="0">
                <a:solidFill>
                  <a:srgbClr val="66FF66"/>
                </a:solidFill>
              </a:rPr>
              <a:t>b</a:t>
            </a:r>
            <a:endParaRPr lang="zh-CN" altLang="en-US" b="1" dirty="0">
              <a:solidFill>
                <a:srgbClr val="00FFFF"/>
              </a:solidFill>
            </a:endParaRPr>
          </a:p>
        </p:txBody>
      </p:sp>
    </p:spTree>
    <p:extLst>
      <p:ext uri="{BB962C8B-B14F-4D97-AF65-F5344CB8AC3E}">
        <p14:creationId xmlns:p14="http://schemas.microsoft.com/office/powerpoint/2010/main" val="124490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5" presetClass="emph" presetSubtype="0" repeatCount="2000" fill="hold" grpId="0" nodeType="clickEffect">
                                  <p:stCondLst>
                                    <p:cond delay="0"/>
                                  </p:stCondLst>
                                  <p:childTnLst>
                                    <p:anim calcmode="discrete" valueType="str">
                                      <p:cBhvr>
                                        <p:cTn id="22" dur="500" fill="hold"/>
                                        <p:tgtEl>
                                          <p:spTgt spid="49"/>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fade">
                                      <p:cBhvr>
                                        <p:cTn id="31" dur="500"/>
                                        <p:tgtEl>
                                          <p:spTgt spid="52"/>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fade">
                                      <p:cBhvr>
                                        <p:cTn id="35" dur="500"/>
                                        <p:tgtEl>
                                          <p:spTgt spid="56"/>
                                        </p:tgtEl>
                                      </p:cBhvr>
                                    </p:animEffect>
                                  </p:childTnLst>
                                </p:cTn>
                              </p:par>
                            </p:childTnLst>
                          </p:cTn>
                        </p:par>
                        <p:par>
                          <p:cTn id="36" fill="hold">
                            <p:stCondLst>
                              <p:cond delay="1000"/>
                            </p:stCondLst>
                            <p:childTnLst>
                              <p:par>
                                <p:cTn id="37" presetID="1" presetClass="entr" presetSubtype="0" fill="hold" grpId="0" nodeType="after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35" presetClass="emph" presetSubtype="0" repeatCount="2000" fill="hold" grpId="0" nodeType="clickEffect">
                                  <p:stCondLst>
                                    <p:cond delay="0"/>
                                  </p:stCondLst>
                                  <p:childTnLst>
                                    <p:anim calcmode="discrete" valueType="str">
                                      <p:cBhvr>
                                        <p:cTn id="48" dur="500" fill="hold"/>
                                        <p:tgtEl>
                                          <p:spTgt spid="46"/>
                                        </p:tgtEl>
                                        <p:attrNameLst>
                                          <p:attrName>style.visibility</p:attrName>
                                        </p:attrNameLst>
                                      </p:cBhvr>
                                      <p:tavLst>
                                        <p:tav tm="0">
                                          <p:val>
                                            <p:strVal val="hidden"/>
                                          </p:val>
                                        </p:tav>
                                        <p:tav tm="50000">
                                          <p:val>
                                            <p:strVal val="visible"/>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500"/>
                                        <p:tgtEl>
                                          <p:spTgt spid="58"/>
                                        </p:tgtEl>
                                      </p:cBhvr>
                                    </p:animEffect>
                                  </p:childTnLst>
                                </p:cTn>
                              </p:par>
                            </p:childTnLst>
                          </p:cTn>
                        </p:par>
                        <p:par>
                          <p:cTn id="58" fill="hold">
                            <p:stCondLst>
                              <p:cond delay="500"/>
                            </p:stCondLst>
                            <p:childTnLst>
                              <p:par>
                                <p:cTn id="59" presetID="1" presetClass="entr" presetSubtype="0" fill="hold" grpId="0" nodeType="afterEffect">
                                  <p:stCondLst>
                                    <p:cond delay="0"/>
                                  </p:stCondLst>
                                  <p:childTnLst>
                                    <p:set>
                                      <p:cBhvr>
                                        <p:cTn id="60" dur="1" fill="hold">
                                          <p:stCondLst>
                                            <p:cond delay="0"/>
                                          </p:stCondLst>
                                        </p:cTn>
                                        <p:tgtEl>
                                          <p:spTgt spid="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6" grpId="0" animBg="1"/>
      <p:bldP spid="49" grpId="0" animBg="1"/>
      <p:bldP spid="52" grpId="0" animBg="1"/>
      <p:bldP spid="7" grpId="0"/>
      <p:bldP spid="53" grpId="0"/>
      <p:bldP spid="5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5E9AD-9826-464C-8E12-26A8EFA8484E}"/>
              </a:ext>
            </a:extLst>
          </p:cNvPr>
          <p:cNvSpPr>
            <a:spLocks noGrp="1"/>
          </p:cNvSpPr>
          <p:nvPr>
            <p:ph type="title"/>
          </p:nvPr>
        </p:nvSpPr>
        <p:spPr/>
        <p:txBody>
          <a:bodyPr/>
          <a:lstStyle/>
          <a:p>
            <a:r>
              <a:rPr lang="zh-CN" altLang="en-US" dirty="0"/>
              <a:t>构造</a:t>
            </a:r>
            <a:r>
              <a:rPr lang="en-US" altLang="zh-CN" dirty="0"/>
              <a:t>——</a:t>
            </a:r>
            <a:r>
              <a:rPr lang="zh-CN" altLang="en-US" dirty="0"/>
              <a:t>更进一步</a:t>
            </a:r>
          </a:p>
        </p:txBody>
      </p:sp>
      <p:sp>
        <p:nvSpPr>
          <p:cNvPr id="3" name="内容占位符 2">
            <a:extLst>
              <a:ext uri="{FF2B5EF4-FFF2-40B4-BE49-F238E27FC236}">
                <a16:creationId xmlns:a16="http://schemas.microsoft.com/office/drawing/2014/main" id="{23C6C98A-D711-4947-B074-F01B3D1D5111}"/>
              </a:ext>
            </a:extLst>
          </p:cNvPr>
          <p:cNvSpPr>
            <a:spLocks noGrp="1"/>
          </p:cNvSpPr>
          <p:nvPr>
            <p:ph idx="1"/>
          </p:nvPr>
        </p:nvSpPr>
        <p:spPr>
          <a:xfrm>
            <a:off x="1103313" y="2052918"/>
            <a:ext cx="6848176" cy="4195481"/>
          </a:xfrm>
        </p:spPr>
        <p:txBody>
          <a:bodyPr/>
          <a:lstStyle/>
          <a:p>
            <a:r>
              <a:rPr lang="zh-CN" altLang="en-US" dirty="0"/>
              <a:t>如果情况更复杂一些呢？</a:t>
            </a:r>
            <a:endParaRPr lang="en-US" altLang="zh-CN" dirty="0"/>
          </a:p>
          <a:p>
            <a:r>
              <a:rPr lang="zh-CN" altLang="en-US" dirty="0"/>
              <a:t>比如，在后面再加一个</a:t>
            </a:r>
            <a:r>
              <a:rPr lang="en-US" altLang="zh-CN" dirty="0"/>
              <a:t>”</a:t>
            </a:r>
            <a:r>
              <a:rPr lang="en-US" altLang="zh-CN" b="1" dirty="0">
                <a:solidFill>
                  <a:srgbClr val="66FF66"/>
                </a:solidFill>
              </a:rPr>
              <a:t>b</a:t>
            </a:r>
            <a:r>
              <a:rPr lang="en-US" altLang="zh-CN" dirty="0"/>
              <a:t>”</a:t>
            </a:r>
            <a:r>
              <a:rPr lang="zh-CN" altLang="en-US" dirty="0"/>
              <a:t>？</a:t>
            </a:r>
            <a:endParaRPr lang="en-US" altLang="zh-CN" dirty="0"/>
          </a:p>
          <a:p>
            <a:r>
              <a:rPr lang="zh-CN" altLang="en-US" dirty="0"/>
              <a:t>我们要在空串</a:t>
            </a:r>
            <a:r>
              <a:rPr lang="en-US" altLang="zh-CN" dirty="0"/>
              <a:t>,”</a:t>
            </a:r>
            <a:r>
              <a:rPr lang="en-US" altLang="zh-CN" b="1" dirty="0">
                <a:solidFill>
                  <a:srgbClr val="00FFFF"/>
                </a:solidFill>
              </a:rPr>
              <a:t>c</a:t>
            </a:r>
            <a:r>
              <a:rPr lang="en-US" altLang="zh-CN" dirty="0"/>
              <a:t>”,”</a:t>
            </a:r>
            <a:r>
              <a:rPr lang="en-US" altLang="zh-CN" b="1" dirty="0" err="1">
                <a:solidFill>
                  <a:srgbClr val="66FF66"/>
                </a:solidFill>
              </a:rPr>
              <a:t>b</a:t>
            </a:r>
            <a:r>
              <a:rPr lang="en-US" altLang="zh-CN" b="1" dirty="0" err="1">
                <a:solidFill>
                  <a:srgbClr val="00FFFF"/>
                </a:solidFill>
              </a:rPr>
              <a:t>c</a:t>
            </a:r>
            <a:r>
              <a:rPr lang="en-US" altLang="zh-CN" dirty="0"/>
              <a:t>”,”</a:t>
            </a: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dirty="0"/>
              <a:t>”</a:t>
            </a:r>
            <a:r>
              <a:rPr lang="zh-CN" altLang="en-US" dirty="0"/>
              <a:t>之后分别再加一个</a:t>
            </a:r>
            <a:r>
              <a:rPr lang="en-US" altLang="zh-CN" dirty="0"/>
              <a:t>”</a:t>
            </a:r>
            <a:r>
              <a:rPr lang="en-US" altLang="zh-CN" b="1" dirty="0">
                <a:solidFill>
                  <a:srgbClr val="66FF66"/>
                </a:solidFill>
              </a:rPr>
              <a:t>b</a:t>
            </a:r>
            <a:r>
              <a:rPr lang="en-US" altLang="zh-CN" dirty="0"/>
              <a:t>”</a:t>
            </a:r>
          </a:p>
          <a:p>
            <a:r>
              <a:rPr lang="zh-CN" altLang="en-US" dirty="0"/>
              <a:t>其中</a:t>
            </a:r>
            <a:r>
              <a:rPr lang="en-US" altLang="zh-CN" dirty="0"/>
              <a:t>”</a:t>
            </a:r>
            <a:r>
              <a:rPr lang="en-US" altLang="zh-CN" b="1" dirty="0">
                <a:solidFill>
                  <a:srgbClr val="00FFFF"/>
                </a:solidFill>
              </a:rPr>
              <a:t>c</a:t>
            </a:r>
            <a:r>
              <a:rPr lang="en-US" altLang="zh-CN" dirty="0"/>
              <a:t>”,”</a:t>
            </a:r>
            <a:r>
              <a:rPr lang="en-US" altLang="zh-CN" b="1" dirty="0" err="1">
                <a:solidFill>
                  <a:srgbClr val="66FF66"/>
                </a:solidFill>
              </a:rPr>
              <a:t>b</a:t>
            </a:r>
            <a:r>
              <a:rPr lang="en-US" altLang="zh-CN" b="1" dirty="0" err="1">
                <a:solidFill>
                  <a:srgbClr val="00FFFF"/>
                </a:solidFill>
              </a:rPr>
              <a:t>c</a:t>
            </a:r>
            <a:r>
              <a:rPr lang="en-US" altLang="zh-CN" dirty="0"/>
              <a:t>”,”</a:t>
            </a: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dirty="0"/>
              <a:t>”</a:t>
            </a:r>
            <a:r>
              <a:rPr lang="zh-CN" altLang="en-US" dirty="0"/>
              <a:t>被这个节点接受</a:t>
            </a:r>
            <a:endParaRPr lang="en-US" altLang="zh-CN" dirty="0"/>
          </a:p>
          <a:p>
            <a:r>
              <a:rPr lang="zh-CN" altLang="en-US" dirty="0"/>
              <a:t>我们新建一个点，连一条</a:t>
            </a:r>
            <a:r>
              <a:rPr lang="en-US" altLang="zh-CN" dirty="0"/>
              <a:t>”</a:t>
            </a:r>
            <a:r>
              <a:rPr lang="en-US" altLang="zh-CN" b="1" dirty="0">
                <a:solidFill>
                  <a:srgbClr val="66FF66"/>
                </a:solidFill>
              </a:rPr>
              <a:t>b</a:t>
            </a:r>
            <a:r>
              <a:rPr lang="en-US" altLang="zh-CN" dirty="0"/>
              <a:t>”</a:t>
            </a:r>
            <a:r>
              <a:rPr lang="zh-CN" altLang="en-US" dirty="0"/>
              <a:t>的转移边</a:t>
            </a:r>
            <a:endParaRPr lang="en-US" altLang="zh-CN" dirty="0"/>
          </a:p>
          <a:p>
            <a:r>
              <a:rPr lang="zh-CN" altLang="en-US" dirty="0"/>
              <a:t>自然，它就接受了</a:t>
            </a:r>
            <a:r>
              <a:rPr lang="en-US" altLang="zh-CN" dirty="0"/>
              <a:t>”</a:t>
            </a:r>
            <a:r>
              <a:rPr lang="en-US" altLang="zh-CN" b="1" dirty="0" err="1">
                <a:solidFill>
                  <a:srgbClr val="00FFFF"/>
                </a:solidFill>
              </a:rPr>
              <a:t>c</a:t>
            </a:r>
            <a:r>
              <a:rPr lang="en-US" altLang="zh-CN" b="1" dirty="0" err="1">
                <a:solidFill>
                  <a:srgbClr val="66FF66"/>
                </a:solidFill>
              </a:rPr>
              <a:t>b</a:t>
            </a:r>
            <a:r>
              <a:rPr lang="en-US" altLang="zh-CN" dirty="0"/>
              <a:t>”,”</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r>
              <a:rPr lang="en-US" altLang="zh-CN" dirty="0"/>
              <a:t>”</a:t>
            </a:r>
            <a:r>
              <a:rPr lang="zh-CN" altLang="en-US" dirty="0"/>
              <a:t>和</a:t>
            </a:r>
            <a:r>
              <a:rPr lang="en-US" altLang="zh-CN" dirty="0"/>
              <a:t>”</a:t>
            </a: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r>
              <a:rPr lang="en-US" altLang="zh-CN" dirty="0"/>
              <a:t>”</a:t>
            </a:r>
            <a:r>
              <a:rPr lang="zh-CN" altLang="en-US" dirty="0"/>
              <a:t>，到这里和之前都一样</a:t>
            </a:r>
            <a:endParaRPr lang="en-US" altLang="zh-CN" dirty="0"/>
          </a:p>
          <a:p>
            <a:r>
              <a:rPr lang="zh-CN" altLang="en-US" dirty="0"/>
              <a:t>但是，根节点已经有了一条</a:t>
            </a:r>
            <a:r>
              <a:rPr lang="en-US" altLang="zh-CN" dirty="0"/>
              <a:t>”</a:t>
            </a:r>
            <a:r>
              <a:rPr lang="en-US" altLang="zh-CN" b="1" dirty="0">
                <a:solidFill>
                  <a:srgbClr val="66FF66"/>
                </a:solidFill>
              </a:rPr>
              <a:t>b</a:t>
            </a:r>
            <a:r>
              <a:rPr lang="en-US" altLang="zh-CN" dirty="0"/>
              <a:t>”</a:t>
            </a:r>
            <a:r>
              <a:rPr lang="zh-CN" altLang="en-US" dirty="0"/>
              <a:t>的转移边，我们不能再从根向新点连一条</a:t>
            </a:r>
            <a:r>
              <a:rPr lang="en-US" altLang="zh-CN" dirty="0"/>
              <a:t>”</a:t>
            </a:r>
            <a:r>
              <a:rPr lang="en-US" altLang="zh-CN" b="1" dirty="0">
                <a:solidFill>
                  <a:srgbClr val="66FF66"/>
                </a:solidFill>
              </a:rPr>
              <a:t>b</a:t>
            </a:r>
            <a:r>
              <a:rPr lang="en-US" altLang="zh-CN" dirty="0"/>
              <a:t>”</a:t>
            </a:r>
            <a:r>
              <a:rPr lang="zh-CN" altLang="en-US" dirty="0"/>
              <a:t>的转移边，让新点接受字符串</a:t>
            </a:r>
            <a:r>
              <a:rPr lang="en-US" altLang="zh-CN" dirty="0"/>
              <a:t>”</a:t>
            </a:r>
            <a:r>
              <a:rPr lang="en-US" altLang="zh-CN" b="1" dirty="0">
                <a:solidFill>
                  <a:srgbClr val="66FF66"/>
                </a:solidFill>
              </a:rPr>
              <a:t>b</a:t>
            </a:r>
            <a:r>
              <a:rPr lang="en-US" altLang="zh-CN" dirty="0"/>
              <a:t>”</a:t>
            </a:r>
          </a:p>
          <a:p>
            <a:r>
              <a:rPr lang="zh-CN" altLang="en-US" dirty="0"/>
              <a:t>那么，怎么办呢？</a:t>
            </a:r>
            <a:endParaRPr lang="en-US" altLang="zh-CN" dirty="0"/>
          </a:p>
        </p:txBody>
      </p:sp>
      <p:sp>
        <p:nvSpPr>
          <p:cNvPr id="46" name="椭圆 45">
            <a:extLst>
              <a:ext uri="{FF2B5EF4-FFF2-40B4-BE49-F238E27FC236}">
                <a16:creationId xmlns:a16="http://schemas.microsoft.com/office/drawing/2014/main" id="{BCE2E523-67A8-461B-9C7B-94F8F23F59C4}"/>
              </a:ext>
            </a:extLst>
          </p:cNvPr>
          <p:cNvSpPr/>
          <p:nvPr/>
        </p:nvSpPr>
        <p:spPr>
          <a:xfrm>
            <a:off x="6702393" y="968097"/>
            <a:ext cx="679508" cy="67950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85D7C21A-7F34-4984-A076-E5954AC9736A}"/>
              </a:ext>
            </a:extLst>
          </p:cNvPr>
          <p:cNvSpPr/>
          <p:nvPr/>
        </p:nvSpPr>
        <p:spPr>
          <a:xfrm>
            <a:off x="8472470" y="968097"/>
            <a:ext cx="679508" cy="6795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dirty="0">
                <a:solidFill>
                  <a:srgbClr val="FFFF00"/>
                </a:solidFill>
              </a:rPr>
              <a:t>a</a:t>
            </a:r>
            <a:endParaRPr lang="zh-CN" altLang="en-US" dirty="0"/>
          </a:p>
        </p:txBody>
      </p:sp>
      <p:cxnSp>
        <p:nvCxnSpPr>
          <p:cNvPr id="48" name="直接连接符 21">
            <a:extLst>
              <a:ext uri="{FF2B5EF4-FFF2-40B4-BE49-F238E27FC236}">
                <a16:creationId xmlns:a16="http://schemas.microsoft.com/office/drawing/2014/main" id="{2DB77699-42AE-4818-854B-14B1AE8847B9}"/>
              </a:ext>
            </a:extLst>
          </p:cNvPr>
          <p:cNvCxnSpPr>
            <a:cxnSpLocks/>
            <a:stCxn id="46" idx="6"/>
            <a:endCxn id="47" idx="2"/>
          </p:cNvCxnSpPr>
          <p:nvPr/>
        </p:nvCxnSpPr>
        <p:spPr>
          <a:xfrm>
            <a:off x="7381901" y="1307851"/>
            <a:ext cx="1090569" cy="0"/>
          </a:xfrm>
          <a:prstGeom prst="straightConnector1">
            <a:avLst/>
          </a:prstGeom>
          <a:ln w="38100">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椭圆 48">
            <a:extLst>
              <a:ext uri="{FF2B5EF4-FFF2-40B4-BE49-F238E27FC236}">
                <a16:creationId xmlns:a16="http://schemas.microsoft.com/office/drawing/2014/main" id="{0DE920BE-CF71-4E03-A6A4-07D2E6F23FC9}"/>
              </a:ext>
            </a:extLst>
          </p:cNvPr>
          <p:cNvSpPr/>
          <p:nvPr/>
        </p:nvSpPr>
        <p:spPr>
          <a:xfrm>
            <a:off x="9379054" y="176501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a:p>
            <a:pPr algn="ctr"/>
            <a:endParaRPr lang="en-US" altLang="zh-CN" b="1" dirty="0">
              <a:solidFill>
                <a:srgbClr val="66FF66"/>
              </a:solidFill>
            </a:endParaRPr>
          </a:p>
        </p:txBody>
      </p:sp>
      <p:cxnSp>
        <p:nvCxnSpPr>
          <p:cNvPr id="50" name="直接连接符 21">
            <a:extLst>
              <a:ext uri="{FF2B5EF4-FFF2-40B4-BE49-F238E27FC236}">
                <a16:creationId xmlns:a16="http://schemas.microsoft.com/office/drawing/2014/main" id="{47EC78E2-65B7-493D-8341-F9EC7C968ED9}"/>
              </a:ext>
            </a:extLst>
          </p:cNvPr>
          <p:cNvCxnSpPr>
            <a:cxnSpLocks/>
            <a:stCxn id="46" idx="6"/>
            <a:endCxn id="49" idx="2"/>
          </p:cNvCxnSpPr>
          <p:nvPr/>
        </p:nvCxnSpPr>
        <p:spPr>
          <a:xfrm>
            <a:off x="7381901" y="1307851"/>
            <a:ext cx="1997153" cy="878872"/>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接连接符 21">
            <a:extLst>
              <a:ext uri="{FF2B5EF4-FFF2-40B4-BE49-F238E27FC236}">
                <a16:creationId xmlns:a16="http://schemas.microsoft.com/office/drawing/2014/main" id="{B83CD155-7105-464D-9FB6-EC6303422B4E}"/>
              </a:ext>
            </a:extLst>
          </p:cNvPr>
          <p:cNvCxnSpPr>
            <a:cxnSpLocks/>
            <a:stCxn id="47" idx="5"/>
            <a:endCxn id="49" idx="1"/>
          </p:cNvCxnSpPr>
          <p:nvPr/>
        </p:nvCxnSpPr>
        <p:spPr>
          <a:xfrm>
            <a:off x="9052466" y="1548093"/>
            <a:ext cx="450104" cy="340437"/>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椭圆 51">
            <a:extLst>
              <a:ext uri="{FF2B5EF4-FFF2-40B4-BE49-F238E27FC236}">
                <a16:creationId xmlns:a16="http://schemas.microsoft.com/office/drawing/2014/main" id="{7F17AEAB-2706-455E-BE70-61EBD4770A7F}"/>
              </a:ext>
            </a:extLst>
          </p:cNvPr>
          <p:cNvSpPr/>
          <p:nvPr/>
        </p:nvSpPr>
        <p:spPr>
          <a:xfrm>
            <a:off x="9820204" y="3353564"/>
            <a:ext cx="843417" cy="8434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7" name="文本框 6">
            <a:extLst>
              <a:ext uri="{FF2B5EF4-FFF2-40B4-BE49-F238E27FC236}">
                <a16:creationId xmlns:a16="http://schemas.microsoft.com/office/drawing/2014/main" id="{19F58169-E80B-497C-A241-A889F7AE194F}"/>
              </a:ext>
            </a:extLst>
          </p:cNvPr>
          <p:cNvSpPr txBox="1"/>
          <p:nvPr/>
        </p:nvSpPr>
        <p:spPr>
          <a:xfrm>
            <a:off x="10231650" y="3363189"/>
            <a:ext cx="327259" cy="369332"/>
          </a:xfrm>
          <a:prstGeom prst="rect">
            <a:avLst/>
          </a:prstGeom>
          <a:noFill/>
        </p:spPr>
        <p:txBody>
          <a:bodyPr wrap="square" rtlCol="0">
            <a:spAutoFit/>
          </a:bodyPr>
          <a:lstStyle/>
          <a:p>
            <a:pPr algn="ctr"/>
            <a:r>
              <a:rPr lang="en-US" altLang="zh-CN" b="1" dirty="0">
                <a:solidFill>
                  <a:srgbClr val="00FFFF"/>
                </a:solidFill>
              </a:rPr>
              <a:t>c</a:t>
            </a:r>
            <a:endParaRPr lang="zh-CN" altLang="en-US" b="1" dirty="0">
              <a:solidFill>
                <a:srgbClr val="00FFFF"/>
              </a:solidFill>
            </a:endParaRPr>
          </a:p>
        </p:txBody>
      </p:sp>
      <p:sp>
        <p:nvSpPr>
          <p:cNvPr id="53" name="文本框 52">
            <a:extLst>
              <a:ext uri="{FF2B5EF4-FFF2-40B4-BE49-F238E27FC236}">
                <a16:creationId xmlns:a16="http://schemas.microsoft.com/office/drawing/2014/main" id="{D65AD8FB-9886-4F19-8CF8-E255B062DA8C}"/>
              </a:ext>
            </a:extLst>
          </p:cNvPr>
          <p:cNvSpPr txBox="1"/>
          <p:nvPr/>
        </p:nvSpPr>
        <p:spPr>
          <a:xfrm>
            <a:off x="9924181" y="3753941"/>
            <a:ext cx="653255"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sp>
        <p:nvSpPr>
          <p:cNvPr id="54" name="文本框 53">
            <a:extLst>
              <a:ext uri="{FF2B5EF4-FFF2-40B4-BE49-F238E27FC236}">
                <a16:creationId xmlns:a16="http://schemas.microsoft.com/office/drawing/2014/main" id="{42F2244A-33F9-4DC9-86BD-5EFB65E2F433}"/>
              </a:ext>
            </a:extLst>
          </p:cNvPr>
          <p:cNvSpPr txBox="1"/>
          <p:nvPr/>
        </p:nvSpPr>
        <p:spPr>
          <a:xfrm>
            <a:off x="10068656" y="3553234"/>
            <a:ext cx="508779"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endParaRPr lang="zh-CN" altLang="en-US" b="1" dirty="0">
              <a:solidFill>
                <a:srgbClr val="00FFFF"/>
              </a:solidFill>
            </a:endParaRPr>
          </a:p>
        </p:txBody>
      </p:sp>
      <p:cxnSp>
        <p:nvCxnSpPr>
          <p:cNvPr id="56" name="直接连接符 21">
            <a:extLst>
              <a:ext uri="{FF2B5EF4-FFF2-40B4-BE49-F238E27FC236}">
                <a16:creationId xmlns:a16="http://schemas.microsoft.com/office/drawing/2014/main" id="{6B6116C7-A758-4A7D-A5E7-289F082856F2}"/>
              </a:ext>
            </a:extLst>
          </p:cNvPr>
          <p:cNvCxnSpPr>
            <a:cxnSpLocks/>
            <a:stCxn id="49" idx="4"/>
            <a:endCxn id="52" idx="1"/>
          </p:cNvCxnSpPr>
          <p:nvPr/>
        </p:nvCxnSpPr>
        <p:spPr>
          <a:xfrm>
            <a:off x="9800763" y="2608431"/>
            <a:ext cx="142957" cy="86864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直接连接符 21">
            <a:extLst>
              <a:ext uri="{FF2B5EF4-FFF2-40B4-BE49-F238E27FC236}">
                <a16:creationId xmlns:a16="http://schemas.microsoft.com/office/drawing/2014/main" id="{86B69033-CD31-40D0-9431-AF23AA54F346}"/>
              </a:ext>
            </a:extLst>
          </p:cNvPr>
          <p:cNvCxnSpPr>
            <a:cxnSpLocks/>
            <a:stCxn id="46" idx="6"/>
            <a:endCxn id="52" idx="1"/>
          </p:cNvCxnSpPr>
          <p:nvPr/>
        </p:nvCxnSpPr>
        <p:spPr>
          <a:xfrm>
            <a:off x="7381901" y="1307851"/>
            <a:ext cx="2561819" cy="2169229"/>
          </a:xfrm>
          <a:prstGeom prst="straightConnector1">
            <a:avLst/>
          </a:prstGeom>
          <a:ln w="38100">
            <a:solidFill>
              <a:srgbClr val="00F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DE9C9B8B-77E1-4C7F-BDD6-966F80E4BCA6}"/>
              </a:ext>
            </a:extLst>
          </p:cNvPr>
          <p:cNvSpPr txBox="1"/>
          <p:nvPr/>
        </p:nvSpPr>
        <p:spPr>
          <a:xfrm>
            <a:off x="9547392" y="2151553"/>
            <a:ext cx="508779" cy="369332"/>
          </a:xfrm>
          <a:prstGeom prst="rect">
            <a:avLst/>
          </a:prstGeom>
          <a:noFill/>
        </p:spPr>
        <p:txBody>
          <a:bodyPr wrap="square" rtlCol="0">
            <a:spAutoFit/>
          </a:bodyPr>
          <a:lstStyle/>
          <a:p>
            <a:pPr algn="ctr"/>
            <a:r>
              <a:rPr lang="en-US" altLang="zh-CN" b="1" dirty="0">
                <a:solidFill>
                  <a:srgbClr val="FFFF00"/>
                </a:solidFill>
              </a:rPr>
              <a:t>a</a:t>
            </a:r>
            <a:r>
              <a:rPr lang="en-US" altLang="zh-CN" b="1" dirty="0">
                <a:solidFill>
                  <a:srgbClr val="66FF66"/>
                </a:solidFill>
              </a:rPr>
              <a:t>b</a:t>
            </a:r>
            <a:endParaRPr lang="zh-CN" altLang="en-US" b="1" dirty="0">
              <a:solidFill>
                <a:srgbClr val="00FFFF"/>
              </a:solidFill>
            </a:endParaRPr>
          </a:p>
        </p:txBody>
      </p:sp>
      <p:sp>
        <p:nvSpPr>
          <p:cNvPr id="20" name="文本框 19">
            <a:extLst>
              <a:ext uri="{FF2B5EF4-FFF2-40B4-BE49-F238E27FC236}">
                <a16:creationId xmlns:a16="http://schemas.microsoft.com/office/drawing/2014/main" id="{23BCB10F-8849-4C32-BEF9-0BB62756EB5A}"/>
              </a:ext>
            </a:extLst>
          </p:cNvPr>
          <p:cNvSpPr txBox="1"/>
          <p:nvPr/>
        </p:nvSpPr>
        <p:spPr>
          <a:xfrm>
            <a:off x="9549639" y="1869549"/>
            <a:ext cx="508779" cy="369332"/>
          </a:xfrm>
          <a:prstGeom prst="rect">
            <a:avLst/>
          </a:prstGeom>
          <a:noFill/>
        </p:spPr>
        <p:txBody>
          <a:bodyPr wrap="square" rtlCol="0">
            <a:spAutoFit/>
          </a:bodyPr>
          <a:lstStyle/>
          <a:p>
            <a:pPr algn="ctr"/>
            <a:r>
              <a:rPr lang="en-US" altLang="zh-CN" b="1" dirty="0">
                <a:solidFill>
                  <a:srgbClr val="66FF66"/>
                </a:solidFill>
              </a:rPr>
              <a:t>b</a:t>
            </a:r>
            <a:endParaRPr lang="zh-CN" altLang="en-US" b="1" dirty="0">
              <a:solidFill>
                <a:srgbClr val="00FFFF"/>
              </a:solidFill>
            </a:endParaRPr>
          </a:p>
        </p:txBody>
      </p:sp>
      <p:sp>
        <p:nvSpPr>
          <p:cNvPr id="27" name="椭圆 26">
            <a:extLst>
              <a:ext uri="{FF2B5EF4-FFF2-40B4-BE49-F238E27FC236}">
                <a16:creationId xmlns:a16="http://schemas.microsoft.com/office/drawing/2014/main" id="{FF84AA7C-C3EE-4CA1-8FBA-CE110553E121}"/>
              </a:ext>
            </a:extLst>
          </p:cNvPr>
          <p:cNvSpPr/>
          <p:nvPr/>
        </p:nvSpPr>
        <p:spPr>
          <a:xfrm>
            <a:off x="8117789" y="4338332"/>
            <a:ext cx="971575" cy="9715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b="1" dirty="0">
              <a:solidFill>
                <a:srgbClr val="66FF66"/>
              </a:solidFill>
            </a:endParaRPr>
          </a:p>
        </p:txBody>
      </p:sp>
      <p:sp>
        <p:nvSpPr>
          <p:cNvPr id="28" name="文本框 27">
            <a:extLst>
              <a:ext uri="{FF2B5EF4-FFF2-40B4-BE49-F238E27FC236}">
                <a16:creationId xmlns:a16="http://schemas.microsoft.com/office/drawing/2014/main" id="{4F483163-55D0-46AB-BE90-F11AAE0B2F6E}"/>
              </a:ext>
            </a:extLst>
          </p:cNvPr>
          <p:cNvSpPr txBox="1"/>
          <p:nvPr/>
        </p:nvSpPr>
        <p:spPr>
          <a:xfrm>
            <a:off x="8500878" y="4411379"/>
            <a:ext cx="482798" cy="369332"/>
          </a:xfrm>
          <a:prstGeom prst="rect">
            <a:avLst/>
          </a:prstGeom>
          <a:noFill/>
        </p:spPr>
        <p:txBody>
          <a:bodyPr wrap="square" rtlCol="0">
            <a:spAutoFit/>
          </a:bodyPr>
          <a:lstStyle/>
          <a:p>
            <a:pPr algn="ct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29" name="文本框 28">
            <a:extLst>
              <a:ext uri="{FF2B5EF4-FFF2-40B4-BE49-F238E27FC236}">
                <a16:creationId xmlns:a16="http://schemas.microsoft.com/office/drawing/2014/main" id="{435769C3-6360-4CCB-B240-4A63E3D7C54B}"/>
              </a:ext>
            </a:extLst>
          </p:cNvPr>
          <p:cNvSpPr txBox="1"/>
          <p:nvPr/>
        </p:nvSpPr>
        <p:spPr>
          <a:xfrm>
            <a:off x="8148711" y="4802131"/>
            <a:ext cx="890483" cy="369332"/>
          </a:xfrm>
          <a:prstGeom prst="rect">
            <a:avLst/>
          </a:prstGeom>
          <a:noFill/>
        </p:spPr>
        <p:txBody>
          <a:bodyPr wrap="square" rtlCol="0">
            <a:spAutoFit/>
          </a:bodyPr>
          <a:lstStyle/>
          <a:p>
            <a:pPr algn="ctr"/>
            <a:r>
              <a:rPr lang="en-US" altLang="zh-CN" b="1" dirty="0" err="1">
                <a:solidFill>
                  <a:srgbClr val="FFFF00"/>
                </a:solidFill>
              </a:rPr>
              <a:t>a</a:t>
            </a: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sp>
        <p:nvSpPr>
          <p:cNvPr id="30" name="文本框 29">
            <a:extLst>
              <a:ext uri="{FF2B5EF4-FFF2-40B4-BE49-F238E27FC236}">
                <a16:creationId xmlns:a16="http://schemas.microsoft.com/office/drawing/2014/main" id="{D3D112B1-C50C-4280-8D81-B8323CFE07D2}"/>
              </a:ext>
            </a:extLst>
          </p:cNvPr>
          <p:cNvSpPr txBox="1"/>
          <p:nvPr/>
        </p:nvSpPr>
        <p:spPr>
          <a:xfrm>
            <a:off x="8313402" y="4601424"/>
            <a:ext cx="717674" cy="369332"/>
          </a:xfrm>
          <a:prstGeom prst="rect">
            <a:avLst/>
          </a:prstGeom>
          <a:noFill/>
        </p:spPr>
        <p:txBody>
          <a:bodyPr wrap="square" rtlCol="0">
            <a:spAutoFit/>
          </a:bodyPr>
          <a:lstStyle/>
          <a:p>
            <a:pPr algn="ctr"/>
            <a:r>
              <a:rPr lang="en-US" altLang="zh-CN" b="1" dirty="0" err="1">
                <a:solidFill>
                  <a:srgbClr val="66FF66"/>
                </a:solidFill>
              </a:rPr>
              <a:t>b</a:t>
            </a:r>
            <a:r>
              <a:rPr lang="en-US" altLang="zh-CN" b="1" dirty="0" err="1">
                <a:solidFill>
                  <a:srgbClr val="00FFFF"/>
                </a:solidFill>
              </a:rPr>
              <a:t>c</a:t>
            </a:r>
            <a:r>
              <a:rPr lang="en-US" altLang="zh-CN" b="1" dirty="0" err="1">
                <a:solidFill>
                  <a:srgbClr val="66FF66"/>
                </a:solidFill>
              </a:rPr>
              <a:t>b</a:t>
            </a:r>
            <a:endParaRPr lang="zh-CN" altLang="en-US" b="1" dirty="0">
              <a:solidFill>
                <a:srgbClr val="00FFFF"/>
              </a:solidFill>
            </a:endParaRPr>
          </a:p>
        </p:txBody>
      </p:sp>
      <p:cxnSp>
        <p:nvCxnSpPr>
          <p:cNvPr id="31" name="直接连接符 21">
            <a:extLst>
              <a:ext uri="{FF2B5EF4-FFF2-40B4-BE49-F238E27FC236}">
                <a16:creationId xmlns:a16="http://schemas.microsoft.com/office/drawing/2014/main" id="{A030103D-6B86-4C7C-A589-DCC81B3A7310}"/>
              </a:ext>
            </a:extLst>
          </p:cNvPr>
          <p:cNvCxnSpPr>
            <a:cxnSpLocks/>
            <a:stCxn id="52" idx="3"/>
            <a:endCxn id="27" idx="7"/>
          </p:cNvCxnSpPr>
          <p:nvPr/>
        </p:nvCxnSpPr>
        <p:spPr>
          <a:xfrm flipH="1">
            <a:off x="8947080" y="4073465"/>
            <a:ext cx="996640" cy="407151"/>
          </a:xfrm>
          <a:prstGeom prst="straightConnector1">
            <a:avLst/>
          </a:prstGeom>
          <a:ln w="38100">
            <a:solidFill>
              <a:srgbClr val="66FF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678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5" presetClass="emph" presetSubtype="0" repeatCount="2000" fill="hold" grpId="0" nodeType="clickEffect">
                                  <p:stCondLst>
                                    <p:cond delay="0"/>
                                  </p:stCondLst>
                                  <p:childTnLst>
                                    <p:anim calcmode="discrete" valueType="str">
                                      <p:cBhvr>
                                        <p:cTn id="22" dur="500" fill="hold"/>
                                        <p:tgtEl>
                                          <p:spTgt spid="52"/>
                                        </p:tgtEl>
                                        <p:attrNameLst>
                                          <p:attrName>style.visibility</p:attrName>
                                        </p:attrNameLst>
                                      </p:cBhvr>
                                      <p:tavLst>
                                        <p:tav tm="0">
                                          <p:val>
                                            <p:strVal val="hidden"/>
                                          </p:val>
                                        </p:tav>
                                        <p:tav tm="50000">
                                          <p:val>
                                            <p:strVal val="visible"/>
                                          </p:val>
                                        </p:tav>
                                      </p:tavLst>
                                    </p:anim>
                                  </p:childTnLst>
                                </p:cTn>
                              </p:par>
                              <p:par>
                                <p:cTn id="23" presetID="35" presetClass="emph" presetSubtype="0" repeatCount="2000" fill="hold" grpId="0" nodeType="withEffect">
                                  <p:stCondLst>
                                    <p:cond delay="0"/>
                                  </p:stCondLst>
                                  <p:childTnLst>
                                    <p:anim calcmode="discrete" valueType="str">
                                      <p:cBhvr>
                                        <p:cTn id="24" dur="500" fill="hold"/>
                                        <p:tgtEl>
                                          <p:spTgt spid="7"/>
                                        </p:tgtEl>
                                        <p:attrNameLst>
                                          <p:attrName>style.visibility</p:attrName>
                                        </p:attrNameLst>
                                      </p:cBhvr>
                                      <p:tavLst>
                                        <p:tav tm="0">
                                          <p:val>
                                            <p:strVal val="hidden"/>
                                          </p:val>
                                        </p:tav>
                                        <p:tav tm="50000">
                                          <p:val>
                                            <p:strVal val="visible"/>
                                          </p:val>
                                        </p:tav>
                                      </p:tavLst>
                                    </p:anim>
                                  </p:childTnLst>
                                </p:cTn>
                              </p:par>
                              <p:par>
                                <p:cTn id="25" presetID="35" presetClass="emph" presetSubtype="0" repeatCount="2000" fill="hold" grpId="0" nodeType="withEffect">
                                  <p:stCondLst>
                                    <p:cond delay="0"/>
                                  </p:stCondLst>
                                  <p:childTnLst>
                                    <p:anim calcmode="discrete" valueType="str">
                                      <p:cBhvr>
                                        <p:cTn id="26" dur="500" fill="hold"/>
                                        <p:tgtEl>
                                          <p:spTgt spid="53"/>
                                        </p:tgtEl>
                                        <p:attrNameLst>
                                          <p:attrName>style.visibility</p:attrName>
                                        </p:attrNameLst>
                                      </p:cBhvr>
                                      <p:tavLst>
                                        <p:tav tm="0">
                                          <p:val>
                                            <p:strVal val="hidden"/>
                                          </p:val>
                                        </p:tav>
                                        <p:tav tm="50000">
                                          <p:val>
                                            <p:strVal val="visible"/>
                                          </p:val>
                                        </p:tav>
                                      </p:tavLst>
                                    </p:anim>
                                  </p:childTnLst>
                                </p:cTn>
                              </p:par>
                              <p:par>
                                <p:cTn id="27" presetID="35" presetClass="emph" presetSubtype="0" repeatCount="2000" fill="hold" grpId="0" nodeType="withEffect">
                                  <p:stCondLst>
                                    <p:cond delay="0"/>
                                  </p:stCondLst>
                                  <p:childTnLst>
                                    <p:anim calcmode="discrete" valueType="str">
                                      <p:cBhvr>
                                        <p:cTn id="28" dur="500" fill="hold"/>
                                        <p:tgtEl>
                                          <p:spTgt spid="54"/>
                                        </p:tgtEl>
                                        <p:attrNameLst>
                                          <p:attrName>style.visibility</p:attrName>
                                        </p:attrNameLst>
                                      </p:cBhvr>
                                      <p:tavLst>
                                        <p:tav tm="0">
                                          <p:val>
                                            <p:strVal val="hidden"/>
                                          </p:val>
                                        </p:tav>
                                        <p:tav tm="50000">
                                          <p:val>
                                            <p:strVal val="visible"/>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8"/>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2" grpId="0" animBg="1"/>
      <p:bldP spid="7" grpId="0"/>
      <p:bldP spid="53" grpId="0"/>
      <p:bldP spid="54" grpId="0"/>
      <p:bldP spid="27" grpId="0" animBg="1"/>
      <p:bldP spid="28" grpId="0"/>
      <p:bldP spid="29" grpId="0"/>
      <p:bldP spid="30"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6.2|4.7|3.9|3.9|10.4|4.3|3.6|2.4|10.1"/>
</p:tagLst>
</file>

<file path=ppt/tags/tag2.xml><?xml version="1.0" encoding="utf-8"?>
<p:tagLst xmlns:a="http://schemas.openxmlformats.org/drawingml/2006/main" xmlns:r="http://schemas.openxmlformats.org/officeDocument/2006/relationships" xmlns:p="http://schemas.openxmlformats.org/presentationml/2006/main">
  <p:tag name="TIMING" val="|3.6|4.6|3.8|1.1|4.7|1.4"/>
</p:tagLst>
</file>

<file path=ppt/tags/tag3.xml><?xml version="1.0" encoding="utf-8"?>
<p:tagLst xmlns:a="http://schemas.openxmlformats.org/drawingml/2006/main" xmlns:r="http://schemas.openxmlformats.org/officeDocument/2006/relationships" xmlns:p="http://schemas.openxmlformats.org/presentationml/2006/main">
  <p:tag name="TIMING" val="|1.4|10|3.7|8.7|2.3|3.1|8.2"/>
</p:tagLst>
</file>

<file path=ppt/tags/tag4.xml><?xml version="1.0" encoding="utf-8"?>
<p:tagLst xmlns:a="http://schemas.openxmlformats.org/drawingml/2006/main" xmlns:r="http://schemas.openxmlformats.org/officeDocument/2006/relationships" xmlns:p="http://schemas.openxmlformats.org/presentationml/2006/main">
  <p:tag name="TIMING" val="|2.6|19.9|4|1.8|6.8|1.5|2"/>
</p:tagLst>
</file>

<file path=ppt/tags/tag5.xml><?xml version="1.0" encoding="utf-8"?>
<p:tagLst xmlns:a="http://schemas.openxmlformats.org/drawingml/2006/main" xmlns:r="http://schemas.openxmlformats.org/officeDocument/2006/relationships" xmlns:p="http://schemas.openxmlformats.org/presentationml/2006/main">
  <p:tag name="TIMING" val="|0.5|1|0.1|0.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10974</TotalTime>
  <Words>8970</Words>
  <Application>Microsoft Office PowerPoint</Application>
  <PresentationFormat>宽屏</PresentationFormat>
  <Paragraphs>1016</Paragraphs>
  <Slides>65</Slides>
  <Notes>0</Notes>
  <HiddenSlides>2</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65</vt:i4>
      </vt:variant>
    </vt:vector>
  </HeadingPairs>
  <TitlesOfParts>
    <vt:vector size="70" baseType="lpstr">
      <vt:lpstr>黑体</vt:lpstr>
      <vt:lpstr>Arial</vt:lpstr>
      <vt:lpstr>Century Gothic</vt:lpstr>
      <vt:lpstr>Wingdings 3</vt:lpstr>
      <vt:lpstr>离子</vt:lpstr>
      <vt:lpstr>后缀自动机的理解与运用 &amp; 树形数据结构例题选讲</vt:lpstr>
      <vt:lpstr>关于内容</vt:lpstr>
      <vt:lpstr>什么是后缀自动机</vt:lpstr>
      <vt:lpstr>什么是后缀自动机</vt:lpstr>
      <vt:lpstr>构造——简单的想法</vt:lpstr>
      <vt:lpstr>构造——简单的想法</vt:lpstr>
      <vt:lpstr>构造——简单的想法</vt:lpstr>
      <vt:lpstr>构造——简单的想法</vt:lpstr>
      <vt:lpstr>构造——更进一步</vt:lpstr>
      <vt:lpstr>构造——更进一步</vt:lpstr>
      <vt:lpstr>构造——更进一步</vt:lpstr>
      <vt:lpstr>构造——更进一步</vt:lpstr>
      <vt:lpstr>构造——更进一步</vt:lpstr>
      <vt:lpstr>构造——更进一步</vt:lpstr>
      <vt:lpstr>构造——更进一步</vt:lpstr>
      <vt:lpstr>构造——更进一步</vt:lpstr>
      <vt:lpstr>构造——更进一步</vt:lpstr>
      <vt:lpstr>构造——更进一步</vt:lpstr>
      <vt:lpstr>构造——更进一步</vt:lpstr>
      <vt:lpstr>构造——更进一步</vt:lpstr>
      <vt:lpstr>构造——更进一步</vt:lpstr>
      <vt:lpstr>构造——实现</vt:lpstr>
      <vt:lpstr>构造——实现</vt:lpstr>
      <vt:lpstr>构造——实现</vt:lpstr>
      <vt:lpstr>构造——实现</vt:lpstr>
      <vt:lpstr>构造——实现</vt:lpstr>
      <vt:lpstr>构造——实现</vt:lpstr>
      <vt:lpstr>构造——实现</vt:lpstr>
      <vt:lpstr>构造——实现</vt:lpstr>
      <vt:lpstr>构造——实现</vt:lpstr>
      <vt:lpstr>构造——实现</vt:lpstr>
      <vt:lpstr>构造——实现</vt:lpstr>
      <vt:lpstr>构造——实现</vt:lpstr>
      <vt:lpstr>构造——实现</vt:lpstr>
      <vt:lpstr>构造——时间复杂度</vt:lpstr>
      <vt:lpstr>构造——时间复杂度</vt:lpstr>
      <vt:lpstr>构造——时间复杂度</vt:lpstr>
      <vt:lpstr>性质——状态</vt:lpstr>
      <vt:lpstr>性质——树</vt:lpstr>
      <vt:lpstr>性质——树</vt:lpstr>
      <vt:lpstr>性质——位置</vt:lpstr>
      <vt:lpstr>性质——位置</vt:lpstr>
      <vt:lpstr>性质——位置</vt:lpstr>
      <vt:lpstr>PowerPoint 演示文稿</vt:lpstr>
      <vt:lpstr>性质——匹配</vt:lpstr>
      <vt:lpstr>性质——匹配</vt:lpstr>
      <vt:lpstr>性质——匹配</vt:lpstr>
      <vt:lpstr>例题</vt:lpstr>
      <vt:lpstr>例题</vt:lpstr>
      <vt:lpstr>例题</vt:lpstr>
      <vt:lpstr>例题</vt:lpstr>
      <vt:lpstr>例题</vt:lpstr>
      <vt:lpstr>例题</vt:lpstr>
      <vt:lpstr>例题</vt:lpstr>
      <vt:lpstr>例题</vt:lpstr>
      <vt:lpstr>例题</vt:lpstr>
      <vt:lpstr>例题</vt:lpstr>
      <vt:lpstr>例题</vt:lpstr>
      <vt:lpstr>例题</vt:lpstr>
      <vt:lpstr>例题</vt:lpstr>
      <vt:lpstr>例题</vt:lpstr>
      <vt:lpstr>例题</vt:lpstr>
      <vt:lpstr>例题</vt:lpstr>
      <vt:lpstr>例题</vt:lpstr>
      <vt:lpstr>完结撒花 GL&amp;HF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后缀自动机 &amp; 树形数据结构例题选讲</dc:title>
  <dc:creator>Eliminate Space</dc:creator>
  <cp:lastModifiedBy>Eliminate Space</cp:lastModifiedBy>
  <cp:revision>242</cp:revision>
  <dcterms:created xsi:type="dcterms:W3CDTF">2019-02-01T13:26:02Z</dcterms:created>
  <dcterms:modified xsi:type="dcterms:W3CDTF">2019-02-11T16:27:52Z</dcterms:modified>
</cp:coreProperties>
</file>