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4"/>
  </p:notesMasterIdLst>
  <p:handoutMasterIdLst>
    <p:handoutMasterId r:id="rId65"/>
  </p:handoutMasterIdLst>
  <p:sldIdLst>
    <p:sldId id="257" r:id="rId5"/>
    <p:sldId id="272" r:id="rId6"/>
    <p:sldId id="273" r:id="rId7"/>
    <p:sldId id="274" r:id="rId8"/>
    <p:sldId id="275" r:id="rId9"/>
    <p:sldId id="276" r:id="rId10"/>
    <p:sldId id="277" r:id="rId11"/>
    <p:sldId id="278" r:id="rId12"/>
    <p:sldId id="280" r:id="rId13"/>
    <p:sldId id="281" r:id="rId14"/>
    <p:sldId id="285" r:id="rId15"/>
    <p:sldId id="286" r:id="rId16"/>
    <p:sldId id="301" r:id="rId17"/>
    <p:sldId id="302" r:id="rId18"/>
    <p:sldId id="303" r:id="rId19"/>
    <p:sldId id="304" r:id="rId20"/>
    <p:sldId id="305" r:id="rId21"/>
    <p:sldId id="306" r:id="rId22"/>
    <p:sldId id="308" r:id="rId23"/>
    <p:sldId id="279" r:id="rId24"/>
    <p:sldId id="282" r:id="rId25"/>
    <p:sldId id="283" r:id="rId26"/>
    <p:sldId id="284" r:id="rId27"/>
    <p:sldId id="298" r:id="rId28"/>
    <p:sldId id="299" r:id="rId29"/>
    <p:sldId id="300" r:id="rId30"/>
    <p:sldId id="292" r:id="rId31"/>
    <p:sldId id="293" r:id="rId32"/>
    <p:sldId id="294" r:id="rId33"/>
    <p:sldId id="295" r:id="rId34"/>
    <p:sldId id="296" r:id="rId35"/>
    <p:sldId id="297" r:id="rId36"/>
    <p:sldId id="288" r:id="rId37"/>
    <p:sldId id="289" r:id="rId38"/>
    <p:sldId id="290" r:id="rId39"/>
    <p:sldId id="291" r:id="rId40"/>
    <p:sldId id="310" r:id="rId41"/>
    <p:sldId id="311" r:id="rId42"/>
    <p:sldId id="312" r:id="rId43"/>
    <p:sldId id="313" r:id="rId44"/>
    <p:sldId id="314" r:id="rId45"/>
    <p:sldId id="315" r:id="rId46"/>
    <p:sldId id="316" r:id="rId47"/>
    <p:sldId id="320" r:id="rId48"/>
    <p:sldId id="321" r:id="rId49"/>
    <p:sldId id="322" r:id="rId50"/>
    <p:sldId id="326" r:id="rId51"/>
    <p:sldId id="327" r:id="rId52"/>
    <p:sldId id="262" r:id="rId53"/>
    <p:sldId id="265" r:id="rId54"/>
    <p:sldId id="266" r:id="rId55"/>
    <p:sldId id="267" r:id="rId56"/>
    <p:sldId id="324" r:id="rId57"/>
    <p:sldId id="325" r:id="rId58"/>
    <p:sldId id="328" r:id="rId59"/>
    <p:sldId id="329" r:id="rId60"/>
    <p:sldId id="330" r:id="rId61"/>
    <p:sldId id="331" r:id="rId62"/>
    <p:sldId id="323" r:id="rId63"/>
  </p:sldIdLst>
  <p:sldSz cx="12188825" cy="6858000"/>
  <p:notesSz cx="6858000" cy="9144000"/>
  <p:defaultTex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77" autoAdjust="0"/>
    <p:restoredTop sz="94280" autoAdjust="0"/>
  </p:normalViewPr>
  <p:slideViewPr>
    <p:cSldViewPr>
      <p:cViewPr varScale="1">
        <p:scale>
          <a:sx n="118" d="100"/>
          <a:sy n="118" d="100"/>
        </p:scale>
        <p:origin x="138" y="300"/>
      </p:cViewPr>
      <p:guideLst>
        <p:guide pos="3839"/>
        <p:guide orient="horz" pos="2160"/>
      </p:guideLst>
    </p:cSldViewPr>
  </p:slideViewPr>
  <p:notesTextViewPr>
    <p:cViewPr>
      <p:scale>
        <a:sx n="1" d="1"/>
        <a:sy n="1" d="1"/>
      </p:scale>
      <p:origin x="0" y="0"/>
    </p:cViewPr>
  </p:notesTextViewPr>
  <p:notesViewPr>
    <p:cSldViewPr>
      <p:cViewPr varScale="1">
        <p:scale>
          <a:sx n="99" d="100"/>
          <a:sy n="99" d="100"/>
        </p:scale>
        <p:origin x="2820"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slide" Target="slides/slide57.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notesMaster" Target="notesMasters/notesMaster1.xml"/><Relationship Id="rId69"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l" rtl="0">
              <a:defRPr sz="1200"/>
            </a:lvl1pPr>
          </a:lstStyle>
          <a:p>
            <a:pPr algn="r" rtl="0"/>
            <a:fld id="{3D6AC307-9A4E-426E-95C8-F52C81CF89B7}" type="datetime1">
              <a:rPr lang="zh-CN" altLang="en-US" smtClean="0">
                <a:latin typeface="微软雅黑" panose="020B0503020204020204" pitchFamily="34" charset="-122"/>
                <a:ea typeface="微软雅黑" panose="020B0503020204020204" pitchFamily="34" charset="-122"/>
              </a:rPr>
              <a:pPr algn="r" rtl="0"/>
              <a:t>2019/2/13</a:t>
            </a:fld>
            <a:endParaRPr lang="zh-CN" altLang="en-US" dirty="0">
              <a:latin typeface="微软雅黑" panose="020B0503020204020204" pitchFamily="34" charset="-122"/>
              <a:ea typeface="微软雅黑" panose="020B0503020204020204" pitchFamily="34" charset="-122"/>
            </a:endParaRPr>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rtl="0">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l" rtl="0">
              <a:defRPr sz="1200"/>
            </a:lvl1pPr>
          </a:lstStyle>
          <a:p>
            <a:pPr algn="r" rtl="0"/>
            <a:fld id="{9C567D4A-04CB-4EDF-8FB1-342A02FC8EC5}" type="slidenum">
              <a:rPr lang="en-US" altLang="zh-CN" smtClean="0">
                <a:latin typeface="微软雅黑" panose="020B0503020204020204" pitchFamily="34" charset="-122"/>
                <a:ea typeface="微软雅黑" panose="020B0503020204020204" pitchFamily="34" charset="-122"/>
              </a:rPr>
              <a:pPr algn="r" rtl="0"/>
              <a:t>‹#›</a:t>
            </a:fld>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801253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pPr rtl="0"/>
            <a:endParaRPr lang="zh-CN" altLang="en-US" dirty="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zh-CN" altLang="en-US" dirty="0"/>
              <a:t>单击此处编辑母版文本样式</a:t>
            </a:r>
          </a:p>
          <a:p>
            <a:pPr lvl="1" rtl="0"/>
            <a:r>
              <a:rPr lang="zh-CN" altLang="en-US" dirty="0"/>
              <a:t>第二级</a:t>
            </a:r>
          </a:p>
          <a:p>
            <a:pPr lvl="2" rtl="0"/>
            <a:r>
              <a:rPr lang="zh-CN" altLang="en-US" dirty="0"/>
              <a:t>第三级</a:t>
            </a:r>
          </a:p>
          <a:p>
            <a:pPr lvl="3" rtl="0"/>
            <a:r>
              <a:rPr lang="zh-CN" altLang="en-US" dirty="0"/>
              <a:t>第四级</a:t>
            </a:r>
          </a:p>
          <a:p>
            <a:pPr lvl="4" rtl="0"/>
            <a:r>
              <a:rPr lang="zh-CN" altLang="en-US" dirty="0"/>
              <a:t>第五级</a:t>
            </a:r>
          </a:p>
        </p:txBody>
      </p:sp>
      <p:sp>
        <p:nvSpPr>
          <p:cNvPr id="8"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latin typeface="微软雅黑" panose="020B0503020204020204" pitchFamily="34" charset="-122"/>
                <a:ea typeface="微软雅黑" panose="020B0503020204020204" pitchFamily="34" charset="-122"/>
              </a:defRPr>
            </a:lvl1pPr>
          </a:lstStyle>
          <a:p>
            <a:endParaRPr lang="zh-CN" altLang="en-US" dirty="0"/>
          </a:p>
        </p:txBody>
      </p:sp>
      <p:sp>
        <p:nvSpPr>
          <p:cNvPr id="9"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l" rtl="0">
              <a:defRPr sz="1200">
                <a:latin typeface="微软雅黑" panose="020B0503020204020204" pitchFamily="34" charset="-122"/>
                <a:ea typeface="微软雅黑" panose="020B0503020204020204" pitchFamily="34" charset="-122"/>
              </a:defRPr>
            </a:lvl1pPr>
          </a:lstStyle>
          <a:p>
            <a:pPr algn="r"/>
            <a:fld id="{3D6AC307-9A4E-426E-95C8-F52C81CF89B7}" type="datetime1">
              <a:rPr lang="zh-CN" altLang="en-US" smtClean="0"/>
              <a:pPr algn="r"/>
              <a:t>2019/2/13</a:t>
            </a:fld>
            <a:endParaRPr lang="zh-CN" altLang="en-US" dirty="0"/>
          </a:p>
        </p:txBody>
      </p:sp>
      <p:sp>
        <p:nvSpPr>
          <p:cNvPr id="10" name="页脚占位符 3"/>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rtl="0">
              <a:defRPr sz="1200">
                <a:latin typeface="微软雅黑" panose="020B0503020204020204" pitchFamily="34" charset="-122"/>
                <a:ea typeface="微软雅黑" panose="020B0503020204020204" pitchFamily="34" charset="-122"/>
              </a:defRPr>
            </a:lvl1pPr>
          </a:lstStyle>
          <a:p>
            <a:endParaRPr lang="zh-CN" altLang="en-US" dirty="0"/>
          </a:p>
        </p:txBody>
      </p:sp>
      <p:sp>
        <p:nvSpPr>
          <p:cNvPr id="11" name="灯片编号占位符 4"/>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l" rtl="0">
              <a:defRPr sz="1200">
                <a:latin typeface="微软雅黑" panose="020B0503020204020204" pitchFamily="34" charset="-122"/>
                <a:ea typeface="微软雅黑" panose="020B0503020204020204" pitchFamily="34" charset="-122"/>
              </a:defRPr>
            </a:lvl1pPr>
          </a:lstStyle>
          <a:p>
            <a:pPr algn="r"/>
            <a:fld id="{9C567D4A-04CB-4EDF-8FB1-342A02FC8EC5}" type="slidenum">
              <a:rPr lang="en-US" altLang="zh-CN" smtClean="0"/>
              <a:pPr algn="r"/>
              <a:t>‹#›</a:t>
            </a:fld>
            <a:endParaRPr lang="zh-CN" altLang="en-US" dirty="0"/>
          </a:p>
        </p:txBody>
      </p:sp>
    </p:spTree>
    <p:extLst>
      <p:ext uri="{BB962C8B-B14F-4D97-AF65-F5344CB8AC3E}">
        <p14:creationId xmlns:p14="http://schemas.microsoft.com/office/powerpoint/2010/main" val="36423620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2pPr>
    <a:lvl3pPr marL="9144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3pPr>
    <a:lvl4pPr marL="13716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4pPr>
    <a:lvl5pPr marL="18288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a:xfrm>
            <a:off x="3884613" y="8685213"/>
            <a:ext cx="2971800" cy="457200"/>
          </a:xfrm>
          <a:prstGeom prst="rect">
            <a:avLst/>
          </a:prstGeom>
        </p:spPr>
        <p:txBody>
          <a:bodyPr/>
          <a:lstStyle/>
          <a:p>
            <a:pPr algn="r" rtl="0"/>
            <a:fld id="{2E61351F-DBB1-4664-ADA9-83BC7CB8848D}" type="slidenum">
              <a:rPr lang="en-US" altLang="zh-CN" smtClean="0"/>
              <a:pPr algn="r" rtl="0"/>
              <a:t>1</a:t>
            </a:fld>
            <a:endParaRPr lang="zh-CN" altLang="en-US" dirty="0"/>
          </a:p>
        </p:txBody>
      </p:sp>
    </p:spTree>
    <p:extLst>
      <p:ext uri="{BB962C8B-B14F-4D97-AF65-F5344CB8AC3E}">
        <p14:creationId xmlns:p14="http://schemas.microsoft.com/office/powerpoint/2010/main" val="34811127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5" name="灯片编号占位符 3"/>
          <p:cNvSpPr>
            <a:spLocks noGrp="1"/>
          </p:cNvSpPr>
          <p:nvPr>
            <p:ph type="sldNum" sz="quarter" idx="5"/>
          </p:nvPr>
        </p:nvSpPr>
        <p:spPr>
          <a:xfrm>
            <a:off x="3884613" y="8685213"/>
            <a:ext cx="2971800" cy="457200"/>
          </a:xfrm>
          <a:prstGeom prst="rect">
            <a:avLst/>
          </a:prstGeom>
        </p:spPr>
        <p:txBody>
          <a:bodyPr/>
          <a:lstStyle/>
          <a:p>
            <a:pPr algn="r" rtl="0"/>
            <a:fld id="{2E61351F-DBB1-4664-ADA9-83BC7CB8848D}" type="slidenum">
              <a:rPr lang="en-US" altLang="zh-CN" smtClean="0"/>
              <a:pPr algn="r" rtl="0"/>
              <a:t>2</a:t>
            </a:fld>
            <a:endParaRPr lang="zh-CN" altLang="en-US" dirty="0"/>
          </a:p>
        </p:txBody>
      </p:sp>
    </p:spTree>
    <p:extLst>
      <p:ext uri="{BB962C8B-B14F-4D97-AF65-F5344CB8AC3E}">
        <p14:creationId xmlns:p14="http://schemas.microsoft.com/office/powerpoint/2010/main" val="42337149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5" name="灯片编号占位符 3"/>
          <p:cNvSpPr>
            <a:spLocks noGrp="1"/>
          </p:cNvSpPr>
          <p:nvPr>
            <p:ph type="sldNum" sz="quarter" idx="5"/>
          </p:nvPr>
        </p:nvSpPr>
        <p:spPr>
          <a:xfrm>
            <a:off x="3884613" y="8685213"/>
            <a:ext cx="2971800" cy="457200"/>
          </a:xfrm>
          <a:prstGeom prst="rect">
            <a:avLst/>
          </a:prstGeom>
        </p:spPr>
        <p:txBody>
          <a:bodyPr/>
          <a:lstStyle/>
          <a:p>
            <a:pPr algn="r" rtl="0"/>
            <a:fld id="{2E61351F-DBB1-4664-ADA9-83BC7CB8848D}" type="slidenum">
              <a:rPr lang="en-US" altLang="zh-CN" smtClean="0"/>
              <a:pPr algn="r" rtl="0"/>
              <a:t>3</a:t>
            </a:fld>
            <a:endParaRPr lang="zh-CN" altLang="en-US" dirty="0"/>
          </a:p>
        </p:txBody>
      </p:sp>
    </p:spTree>
    <p:extLst>
      <p:ext uri="{BB962C8B-B14F-4D97-AF65-F5344CB8AC3E}">
        <p14:creationId xmlns:p14="http://schemas.microsoft.com/office/powerpoint/2010/main" val="17837789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5" name="灯片编号占位符 3"/>
          <p:cNvSpPr>
            <a:spLocks noGrp="1"/>
          </p:cNvSpPr>
          <p:nvPr>
            <p:ph type="sldNum" sz="quarter" idx="5"/>
          </p:nvPr>
        </p:nvSpPr>
        <p:spPr>
          <a:xfrm>
            <a:off x="3884613" y="8685213"/>
            <a:ext cx="2971800" cy="458787"/>
          </a:xfrm>
          <a:prstGeom prst="rect">
            <a:avLst/>
          </a:prstGeom>
        </p:spPr>
        <p:txBody>
          <a:bodyPr/>
          <a:lstStyle/>
          <a:p>
            <a:pPr algn="r" rtl="0"/>
            <a:fld id="{C8DC57A8-AE18-4654-B6AF-04B3577165BE}" type="slidenum">
              <a:rPr lang="en-US" altLang="zh-CN" smtClean="0"/>
              <a:pPr algn="r" rtl="0"/>
              <a:t>49</a:t>
            </a:fld>
            <a:endParaRPr lang="zh-CN" altLang="en-US" dirty="0"/>
          </a:p>
        </p:txBody>
      </p:sp>
    </p:spTree>
    <p:extLst>
      <p:ext uri="{BB962C8B-B14F-4D97-AF65-F5344CB8AC3E}">
        <p14:creationId xmlns:p14="http://schemas.microsoft.com/office/powerpoint/2010/main" val="6170884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5" name="灯片编号占位符 3"/>
          <p:cNvSpPr>
            <a:spLocks noGrp="1"/>
          </p:cNvSpPr>
          <p:nvPr>
            <p:ph type="sldNum" sz="quarter" idx="5"/>
          </p:nvPr>
        </p:nvSpPr>
        <p:spPr>
          <a:xfrm>
            <a:off x="3884613" y="8685213"/>
            <a:ext cx="2971800" cy="458787"/>
          </a:xfrm>
          <a:prstGeom prst="rect">
            <a:avLst/>
          </a:prstGeom>
        </p:spPr>
        <p:txBody>
          <a:bodyPr/>
          <a:lstStyle/>
          <a:p>
            <a:pPr algn="r" rtl="0"/>
            <a:fld id="{C8DC57A8-AE18-4654-B6AF-04B3577165BE}" type="slidenum">
              <a:rPr lang="en-US" altLang="zh-CN" smtClean="0"/>
              <a:pPr algn="r" rtl="0"/>
              <a:t>50</a:t>
            </a:fld>
            <a:endParaRPr lang="zh-CN" altLang="en-US" dirty="0"/>
          </a:p>
        </p:txBody>
      </p:sp>
    </p:spTree>
    <p:extLst>
      <p:ext uri="{BB962C8B-B14F-4D97-AF65-F5344CB8AC3E}">
        <p14:creationId xmlns:p14="http://schemas.microsoft.com/office/powerpoint/2010/main" val="3884856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5" name="灯片编号占位符 3"/>
          <p:cNvSpPr>
            <a:spLocks noGrp="1"/>
          </p:cNvSpPr>
          <p:nvPr>
            <p:ph type="sldNum" sz="quarter" idx="5"/>
          </p:nvPr>
        </p:nvSpPr>
        <p:spPr>
          <a:xfrm>
            <a:off x="3884613" y="8685213"/>
            <a:ext cx="2971800" cy="458787"/>
          </a:xfrm>
          <a:prstGeom prst="rect">
            <a:avLst/>
          </a:prstGeom>
        </p:spPr>
        <p:txBody>
          <a:bodyPr/>
          <a:lstStyle/>
          <a:p>
            <a:pPr algn="r" rtl="0"/>
            <a:fld id="{C8DC57A8-AE18-4654-B6AF-04B3577165BE}" type="slidenum">
              <a:rPr lang="en-US" altLang="zh-CN" smtClean="0"/>
              <a:pPr algn="r" rtl="0"/>
              <a:t>51</a:t>
            </a:fld>
            <a:endParaRPr lang="zh-CN" altLang="en-US" dirty="0"/>
          </a:p>
        </p:txBody>
      </p:sp>
    </p:spTree>
    <p:extLst>
      <p:ext uri="{BB962C8B-B14F-4D97-AF65-F5344CB8AC3E}">
        <p14:creationId xmlns:p14="http://schemas.microsoft.com/office/powerpoint/2010/main" val="29309498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5" name="灯片编号占位符 3"/>
          <p:cNvSpPr>
            <a:spLocks noGrp="1"/>
          </p:cNvSpPr>
          <p:nvPr>
            <p:ph type="sldNum" sz="quarter" idx="5"/>
          </p:nvPr>
        </p:nvSpPr>
        <p:spPr>
          <a:xfrm>
            <a:off x="3884613" y="8685213"/>
            <a:ext cx="2971800" cy="458787"/>
          </a:xfrm>
          <a:prstGeom prst="rect">
            <a:avLst/>
          </a:prstGeom>
        </p:spPr>
        <p:txBody>
          <a:bodyPr/>
          <a:lstStyle/>
          <a:p>
            <a:pPr algn="r" rtl="0"/>
            <a:fld id="{C8DC57A8-AE18-4654-B6AF-04B3577165BE}" type="slidenum">
              <a:rPr lang="en-US" altLang="zh-CN" smtClean="0"/>
              <a:pPr algn="r" rtl="0"/>
              <a:t>52</a:t>
            </a:fld>
            <a:endParaRPr lang="zh-CN" altLang="en-US" dirty="0"/>
          </a:p>
        </p:txBody>
      </p:sp>
    </p:spTree>
    <p:extLst>
      <p:ext uri="{BB962C8B-B14F-4D97-AF65-F5344CB8AC3E}">
        <p14:creationId xmlns:p14="http://schemas.microsoft.com/office/powerpoint/2010/main" val="297794422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293814" y="990600"/>
            <a:ext cx="8458200" cy="3200400"/>
          </a:xfrm>
        </p:spPr>
        <p:txBody>
          <a:bodyPr rtlCol="0">
            <a:normAutofit/>
          </a:bodyPr>
          <a:lstStyle>
            <a:lvl1pPr algn="l" rtl="0">
              <a:defRPr sz="6000"/>
            </a:lvl1pPr>
          </a:lstStyle>
          <a:p>
            <a:pPr rtl="0"/>
            <a:r>
              <a:rPr lang="zh-CN" altLang="en-US" noProof="0"/>
              <a:t>单击此处编辑母版标题样式</a:t>
            </a:r>
            <a:endParaRPr lang="zh-CN" altLang="en-US" noProof="0" dirty="0"/>
          </a:p>
        </p:txBody>
      </p:sp>
      <p:sp>
        <p:nvSpPr>
          <p:cNvPr id="3" name="副标题 2"/>
          <p:cNvSpPr>
            <a:spLocks noGrp="1"/>
          </p:cNvSpPr>
          <p:nvPr>
            <p:ph type="subTitle" idx="1"/>
          </p:nvPr>
        </p:nvSpPr>
        <p:spPr>
          <a:xfrm>
            <a:off x="1293813" y="4267200"/>
            <a:ext cx="8458200" cy="1371600"/>
          </a:xfrm>
        </p:spPr>
        <p:txBody>
          <a:bodyPr rtlCol="0">
            <a:normAutofit/>
          </a:bodyPr>
          <a:lstStyle>
            <a:lvl1pPr marL="0" indent="0" algn="l" rtl="0">
              <a:spcBef>
                <a:spcPts val="0"/>
              </a:spcBef>
              <a:buNone/>
              <a:defRPr sz="2400">
                <a:solidFill>
                  <a:schemeClr val="tx1"/>
                </a:solidFill>
              </a:defRPr>
            </a:lvl1pPr>
            <a:lvl2pPr marL="457200" indent="0" algn="ctr" rtl="0">
              <a:buNone/>
              <a:defRPr>
                <a:solidFill>
                  <a:schemeClr val="tx1">
                    <a:tint val="75000"/>
                  </a:schemeClr>
                </a:solidFill>
              </a:defRPr>
            </a:lvl2pPr>
            <a:lvl3pPr marL="914400" indent="0" algn="ctr" rtl="0">
              <a:buNone/>
              <a:defRPr>
                <a:solidFill>
                  <a:schemeClr val="tx1">
                    <a:tint val="75000"/>
                  </a:schemeClr>
                </a:solidFill>
              </a:defRPr>
            </a:lvl3pPr>
            <a:lvl4pPr marL="1371600" indent="0" algn="ctr" rtl="0">
              <a:buNone/>
              <a:defRPr>
                <a:solidFill>
                  <a:schemeClr val="tx1">
                    <a:tint val="75000"/>
                  </a:schemeClr>
                </a:solidFill>
              </a:defRPr>
            </a:lvl4pPr>
            <a:lvl5pPr marL="1828800" indent="0" algn="ctr" rtl="0">
              <a:buNone/>
              <a:defRPr>
                <a:solidFill>
                  <a:schemeClr val="tx1">
                    <a:tint val="75000"/>
                  </a:schemeClr>
                </a:solidFill>
              </a:defRPr>
            </a:lvl5pPr>
            <a:lvl6pPr marL="2286000" indent="0" algn="ctr" rtl="0">
              <a:buNone/>
              <a:defRPr>
                <a:solidFill>
                  <a:schemeClr val="tx1">
                    <a:tint val="75000"/>
                  </a:schemeClr>
                </a:solidFill>
              </a:defRPr>
            </a:lvl6pPr>
            <a:lvl7pPr marL="2743200" indent="0" algn="ctr" rtl="0">
              <a:buNone/>
              <a:defRPr>
                <a:solidFill>
                  <a:schemeClr val="tx1">
                    <a:tint val="75000"/>
                  </a:schemeClr>
                </a:solidFill>
              </a:defRPr>
            </a:lvl7pPr>
            <a:lvl8pPr marL="3200400" indent="0" algn="ctr" rtl="0">
              <a:buNone/>
              <a:defRPr>
                <a:solidFill>
                  <a:schemeClr val="tx1">
                    <a:tint val="75000"/>
                  </a:schemeClr>
                </a:solidFill>
              </a:defRPr>
            </a:lvl8pPr>
            <a:lvl9pPr marL="3657600" indent="0" algn="ctr" rtl="0">
              <a:buNone/>
              <a:defRPr>
                <a:solidFill>
                  <a:schemeClr val="tx1">
                    <a:tint val="75000"/>
                  </a:schemeClr>
                </a:solidFill>
              </a:defRPr>
            </a:lvl9pPr>
          </a:lstStyle>
          <a:p>
            <a:pPr rtl="0"/>
            <a:r>
              <a:rPr lang="zh-CN" altLang="en-US" noProof="0"/>
              <a:t>单击此处编辑母版副标题样式</a:t>
            </a:r>
            <a:endParaRPr lang="zh-CN" altLang="en-US" noProof="0" dirty="0"/>
          </a:p>
        </p:txBody>
      </p:sp>
      <p:sp>
        <p:nvSpPr>
          <p:cNvPr id="4" name="日期占位符 3"/>
          <p:cNvSpPr>
            <a:spLocks noGrp="1"/>
          </p:cNvSpPr>
          <p:nvPr>
            <p:ph type="dt" sz="half" idx="10"/>
          </p:nvPr>
        </p:nvSpPr>
        <p:spPr/>
        <p:txBody>
          <a:bodyPr rtlCol="0"/>
          <a:lstStyle>
            <a:lvl1pPr algn="l" rtl="0">
              <a:defRPr sz="1100"/>
            </a:lvl1pPr>
          </a:lstStyle>
          <a:p>
            <a:fld id="{774111F9-5C57-4623-99A8-181903929449}" type="datetime1">
              <a:rPr lang="zh-CN" altLang="en-US" smtClean="0"/>
              <a:pPr/>
              <a:t>2019/2/13</a:t>
            </a:fld>
            <a:endParaRPr lang="zh-CN" altLang="en-US" dirty="0"/>
          </a:p>
        </p:txBody>
      </p:sp>
      <p:sp>
        <p:nvSpPr>
          <p:cNvPr id="5" name="页脚占位符 4"/>
          <p:cNvSpPr>
            <a:spLocks noGrp="1"/>
          </p:cNvSpPr>
          <p:nvPr>
            <p:ph type="ftr" sz="quarter" idx="11"/>
          </p:nvPr>
        </p:nvSpPr>
        <p:spPr/>
        <p:txBody>
          <a:bodyPr rtlCol="0"/>
          <a:lstStyle>
            <a:lvl1pPr algn="ctr" rtl="0">
              <a:defRPr sz="1100"/>
            </a:lvl1pPr>
          </a:lstStyle>
          <a:p>
            <a:endParaRPr lang="zh-CN" altLang="en-US" dirty="0"/>
          </a:p>
        </p:txBody>
      </p:sp>
      <p:sp>
        <p:nvSpPr>
          <p:cNvPr id="7" name="灯片编号占位符 5"/>
          <p:cNvSpPr>
            <a:spLocks noGrp="1"/>
          </p:cNvSpPr>
          <p:nvPr>
            <p:ph type="sldNum" sz="quarter" idx="12"/>
          </p:nvPr>
        </p:nvSpPr>
        <p:spPr>
          <a:xfrm>
            <a:off x="8051225" y="6356351"/>
            <a:ext cx="2844059" cy="365125"/>
          </a:xfrm>
          <a:prstGeom prst="rect">
            <a:avLst/>
          </a:prstGeom>
        </p:spPr>
        <p:txBody>
          <a:bodyPr rtlCol="0"/>
          <a:lstStyle>
            <a:lvl1pPr algn="l" rtl="0">
              <a:defRPr sz="1100"/>
            </a:lvl1pPr>
          </a:lstStyle>
          <a:p>
            <a:pPr algn="r"/>
            <a:fld id="{81FEFA0A-2F20-4B60-98C6-5FFDA469AA1C}" type="slidenum">
              <a:rPr lang="en-US" altLang="zh-CN" smtClean="0"/>
              <a:pPr algn="r"/>
              <a:t>‹#›</a:t>
            </a:fld>
            <a:endParaRPr lang="zh-CN" altLang="en-US" dirty="0"/>
          </a:p>
        </p:txBody>
      </p:sp>
    </p:spTree>
    <p:extLst>
      <p:ext uri="{BB962C8B-B14F-4D97-AF65-F5344CB8AC3E}">
        <p14:creationId xmlns:p14="http://schemas.microsoft.com/office/powerpoint/2010/main" val="2413538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userDrawn="1">
          <p15:clr>
            <a:srgbClr val="FBAE40"/>
          </p15:clr>
        </p15:guide>
        <p15:guide id="2" pos="3839"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a:t>单击此处编辑母版标题样式</a:t>
            </a:r>
            <a:endParaRPr lang="zh-CN" altLang="en-US" noProof="0" dirty="0"/>
          </a:p>
        </p:txBody>
      </p:sp>
      <p:sp>
        <p:nvSpPr>
          <p:cNvPr id="3" name="垂直文本占位符 2"/>
          <p:cNvSpPr>
            <a:spLocks noGrp="1"/>
          </p:cNvSpPr>
          <p:nvPr>
            <p:ph type="body" orient="vert" idx="1"/>
          </p:nvPr>
        </p:nvSpPr>
        <p:spPr/>
        <p:txBody>
          <a:bodyPr vert="eaVert" rtlCol="0"/>
          <a:lstStyle>
            <a:lvl5pPr algn="l" rtl="0">
              <a:defRPr/>
            </a:lvl5pPr>
            <a:lvl6pPr marL="1600200" algn="l" rtl="0">
              <a:defRPr/>
            </a:lvl6pPr>
            <a:lvl7pPr marL="1874520" algn="l" rtl="0">
              <a:defRPr/>
            </a:lvl7pPr>
            <a:lvl8pPr marL="2148840" algn="l" rtl="0">
              <a:defRPr/>
            </a:lvl8pPr>
            <a:lvl9pPr marL="2423160" algn="l" rtl="0">
              <a:defRPr/>
            </a:lvl9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4" name="日期占位符 3"/>
          <p:cNvSpPr>
            <a:spLocks noGrp="1"/>
          </p:cNvSpPr>
          <p:nvPr>
            <p:ph type="dt" sz="half" idx="10"/>
          </p:nvPr>
        </p:nvSpPr>
        <p:spPr/>
        <p:txBody>
          <a:bodyPr rtlCol="0"/>
          <a:lstStyle>
            <a:lvl1pPr algn="l" rtl="0">
              <a:defRPr sz="1100"/>
            </a:lvl1pPr>
          </a:lstStyle>
          <a:p>
            <a:fld id="{41ECF2E2-BD61-495B-96F4-3E4D6638FA44}" type="datetime1">
              <a:rPr lang="zh-CN" altLang="en-US" smtClean="0"/>
              <a:pPr/>
              <a:t>2019/2/13</a:t>
            </a:fld>
            <a:endParaRPr lang="zh-CN" altLang="en-US" dirty="0"/>
          </a:p>
        </p:txBody>
      </p:sp>
      <p:sp>
        <p:nvSpPr>
          <p:cNvPr id="5" name="页脚占位符 4"/>
          <p:cNvSpPr>
            <a:spLocks noGrp="1"/>
          </p:cNvSpPr>
          <p:nvPr>
            <p:ph type="ftr" sz="quarter" idx="11"/>
          </p:nvPr>
        </p:nvSpPr>
        <p:spPr/>
        <p:txBody>
          <a:bodyPr rtlCol="0"/>
          <a:lstStyle>
            <a:lvl1pPr algn="ctr" rtl="0">
              <a:defRPr sz="1100"/>
            </a:lvl1pPr>
          </a:lstStyle>
          <a:p>
            <a:endParaRPr lang="zh-CN" altLang="en-US" dirty="0"/>
          </a:p>
        </p:txBody>
      </p:sp>
      <p:sp>
        <p:nvSpPr>
          <p:cNvPr id="6" name="灯片编号占位符 5"/>
          <p:cNvSpPr>
            <a:spLocks noGrp="1"/>
          </p:cNvSpPr>
          <p:nvPr>
            <p:ph type="sldNum" sz="quarter" idx="12"/>
          </p:nvPr>
        </p:nvSpPr>
        <p:spPr>
          <a:xfrm>
            <a:off x="8051225" y="6356351"/>
            <a:ext cx="2844059" cy="365125"/>
          </a:xfrm>
          <a:prstGeom prst="rect">
            <a:avLst/>
          </a:prstGeom>
        </p:spPr>
        <p:txBody>
          <a:bodyPr rtlCol="0"/>
          <a:lstStyle>
            <a:lvl1pPr algn="l" rtl="0">
              <a:defRPr sz="1100"/>
            </a:lvl1pPr>
          </a:lstStyle>
          <a:p>
            <a:pPr algn="r"/>
            <a:fld id="{81FEFA0A-2F20-4B60-98C6-5FFDA469AA1C}" type="slidenum">
              <a:rPr lang="en-US" altLang="zh-CN" smtClean="0"/>
              <a:pPr algn="r"/>
              <a:t>‹#›</a:t>
            </a:fld>
            <a:endParaRPr lang="zh-CN" altLang="en-US" dirty="0"/>
          </a:p>
        </p:txBody>
      </p:sp>
    </p:spTree>
    <p:extLst>
      <p:ext uri="{BB962C8B-B14F-4D97-AF65-F5344CB8AC3E}">
        <p14:creationId xmlns:p14="http://schemas.microsoft.com/office/powerpoint/2010/main" val="28575757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垂直标题 1"/>
          <p:cNvSpPr>
            <a:spLocks noGrp="1"/>
          </p:cNvSpPr>
          <p:nvPr>
            <p:ph type="title" orient="vert"/>
          </p:nvPr>
        </p:nvSpPr>
        <p:spPr>
          <a:xfrm>
            <a:off x="9752014" y="381000"/>
            <a:ext cx="1904998" cy="5791200"/>
          </a:xfrm>
        </p:spPr>
        <p:txBody>
          <a:bodyPr vert="eaVert" rtlCol="0"/>
          <a:lstStyle/>
          <a:p>
            <a:pPr rtl="0"/>
            <a:r>
              <a:rPr lang="zh-CN" altLang="en-US"/>
              <a:t>单击此处编辑母版标题样式</a:t>
            </a:r>
            <a:endParaRPr lang="zh-CN" altLang="en-US" dirty="0"/>
          </a:p>
        </p:txBody>
      </p:sp>
      <p:sp>
        <p:nvSpPr>
          <p:cNvPr id="3" name="垂直文本占位符 2"/>
          <p:cNvSpPr>
            <a:spLocks noGrp="1"/>
          </p:cNvSpPr>
          <p:nvPr>
            <p:ph type="body" orient="vert" idx="1"/>
          </p:nvPr>
        </p:nvSpPr>
        <p:spPr>
          <a:xfrm>
            <a:off x="1293814" y="381000"/>
            <a:ext cx="8305800" cy="5791200"/>
          </a:xfrm>
        </p:spPr>
        <p:txBody>
          <a:bodyPr vert="eaVert" rtlCol="0"/>
          <a:lstStyle>
            <a:lvl5pPr algn="l" rtl="0">
              <a:defRPr/>
            </a:lvl5pPr>
            <a:lvl6pPr algn="l" rtl="0">
              <a:defRPr/>
            </a:lvl6pPr>
            <a:lvl7pPr algn="l" rtl="0">
              <a:defRPr/>
            </a:lvl7pPr>
            <a:lvl8pPr algn="l" rtl="0">
              <a:defRPr/>
            </a:lvl8pPr>
            <a:lvl9pPr algn="l" rtl="0">
              <a:defRPr/>
            </a:lvl9pPr>
          </a:lstStyle>
          <a:p>
            <a:pPr lvl="0" rtl="0"/>
            <a:r>
              <a:rPr lang="zh-CN" altLang="en-US"/>
              <a:t>编辑母版文本样式</a:t>
            </a:r>
          </a:p>
          <a:p>
            <a:pPr lvl="1" rtl="0"/>
            <a:r>
              <a:rPr lang="zh-CN" altLang="en-US"/>
              <a:t>第二级</a:t>
            </a:r>
          </a:p>
          <a:p>
            <a:pPr lvl="2" rtl="0"/>
            <a:r>
              <a:rPr lang="zh-CN" altLang="en-US"/>
              <a:t>第三级</a:t>
            </a:r>
          </a:p>
          <a:p>
            <a:pPr lvl="3" rtl="0"/>
            <a:r>
              <a:rPr lang="zh-CN" altLang="en-US"/>
              <a:t>第四级</a:t>
            </a:r>
          </a:p>
          <a:p>
            <a:pPr lvl="4" rtl="0"/>
            <a:r>
              <a:rPr lang="zh-CN" altLang="en-US"/>
              <a:t>第五级</a:t>
            </a:r>
            <a:endParaRPr lang="zh-CN" altLang="en-US" dirty="0"/>
          </a:p>
        </p:txBody>
      </p:sp>
      <p:sp>
        <p:nvSpPr>
          <p:cNvPr id="4" name="日期占位符 3"/>
          <p:cNvSpPr>
            <a:spLocks noGrp="1"/>
          </p:cNvSpPr>
          <p:nvPr>
            <p:ph type="dt" sz="half" idx="10"/>
          </p:nvPr>
        </p:nvSpPr>
        <p:spPr/>
        <p:txBody>
          <a:bodyPr rtlCol="0"/>
          <a:lstStyle>
            <a:lvl1pPr algn="l" rtl="0">
              <a:defRPr sz="1100"/>
            </a:lvl1pPr>
          </a:lstStyle>
          <a:p>
            <a:fld id="{DEEDE603-9836-44AF-B60C-0D32FC94055C}" type="datetime1">
              <a:rPr lang="zh-CN" altLang="en-US" smtClean="0"/>
              <a:pPr/>
              <a:t>2019/2/13</a:t>
            </a:fld>
            <a:endParaRPr lang="zh-CN" altLang="en-US" dirty="0"/>
          </a:p>
        </p:txBody>
      </p:sp>
      <p:sp>
        <p:nvSpPr>
          <p:cNvPr id="5" name="页脚占位符 4"/>
          <p:cNvSpPr>
            <a:spLocks noGrp="1"/>
          </p:cNvSpPr>
          <p:nvPr>
            <p:ph type="ftr" sz="quarter" idx="11"/>
          </p:nvPr>
        </p:nvSpPr>
        <p:spPr/>
        <p:txBody>
          <a:bodyPr rtlCol="0"/>
          <a:lstStyle>
            <a:lvl1pPr algn="ctr" rtl="0">
              <a:defRPr sz="1100"/>
            </a:lvl1pPr>
          </a:lstStyle>
          <a:p>
            <a:endParaRPr lang="zh-CN" altLang="en-US" dirty="0"/>
          </a:p>
        </p:txBody>
      </p:sp>
      <p:sp>
        <p:nvSpPr>
          <p:cNvPr id="6" name="灯片编号占位符 5"/>
          <p:cNvSpPr>
            <a:spLocks noGrp="1"/>
          </p:cNvSpPr>
          <p:nvPr>
            <p:ph type="sldNum" sz="quarter" idx="12"/>
          </p:nvPr>
        </p:nvSpPr>
        <p:spPr>
          <a:xfrm>
            <a:off x="8051225" y="6356351"/>
            <a:ext cx="2844059" cy="365125"/>
          </a:xfrm>
          <a:prstGeom prst="rect">
            <a:avLst/>
          </a:prstGeom>
        </p:spPr>
        <p:txBody>
          <a:bodyPr rtlCol="0"/>
          <a:lstStyle>
            <a:lvl1pPr algn="r" rtl="0">
              <a:defRPr sz="1100"/>
            </a:lvl1pPr>
          </a:lstStyle>
          <a:p>
            <a:fld id="{81FEFA0A-2F20-4B60-98C6-5FFDA469AA1C}" type="slidenum">
              <a:rPr lang="en-US" altLang="zh-CN" smtClean="0"/>
              <a:pPr/>
              <a:t>‹#›</a:t>
            </a:fld>
            <a:endParaRPr lang="zh-CN" altLang="en-US" dirty="0"/>
          </a:p>
        </p:txBody>
      </p:sp>
    </p:spTree>
    <p:extLst>
      <p:ext uri="{BB962C8B-B14F-4D97-AF65-F5344CB8AC3E}">
        <p14:creationId xmlns:p14="http://schemas.microsoft.com/office/powerpoint/2010/main" val="2132264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a:t>单击此处编辑母版标题样式</a:t>
            </a:r>
            <a:endParaRPr lang="zh-CN" altLang="en-US" noProof="0" dirty="0"/>
          </a:p>
        </p:txBody>
      </p:sp>
      <p:sp>
        <p:nvSpPr>
          <p:cNvPr id="3" name="内容占位符 2"/>
          <p:cNvSpPr>
            <a:spLocks noGrp="1"/>
          </p:cNvSpPr>
          <p:nvPr>
            <p:ph idx="1"/>
          </p:nvPr>
        </p:nvSpPr>
        <p:spPr/>
        <p:txBody>
          <a:bodyPr rtlCol="0"/>
          <a:lstStyle>
            <a:lvl5pPr algn="l" rtl="0">
              <a:defRPr/>
            </a:lvl5pPr>
            <a:lvl6pPr algn="l" rtl="0">
              <a:defRPr/>
            </a:lvl6pPr>
            <a:lvl7pPr algn="l" rtl="0">
              <a:defRPr/>
            </a:lvl7pPr>
            <a:lvl8pPr algn="l" rtl="0">
              <a:defRPr/>
            </a:lvl8pPr>
            <a:lvl9pPr algn="l" rtl="0">
              <a:defRPr/>
            </a:lvl9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4" name="日期占位符 3"/>
          <p:cNvSpPr>
            <a:spLocks noGrp="1"/>
          </p:cNvSpPr>
          <p:nvPr>
            <p:ph type="dt" sz="half" idx="10"/>
          </p:nvPr>
        </p:nvSpPr>
        <p:spPr/>
        <p:txBody>
          <a:bodyPr rtlCol="0"/>
          <a:lstStyle>
            <a:lvl1pPr algn="l" rtl="0">
              <a:defRPr sz="1100"/>
            </a:lvl1pPr>
          </a:lstStyle>
          <a:p>
            <a:fld id="{7B6D6324-D6E1-4361-840C-AFD324E8DE20}" type="datetime1">
              <a:rPr lang="zh-CN" altLang="en-US" smtClean="0"/>
              <a:pPr/>
              <a:t>2019/2/13</a:t>
            </a:fld>
            <a:endParaRPr lang="zh-CN" altLang="en-US" dirty="0"/>
          </a:p>
        </p:txBody>
      </p:sp>
      <p:sp>
        <p:nvSpPr>
          <p:cNvPr id="5" name="页脚占位符 4"/>
          <p:cNvSpPr>
            <a:spLocks noGrp="1"/>
          </p:cNvSpPr>
          <p:nvPr>
            <p:ph type="ftr" sz="quarter" idx="11"/>
          </p:nvPr>
        </p:nvSpPr>
        <p:spPr/>
        <p:txBody>
          <a:bodyPr rtlCol="0"/>
          <a:lstStyle>
            <a:lvl1pPr algn="ctr" rtl="0">
              <a:defRPr sz="1100"/>
            </a:lvl1pPr>
          </a:lstStyle>
          <a:p>
            <a:endParaRPr lang="zh-CN" altLang="en-US" dirty="0"/>
          </a:p>
        </p:txBody>
      </p:sp>
      <p:sp>
        <p:nvSpPr>
          <p:cNvPr id="7" name="灯片编号占位符 5"/>
          <p:cNvSpPr>
            <a:spLocks noGrp="1"/>
          </p:cNvSpPr>
          <p:nvPr>
            <p:ph type="sldNum" sz="quarter" idx="12"/>
          </p:nvPr>
        </p:nvSpPr>
        <p:spPr>
          <a:xfrm>
            <a:off x="8051225" y="6356351"/>
            <a:ext cx="2844059" cy="365125"/>
          </a:xfrm>
          <a:prstGeom prst="rect">
            <a:avLst/>
          </a:prstGeom>
        </p:spPr>
        <p:txBody>
          <a:bodyPr rtlCol="0"/>
          <a:lstStyle>
            <a:lvl1pPr algn="l" rtl="0">
              <a:defRPr sz="1100"/>
            </a:lvl1pPr>
          </a:lstStyle>
          <a:p>
            <a:pPr algn="r"/>
            <a:fld id="{81FEFA0A-2F20-4B60-98C6-5FFDA469AA1C}" type="slidenum">
              <a:rPr lang="en-US" altLang="zh-CN" smtClean="0"/>
              <a:pPr algn="r"/>
              <a:t>‹#›</a:t>
            </a:fld>
            <a:endParaRPr lang="zh-CN" altLang="en-US" dirty="0"/>
          </a:p>
        </p:txBody>
      </p:sp>
    </p:spTree>
    <p:extLst>
      <p:ext uri="{BB962C8B-B14F-4D97-AF65-F5344CB8AC3E}">
        <p14:creationId xmlns:p14="http://schemas.microsoft.com/office/powerpoint/2010/main" val="1594768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293813" y="2057400"/>
            <a:ext cx="8458201" cy="2666999"/>
          </a:xfrm>
        </p:spPr>
        <p:txBody>
          <a:bodyPr rtlCol="0" anchor="b">
            <a:normAutofit/>
          </a:bodyPr>
          <a:lstStyle>
            <a:lvl1pPr algn="l" rtl="0">
              <a:defRPr sz="4800" b="0" i="0" cap="none" baseline="0"/>
            </a:lvl1pPr>
          </a:lstStyle>
          <a:p>
            <a:pPr rtl="0"/>
            <a:r>
              <a:rPr lang="zh-CN" altLang="en-US"/>
              <a:t>单击此处编辑母版标题样式</a:t>
            </a:r>
            <a:endParaRPr lang="zh-CN" altLang="en-US" dirty="0"/>
          </a:p>
        </p:txBody>
      </p:sp>
      <p:sp>
        <p:nvSpPr>
          <p:cNvPr id="3" name="文本占位符 2"/>
          <p:cNvSpPr>
            <a:spLocks noGrp="1"/>
          </p:cNvSpPr>
          <p:nvPr>
            <p:ph type="body" idx="1"/>
          </p:nvPr>
        </p:nvSpPr>
        <p:spPr>
          <a:xfrm>
            <a:off x="1293813" y="4876800"/>
            <a:ext cx="8458201" cy="1143000"/>
          </a:xfrm>
        </p:spPr>
        <p:txBody>
          <a:bodyPr rtlCol="0" anchor="t">
            <a:normAutofit/>
          </a:bodyPr>
          <a:lstStyle>
            <a:lvl1pPr marL="0" indent="0" algn="l" rtl="0">
              <a:spcBef>
                <a:spcPts val="0"/>
              </a:spcBef>
              <a:buNone/>
              <a:defRPr sz="2400">
                <a:solidFill>
                  <a:schemeClr val="tx1"/>
                </a:solidFill>
              </a:defRPr>
            </a:lvl1pPr>
            <a:lvl2pPr marL="457200" indent="0" algn="l" rtl="0">
              <a:buNone/>
              <a:defRPr sz="1800">
                <a:solidFill>
                  <a:schemeClr val="tx1">
                    <a:tint val="75000"/>
                  </a:schemeClr>
                </a:solidFill>
              </a:defRPr>
            </a:lvl2pPr>
            <a:lvl3pPr marL="914400" indent="0" algn="l" rtl="0">
              <a:buNone/>
              <a:defRPr sz="1600">
                <a:solidFill>
                  <a:schemeClr val="tx1">
                    <a:tint val="75000"/>
                  </a:schemeClr>
                </a:solidFill>
              </a:defRPr>
            </a:lvl3pPr>
            <a:lvl4pPr marL="1371600" indent="0" algn="l" rtl="0">
              <a:buNone/>
              <a:defRPr sz="1400">
                <a:solidFill>
                  <a:schemeClr val="tx1">
                    <a:tint val="75000"/>
                  </a:schemeClr>
                </a:solidFill>
              </a:defRPr>
            </a:lvl4pPr>
            <a:lvl5pPr marL="1828800" indent="0" algn="l" rtl="0">
              <a:buNone/>
              <a:defRPr sz="1400">
                <a:solidFill>
                  <a:schemeClr val="tx1">
                    <a:tint val="75000"/>
                  </a:schemeClr>
                </a:solidFill>
              </a:defRPr>
            </a:lvl5pPr>
            <a:lvl6pPr marL="2286000" indent="0" algn="l" rtl="0">
              <a:buNone/>
              <a:defRPr sz="1400">
                <a:solidFill>
                  <a:schemeClr val="tx1">
                    <a:tint val="75000"/>
                  </a:schemeClr>
                </a:solidFill>
              </a:defRPr>
            </a:lvl6pPr>
            <a:lvl7pPr marL="2743200" indent="0" algn="l" rtl="0">
              <a:buNone/>
              <a:defRPr sz="1400">
                <a:solidFill>
                  <a:schemeClr val="tx1">
                    <a:tint val="75000"/>
                  </a:schemeClr>
                </a:solidFill>
              </a:defRPr>
            </a:lvl7pPr>
            <a:lvl8pPr marL="3200400" indent="0" algn="l" rtl="0">
              <a:buNone/>
              <a:defRPr sz="1400">
                <a:solidFill>
                  <a:schemeClr val="tx1">
                    <a:tint val="75000"/>
                  </a:schemeClr>
                </a:solidFill>
              </a:defRPr>
            </a:lvl8pPr>
            <a:lvl9pPr marL="3657600" indent="0" algn="l" rtl="0">
              <a:buNone/>
              <a:defRPr sz="1400">
                <a:solidFill>
                  <a:schemeClr val="tx1">
                    <a:tint val="75000"/>
                  </a:schemeClr>
                </a:solidFill>
              </a:defRPr>
            </a:lvl9pPr>
          </a:lstStyle>
          <a:p>
            <a:pPr lvl="0" rtl="0"/>
            <a:r>
              <a:rPr lang="zh-CN" altLang="en-US"/>
              <a:t>编辑母版文本样式</a:t>
            </a:r>
          </a:p>
        </p:txBody>
      </p:sp>
      <p:sp>
        <p:nvSpPr>
          <p:cNvPr id="4" name="日期占位符 3"/>
          <p:cNvSpPr>
            <a:spLocks noGrp="1"/>
          </p:cNvSpPr>
          <p:nvPr>
            <p:ph type="dt" sz="half" idx="10"/>
          </p:nvPr>
        </p:nvSpPr>
        <p:spPr/>
        <p:txBody>
          <a:bodyPr rtlCol="0"/>
          <a:lstStyle>
            <a:lvl1pPr algn="l" rtl="0">
              <a:defRPr sz="1100"/>
            </a:lvl1pPr>
          </a:lstStyle>
          <a:p>
            <a:fld id="{55B4BA9F-6607-4DF4-83A0-720CFF1F75F6}" type="datetime1">
              <a:rPr lang="zh-CN" altLang="en-US" smtClean="0"/>
              <a:pPr/>
              <a:t>2019/2/13</a:t>
            </a:fld>
            <a:endParaRPr lang="zh-CN" altLang="en-US" dirty="0"/>
          </a:p>
        </p:txBody>
      </p:sp>
      <p:sp>
        <p:nvSpPr>
          <p:cNvPr id="5" name="页脚占位符 4"/>
          <p:cNvSpPr>
            <a:spLocks noGrp="1"/>
          </p:cNvSpPr>
          <p:nvPr>
            <p:ph type="ftr" sz="quarter" idx="11"/>
          </p:nvPr>
        </p:nvSpPr>
        <p:spPr/>
        <p:txBody>
          <a:bodyPr rtlCol="0"/>
          <a:lstStyle>
            <a:lvl1pPr algn="ctr" rtl="0">
              <a:defRPr sz="1100"/>
            </a:lvl1pPr>
          </a:lstStyle>
          <a:p>
            <a:endParaRPr lang="zh-CN" altLang="en-US" dirty="0"/>
          </a:p>
        </p:txBody>
      </p:sp>
      <p:sp>
        <p:nvSpPr>
          <p:cNvPr id="7" name="灯片编号占位符 5"/>
          <p:cNvSpPr>
            <a:spLocks noGrp="1"/>
          </p:cNvSpPr>
          <p:nvPr>
            <p:ph type="sldNum" sz="quarter" idx="12"/>
          </p:nvPr>
        </p:nvSpPr>
        <p:spPr>
          <a:xfrm>
            <a:off x="8051225" y="6356351"/>
            <a:ext cx="2844059" cy="365125"/>
          </a:xfrm>
          <a:prstGeom prst="rect">
            <a:avLst/>
          </a:prstGeom>
        </p:spPr>
        <p:txBody>
          <a:bodyPr rtlCol="0"/>
          <a:lstStyle>
            <a:lvl1pPr algn="l" rtl="0">
              <a:defRPr sz="1100"/>
            </a:lvl1pPr>
          </a:lstStyle>
          <a:p>
            <a:pPr algn="r"/>
            <a:fld id="{81FEFA0A-2F20-4B60-98C6-5FFDA469AA1C}" type="slidenum">
              <a:rPr lang="en-US" altLang="zh-CN" smtClean="0"/>
              <a:pPr algn="r"/>
              <a:t>‹#›</a:t>
            </a:fld>
            <a:endParaRPr lang="zh-CN" altLang="en-US" dirty="0"/>
          </a:p>
        </p:txBody>
      </p:sp>
    </p:spTree>
    <p:extLst>
      <p:ext uri="{BB962C8B-B14F-4D97-AF65-F5344CB8AC3E}">
        <p14:creationId xmlns:p14="http://schemas.microsoft.com/office/powerpoint/2010/main" val="33786201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a:t>单击此处编辑母版标题样式</a:t>
            </a:r>
            <a:endParaRPr lang="zh-CN" altLang="en-US" noProof="0" dirty="0"/>
          </a:p>
        </p:txBody>
      </p:sp>
      <p:sp>
        <p:nvSpPr>
          <p:cNvPr id="3" name="内容占位符 2"/>
          <p:cNvSpPr>
            <a:spLocks noGrp="1"/>
          </p:cNvSpPr>
          <p:nvPr>
            <p:ph sz="half" idx="1"/>
          </p:nvPr>
        </p:nvSpPr>
        <p:spPr>
          <a:xfrm>
            <a:off x="1293812" y="1676400"/>
            <a:ext cx="4700016" cy="4495800"/>
          </a:xfrm>
        </p:spPr>
        <p:txBody>
          <a:bodyPr rtlCol="0">
            <a:normAutofit/>
          </a:bodyPr>
          <a:lstStyle>
            <a:lvl1pPr algn="l" rtl="0">
              <a:defRPr sz="2400"/>
            </a:lvl1pPr>
            <a:lvl2pPr algn="l" rtl="0">
              <a:defRPr sz="2000"/>
            </a:lvl2pPr>
            <a:lvl3pPr algn="l" rtl="0">
              <a:defRPr sz="1800"/>
            </a:lvl3pPr>
            <a:lvl4pPr algn="l" rtl="0">
              <a:defRPr sz="1600"/>
            </a:lvl4pPr>
            <a:lvl5pPr algn="l" rtl="0">
              <a:defRPr sz="1600"/>
            </a:lvl5pPr>
            <a:lvl6pPr marL="1600200" algn="l" rtl="0">
              <a:defRPr sz="1600"/>
            </a:lvl6pPr>
            <a:lvl7pPr marL="1874520" algn="l" rtl="0">
              <a:defRPr sz="1600"/>
            </a:lvl7pPr>
            <a:lvl8pPr marL="2148840" algn="l" rtl="0">
              <a:defRPr sz="1600"/>
            </a:lvl8pPr>
            <a:lvl9pPr marL="2423160" algn="l" rtl="0">
              <a:defRPr sz="1600"/>
            </a:lvl9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4" name="内容占位符 3"/>
          <p:cNvSpPr>
            <a:spLocks noGrp="1"/>
          </p:cNvSpPr>
          <p:nvPr>
            <p:ph sz="half" idx="2"/>
          </p:nvPr>
        </p:nvSpPr>
        <p:spPr>
          <a:xfrm>
            <a:off x="6202035" y="1676401"/>
            <a:ext cx="4700016" cy="4495800"/>
          </a:xfrm>
        </p:spPr>
        <p:txBody>
          <a:bodyPr rtlCol="0">
            <a:normAutofit/>
          </a:bodyPr>
          <a:lstStyle>
            <a:lvl1pPr algn="l" rtl="0">
              <a:defRPr sz="2400"/>
            </a:lvl1pPr>
            <a:lvl2pPr algn="l" rtl="0">
              <a:defRPr sz="2000"/>
            </a:lvl2pPr>
            <a:lvl3pPr algn="l" rtl="0">
              <a:defRPr sz="1800"/>
            </a:lvl3pPr>
            <a:lvl4pPr algn="l" rtl="0">
              <a:defRPr sz="1600"/>
            </a:lvl4pPr>
            <a:lvl5pPr algn="l" rtl="0">
              <a:defRPr sz="1600"/>
            </a:lvl5pPr>
            <a:lvl6pPr marL="1600200" algn="l" rtl="0">
              <a:defRPr sz="1600"/>
            </a:lvl6pPr>
            <a:lvl7pPr marL="1874520" algn="l" rtl="0">
              <a:defRPr sz="1600"/>
            </a:lvl7pPr>
            <a:lvl8pPr marL="2148840" algn="l" rtl="0">
              <a:defRPr sz="1600"/>
            </a:lvl8pPr>
            <a:lvl9pPr marL="2423160" algn="l" rtl="0">
              <a:defRPr sz="1600"/>
            </a:lvl9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5" name="日期占位符 4"/>
          <p:cNvSpPr>
            <a:spLocks noGrp="1"/>
          </p:cNvSpPr>
          <p:nvPr>
            <p:ph type="dt" sz="half" idx="10"/>
          </p:nvPr>
        </p:nvSpPr>
        <p:spPr/>
        <p:txBody>
          <a:bodyPr rtlCol="0"/>
          <a:lstStyle>
            <a:lvl1pPr algn="l" rtl="0">
              <a:defRPr sz="1100"/>
            </a:lvl1pPr>
          </a:lstStyle>
          <a:p>
            <a:fld id="{9DCB5994-13D6-44A4-A45F-84B2984A08F2}" type="datetime1">
              <a:rPr lang="zh-CN" altLang="en-US" smtClean="0"/>
              <a:pPr/>
              <a:t>2019/2/13</a:t>
            </a:fld>
            <a:endParaRPr lang="zh-CN" altLang="en-US" dirty="0"/>
          </a:p>
        </p:txBody>
      </p:sp>
      <p:sp>
        <p:nvSpPr>
          <p:cNvPr id="6" name="页脚占位符 5"/>
          <p:cNvSpPr>
            <a:spLocks noGrp="1"/>
          </p:cNvSpPr>
          <p:nvPr>
            <p:ph type="ftr" sz="quarter" idx="11"/>
          </p:nvPr>
        </p:nvSpPr>
        <p:spPr/>
        <p:txBody>
          <a:bodyPr rtlCol="0"/>
          <a:lstStyle>
            <a:lvl1pPr algn="ctr" rtl="0">
              <a:defRPr sz="1100"/>
            </a:lvl1pPr>
          </a:lstStyle>
          <a:p>
            <a:endParaRPr lang="zh-CN" altLang="en-US" dirty="0"/>
          </a:p>
        </p:txBody>
      </p:sp>
      <p:sp>
        <p:nvSpPr>
          <p:cNvPr id="8" name="灯片编号占位符 5"/>
          <p:cNvSpPr>
            <a:spLocks noGrp="1"/>
          </p:cNvSpPr>
          <p:nvPr>
            <p:ph type="sldNum" sz="quarter" idx="12"/>
          </p:nvPr>
        </p:nvSpPr>
        <p:spPr>
          <a:xfrm>
            <a:off x="8051225" y="6356351"/>
            <a:ext cx="2844059" cy="365125"/>
          </a:xfrm>
          <a:prstGeom prst="rect">
            <a:avLst/>
          </a:prstGeom>
        </p:spPr>
        <p:txBody>
          <a:bodyPr rtlCol="0"/>
          <a:lstStyle>
            <a:lvl1pPr algn="l" rtl="0">
              <a:defRPr sz="1100"/>
            </a:lvl1pPr>
          </a:lstStyle>
          <a:p>
            <a:pPr algn="r"/>
            <a:fld id="{81FEFA0A-2F20-4B60-98C6-5FFDA469AA1C}" type="slidenum">
              <a:rPr lang="en-US" altLang="zh-CN" smtClean="0"/>
              <a:pPr algn="r"/>
              <a:t>‹#›</a:t>
            </a:fld>
            <a:endParaRPr lang="zh-CN" altLang="en-US" dirty="0"/>
          </a:p>
        </p:txBody>
      </p:sp>
    </p:spTree>
    <p:extLst>
      <p:ext uri="{BB962C8B-B14F-4D97-AF65-F5344CB8AC3E}">
        <p14:creationId xmlns:p14="http://schemas.microsoft.com/office/powerpoint/2010/main" val="3107462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lgn="l" rtl="0">
              <a:defRPr/>
            </a:lvl1pPr>
          </a:lstStyle>
          <a:p>
            <a:pPr rtl="0"/>
            <a:r>
              <a:rPr lang="zh-CN" altLang="en-US"/>
              <a:t>单击此处编辑母版标题样式</a:t>
            </a:r>
            <a:endParaRPr lang="zh-CN" altLang="en-US" dirty="0"/>
          </a:p>
        </p:txBody>
      </p:sp>
      <p:sp>
        <p:nvSpPr>
          <p:cNvPr id="3" name="文本占位符 2"/>
          <p:cNvSpPr>
            <a:spLocks noGrp="1"/>
          </p:cNvSpPr>
          <p:nvPr>
            <p:ph type="body" idx="1"/>
          </p:nvPr>
        </p:nvSpPr>
        <p:spPr>
          <a:xfrm>
            <a:off x="1293813" y="1676399"/>
            <a:ext cx="4701142" cy="762001"/>
          </a:xfrm>
        </p:spPr>
        <p:txBody>
          <a:bodyPr rtlCol="0" anchor="ctr">
            <a:noAutofit/>
          </a:bodyPr>
          <a:lstStyle>
            <a:lvl1pPr marL="0" indent="0" algn="l" rtl="0">
              <a:spcBef>
                <a:spcPts val="0"/>
              </a:spcBef>
              <a:buNone/>
              <a:defRPr sz="2400" b="0"/>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rtl="0"/>
            <a:r>
              <a:rPr lang="zh-CN" altLang="en-US"/>
              <a:t>编辑母版文本样式</a:t>
            </a:r>
          </a:p>
        </p:txBody>
      </p:sp>
      <p:sp>
        <p:nvSpPr>
          <p:cNvPr id="4" name="内容占位符 3"/>
          <p:cNvSpPr>
            <a:spLocks noGrp="1"/>
          </p:cNvSpPr>
          <p:nvPr>
            <p:ph sz="half" idx="2"/>
          </p:nvPr>
        </p:nvSpPr>
        <p:spPr>
          <a:xfrm>
            <a:off x="1293813" y="2516457"/>
            <a:ext cx="4701142" cy="3655743"/>
          </a:xfrm>
        </p:spPr>
        <p:txBody>
          <a:bodyPr rtlCol="0"/>
          <a:lstStyle>
            <a:lvl1pPr algn="l" rtl="0">
              <a:defRPr sz="2200"/>
            </a:lvl1pPr>
            <a:lvl2pPr algn="l" rtl="0">
              <a:defRPr sz="2000"/>
            </a:lvl2pPr>
            <a:lvl3pPr algn="l" rtl="0">
              <a:defRPr sz="1800"/>
            </a:lvl3pPr>
            <a:lvl4pPr algn="l" rtl="0">
              <a:defRPr sz="1600"/>
            </a:lvl4pPr>
            <a:lvl5pPr algn="l" rtl="0">
              <a:defRPr sz="1600"/>
            </a:lvl5pPr>
            <a:lvl6pPr marL="1600200" algn="l" rtl="0">
              <a:defRPr sz="1600"/>
            </a:lvl6pPr>
            <a:lvl7pPr marL="1874520" algn="l" rtl="0">
              <a:defRPr sz="1600"/>
            </a:lvl7pPr>
            <a:lvl8pPr marL="2148840" algn="l" rtl="0">
              <a:defRPr sz="1600"/>
            </a:lvl8pPr>
            <a:lvl9pPr marL="2423160" algn="l" rtl="0">
              <a:defRPr sz="1600"/>
            </a:lvl9pPr>
          </a:lstStyle>
          <a:p>
            <a:pPr lvl="0" rtl="0"/>
            <a:r>
              <a:rPr lang="zh-CN" altLang="en-US"/>
              <a:t>编辑母版文本样式</a:t>
            </a:r>
          </a:p>
          <a:p>
            <a:pPr lvl="1" rtl="0"/>
            <a:r>
              <a:rPr lang="zh-CN" altLang="en-US"/>
              <a:t>第二级</a:t>
            </a:r>
          </a:p>
          <a:p>
            <a:pPr lvl="2" rtl="0"/>
            <a:r>
              <a:rPr lang="zh-CN" altLang="en-US"/>
              <a:t>第三级</a:t>
            </a:r>
          </a:p>
          <a:p>
            <a:pPr lvl="3" rtl="0"/>
            <a:r>
              <a:rPr lang="zh-CN" altLang="en-US"/>
              <a:t>第四级</a:t>
            </a:r>
          </a:p>
          <a:p>
            <a:pPr lvl="4" rtl="0"/>
            <a:r>
              <a:rPr lang="zh-CN" altLang="en-US"/>
              <a:t>第五级</a:t>
            </a:r>
            <a:endParaRPr lang="zh-CN" altLang="en-US" dirty="0"/>
          </a:p>
        </p:txBody>
      </p:sp>
      <p:sp>
        <p:nvSpPr>
          <p:cNvPr id="5" name="文本占位符 4"/>
          <p:cNvSpPr>
            <a:spLocks noGrp="1"/>
          </p:cNvSpPr>
          <p:nvPr>
            <p:ph type="body" sz="quarter" idx="3"/>
          </p:nvPr>
        </p:nvSpPr>
        <p:spPr>
          <a:xfrm>
            <a:off x="6191754" y="1676399"/>
            <a:ext cx="4703259" cy="762001"/>
          </a:xfrm>
        </p:spPr>
        <p:txBody>
          <a:bodyPr rtlCol="0" anchor="ctr">
            <a:noAutofit/>
          </a:bodyPr>
          <a:lstStyle>
            <a:lvl1pPr marL="0" indent="0" algn="l" rtl="0">
              <a:spcBef>
                <a:spcPts val="0"/>
              </a:spcBef>
              <a:buNone/>
              <a:defRPr sz="2400" b="0"/>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rtl="0"/>
            <a:r>
              <a:rPr lang="zh-CN" altLang="en-US"/>
              <a:t>编辑母版文本样式</a:t>
            </a:r>
          </a:p>
        </p:txBody>
      </p:sp>
      <p:sp>
        <p:nvSpPr>
          <p:cNvPr id="6" name="内容占位符 5"/>
          <p:cNvSpPr>
            <a:spLocks noGrp="1"/>
          </p:cNvSpPr>
          <p:nvPr>
            <p:ph sz="quarter" idx="4"/>
          </p:nvPr>
        </p:nvSpPr>
        <p:spPr>
          <a:xfrm>
            <a:off x="6191754" y="2516457"/>
            <a:ext cx="4703259" cy="3655743"/>
          </a:xfrm>
        </p:spPr>
        <p:txBody>
          <a:bodyPr rtlCol="0"/>
          <a:lstStyle>
            <a:lvl1pPr algn="l" rtl="0">
              <a:defRPr sz="2200"/>
            </a:lvl1pPr>
            <a:lvl2pPr algn="l" rtl="0">
              <a:defRPr sz="2000"/>
            </a:lvl2pPr>
            <a:lvl3pPr algn="l" rtl="0">
              <a:defRPr sz="1800"/>
            </a:lvl3pPr>
            <a:lvl4pPr algn="l" rtl="0">
              <a:defRPr sz="1600"/>
            </a:lvl4pPr>
            <a:lvl5pPr algn="l" rtl="0">
              <a:defRPr sz="1600"/>
            </a:lvl5pPr>
            <a:lvl6pPr marL="1600200" algn="l" rtl="0">
              <a:defRPr sz="1600"/>
            </a:lvl6pPr>
            <a:lvl7pPr marL="1874520" algn="l" rtl="0">
              <a:defRPr sz="1600"/>
            </a:lvl7pPr>
            <a:lvl8pPr marL="2148840" algn="l" rtl="0">
              <a:defRPr sz="1600"/>
            </a:lvl8pPr>
            <a:lvl9pPr marL="2423160" algn="l" rtl="0">
              <a:defRPr sz="1600"/>
            </a:lvl9pPr>
          </a:lstStyle>
          <a:p>
            <a:pPr lvl="0" rtl="0"/>
            <a:r>
              <a:rPr lang="zh-CN" altLang="en-US"/>
              <a:t>编辑母版文本样式</a:t>
            </a:r>
          </a:p>
          <a:p>
            <a:pPr lvl="1" rtl="0"/>
            <a:r>
              <a:rPr lang="zh-CN" altLang="en-US"/>
              <a:t>第二级</a:t>
            </a:r>
          </a:p>
          <a:p>
            <a:pPr lvl="2" rtl="0"/>
            <a:r>
              <a:rPr lang="zh-CN" altLang="en-US"/>
              <a:t>第三级</a:t>
            </a:r>
          </a:p>
          <a:p>
            <a:pPr lvl="3" rtl="0"/>
            <a:r>
              <a:rPr lang="zh-CN" altLang="en-US"/>
              <a:t>第四级</a:t>
            </a:r>
          </a:p>
          <a:p>
            <a:pPr lvl="4" rtl="0"/>
            <a:r>
              <a:rPr lang="zh-CN" altLang="en-US"/>
              <a:t>第五级</a:t>
            </a:r>
            <a:endParaRPr lang="zh-CN" altLang="en-US" dirty="0"/>
          </a:p>
        </p:txBody>
      </p:sp>
      <p:sp>
        <p:nvSpPr>
          <p:cNvPr id="7" name="日期占位符 6"/>
          <p:cNvSpPr>
            <a:spLocks noGrp="1"/>
          </p:cNvSpPr>
          <p:nvPr>
            <p:ph type="dt" sz="half" idx="10"/>
          </p:nvPr>
        </p:nvSpPr>
        <p:spPr/>
        <p:txBody>
          <a:bodyPr rtlCol="0"/>
          <a:lstStyle>
            <a:lvl1pPr algn="l" rtl="0">
              <a:defRPr sz="1100"/>
            </a:lvl1pPr>
          </a:lstStyle>
          <a:p>
            <a:fld id="{77753520-0FC2-4366-A01D-A16346380C30}" type="datetime1">
              <a:rPr lang="zh-CN" altLang="en-US" smtClean="0"/>
              <a:pPr/>
              <a:t>2019/2/13</a:t>
            </a:fld>
            <a:endParaRPr lang="zh-CN" altLang="en-US" dirty="0"/>
          </a:p>
        </p:txBody>
      </p:sp>
      <p:sp>
        <p:nvSpPr>
          <p:cNvPr id="8" name="页脚占位符 7"/>
          <p:cNvSpPr>
            <a:spLocks noGrp="1"/>
          </p:cNvSpPr>
          <p:nvPr>
            <p:ph type="ftr" sz="quarter" idx="11"/>
          </p:nvPr>
        </p:nvSpPr>
        <p:spPr/>
        <p:txBody>
          <a:bodyPr rtlCol="0"/>
          <a:lstStyle>
            <a:lvl1pPr algn="ctr" rtl="0">
              <a:defRPr sz="1100"/>
            </a:lvl1pPr>
          </a:lstStyle>
          <a:p>
            <a:endParaRPr lang="zh-CN" altLang="en-US" dirty="0"/>
          </a:p>
        </p:txBody>
      </p:sp>
      <p:sp>
        <p:nvSpPr>
          <p:cNvPr id="10" name="灯片编号占位符 5"/>
          <p:cNvSpPr>
            <a:spLocks noGrp="1"/>
          </p:cNvSpPr>
          <p:nvPr>
            <p:ph type="sldNum" sz="quarter" idx="12"/>
          </p:nvPr>
        </p:nvSpPr>
        <p:spPr>
          <a:xfrm>
            <a:off x="8051225" y="6356351"/>
            <a:ext cx="2844059" cy="365125"/>
          </a:xfrm>
          <a:prstGeom prst="rect">
            <a:avLst/>
          </a:prstGeom>
        </p:spPr>
        <p:txBody>
          <a:bodyPr rtlCol="0"/>
          <a:lstStyle>
            <a:lvl1pPr algn="l" rtl="0">
              <a:defRPr sz="1100"/>
            </a:lvl1pPr>
          </a:lstStyle>
          <a:p>
            <a:pPr algn="r"/>
            <a:fld id="{81FEFA0A-2F20-4B60-98C6-5FFDA469AA1C}" type="slidenum">
              <a:rPr lang="en-US" altLang="zh-CN" smtClean="0"/>
              <a:pPr algn="r"/>
              <a:t>‹#›</a:t>
            </a:fld>
            <a:endParaRPr lang="zh-CN" altLang="en-US" dirty="0"/>
          </a:p>
        </p:txBody>
      </p:sp>
    </p:spTree>
    <p:extLst>
      <p:ext uri="{BB962C8B-B14F-4D97-AF65-F5344CB8AC3E}">
        <p14:creationId xmlns:p14="http://schemas.microsoft.com/office/powerpoint/2010/main" val="1688552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a:t>单击此处编辑母版标题样式</a:t>
            </a:r>
            <a:endParaRPr lang="zh-CN" altLang="en-US" dirty="0"/>
          </a:p>
        </p:txBody>
      </p:sp>
      <p:sp>
        <p:nvSpPr>
          <p:cNvPr id="3" name="日期占位符 2"/>
          <p:cNvSpPr>
            <a:spLocks noGrp="1"/>
          </p:cNvSpPr>
          <p:nvPr>
            <p:ph type="dt" sz="half" idx="10"/>
          </p:nvPr>
        </p:nvSpPr>
        <p:spPr/>
        <p:txBody>
          <a:bodyPr rtlCol="0"/>
          <a:lstStyle>
            <a:lvl1pPr algn="l" rtl="0">
              <a:defRPr sz="1100"/>
            </a:lvl1pPr>
          </a:lstStyle>
          <a:p>
            <a:fld id="{2C227164-3D85-435C-AA12-AD66153CE41E}" type="datetime1">
              <a:rPr lang="zh-CN" altLang="en-US" smtClean="0"/>
              <a:pPr/>
              <a:t>2019/2/13</a:t>
            </a:fld>
            <a:endParaRPr lang="zh-CN" altLang="en-US" dirty="0"/>
          </a:p>
        </p:txBody>
      </p:sp>
      <p:sp>
        <p:nvSpPr>
          <p:cNvPr id="4" name="页脚占位符 3"/>
          <p:cNvSpPr>
            <a:spLocks noGrp="1"/>
          </p:cNvSpPr>
          <p:nvPr>
            <p:ph type="ftr" sz="quarter" idx="11"/>
          </p:nvPr>
        </p:nvSpPr>
        <p:spPr/>
        <p:txBody>
          <a:bodyPr rtlCol="0"/>
          <a:lstStyle>
            <a:lvl1pPr algn="ctr" rtl="0">
              <a:defRPr sz="1100"/>
            </a:lvl1pPr>
          </a:lstStyle>
          <a:p>
            <a:endParaRPr lang="zh-CN" altLang="en-US" dirty="0"/>
          </a:p>
        </p:txBody>
      </p:sp>
      <p:sp>
        <p:nvSpPr>
          <p:cNvPr id="6" name="灯片编号占位符 5"/>
          <p:cNvSpPr>
            <a:spLocks noGrp="1"/>
          </p:cNvSpPr>
          <p:nvPr>
            <p:ph type="sldNum" sz="quarter" idx="12"/>
          </p:nvPr>
        </p:nvSpPr>
        <p:spPr>
          <a:xfrm>
            <a:off x="8051225" y="6356351"/>
            <a:ext cx="2844059" cy="365125"/>
          </a:xfrm>
          <a:prstGeom prst="rect">
            <a:avLst/>
          </a:prstGeom>
        </p:spPr>
        <p:txBody>
          <a:bodyPr rtlCol="0"/>
          <a:lstStyle>
            <a:lvl1pPr algn="l" rtl="0">
              <a:defRPr sz="1100"/>
            </a:lvl1pPr>
          </a:lstStyle>
          <a:p>
            <a:pPr algn="r"/>
            <a:fld id="{81FEFA0A-2F20-4B60-98C6-5FFDA469AA1C}" type="slidenum">
              <a:rPr lang="en-US" altLang="zh-CN" smtClean="0"/>
              <a:pPr algn="r"/>
              <a:t>‹#›</a:t>
            </a:fld>
            <a:endParaRPr lang="zh-CN" altLang="en-US" dirty="0"/>
          </a:p>
        </p:txBody>
      </p:sp>
    </p:spTree>
    <p:extLst>
      <p:ext uri="{BB962C8B-B14F-4D97-AF65-F5344CB8AC3E}">
        <p14:creationId xmlns:p14="http://schemas.microsoft.com/office/powerpoint/2010/main" val="3261595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rtlCol="0"/>
          <a:lstStyle>
            <a:lvl1pPr algn="l" rtl="0">
              <a:defRPr sz="1100"/>
            </a:lvl1pPr>
          </a:lstStyle>
          <a:p>
            <a:fld id="{801F4328-2F09-4436-A1E0-EF4F2AD9324F}" type="datetime1">
              <a:rPr lang="zh-CN" altLang="en-US" smtClean="0"/>
              <a:pPr/>
              <a:t>2019/2/13</a:t>
            </a:fld>
            <a:endParaRPr lang="zh-CN" altLang="en-US" dirty="0"/>
          </a:p>
        </p:txBody>
      </p:sp>
      <p:sp>
        <p:nvSpPr>
          <p:cNvPr id="3" name="页脚占位符 2"/>
          <p:cNvSpPr>
            <a:spLocks noGrp="1"/>
          </p:cNvSpPr>
          <p:nvPr>
            <p:ph type="ftr" sz="quarter" idx="11"/>
          </p:nvPr>
        </p:nvSpPr>
        <p:spPr/>
        <p:txBody>
          <a:bodyPr rtlCol="0"/>
          <a:lstStyle>
            <a:lvl1pPr algn="ctr" rtl="0">
              <a:defRPr sz="1100"/>
            </a:lvl1pPr>
          </a:lstStyle>
          <a:p>
            <a:endParaRPr lang="zh-CN" altLang="en-US" dirty="0"/>
          </a:p>
        </p:txBody>
      </p:sp>
      <p:sp>
        <p:nvSpPr>
          <p:cNvPr id="5" name="灯片编号占位符 5"/>
          <p:cNvSpPr>
            <a:spLocks noGrp="1"/>
          </p:cNvSpPr>
          <p:nvPr>
            <p:ph type="sldNum" sz="quarter" idx="12"/>
          </p:nvPr>
        </p:nvSpPr>
        <p:spPr>
          <a:xfrm>
            <a:off x="8051225" y="6356351"/>
            <a:ext cx="2844059" cy="365125"/>
          </a:xfrm>
          <a:prstGeom prst="rect">
            <a:avLst/>
          </a:prstGeom>
        </p:spPr>
        <p:txBody>
          <a:bodyPr rtlCol="0"/>
          <a:lstStyle>
            <a:lvl1pPr algn="l" rtl="0">
              <a:defRPr sz="1100"/>
            </a:lvl1pPr>
          </a:lstStyle>
          <a:p>
            <a:pPr algn="r"/>
            <a:fld id="{81FEFA0A-2F20-4B60-98C6-5FFDA469AA1C}" type="slidenum">
              <a:rPr lang="en-US" altLang="zh-CN" smtClean="0"/>
              <a:pPr algn="r"/>
              <a:t>‹#›</a:t>
            </a:fld>
            <a:endParaRPr lang="zh-CN" altLang="en-US" dirty="0"/>
          </a:p>
        </p:txBody>
      </p:sp>
    </p:spTree>
    <p:extLst>
      <p:ext uri="{BB962C8B-B14F-4D97-AF65-F5344CB8AC3E}">
        <p14:creationId xmlns:p14="http://schemas.microsoft.com/office/powerpoint/2010/main" val="7433994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带标题的内容">
    <p:spTree>
      <p:nvGrpSpPr>
        <p:cNvPr id="1" name=""/>
        <p:cNvGrpSpPr/>
        <p:nvPr/>
      </p:nvGrpSpPr>
      <p:grpSpPr>
        <a:xfrm>
          <a:off x="0" y="0"/>
          <a:ext cx="0" cy="0"/>
          <a:chOff x="0" y="0"/>
          <a:chExt cx="0" cy="0"/>
        </a:xfrm>
      </p:grpSpPr>
      <p:sp>
        <p:nvSpPr>
          <p:cNvPr id="2" name="标题 1"/>
          <p:cNvSpPr>
            <a:spLocks noGrp="1"/>
          </p:cNvSpPr>
          <p:nvPr>
            <p:ph type="title"/>
          </p:nvPr>
        </p:nvSpPr>
        <p:spPr>
          <a:xfrm>
            <a:off x="7770811" y="1676400"/>
            <a:ext cx="3810000" cy="2438400"/>
          </a:xfrm>
        </p:spPr>
        <p:txBody>
          <a:bodyPr rtlCol="0" anchor="b">
            <a:normAutofit/>
          </a:bodyPr>
          <a:lstStyle>
            <a:lvl1pPr algn="l" rtl="0">
              <a:defRPr sz="3200" b="0"/>
            </a:lvl1pPr>
          </a:lstStyle>
          <a:p>
            <a:pPr rtl="0"/>
            <a:r>
              <a:rPr lang="zh-CN" altLang="en-US" noProof="0"/>
              <a:t>单击此处编辑母版标题样式</a:t>
            </a:r>
            <a:endParaRPr lang="zh-CN" altLang="en-US" noProof="0" dirty="0"/>
          </a:p>
        </p:txBody>
      </p:sp>
      <p:sp>
        <p:nvSpPr>
          <p:cNvPr id="3" name="内容占位符 2"/>
          <p:cNvSpPr>
            <a:spLocks noGrp="1"/>
          </p:cNvSpPr>
          <p:nvPr>
            <p:ph idx="1"/>
          </p:nvPr>
        </p:nvSpPr>
        <p:spPr>
          <a:xfrm>
            <a:off x="1293813" y="685800"/>
            <a:ext cx="6172200" cy="5486400"/>
          </a:xfrm>
        </p:spPr>
        <p:txBody>
          <a:bodyPr rtlCol="0">
            <a:normAutofit/>
          </a:bodyPr>
          <a:lstStyle>
            <a:lvl1pPr algn="l" rtl="0">
              <a:defRPr sz="2400"/>
            </a:lvl1pPr>
            <a:lvl2pPr algn="l" rtl="0">
              <a:defRPr sz="2000"/>
            </a:lvl2pPr>
            <a:lvl3pPr algn="l" rtl="0">
              <a:defRPr sz="1800"/>
            </a:lvl3pPr>
            <a:lvl4pPr algn="l" rtl="0">
              <a:defRPr sz="1600"/>
            </a:lvl4pPr>
            <a:lvl5pPr algn="l" rtl="0">
              <a:defRPr sz="1600"/>
            </a:lvl5pPr>
            <a:lvl6pPr algn="l" rtl="0">
              <a:defRPr sz="1600"/>
            </a:lvl6pPr>
            <a:lvl7pPr algn="l" rtl="0">
              <a:defRPr sz="1600"/>
            </a:lvl7pPr>
            <a:lvl8pPr algn="l" rtl="0">
              <a:defRPr sz="1600"/>
            </a:lvl8pPr>
            <a:lvl9pPr algn="l" rtl="0">
              <a:defRPr sz="1600"/>
            </a:lvl9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4" name="文本占位符 3"/>
          <p:cNvSpPr>
            <a:spLocks noGrp="1"/>
          </p:cNvSpPr>
          <p:nvPr>
            <p:ph type="body" sz="half" idx="2"/>
          </p:nvPr>
        </p:nvSpPr>
        <p:spPr>
          <a:xfrm>
            <a:off x="7770811" y="4191000"/>
            <a:ext cx="3810000" cy="1524000"/>
          </a:xfrm>
        </p:spPr>
        <p:txBody>
          <a:bodyPr rtlCol="0">
            <a:normAutofit/>
          </a:bodyPr>
          <a:lstStyle>
            <a:lvl1pPr marL="0" indent="0" algn="l" rtl="0">
              <a:buNone/>
              <a:defRPr sz="1800"/>
            </a:lvl1pPr>
            <a:lvl2pPr marL="457200" indent="0" algn="l" rtl="0">
              <a:buNone/>
              <a:defRPr sz="1200"/>
            </a:lvl2pPr>
            <a:lvl3pPr marL="914400" indent="0" algn="l" rtl="0">
              <a:buNone/>
              <a:defRPr sz="1000"/>
            </a:lvl3pPr>
            <a:lvl4pPr marL="1371600" indent="0" algn="l" rtl="0">
              <a:buNone/>
              <a:defRPr sz="900"/>
            </a:lvl4pPr>
            <a:lvl5pPr marL="1828800" indent="0" algn="l" rtl="0">
              <a:buNone/>
              <a:defRPr sz="900"/>
            </a:lvl5pPr>
            <a:lvl6pPr marL="2286000" indent="0" algn="l" rtl="0">
              <a:buNone/>
              <a:defRPr sz="900"/>
            </a:lvl6pPr>
            <a:lvl7pPr marL="2743200" indent="0" algn="l" rtl="0">
              <a:buNone/>
              <a:defRPr sz="900"/>
            </a:lvl7pPr>
            <a:lvl8pPr marL="3200400" indent="0" algn="l" rtl="0">
              <a:buNone/>
              <a:defRPr sz="900"/>
            </a:lvl8pPr>
            <a:lvl9pPr marL="3657600" indent="0" algn="l" rtl="0">
              <a:buNone/>
              <a:defRPr sz="900"/>
            </a:lvl9pPr>
          </a:lstStyle>
          <a:p>
            <a:pPr lvl="0" rtl="0"/>
            <a:r>
              <a:rPr lang="zh-CN" altLang="en-US" noProof="0"/>
              <a:t>编辑母版文本样式</a:t>
            </a:r>
          </a:p>
        </p:txBody>
      </p:sp>
      <p:sp>
        <p:nvSpPr>
          <p:cNvPr id="5" name="日期占位符 4"/>
          <p:cNvSpPr>
            <a:spLocks noGrp="1"/>
          </p:cNvSpPr>
          <p:nvPr>
            <p:ph type="dt" sz="half" idx="10"/>
          </p:nvPr>
        </p:nvSpPr>
        <p:spPr/>
        <p:txBody>
          <a:bodyPr rtlCol="0"/>
          <a:lstStyle>
            <a:lvl1pPr algn="l" rtl="0">
              <a:defRPr sz="1100"/>
            </a:lvl1pPr>
          </a:lstStyle>
          <a:p>
            <a:fld id="{B7DFAF75-A946-4F40-AF19-416AABC467DA}" type="datetime1">
              <a:rPr lang="zh-CN" altLang="en-US" smtClean="0"/>
              <a:pPr/>
              <a:t>2019/2/13</a:t>
            </a:fld>
            <a:endParaRPr lang="zh-CN" altLang="en-US" dirty="0"/>
          </a:p>
        </p:txBody>
      </p:sp>
      <p:sp>
        <p:nvSpPr>
          <p:cNvPr id="6" name="页脚占位符 5"/>
          <p:cNvSpPr>
            <a:spLocks noGrp="1"/>
          </p:cNvSpPr>
          <p:nvPr>
            <p:ph type="ftr" sz="quarter" idx="11"/>
          </p:nvPr>
        </p:nvSpPr>
        <p:spPr/>
        <p:txBody>
          <a:bodyPr rtlCol="0"/>
          <a:lstStyle>
            <a:lvl1pPr algn="ctr" rtl="0">
              <a:defRPr sz="1100"/>
            </a:lvl1pPr>
          </a:lstStyle>
          <a:p>
            <a:endParaRPr lang="zh-CN" altLang="en-US" dirty="0"/>
          </a:p>
        </p:txBody>
      </p:sp>
      <p:sp>
        <p:nvSpPr>
          <p:cNvPr id="8" name="灯片编号占位符 5"/>
          <p:cNvSpPr>
            <a:spLocks noGrp="1"/>
          </p:cNvSpPr>
          <p:nvPr>
            <p:ph type="sldNum" sz="quarter" idx="12"/>
          </p:nvPr>
        </p:nvSpPr>
        <p:spPr>
          <a:xfrm>
            <a:off x="8051225" y="6356351"/>
            <a:ext cx="2844059" cy="365125"/>
          </a:xfrm>
          <a:prstGeom prst="rect">
            <a:avLst/>
          </a:prstGeom>
        </p:spPr>
        <p:txBody>
          <a:bodyPr rtlCol="0"/>
          <a:lstStyle>
            <a:lvl1pPr algn="l" rtl="0">
              <a:defRPr sz="1100"/>
            </a:lvl1pPr>
          </a:lstStyle>
          <a:p>
            <a:pPr algn="r"/>
            <a:fld id="{81FEFA0A-2F20-4B60-98C6-5FFDA469AA1C}" type="slidenum">
              <a:rPr lang="en-US" altLang="zh-CN" smtClean="0"/>
              <a:pPr algn="r"/>
              <a:t>‹#›</a:t>
            </a:fld>
            <a:endParaRPr lang="zh-CN" altLang="en-US" dirty="0"/>
          </a:p>
        </p:txBody>
      </p:sp>
    </p:spTree>
    <p:extLst>
      <p:ext uri="{BB962C8B-B14F-4D97-AF65-F5344CB8AC3E}">
        <p14:creationId xmlns:p14="http://schemas.microsoft.com/office/powerpoint/2010/main" val="828858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带标题的图片">
    <p:spTree>
      <p:nvGrpSpPr>
        <p:cNvPr id="1" name=""/>
        <p:cNvGrpSpPr/>
        <p:nvPr/>
      </p:nvGrpSpPr>
      <p:grpSpPr>
        <a:xfrm>
          <a:off x="0" y="0"/>
          <a:ext cx="0" cy="0"/>
          <a:chOff x="0" y="0"/>
          <a:chExt cx="0" cy="0"/>
        </a:xfrm>
      </p:grpSpPr>
      <p:sp>
        <p:nvSpPr>
          <p:cNvPr id="2" name="标题 1"/>
          <p:cNvSpPr>
            <a:spLocks noGrp="1"/>
          </p:cNvSpPr>
          <p:nvPr>
            <p:ph type="title"/>
          </p:nvPr>
        </p:nvSpPr>
        <p:spPr>
          <a:xfrm>
            <a:off x="7770812" y="1676400"/>
            <a:ext cx="3810000" cy="2438400"/>
          </a:xfrm>
        </p:spPr>
        <p:txBody>
          <a:bodyPr rtlCol="0" anchor="b">
            <a:noAutofit/>
          </a:bodyPr>
          <a:lstStyle>
            <a:lvl1pPr algn="l" rtl="0">
              <a:defRPr sz="3200" b="0"/>
            </a:lvl1pPr>
          </a:lstStyle>
          <a:p>
            <a:pPr rtl="0"/>
            <a:r>
              <a:rPr lang="zh-CN" altLang="en-US"/>
              <a:t>单击此处编辑母版标题样式</a:t>
            </a:r>
            <a:endParaRPr lang="zh-CN" altLang="en-US" dirty="0"/>
          </a:p>
        </p:txBody>
      </p:sp>
      <p:sp>
        <p:nvSpPr>
          <p:cNvPr id="3" name="图片占位符 2" descr="为添加图像预留的空占位符。单击占位符，选择要添加的图像。"/>
          <p:cNvSpPr>
            <a:spLocks noGrp="1"/>
          </p:cNvSpPr>
          <p:nvPr>
            <p:ph type="pic" idx="1"/>
          </p:nvPr>
        </p:nvSpPr>
        <p:spPr>
          <a:xfrm>
            <a:off x="1522412" y="0"/>
            <a:ext cx="5943601" cy="6858000"/>
          </a:xfrm>
        </p:spPr>
        <p:txBody>
          <a:bodyPr tIns="914400" rtlCol="0">
            <a:normAutofit/>
          </a:bodyPr>
          <a:lstStyle>
            <a:lvl1pPr marL="0" indent="0" algn="ctr" rtl="0">
              <a:buNone/>
              <a:defRPr sz="2400"/>
            </a:lvl1pPr>
            <a:lvl2pPr marL="457200" indent="0" algn="l" rtl="0">
              <a:buNone/>
              <a:defRPr sz="2800"/>
            </a:lvl2pPr>
            <a:lvl3pPr marL="914400" indent="0" algn="l" rtl="0">
              <a:buNone/>
              <a:defRPr sz="2400"/>
            </a:lvl3pPr>
            <a:lvl4pPr marL="1371600" indent="0" algn="l" rtl="0">
              <a:buNone/>
              <a:defRPr sz="2000"/>
            </a:lvl4pPr>
            <a:lvl5pPr marL="1828800" indent="0" algn="l" rtl="0">
              <a:buNone/>
              <a:defRPr sz="2000"/>
            </a:lvl5pPr>
            <a:lvl6pPr marL="2286000" indent="0" algn="l" rtl="0">
              <a:buNone/>
              <a:defRPr sz="2000"/>
            </a:lvl6pPr>
            <a:lvl7pPr marL="2743200" indent="0" algn="l" rtl="0">
              <a:buNone/>
              <a:defRPr sz="2000"/>
            </a:lvl7pPr>
            <a:lvl8pPr marL="3200400" indent="0" algn="l" rtl="0">
              <a:buNone/>
              <a:defRPr sz="2000"/>
            </a:lvl8pPr>
            <a:lvl9pPr marL="3657600" indent="0" algn="l" rtl="0">
              <a:buNone/>
              <a:defRPr sz="2000"/>
            </a:lvl9pPr>
          </a:lstStyle>
          <a:p>
            <a:pPr rtl="0"/>
            <a:r>
              <a:rPr lang="zh-CN" altLang="en-US"/>
              <a:t>单击图标添加图片</a:t>
            </a:r>
            <a:endParaRPr lang="zh-CN" altLang="en-US" dirty="0"/>
          </a:p>
        </p:txBody>
      </p:sp>
      <p:sp>
        <p:nvSpPr>
          <p:cNvPr id="4" name="文本占位符 3"/>
          <p:cNvSpPr>
            <a:spLocks noGrp="1"/>
          </p:cNvSpPr>
          <p:nvPr>
            <p:ph type="body" sz="half" idx="2"/>
          </p:nvPr>
        </p:nvSpPr>
        <p:spPr>
          <a:xfrm>
            <a:off x="7770812" y="4191000"/>
            <a:ext cx="3810000" cy="1524000"/>
          </a:xfrm>
        </p:spPr>
        <p:txBody>
          <a:bodyPr rtlCol="0">
            <a:normAutofit/>
          </a:bodyPr>
          <a:lstStyle>
            <a:lvl1pPr marL="0" indent="0" algn="l" rtl="0">
              <a:buNone/>
              <a:defRPr sz="1800"/>
            </a:lvl1pPr>
            <a:lvl2pPr marL="457200" indent="0" algn="l" rtl="0">
              <a:buNone/>
              <a:defRPr sz="1200"/>
            </a:lvl2pPr>
            <a:lvl3pPr marL="914400" indent="0" algn="l" rtl="0">
              <a:buNone/>
              <a:defRPr sz="1000"/>
            </a:lvl3pPr>
            <a:lvl4pPr marL="1371600" indent="0" algn="l" rtl="0">
              <a:buNone/>
              <a:defRPr sz="900"/>
            </a:lvl4pPr>
            <a:lvl5pPr marL="1828800" indent="0" algn="l" rtl="0">
              <a:buNone/>
              <a:defRPr sz="900"/>
            </a:lvl5pPr>
            <a:lvl6pPr marL="2286000" indent="0" algn="l" rtl="0">
              <a:buNone/>
              <a:defRPr sz="900"/>
            </a:lvl6pPr>
            <a:lvl7pPr marL="2743200" indent="0" algn="l" rtl="0">
              <a:buNone/>
              <a:defRPr sz="900"/>
            </a:lvl7pPr>
            <a:lvl8pPr marL="3200400" indent="0" algn="l" rtl="0">
              <a:buNone/>
              <a:defRPr sz="900"/>
            </a:lvl8pPr>
            <a:lvl9pPr marL="3657600" indent="0" algn="l" rtl="0">
              <a:buNone/>
              <a:defRPr sz="900"/>
            </a:lvl9pPr>
          </a:lstStyle>
          <a:p>
            <a:pPr lvl="0" rtl="0"/>
            <a:r>
              <a:rPr lang="zh-CN" altLang="en-US"/>
              <a:t>编辑母版文本样式</a:t>
            </a:r>
          </a:p>
        </p:txBody>
      </p:sp>
    </p:spTree>
    <p:extLst>
      <p:ext uri="{BB962C8B-B14F-4D97-AF65-F5344CB8AC3E}">
        <p14:creationId xmlns:p14="http://schemas.microsoft.com/office/powerpoint/2010/main" val="3839490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7" name="矩形 6"/>
          <p:cNvSpPr/>
          <p:nvPr/>
        </p:nvSpPr>
        <p:spPr>
          <a:xfrm>
            <a:off x="836614" y="0"/>
            <a:ext cx="11352212" cy="6858000"/>
          </a:xfrm>
          <a:prstGeom prst="rect">
            <a:avLst/>
          </a:prstGeom>
          <a:gradFill>
            <a:gsLst>
              <a:gs pos="0">
                <a:schemeClr val="bg1">
                  <a:alpha val="60000"/>
                </a:schemeClr>
              </a:gs>
              <a:gs pos="10000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2" name="标题占位符 1"/>
          <p:cNvSpPr>
            <a:spLocks noGrp="1"/>
          </p:cNvSpPr>
          <p:nvPr>
            <p:ph type="title"/>
          </p:nvPr>
        </p:nvSpPr>
        <p:spPr>
          <a:xfrm>
            <a:off x="1293813" y="381000"/>
            <a:ext cx="9601200" cy="1143000"/>
          </a:xfrm>
          <a:prstGeom prst="rect">
            <a:avLst/>
          </a:prstGeom>
        </p:spPr>
        <p:txBody>
          <a:bodyPr vert="horz" lIns="91440" tIns="45720" rIns="91440" bIns="45720" rtlCol="0" anchor="b">
            <a:normAutofit/>
          </a:bodyPr>
          <a:lstStyle/>
          <a:p>
            <a:pPr rtl="0"/>
            <a:r>
              <a:rPr lang="zh-CN" altLang="en-US" noProof="0" dirty="0"/>
              <a:t>单击此处编辑母版标题样式</a:t>
            </a:r>
          </a:p>
        </p:txBody>
      </p:sp>
      <p:sp>
        <p:nvSpPr>
          <p:cNvPr id="3" name="文本占位符 2"/>
          <p:cNvSpPr>
            <a:spLocks noGrp="1"/>
          </p:cNvSpPr>
          <p:nvPr>
            <p:ph type="body" idx="1"/>
          </p:nvPr>
        </p:nvSpPr>
        <p:spPr>
          <a:xfrm>
            <a:off x="1293813" y="1676400"/>
            <a:ext cx="9601200" cy="4495800"/>
          </a:xfrm>
          <a:prstGeom prst="rect">
            <a:avLst/>
          </a:prstGeom>
        </p:spPr>
        <p:txBody>
          <a:bodyPr vert="horz" lIns="91440" tIns="45720" rIns="91440" bIns="45720" rtlCol="0">
            <a:normAutofit/>
          </a:bodyPr>
          <a:lstStyle/>
          <a:p>
            <a:pPr lvl="0" rtl="0"/>
            <a:r>
              <a:rPr lang="zh-CN" altLang="en-US" noProof="0" dirty="0"/>
              <a:t>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4" name="日期占位符 3"/>
          <p:cNvSpPr>
            <a:spLocks noGrp="1"/>
          </p:cNvSpPr>
          <p:nvPr>
            <p:ph type="dt" sz="half" idx="2"/>
          </p:nvPr>
        </p:nvSpPr>
        <p:spPr>
          <a:xfrm>
            <a:off x="1271781" y="6356351"/>
            <a:ext cx="2844059" cy="365125"/>
          </a:xfrm>
          <a:prstGeom prst="rect">
            <a:avLst/>
          </a:prstGeom>
        </p:spPr>
        <p:txBody>
          <a:bodyPr vert="horz" lIns="91440" tIns="45720" rIns="91440" bIns="45720" rtlCol="0" anchor="ctr"/>
          <a:lstStyle>
            <a:lvl1pPr algn="l" rtl="0">
              <a:defRPr sz="1100">
                <a:solidFill>
                  <a:schemeClr val="tx1">
                    <a:lumMod val="90000"/>
                    <a:lumOff val="10000"/>
                  </a:schemeClr>
                </a:solidFill>
                <a:latin typeface="微软雅黑" panose="020B0503020204020204" pitchFamily="34" charset="-122"/>
                <a:ea typeface="微软雅黑" panose="020B0503020204020204" pitchFamily="34" charset="-122"/>
              </a:defRPr>
            </a:lvl1pPr>
          </a:lstStyle>
          <a:p>
            <a:fld id="{3DFDAEC8-B7FF-4265-A2FF-00BAA80C0462}" type="datetime1">
              <a:rPr lang="zh-CN" altLang="en-US" smtClean="0"/>
              <a:pPr/>
              <a:t>2019/2/13</a:t>
            </a:fld>
            <a:endParaRPr lang="zh-CN" altLang="en-US" dirty="0"/>
          </a:p>
        </p:txBody>
      </p:sp>
      <p:sp>
        <p:nvSpPr>
          <p:cNvPr id="5" name="页脚占位符 4"/>
          <p:cNvSpPr>
            <a:spLocks noGrp="1"/>
          </p:cNvSpPr>
          <p:nvPr>
            <p:ph type="ftr" sz="quarter" idx="3"/>
          </p:nvPr>
        </p:nvSpPr>
        <p:spPr>
          <a:xfrm>
            <a:off x="4164515" y="6356351"/>
            <a:ext cx="3859795" cy="365125"/>
          </a:xfrm>
          <a:prstGeom prst="rect">
            <a:avLst/>
          </a:prstGeom>
        </p:spPr>
        <p:txBody>
          <a:bodyPr vert="horz" lIns="91440" tIns="45720" rIns="91440" bIns="45720" rtlCol="0" anchor="ctr"/>
          <a:lstStyle>
            <a:lvl1pPr algn="ctr" rtl="0">
              <a:defRPr sz="1100">
                <a:solidFill>
                  <a:schemeClr val="tx1">
                    <a:lumMod val="90000"/>
                    <a:lumOff val="10000"/>
                  </a:schemeClr>
                </a:solidFill>
                <a:latin typeface="微软雅黑" panose="020B0503020204020204" pitchFamily="34" charset="-122"/>
                <a:ea typeface="微软雅黑" panose="020B0503020204020204" pitchFamily="34" charset="-122"/>
              </a:defRPr>
            </a:lvl1pPr>
          </a:lstStyle>
          <a:p>
            <a:endParaRPr lang="zh-CN" altLang="en-US" noProof="0" dirty="0"/>
          </a:p>
        </p:txBody>
      </p:sp>
      <p:sp>
        <p:nvSpPr>
          <p:cNvPr id="8" name="灯片编号占位符 5"/>
          <p:cNvSpPr>
            <a:spLocks noGrp="1"/>
          </p:cNvSpPr>
          <p:nvPr>
            <p:ph type="sldNum" sz="quarter" idx="4"/>
          </p:nvPr>
        </p:nvSpPr>
        <p:spPr>
          <a:xfrm>
            <a:off x="8051225" y="6356351"/>
            <a:ext cx="2844059" cy="365125"/>
          </a:xfrm>
          <a:prstGeom prst="rect">
            <a:avLst/>
          </a:prstGeom>
        </p:spPr>
        <p:txBody>
          <a:bodyPr rtlCol="0"/>
          <a:lstStyle>
            <a:lvl1pPr algn="l" rtl="0">
              <a:defRPr sz="1100"/>
            </a:lvl1pPr>
          </a:lstStyle>
          <a:p>
            <a:pPr algn="r"/>
            <a:fld id="{81FEFA0A-2F20-4B60-98C6-5FFDA469AA1C}" type="slidenum">
              <a:rPr lang="en-US" altLang="zh-CN" smtClean="0"/>
              <a:pPr algn="r"/>
              <a:t>‹#›</a:t>
            </a:fld>
            <a:endParaRPr lang="zh-CN" altLang="en-US" dirty="0"/>
          </a:p>
        </p:txBody>
      </p:sp>
    </p:spTree>
    <p:extLst>
      <p:ext uri="{BB962C8B-B14F-4D97-AF65-F5344CB8AC3E}">
        <p14:creationId xmlns:p14="http://schemas.microsoft.com/office/powerpoint/2010/main" val="35287214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tx1"/>
          </a:solidFill>
          <a:latin typeface="微软雅黑" panose="020B0503020204020204" pitchFamily="34" charset="-122"/>
          <a:ea typeface="微软雅黑" panose="020B0503020204020204" pitchFamily="34" charset="-122"/>
          <a:cs typeface="+mj-cs"/>
        </a:defRPr>
      </a:lvl1pPr>
    </p:titleStyle>
    <p:bodyStyle>
      <a:lvl1pPr marL="223838" indent="-228600" algn="l" defTabSz="914400" rtl="0" eaLnBrk="1" latinLnBrk="0" hangingPunct="1">
        <a:lnSpc>
          <a:spcPct val="90000"/>
        </a:lnSpc>
        <a:spcBef>
          <a:spcPts val="1600"/>
        </a:spcBef>
        <a:buFont typeface="Arial"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1pPr>
      <a:lvl2pPr marL="502920" indent="-228600" algn="l" defTabSz="914400" rtl="0" eaLnBrk="1" latinLnBrk="0" hangingPunct="1">
        <a:lnSpc>
          <a:spcPct val="90000"/>
        </a:lnSpc>
        <a:spcBef>
          <a:spcPts val="600"/>
        </a:spcBef>
        <a:buFont typeface="Euphemia"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2pPr>
      <a:lvl3pPr marL="777240" indent="-228600" algn="l" defTabSz="914400" rtl="0" eaLnBrk="1" latinLnBrk="0" hangingPunct="1">
        <a:lnSpc>
          <a:spcPct val="90000"/>
        </a:lnSpc>
        <a:spcBef>
          <a:spcPts val="600"/>
        </a:spcBef>
        <a:buFont typeface="Euphemia"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3pPr>
      <a:lvl4pPr marL="1051560" indent="-228600" algn="l" defTabSz="914400" rtl="0" eaLnBrk="1" latinLnBrk="0" hangingPunct="1">
        <a:lnSpc>
          <a:spcPct val="90000"/>
        </a:lnSpc>
        <a:spcBef>
          <a:spcPts val="600"/>
        </a:spcBef>
        <a:buFont typeface="Euphemia"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4pPr>
      <a:lvl5pPr marL="1325880" indent="-228600" algn="l" defTabSz="914400" rtl="0" eaLnBrk="1" latinLnBrk="0" hangingPunct="1">
        <a:lnSpc>
          <a:spcPct val="90000"/>
        </a:lnSpc>
        <a:spcBef>
          <a:spcPts val="600"/>
        </a:spcBef>
        <a:buFont typeface="Euphemia"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5pPr>
      <a:lvl6pPr marL="1600200" indent="-228600" algn="l" defTabSz="914400" rtl="0" eaLnBrk="1" latinLnBrk="0" hangingPunct="1">
        <a:spcBef>
          <a:spcPts val="600"/>
        </a:spcBef>
        <a:buFont typeface="Euphemia" pitchFamily="34" charset="0"/>
        <a:buChar char="–"/>
        <a:defRPr sz="1600" kern="1200">
          <a:solidFill>
            <a:schemeClr val="tx1"/>
          </a:solidFill>
          <a:latin typeface="+mn-lt"/>
          <a:ea typeface="+mn-ea"/>
          <a:cs typeface="+mn-cs"/>
        </a:defRPr>
      </a:lvl6pPr>
      <a:lvl7pPr marL="1874520" indent="-228600" algn="l" defTabSz="914400" rtl="0" eaLnBrk="1" latinLnBrk="0" hangingPunct="1">
        <a:spcBef>
          <a:spcPts val="600"/>
        </a:spcBef>
        <a:buFont typeface="Euphemia" pitchFamily="34" charset="0"/>
        <a:buChar char="–"/>
        <a:defRPr sz="1600" kern="1200">
          <a:solidFill>
            <a:schemeClr val="tx1"/>
          </a:solidFill>
          <a:latin typeface="+mn-lt"/>
          <a:ea typeface="+mn-ea"/>
          <a:cs typeface="+mn-cs"/>
        </a:defRPr>
      </a:lvl7pPr>
      <a:lvl8pPr marL="2148840" indent="-228600" algn="l" defTabSz="914400" rtl="0" eaLnBrk="1" latinLnBrk="0" hangingPunct="1">
        <a:spcBef>
          <a:spcPts val="600"/>
        </a:spcBef>
        <a:buFont typeface="Euphemia" pitchFamily="34" charset="0"/>
        <a:buChar char="–"/>
        <a:defRPr sz="1600" kern="1200">
          <a:solidFill>
            <a:schemeClr val="tx1"/>
          </a:solidFill>
          <a:latin typeface="+mn-lt"/>
          <a:ea typeface="+mn-ea"/>
          <a:cs typeface="+mn-cs"/>
        </a:defRPr>
      </a:lvl8pPr>
      <a:lvl9pPr marL="2423160" indent="-228600" algn="l" defTabSz="914400" rtl="0" eaLnBrk="1" latinLnBrk="0" hangingPunct="1">
        <a:spcBef>
          <a:spcPts val="600"/>
        </a:spcBef>
        <a:buFont typeface="Euphemia"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rtlCol="0"/>
          <a:lstStyle/>
          <a:p>
            <a:pPr rtl="0"/>
            <a:r>
              <a:rPr lang="zh-CN" altLang="en-US" dirty="0">
                <a:latin typeface="Microsoft YaHei" panose="020B0503020204020204" pitchFamily="34" charset="-122"/>
                <a:ea typeface="Microsoft YaHei" panose="020B0503020204020204" pitchFamily="34" charset="-122"/>
              </a:rPr>
              <a:t>组合与构造（杂题选讲）</a:t>
            </a:r>
          </a:p>
        </p:txBody>
      </p:sp>
      <p:sp>
        <p:nvSpPr>
          <p:cNvPr id="3" name="副标题 2"/>
          <p:cNvSpPr>
            <a:spLocks noGrp="1"/>
          </p:cNvSpPr>
          <p:nvPr>
            <p:ph type="subTitle" idx="1"/>
          </p:nvPr>
        </p:nvSpPr>
        <p:spPr/>
        <p:txBody>
          <a:bodyPr rtlCol="0"/>
          <a:lstStyle/>
          <a:p>
            <a:pPr rtl="0"/>
            <a:r>
              <a:rPr lang="en-US" altLang="zh-CN" dirty="0">
                <a:latin typeface="Microsoft YaHei" panose="020B0503020204020204" pitchFamily="34" charset="-122"/>
                <a:ea typeface="Microsoft YaHei" panose="020B0503020204020204" pitchFamily="34" charset="-122"/>
              </a:rPr>
              <a:t>zzq</a:t>
            </a:r>
            <a:endParaRPr lang="zh-CN" altLang="en-US" dirty="0">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31981769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55CAD0-5EA2-4ED8-9BD2-1F77CA9218A2}"/>
              </a:ext>
            </a:extLst>
          </p:cNvPr>
          <p:cNvSpPr>
            <a:spLocks noGrp="1"/>
          </p:cNvSpPr>
          <p:nvPr>
            <p:ph type="title"/>
          </p:nvPr>
        </p:nvSpPr>
        <p:spPr/>
        <p:txBody>
          <a:bodyPr/>
          <a:lstStyle/>
          <a:p>
            <a:r>
              <a:rPr lang="zh-CN" altLang="en-US" dirty="0"/>
              <a:t>单调上升路径</a:t>
            </a:r>
          </a:p>
        </p:txBody>
      </p:sp>
      <p:pic>
        <p:nvPicPr>
          <p:cNvPr id="5" name="图片 4">
            <a:extLst>
              <a:ext uri="{FF2B5EF4-FFF2-40B4-BE49-F238E27FC236}">
                <a16:creationId xmlns:a16="http://schemas.microsoft.com/office/drawing/2014/main" id="{BBD664F0-9C05-4ADD-B7A5-C966E50E0354}"/>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4251555" y="1600428"/>
            <a:ext cx="3685714" cy="3657143"/>
          </a:xfrm>
          <a:prstGeom prst="rect">
            <a:avLst/>
          </a:prstGeom>
        </p:spPr>
      </p:pic>
      <p:pic>
        <p:nvPicPr>
          <p:cNvPr id="6" name="图片 5">
            <a:extLst>
              <a:ext uri="{FF2B5EF4-FFF2-40B4-BE49-F238E27FC236}">
                <a16:creationId xmlns:a16="http://schemas.microsoft.com/office/drawing/2014/main" id="{D7F1CCE8-0BA4-4C79-ACD2-020304491D55}"/>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4294212" y="1628800"/>
            <a:ext cx="3685714" cy="3657143"/>
          </a:xfrm>
          <a:prstGeom prst="rect">
            <a:avLst/>
          </a:prstGeom>
        </p:spPr>
      </p:pic>
      <p:pic>
        <p:nvPicPr>
          <p:cNvPr id="7" name="图片 6">
            <a:extLst>
              <a:ext uri="{FF2B5EF4-FFF2-40B4-BE49-F238E27FC236}">
                <a16:creationId xmlns:a16="http://schemas.microsoft.com/office/drawing/2014/main" id="{55146297-ADA9-4224-88ED-7379F684B066}"/>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4294212" y="1628800"/>
            <a:ext cx="3685714" cy="3657143"/>
          </a:xfrm>
          <a:prstGeom prst="rect">
            <a:avLst/>
          </a:prstGeom>
        </p:spPr>
      </p:pic>
      <p:pic>
        <p:nvPicPr>
          <p:cNvPr id="8" name="图片 7">
            <a:extLst>
              <a:ext uri="{FF2B5EF4-FFF2-40B4-BE49-F238E27FC236}">
                <a16:creationId xmlns:a16="http://schemas.microsoft.com/office/drawing/2014/main" id="{DD9BB39E-0372-4994-B47B-40B9E56F6D9B}"/>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4294212" y="1628800"/>
            <a:ext cx="3685714" cy="3657143"/>
          </a:xfrm>
          <a:prstGeom prst="rect">
            <a:avLst/>
          </a:prstGeom>
        </p:spPr>
      </p:pic>
      <p:pic>
        <p:nvPicPr>
          <p:cNvPr id="9" name="图片 8">
            <a:extLst>
              <a:ext uri="{FF2B5EF4-FFF2-40B4-BE49-F238E27FC236}">
                <a16:creationId xmlns:a16="http://schemas.microsoft.com/office/drawing/2014/main" id="{666CB5C8-4DE3-4AAD-BAAF-4733CACD2863}"/>
              </a:ext>
            </a:extLst>
          </p:cNvPr>
          <p:cNvPicPr>
            <a:picLocks noChangeAspect="1"/>
          </p:cNvPicPr>
          <p:nvPr/>
        </p:nvPicPr>
        <p:blipFill>
          <a:blip r:embed="rId6">
            <a:clrChange>
              <a:clrFrom>
                <a:srgbClr val="FFFFFF"/>
              </a:clrFrom>
              <a:clrTo>
                <a:srgbClr val="FFFFFF">
                  <a:alpha val="0"/>
                </a:srgbClr>
              </a:clrTo>
            </a:clrChange>
          </a:blip>
          <a:stretch>
            <a:fillRect/>
          </a:stretch>
        </p:blipFill>
        <p:spPr>
          <a:xfrm>
            <a:off x="4294212" y="1628800"/>
            <a:ext cx="3685714" cy="3657143"/>
          </a:xfrm>
          <a:prstGeom prst="rect">
            <a:avLst/>
          </a:prstGeom>
        </p:spPr>
      </p:pic>
      <p:pic>
        <p:nvPicPr>
          <p:cNvPr id="10" name="图片 9">
            <a:extLst>
              <a:ext uri="{FF2B5EF4-FFF2-40B4-BE49-F238E27FC236}">
                <a16:creationId xmlns:a16="http://schemas.microsoft.com/office/drawing/2014/main" id="{3E7AA876-A3E0-47C6-B99E-62887750C80B}"/>
              </a:ext>
            </a:extLst>
          </p:cNvPr>
          <p:cNvPicPr>
            <a:picLocks noChangeAspect="1"/>
          </p:cNvPicPr>
          <p:nvPr/>
        </p:nvPicPr>
        <p:blipFill>
          <a:blip r:embed="rId7">
            <a:clrChange>
              <a:clrFrom>
                <a:srgbClr val="FFFFFF"/>
              </a:clrFrom>
              <a:clrTo>
                <a:srgbClr val="FFFFFF">
                  <a:alpha val="0"/>
                </a:srgbClr>
              </a:clrTo>
            </a:clrChange>
          </a:blip>
          <a:stretch>
            <a:fillRect/>
          </a:stretch>
        </p:blipFill>
        <p:spPr>
          <a:xfrm>
            <a:off x="4260304" y="1628800"/>
            <a:ext cx="3685714" cy="3657143"/>
          </a:xfrm>
          <a:prstGeom prst="rect">
            <a:avLst/>
          </a:prstGeom>
        </p:spPr>
      </p:pic>
      <p:pic>
        <p:nvPicPr>
          <p:cNvPr id="11" name="图片 10">
            <a:extLst>
              <a:ext uri="{FF2B5EF4-FFF2-40B4-BE49-F238E27FC236}">
                <a16:creationId xmlns:a16="http://schemas.microsoft.com/office/drawing/2014/main" id="{DEB34C70-4334-4F68-8A07-B6DC04A12EB7}"/>
              </a:ext>
            </a:extLst>
          </p:cNvPr>
          <p:cNvPicPr>
            <a:picLocks noChangeAspect="1"/>
          </p:cNvPicPr>
          <p:nvPr/>
        </p:nvPicPr>
        <p:blipFill>
          <a:blip r:embed="rId8">
            <a:clrChange>
              <a:clrFrom>
                <a:srgbClr val="FFFFFF"/>
              </a:clrFrom>
              <a:clrTo>
                <a:srgbClr val="FFFFFF">
                  <a:alpha val="0"/>
                </a:srgbClr>
              </a:clrTo>
            </a:clrChange>
          </a:blip>
          <a:stretch>
            <a:fillRect/>
          </a:stretch>
        </p:blipFill>
        <p:spPr>
          <a:xfrm>
            <a:off x="4294212" y="1628800"/>
            <a:ext cx="3685714" cy="3657143"/>
          </a:xfrm>
          <a:prstGeom prst="rect">
            <a:avLst/>
          </a:prstGeom>
        </p:spPr>
      </p:pic>
      <p:pic>
        <p:nvPicPr>
          <p:cNvPr id="12" name="图片 11">
            <a:extLst>
              <a:ext uri="{FF2B5EF4-FFF2-40B4-BE49-F238E27FC236}">
                <a16:creationId xmlns:a16="http://schemas.microsoft.com/office/drawing/2014/main" id="{EA031BC3-71DF-4DA2-8642-4C77D6AC2E1B}"/>
              </a:ext>
            </a:extLst>
          </p:cNvPr>
          <p:cNvPicPr>
            <a:picLocks noChangeAspect="1"/>
          </p:cNvPicPr>
          <p:nvPr/>
        </p:nvPicPr>
        <p:blipFill>
          <a:blip r:embed="rId9">
            <a:clrChange>
              <a:clrFrom>
                <a:srgbClr val="FFFFFF"/>
              </a:clrFrom>
              <a:clrTo>
                <a:srgbClr val="FFFFFF">
                  <a:alpha val="0"/>
                </a:srgbClr>
              </a:clrTo>
            </a:clrChange>
          </a:blip>
          <a:stretch>
            <a:fillRect/>
          </a:stretch>
        </p:blipFill>
        <p:spPr>
          <a:xfrm>
            <a:off x="4268206" y="1616100"/>
            <a:ext cx="3685714" cy="3657143"/>
          </a:xfrm>
          <a:prstGeom prst="rect">
            <a:avLst/>
          </a:prstGeom>
        </p:spPr>
      </p:pic>
    </p:spTree>
    <p:extLst>
      <p:ext uri="{BB962C8B-B14F-4D97-AF65-F5344CB8AC3E}">
        <p14:creationId xmlns:p14="http://schemas.microsoft.com/office/powerpoint/2010/main" val="35970175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55CAD0-5EA2-4ED8-9BD2-1F77CA9218A2}"/>
              </a:ext>
            </a:extLst>
          </p:cNvPr>
          <p:cNvSpPr>
            <a:spLocks noGrp="1"/>
          </p:cNvSpPr>
          <p:nvPr>
            <p:ph type="title"/>
          </p:nvPr>
        </p:nvSpPr>
        <p:spPr/>
        <p:txBody>
          <a:bodyPr/>
          <a:lstStyle/>
          <a:p>
            <a:r>
              <a:rPr lang="en-US" altLang="zh-CN" dirty="0" err="1"/>
              <a:t>Misaka</a:t>
            </a:r>
            <a:r>
              <a:rPr lang="en-US" altLang="zh-CN" dirty="0"/>
              <a:t> Network </a:t>
            </a:r>
            <a:r>
              <a:rPr lang="zh-CN" altLang="en-US" dirty="0"/>
              <a:t>与测试</a:t>
            </a:r>
          </a:p>
        </p:txBody>
      </p:sp>
      <p:sp>
        <p:nvSpPr>
          <p:cNvPr id="3" name="内容占位符 2">
            <a:extLst>
              <a:ext uri="{FF2B5EF4-FFF2-40B4-BE49-F238E27FC236}">
                <a16:creationId xmlns:a16="http://schemas.microsoft.com/office/drawing/2014/main" id="{3AE54A84-9E06-4DF9-B966-474FC4AD6E6F}"/>
              </a:ext>
            </a:extLst>
          </p:cNvPr>
          <p:cNvSpPr>
            <a:spLocks noGrp="1"/>
          </p:cNvSpPr>
          <p:nvPr>
            <p:ph idx="1"/>
          </p:nvPr>
        </p:nvSpPr>
        <p:spPr/>
        <p:txBody>
          <a:bodyPr/>
          <a:lstStyle/>
          <a:p>
            <a:r>
              <a:rPr lang="zh-CN" altLang="en-US" dirty="0"/>
              <a:t>有一个</a:t>
            </a:r>
            <a:r>
              <a:rPr lang="en-US" altLang="zh-CN" dirty="0"/>
              <a:t>n*m</a:t>
            </a:r>
            <a:r>
              <a:rPr lang="zh-CN" altLang="en-US" dirty="0"/>
              <a:t>的矩阵，每个位置可能会有</a:t>
            </a:r>
            <a:r>
              <a:rPr lang="en-US" altLang="zh-CN" dirty="0"/>
              <a:t>0</a:t>
            </a:r>
            <a:r>
              <a:rPr lang="zh-CN" altLang="en-US" dirty="0"/>
              <a:t>、</a:t>
            </a:r>
            <a:r>
              <a:rPr lang="en-US" altLang="zh-CN" dirty="0"/>
              <a:t>1</a:t>
            </a:r>
            <a:r>
              <a:rPr lang="zh-CN" altLang="en-US" dirty="0"/>
              <a:t>、</a:t>
            </a:r>
            <a:r>
              <a:rPr lang="en-US" altLang="zh-CN" dirty="0"/>
              <a:t>2</a:t>
            </a:r>
            <a:r>
              <a:rPr lang="zh-CN" altLang="en-US" dirty="0"/>
              <a:t>、</a:t>
            </a:r>
            <a:r>
              <a:rPr lang="en-US" altLang="zh-CN" dirty="0"/>
              <a:t>3</a:t>
            </a:r>
            <a:r>
              <a:rPr lang="zh-CN" altLang="en-US" dirty="0"/>
              <a:t>，你需要选取最多的</a:t>
            </a:r>
            <a:r>
              <a:rPr lang="zh-CN" altLang="en-US" b="1" dirty="0"/>
              <a:t>互不相交的</a:t>
            </a:r>
            <a:r>
              <a:rPr lang="zh-CN" altLang="en-US" dirty="0"/>
              <a:t>子矩阵（即每个位置最多被一个子矩阵包含），满足每个子矩阵中的数不含有</a:t>
            </a:r>
            <a:r>
              <a:rPr lang="en-US" altLang="zh-CN" dirty="0"/>
              <a:t>0</a:t>
            </a:r>
            <a:r>
              <a:rPr lang="zh-CN" altLang="en-US" dirty="0"/>
              <a:t>，且每个子矩阵位置上的数平均数为</a:t>
            </a:r>
            <a:r>
              <a:rPr lang="en-US" altLang="zh-CN" dirty="0"/>
              <a:t>2</a:t>
            </a:r>
            <a:r>
              <a:rPr lang="zh-CN" altLang="en-US" dirty="0"/>
              <a:t>。</a:t>
            </a:r>
            <a:endParaRPr lang="en-US" altLang="zh-CN" dirty="0"/>
          </a:p>
          <a:p>
            <a:r>
              <a:rPr lang="en-US" altLang="zh-CN" dirty="0"/>
              <a:t>1&lt;=n*m&lt;=10^5</a:t>
            </a:r>
            <a:endParaRPr lang="zh-CN" altLang="en-US" dirty="0"/>
          </a:p>
        </p:txBody>
      </p:sp>
      <p:sp>
        <p:nvSpPr>
          <p:cNvPr id="4" name="文本框 3">
            <a:extLst>
              <a:ext uri="{FF2B5EF4-FFF2-40B4-BE49-F238E27FC236}">
                <a16:creationId xmlns:a16="http://schemas.microsoft.com/office/drawing/2014/main" id="{52910A2F-5506-4463-923F-DFAEEA6FEBEF}"/>
              </a:ext>
            </a:extLst>
          </p:cNvPr>
          <p:cNvSpPr txBox="1"/>
          <p:nvPr/>
        </p:nvSpPr>
        <p:spPr>
          <a:xfrm>
            <a:off x="1293813" y="5805264"/>
            <a:ext cx="4800599" cy="341632"/>
          </a:xfrm>
          <a:prstGeom prst="rect">
            <a:avLst/>
          </a:prstGeom>
          <a:noFill/>
        </p:spPr>
        <p:txBody>
          <a:bodyPr wrap="square" rtlCol="0">
            <a:spAutoFit/>
          </a:bodyPr>
          <a:lstStyle/>
          <a:p>
            <a:pPr>
              <a:lnSpc>
                <a:spcPct val="90000"/>
              </a:lnSpc>
            </a:pPr>
            <a:r>
              <a:rPr lang="en-US" altLang="zh-CN" dirty="0"/>
              <a:t>Source</a:t>
            </a:r>
            <a:r>
              <a:rPr lang="zh-CN" altLang="en-US" dirty="0"/>
              <a:t>：</a:t>
            </a:r>
            <a:r>
              <a:rPr lang="en-US" altLang="zh-CN" dirty="0"/>
              <a:t>LOJ Round #11</a:t>
            </a:r>
            <a:endParaRPr lang="zh-CN" altLang="en-US" dirty="0"/>
          </a:p>
        </p:txBody>
      </p:sp>
    </p:spTree>
    <p:extLst>
      <p:ext uri="{BB962C8B-B14F-4D97-AF65-F5344CB8AC3E}">
        <p14:creationId xmlns:p14="http://schemas.microsoft.com/office/powerpoint/2010/main" val="8394691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55CAD0-5EA2-4ED8-9BD2-1F77CA9218A2}"/>
              </a:ext>
            </a:extLst>
          </p:cNvPr>
          <p:cNvSpPr>
            <a:spLocks noGrp="1"/>
          </p:cNvSpPr>
          <p:nvPr>
            <p:ph type="title"/>
          </p:nvPr>
        </p:nvSpPr>
        <p:spPr/>
        <p:txBody>
          <a:bodyPr/>
          <a:lstStyle/>
          <a:p>
            <a:r>
              <a:rPr lang="en-US" altLang="zh-CN" dirty="0" err="1"/>
              <a:t>Misaka</a:t>
            </a:r>
            <a:r>
              <a:rPr lang="en-US" altLang="zh-CN" dirty="0"/>
              <a:t> Network </a:t>
            </a:r>
            <a:r>
              <a:rPr lang="zh-CN" altLang="en-US" dirty="0"/>
              <a:t>与测试</a:t>
            </a:r>
          </a:p>
        </p:txBody>
      </p:sp>
      <p:sp>
        <p:nvSpPr>
          <p:cNvPr id="3" name="内容占位符 2">
            <a:extLst>
              <a:ext uri="{FF2B5EF4-FFF2-40B4-BE49-F238E27FC236}">
                <a16:creationId xmlns:a16="http://schemas.microsoft.com/office/drawing/2014/main" id="{3AE54A84-9E06-4DF9-B966-474FC4AD6E6F}"/>
              </a:ext>
            </a:extLst>
          </p:cNvPr>
          <p:cNvSpPr>
            <a:spLocks noGrp="1"/>
          </p:cNvSpPr>
          <p:nvPr>
            <p:ph idx="1"/>
          </p:nvPr>
        </p:nvSpPr>
        <p:spPr/>
        <p:txBody>
          <a:bodyPr/>
          <a:lstStyle/>
          <a:p>
            <a:r>
              <a:rPr lang="zh-CN" altLang="en-US" dirty="0"/>
              <a:t>考虑调整法。</a:t>
            </a:r>
            <a:endParaRPr lang="en-US" altLang="zh-CN" dirty="0"/>
          </a:p>
          <a:p>
            <a:r>
              <a:rPr lang="zh-CN" altLang="en-US" dirty="0"/>
              <a:t>如果某个子矩形中含有</a:t>
            </a:r>
            <a:r>
              <a:rPr lang="en-US" altLang="zh-CN" dirty="0"/>
              <a:t>2</a:t>
            </a:r>
            <a:r>
              <a:rPr lang="zh-CN" altLang="en-US" dirty="0"/>
              <a:t>，那么我们把该子矩形换成这个</a:t>
            </a:r>
            <a:r>
              <a:rPr lang="en-US" altLang="zh-CN" dirty="0"/>
              <a:t>2</a:t>
            </a:r>
            <a:r>
              <a:rPr lang="zh-CN" altLang="en-US" dirty="0"/>
              <a:t>不会变劣。</a:t>
            </a:r>
            <a:endParaRPr lang="en-US" altLang="zh-CN" dirty="0"/>
          </a:p>
          <a:p>
            <a:r>
              <a:rPr lang="zh-CN" altLang="en-US" dirty="0"/>
              <a:t>考虑不含有</a:t>
            </a:r>
            <a:r>
              <a:rPr lang="en-US" altLang="zh-CN" dirty="0"/>
              <a:t>2</a:t>
            </a:r>
            <a:r>
              <a:rPr lang="zh-CN" altLang="en-US" dirty="0"/>
              <a:t>的子矩形，由于它们的平均数为</a:t>
            </a:r>
            <a:r>
              <a:rPr lang="en-US" altLang="zh-CN" dirty="0"/>
              <a:t>2</a:t>
            </a:r>
            <a:r>
              <a:rPr lang="zh-CN" altLang="en-US" dirty="0"/>
              <a:t>，那么必然又有</a:t>
            </a:r>
            <a:r>
              <a:rPr lang="en-US" altLang="zh-CN" dirty="0"/>
              <a:t>1</a:t>
            </a:r>
            <a:r>
              <a:rPr lang="zh-CN" altLang="en-US" dirty="0"/>
              <a:t>又有</a:t>
            </a:r>
            <a:r>
              <a:rPr lang="en-US" altLang="zh-CN" dirty="0"/>
              <a:t>3</a:t>
            </a:r>
            <a:r>
              <a:rPr lang="zh-CN" altLang="en-US" dirty="0"/>
              <a:t>。考虑这个子矩形存在曼哈顿遍历，所以必然存在一对位置相邻的</a:t>
            </a:r>
            <a:r>
              <a:rPr lang="en-US" altLang="zh-CN" dirty="0"/>
              <a:t>1</a:t>
            </a:r>
            <a:r>
              <a:rPr lang="zh-CN" altLang="en-US" dirty="0"/>
              <a:t>和</a:t>
            </a:r>
            <a:r>
              <a:rPr lang="en-US" altLang="zh-CN" dirty="0"/>
              <a:t>3</a:t>
            </a:r>
            <a:r>
              <a:rPr lang="zh-CN" altLang="en-US" dirty="0"/>
              <a:t>。我们把该子矩形换成这两个相邻的不会变劣。</a:t>
            </a:r>
            <a:endParaRPr lang="en-US" altLang="zh-CN" dirty="0"/>
          </a:p>
          <a:p>
            <a:r>
              <a:rPr lang="zh-CN" altLang="en-US" dirty="0"/>
              <a:t>那么我们就只要考虑所有矩形要么是</a:t>
            </a:r>
            <a:r>
              <a:rPr lang="en-US" altLang="zh-CN" dirty="0"/>
              <a:t>2</a:t>
            </a:r>
            <a:r>
              <a:rPr lang="zh-CN" altLang="en-US" dirty="0"/>
              <a:t>，要么是相邻的两个</a:t>
            </a:r>
            <a:r>
              <a:rPr lang="en-US" altLang="zh-CN" dirty="0"/>
              <a:t>13</a:t>
            </a:r>
            <a:r>
              <a:rPr lang="zh-CN" altLang="en-US" dirty="0"/>
              <a:t>的情况了。使用</a:t>
            </a:r>
            <a:r>
              <a:rPr lang="en-US" altLang="zh-CN" dirty="0" err="1"/>
              <a:t>dinic</a:t>
            </a:r>
            <a:r>
              <a:rPr lang="zh-CN" altLang="en-US" dirty="0"/>
              <a:t>二分图匹配即可。</a:t>
            </a:r>
          </a:p>
        </p:txBody>
      </p:sp>
    </p:spTree>
    <p:extLst>
      <p:ext uri="{BB962C8B-B14F-4D97-AF65-F5344CB8AC3E}">
        <p14:creationId xmlns:p14="http://schemas.microsoft.com/office/powerpoint/2010/main" val="22136804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55CAD0-5EA2-4ED8-9BD2-1F77CA9218A2}"/>
              </a:ext>
            </a:extLst>
          </p:cNvPr>
          <p:cNvSpPr>
            <a:spLocks noGrp="1"/>
          </p:cNvSpPr>
          <p:nvPr>
            <p:ph type="title"/>
          </p:nvPr>
        </p:nvSpPr>
        <p:spPr/>
        <p:txBody>
          <a:bodyPr/>
          <a:lstStyle/>
          <a:p>
            <a:r>
              <a:rPr lang="zh-CN" altLang="en-US" dirty="0"/>
              <a:t>绯色</a:t>
            </a:r>
            <a:r>
              <a:rPr lang="en-US" altLang="zh-CN" dirty="0"/>
              <a:t>IOI</a:t>
            </a:r>
          </a:p>
        </p:txBody>
      </p:sp>
      <p:sp>
        <p:nvSpPr>
          <p:cNvPr id="3" name="内容占位符 2">
            <a:extLst>
              <a:ext uri="{FF2B5EF4-FFF2-40B4-BE49-F238E27FC236}">
                <a16:creationId xmlns:a16="http://schemas.microsoft.com/office/drawing/2014/main" id="{3AE54A84-9E06-4DF9-B966-474FC4AD6E6F}"/>
              </a:ext>
            </a:extLst>
          </p:cNvPr>
          <p:cNvSpPr>
            <a:spLocks noGrp="1"/>
          </p:cNvSpPr>
          <p:nvPr>
            <p:ph idx="1"/>
          </p:nvPr>
        </p:nvSpPr>
        <p:spPr/>
        <p:txBody>
          <a:bodyPr/>
          <a:lstStyle/>
          <a:p>
            <a:r>
              <a:rPr lang="zh-CN" altLang="en-US" dirty="0"/>
              <a:t>有一个</a:t>
            </a:r>
            <a:r>
              <a:rPr lang="en-US" altLang="zh-CN" dirty="0"/>
              <a:t>n</a:t>
            </a:r>
            <a:r>
              <a:rPr lang="zh-CN" altLang="en-US" dirty="0"/>
              <a:t>个点的完全图。第</a:t>
            </a:r>
            <a:r>
              <a:rPr lang="en-US" altLang="zh-CN" dirty="0" err="1"/>
              <a:t>i</a:t>
            </a:r>
            <a:r>
              <a:rPr lang="zh-CN" altLang="en-US" dirty="0"/>
              <a:t>个点有点权</a:t>
            </a:r>
            <a:r>
              <a:rPr lang="en-US" altLang="zh-CN" dirty="0"/>
              <a:t>v[</a:t>
            </a:r>
            <a:r>
              <a:rPr lang="en-US" altLang="zh-CN" dirty="0" err="1"/>
              <a:t>i</a:t>
            </a:r>
            <a:r>
              <a:rPr lang="en-US" altLang="zh-CN" dirty="0"/>
              <a:t>]</a:t>
            </a:r>
            <a:r>
              <a:rPr lang="zh-CN" altLang="en-US" dirty="0"/>
              <a:t>，连接第</a:t>
            </a:r>
            <a:r>
              <a:rPr lang="en-US" altLang="zh-CN" dirty="0" err="1"/>
              <a:t>i</a:t>
            </a:r>
            <a:r>
              <a:rPr lang="zh-CN" altLang="en-US" dirty="0"/>
              <a:t>个点和第</a:t>
            </a:r>
            <a:r>
              <a:rPr lang="en-US" altLang="zh-CN" dirty="0"/>
              <a:t>j</a:t>
            </a:r>
            <a:r>
              <a:rPr lang="zh-CN" altLang="en-US" dirty="0"/>
              <a:t>个的边边权为</a:t>
            </a:r>
            <a:r>
              <a:rPr lang="en-US" altLang="zh-CN" dirty="0"/>
              <a:t>(v[</a:t>
            </a:r>
            <a:r>
              <a:rPr lang="en-US" altLang="zh-CN" dirty="0" err="1"/>
              <a:t>i</a:t>
            </a:r>
            <a:r>
              <a:rPr lang="en-US" altLang="zh-CN" dirty="0"/>
              <a:t>]-v[j])^2</a:t>
            </a:r>
            <a:r>
              <a:rPr lang="zh-CN" altLang="en-US" dirty="0"/>
              <a:t>。求一个边权和最小的哈密顿回路（即经过每个点恰好一次的回路）。</a:t>
            </a:r>
            <a:endParaRPr lang="en-US" altLang="zh-CN" dirty="0"/>
          </a:p>
          <a:p>
            <a:r>
              <a:rPr lang="en-US" altLang="zh-CN" dirty="0"/>
              <a:t>n&lt;=100000</a:t>
            </a:r>
            <a:r>
              <a:rPr lang="zh-CN" altLang="en-US" dirty="0"/>
              <a:t>。</a:t>
            </a:r>
            <a:endParaRPr lang="en-US" altLang="zh-CN" dirty="0"/>
          </a:p>
        </p:txBody>
      </p:sp>
      <p:sp>
        <p:nvSpPr>
          <p:cNvPr id="4" name="文本框 3">
            <a:extLst>
              <a:ext uri="{FF2B5EF4-FFF2-40B4-BE49-F238E27FC236}">
                <a16:creationId xmlns:a16="http://schemas.microsoft.com/office/drawing/2014/main" id="{52910A2F-5506-4463-923F-DFAEEA6FEBEF}"/>
              </a:ext>
            </a:extLst>
          </p:cNvPr>
          <p:cNvSpPr txBox="1"/>
          <p:nvPr/>
        </p:nvSpPr>
        <p:spPr>
          <a:xfrm>
            <a:off x="1293813" y="5805264"/>
            <a:ext cx="5808711" cy="341632"/>
          </a:xfrm>
          <a:prstGeom prst="rect">
            <a:avLst/>
          </a:prstGeom>
          <a:noFill/>
        </p:spPr>
        <p:txBody>
          <a:bodyPr wrap="square" rtlCol="0">
            <a:spAutoFit/>
          </a:bodyPr>
          <a:lstStyle/>
          <a:p>
            <a:pPr>
              <a:lnSpc>
                <a:spcPct val="90000"/>
              </a:lnSpc>
            </a:pPr>
            <a:r>
              <a:rPr lang="en-US" altLang="zh-CN" dirty="0"/>
              <a:t>Source</a:t>
            </a:r>
            <a:r>
              <a:rPr lang="zh-CN" altLang="en-US" dirty="0"/>
              <a:t>：</a:t>
            </a:r>
            <a:r>
              <a:rPr lang="en-US" altLang="zh-CN" dirty="0"/>
              <a:t>LOJ Beta</a:t>
            </a:r>
            <a:r>
              <a:rPr lang="el-GR" altLang="zh-CN" dirty="0"/>
              <a:t> </a:t>
            </a:r>
            <a:r>
              <a:rPr lang="en-US" altLang="zh-CN" dirty="0"/>
              <a:t>Round #3</a:t>
            </a:r>
            <a:endParaRPr lang="zh-CN" altLang="en-US" dirty="0"/>
          </a:p>
        </p:txBody>
      </p:sp>
    </p:spTree>
    <p:extLst>
      <p:ext uri="{BB962C8B-B14F-4D97-AF65-F5344CB8AC3E}">
        <p14:creationId xmlns:p14="http://schemas.microsoft.com/office/powerpoint/2010/main" val="1359010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55CAD0-5EA2-4ED8-9BD2-1F77CA9218A2}"/>
              </a:ext>
            </a:extLst>
          </p:cNvPr>
          <p:cNvSpPr>
            <a:spLocks noGrp="1"/>
          </p:cNvSpPr>
          <p:nvPr>
            <p:ph type="title"/>
          </p:nvPr>
        </p:nvSpPr>
        <p:spPr/>
        <p:txBody>
          <a:bodyPr/>
          <a:lstStyle/>
          <a:p>
            <a:r>
              <a:rPr lang="zh-CN" altLang="en-US" dirty="0"/>
              <a:t>绯色</a:t>
            </a:r>
            <a:r>
              <a:rPr lang="en-US" altLang="zh-CN" dirty="0"/>
              <a:t>IOI</a:t>
            </a:r>
          </a:p>
        </p:txBody>
      </p:sp>
      <p:sp>
        <p:nvSpPr>
          <p:cNvPr id="3" name="内容占位符 2">
            <a:extLst>
              <a:ext uri="{FF2B5EF4-FFF2-40B4-BE49-F238E27FC236}">
                <a16:creationId xmlns:a16="http://schemas.microsoft.com/office/drawing/2014/main" id="{3AE54A84-9E06-4DF9-B966-474FC4AD6E6F}"/>
              </a:ext>
            </a:extLst>
          </p:cNvPr>
          <p:cNvSpPr>
            <a:spLocks noGrp="1"/>
          </p:cNvSpPr>
          <p:nvPr>
            <p:ph idx="1"/>
          </p:nvPr>
        </p:nvSpPr>
        <p:spPr/>
        <p:txBody>
          <a:bodyPr/>
          <a:lstStyle/>
          <a:p>
            <a:r>
              <a:rPr lang="zh-CN" altLang="en-US" dirty="0"/>
              <a:t>首先将</a:t>
            </a:r>
            <a:r>
              <a:rPr lang="en-US" altLang="zh-CN" dirty="0"/>
              <a:t>v</a:t>
            </a:r>
            <a:r>
              <a:rPr lang="zh-CN" altLang="en-US" dirty="0"/>
              <a:t>排序，打表不难发现，最优解包含了边</a:t>
            </a:r>
            <a:r>
              <a:rPr lang="en-US" altLang="zh-CN" dirty="0"/>
              <a:t>(1,2),(n-1,n),(1,3),(2,4),(3,5)...(n-2,n)</a:t>
            </a:r>
            <a:r>
              <a:rPr lang="zh-CN" altLang="en-US" dirty="0"/>
              <a:t>，交上去，过了。</a:t>
            </a:r>
            <a:endParaRPr lang="en-US" altLang="zh-CN" dirty="0"/>
          </a:p>
        </p:txBody>
      </p:sp>
    </p:spTree>
    <p:extLst>
      <p:ext uri="{BB962C8B-B14F-4D97-AF65-F5344CB8AC3E}">
        <p14:creationId xmlns:p14="http://schemas.microsoft.com/office/powerpoint/2010/main" val="18248626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55CAD0-5EA2-4ED8-9BD2-1F77CA9218A2}"/>
              </a:ext>
            </a:extLst>
          </p:cNvPr>
          <p:cNvSpPr>
            <a:spLocks noGrp="1"/>
          </p:cNvSpPr>
          <p:nvPr>
            <p:ph type="title"/>
          </p:nvPr>
        </p:nvSpPr>
        <p:spPr/>
        <p:txBody>
          <a:bodyPr/>
          <a:lstStyle/>
          <a:p>
            <a:r>
              <a:rPr lang="zh-CN" altLang="en-US" dirty="0"/>
              <a:t>绯色</a:t>
            </a:r>
            <a:r>
              <a:rPr lang="en-US" altLang="zh-CN" dirty="0"/>
              <a:t>IOI</a:t>
            </a:r>
          </a:p>
        </p:txBody>
      </p:sp>
      <p:sp>
        <p:nvSpPr>
          <p:cNvPr id="3" name="内容占位符 2">
            <a:extLst>
              <a:ext uri="{FF2B5EF4-FFF2-40B4-BE49-F238E27FC236}">
                <a16:creationId xmlns:a16="http://schemas.microsoft.com/office/drawing/2014/main" id="{3AE54A84-9E06-4DF9-B966-474FC4AD6E6F}"/>
              </a:ext>
            </a:extLst>
          </p:cNvPr>
          <p:cNvSpPr>
            <a:spLocks noGrp="1"/>
          </p:cNvSpPr>
          <p:nvPr>
            <p:ph idx="1"/>
          </p:nvPr>
        </p:nvSpPr>
        <p:spPr/>
        <p:txBody>
          <a:bodyPr/>
          <a:lstStyle/>
          <a:p>
            <a:r>
              <a:rPr lang="zh-CN" altLang="en-US" dirty="0"/>
              <a:t>首先将</a:t>
            </a:r>
            <a:r>
              <a:rPr lang="en-US" altLang="zh-CN" dirty="0"/>
              <a:t>v</a:t>
            </a:r>
            <a:r>
              <a:rPr lang="zh-CN" altLang="en-US" dirty="0"/>
              <a:t>排序，设</a:t>
            </a:r>
            <a:r>
              <a:rPr lang="en-US" altLang="zh-CN" dirty="0"/>
              <a:t>v[1]&lt;=v[2]&lt;=...&lt;=v[n]</a:t>
            </a:r>
            <a:r>
              <a:rPr lang="zh-CN" altLang="en-US" dirty="0"/>
              <a:t>。</a:t>
            </a:r>
            <a:endParaRPr lang="en-US" altLang="zh-CN" dirty="0"/>
          </a:p>
          <a:p>
            <a:r>
              <a:rPr lang="zh-CN" altLang="en-US" dirty="0"/>
              <a:t>考虑将回路分为两部分，</a:t>
            </a:r>
            <a:r>
              <a:rPr lang="en-US" altLang="zh-CN" dirty="0"/>
              <a:t>1</a:t>
            </a:r>
            <a:r>
              <a:rPr lang="zh-CN" altLang="en-US" dirty="0"/>
              <a:t>到</a:t>
            </a:r>
            <a:r>
              <a:rPr lang="en-US" altLang="zh-CN" dirty="0"/>
              <a:t>n</a:t>
            </a:r>
            <a:r>
              <a:rPr lang="zh-CN" altLang="en-US" dirty="0"/>
              <a:t>的和</a:t>
            </a:r>
            <a:r>
              <a:rPr lang="en-US" altLang="zh-CN" dirty="0"/>
              <a:t>n</a:t>
            </a:r>
            <a:r>
              <a:rPr lang="zh-CN" altLang="en-US" dirty="0"/>
              <a:t>到</a:t>
            </a:r>
            <a:r>
              <a:rPr lang="en-US" altLang="zh-CN" dirty="0"/>
              <a:t>1</a:t>
            </a:r>
            <a:r>
              <a:rPr lang="zh-CN" altLang="en-US" dirty="0"/>
              <a:t>的，显然可以发现，</a:t>
            </a:r>
            <a:r>
              <a:rPr lang="en-US" altLang="zh-CN" dirty="0"/>
              <a:t>1</a:t>
            </a:r>
            <a:r>
              <a:rPr lang="zh-CN" altLang="en-US" dirty="0"/>
              <a:t>到</a:t>
            </a:r>
            <a:r>
              <a:rPr lang="en-US" altLang="zh-CN" dirty="0"/>
              <a:t>n</a:t>
            </a:r>
            <a:r>
              <a:rPr lang="zh-CN" altLang="en-US" dirty="0"/>
              <a:t>走的一定是编号递增的路径，</a:t>
            </a:r>
            <a:r>
              <a:rPr lang="en-US" altLang="zh-CN" dirty="0"/>
              <a:t>n</a:t>
            </a:r>
            <a:r>
              <a:rPr lang="zh-CN" altLang="en-US" dirty="0"/>
              <a:t>到</a:t>
            </a:r>
            <a:r>
              <a:rPr lang="en-US" altLang="zh-CN" dirty="0"/>
              <a:t>1</a:t>
            </a:r>
            <a:r>
              <a:rPr lang="zh-CN" altLang="en-US" dirty="0"/>
              <a:t>的一定是编号递减的路径。</a:t>
            </a:r>
            <a:endParaRPr lang="en-US" altLang="zh-CN" dirty="0"/>
          </a:p>
          <a:p>
            <a:r>
              <a:rPr lang="zh-CN" altLang="en-US" dirty="0"/>
              <a:t>这是因为，如果你走了</a:t>
            </a:r>
            <a:r>
              <a:rPr lang="en-US" altLang="zh-CN" dirty="0"/>
              <a:t>a-&gt;c-&gt;b-&gt;d</a:t>
            </a:r>
            <a:r>
              <a:rPr lang="zh-CN" altLang="en-US" dirty="0"/>
              <a:t>（</a:t>
            </a:r>
            <a:r>
              <a:rPr lang="en-US" altLang="zh-CN" dirty="0"/>
              <a:t>a&lt;b&lt;c&lt;d</a:t>
            </a:r>
            <a:r>
              <a:rPr lang="zh-CN" altLang="en-US" dirty="0"/>
              <a:t>），那么</a:t>
            </a:r>
            <a:br>
              <a:rPr lang="en-US" altLang="zh-CN" dirty="0"/>
            </a:br>
            <a:r>
              <a:rPr lang="en-US" altLang="zh-CN" dirty="0"/>
              <a:t>(v[a]-v[c])^2+(v[c]-v[b])^2+(v[b]-v[d])^2&gt;=(v[a]-v[b])^2+(v[b]-v[c])^2+(v[c]-c[d])^2</a:t>
            </a:r>
            <a:r>
              <a:rPr lang="zh-CN" altLang="en-US" dirty="0"/>
              <a:t>，所以调整为</a:t>
            </a:r>
            <a:r>
              <a:rPr lang="en-US" altLang="zh-CN" dirty="0"/>
              <a:t>a-&gt;b-</a:t>
            </a:r>
            <a:r>
              <a:rPr lang="en-US" altLang="zh-CN"/>
              <a:t>&gt;c-&gt;d</a:t>
            </a:r>
            <a:r>
              <a:rPr lang="zh-CN" altLang="en-US"/>
              <a:t>不会</a:t>
            </a:r>
            <a:r>
              <a:rPr lang="zh-CN" altLang="en-US" dirty="0"/>
              <a:t>变劣。</a:t>
            </a:r>
            <a:endParaRPr lang="en-US" altLang="zh-CN" dirty="0"/>
          </a:p>
        </p:txBody>
      </p:sp>
    </p:spTree>
    <p:extLst>
      <p:ext uri="{BB962C8B-B14F-4D97-AF65-F5344CB8AC3E}">
        <p14:creationId xmlns:p14="http://schemas.microsoft.com/office/powerpoint/2010/main" val="26526261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55CAD0-5EA2-4ED8-9BD2-1F77CA9218A2}"/>
              </a:ext>
            </a:extLst>
          </p:cNvPr>
          <p:cNvSpPr>
            <a:spLocks noGrp="1"/>
          </p:cNvSpPr>
          <p:nvPr>
            <p:ph type="title"/>
          </p:nvPr>
        </p:nvSpPr>
        <p:spPr/>
        <p:txBody>
          <a:bodyPr/>
          <a:lstStyle/>
          <a:p>
            <a:r>
              <a:rPr lang="zh-CN" altLang="en-US" dirty="0"/>
              <a:t>绯色</a:t>
            </a:r>
            <a:r>
              <a:rPr lang="en-US" altLang="zh-CN" dirty="0"/>
              <a:t>IOI</a:t>
            </a:r>
          </a:p>
        </p:txBody>
      </p:sp>
      <p:sp>
        <p:nvSpPr>
          <p:cNvPr id="3" name="内容占位符 2">
            <a:extLst>
              <a:ext uri="{FF2B5EF4-FFF2-40B4-BE49-F238E27FC236}">
                <a16:creationId xmlns:a16="http://schemas.microsoft.com/office/drawing/2014/main" id="{3AE54A84-9E06-4DF9-B966-474FC4AD6E6F}"/>
              </a:ext>
            </a:extLst>
          </p:cNvPr>
          <p:cNvSpPr>
            <a:spLocks noGrp="1"/>
          </p:cNvSpPr>
          <p:nvPr>
            <p:ph idx="1"/>
          </p:nvPr>
        </p:nvSpPr>
        <p:spPr/>
        <p:txBody>
          <a:bodyPr/>
          <a:lstStyle/>
          <a:p>
            <a:r>
              <a:rPr lang="zh-CN" altLang="en-US" dirty="0"/>
              <a:t>设</a:t>
            </a:r>
            <a:r>
              <a:rPr lang="en-US" altLang="zh-CN" dirty="0"/>
              <a:t>1</a:t>
            </a:r>
            <a:r>
              <a:rPr lang="zh-CN" altLang="en-US" dirty="0"/>
              <a:t>到</a:t>
            </a:r>
            <a:r>
              <a:rPr lang="en-US" altLang="zh-CN" dirty="0"/>
              <a:t>n</a:t>
            </a:r>
            <a:r>
              <a:rPr lang="zh-CN" altLang="en-US" dirty="0"/>
              <a:t>的路径上的点为</a:t>
            </a:r>
            <a:r>
              <a:rPr lang="en-US" altLang="zh-CN" dirty="0"/>
              <a:t>A</a:t>
            </a:r>
            <a:r>
              <a:rPr lang="zh-CN" altLang="en-US" dirty="0"/>
              <a:t>，</a:t>
            </a:r>
            <a:r>
              <a:rPr lang="en-US" altLang="zh-CN" dirty="0"/>
              <a:t>n</a:t>
            </a:r>
            <a:r>
              <a:rPr lang="zh-CN" altLang="en-US" dirty="0"/>
              <a:t>到</a:t>
            </a:r>
            <a:r>
              <a:rPr lang="en-US" altLang="zh-CN" dirty="0"/>
              <a:t>1</a:t>
            </a:r>
            <a:r>
              <a:rPr lang="zh-CN" altLang="en-US" dirty="0"/>
              <a:t>路径上的点为</a:t>
            </a:r>
            <a:r>
              <a:rPr lang="en-US" altLang="zh-CN" dirty="0"/>
              <a:t>B</a:t>
            </a:r>
            <a:r>
              <a:rPr lang="zh-CN" altLang="en-US" dirty="0"/>
              <a:t>。</a:t>
            </a:r>
            <a:endParaRPr lang="en-US" altLang="zh-CN" dirty="0"/>
          </a:p>
          <a:p>
            <a:r>
              <a:rPr lang="zh-CN" altLang="en-US" dirty="0"/>
              <a:t>考虑证明一个更强的性质，对于每个</a:t>
            </a:r>
            <a:r>
              <a:rPr lang="en-US" altLang="zh-CN" dirty="0" err="1"/>
              <a:t>i</a:t>
            </a:r>
            <a:r>
              <a:rPr lang="zh-CN" altLang="en-US" dirty="0"/>
              <a:t>∈</a:t>
            </a:r>
            <a:r>
              <a:rPr lang="en-US" altLang="zh-CN" dirty="0"/>
              <a:t>[2,n-2]</a:t>
            </a:r>
            <a:r>
              <a:rPr lang="zh-CN" altLang="en-US" dirty="0"/>
              <a:t>，</a:t>
            </a:r>
            <a:r>
              <a:rPr lang="en-US" altLang="zh-CN" dirty="0" err="1"/>
              <a:t>i</a:t>
            </a:r>
            <a:r>
              <a:rPr lang="zh-CN" altLang="en-US" dirty="0"/>
              <a:t>和</a:t>
            </a:r>
            <a:r>
              <a:rPr lang="en-US" altLang="zh-CN" dirty="0"/>
              <a:t>i+1</a:t>
            </a:r>
            <a:r>
              <a:rPr lang="zh-CN" altLang="en-US" dirty="0"/>
              <a:t>不全在</a:t>
            </a:r>
            <a:r>
              <a:rPr lang="en-US" altLang="zh-CN" dirty="0"/>
              <a:t>A</a:t>
            </a:r>
            <a:r>
              <a:rPr lang="zh-CN" altLang="en-US" dirty="0"/>
              <a:t>中，也不全在</a:t>
            </a:r>
            <a:r>
              <a:rPr lang="en-US" altLang="zh-CN" dirty="0"/>
              <a:t>B</a:t>
            </a:r>
            <a:r>
              <a:rPr lang="zh-CN" altLang="en-US" dirty="0"/>
              <a:t>中。</a:t>
            </a:r>
            <a:endParaRPr lang="en-US" altLang="zh-CN" dirty="0"/>
          </a:p>
          <a:p>
            <a:r>
              <a:rPr lang="zh-CN" altLang="en-US" dirty="0"/>
              <a:t>若</a:t>
            </a:r>
            <a:r>
              <a:rPr lang="en-US" altLang="zh-CN" dirty="0"/>
              <a:t>i,i+1</a:t>
            </a:r>
            <a:r>
              <a:rPr lang="zh-CN" altLang="en-US" dirty="0"/>
              <a:t>均属于</a:t>
            </a:r>
            <a:r>
              <a:rPr lang="en-US" altLang="zh-CN" dirty="0"/>
              <a:t>A</a:t>
            </a:r>
            <a:r>
              <a:rPr lang="zh-CN" altLang="en-US" dirty="0"/>
              <a:t>，设</a:t>
            </a:r>
            <a:r>
              <a:rPr lang="en-US" altLang="zh-CN" dirty="0" err="1"/>
              <a:t>p,q</a:t>
            </a:r>
            <a:r>
              <a:rPr lang="zh-CN" altLang="en-US" dirty="0"/>
              <a:t>满足</a:t>
            </a:r>
            <a:r>
              <a:rPr lang="en-US" altLang="zh-CN" dirty="0"/>
              <a:t>p&lt;</a:t>
            </a:r>
            <a:r>
              <a:rPr lang="en-US" altLang="zh-CN" dirty="0" err="1"/>
              <a:t>i</a:t>
            </a:r>
            <a:r>
              <a:rPr lang="zh-CN" altLang="en-US" dirty="0"/>
              <a:t>，</a:t>
            </a:r>
            <a:r>
              <a:rPr lang="en-US" altLang="zh-CN" dirty="0"/>
              <a:t>i+1&lt;q</a:t>
            </a:r>
            <a:r>
              <a:rPr lang="zh-CN" altLang="en-US" dirty="0"/>
              <a:t>且</a:t>
            </a:r>
            <a:r>
              <a:rPr lang="en-US" altLang="zh-CN" dirty="0"/>
              <a:t>p</a:t>
            </a:r>
            <a:r>
              <a:rPr lang="zh-CN" altLang="en-US" dirty="0"/>
              <a:t>、</a:t>
            </a:r>
            <a:r>
              <a:rPr lang="en-US" altLang="zh-CN" dirty="0"/>
              <a:t>q</a:t>
            </a:r>
            <a:r>
              <a:rPr lang="zh-CN" altLang="en-US" dirty="0"/>
              <a:t>在</a:t>
            </a:r>
            <a:r>
              <a:rPr lang="en-US" altLang="zh-CN" dirty="0"/>
              <a:t>B</a:t>
            </a:r>
            <a:r>
              <a:rPr lang="zh-CN" altLang="en-US" dirty="0"/>
              <a:t>中（即跨过</a:t>
            </a:r>
            <a:r>
              <a:rPr lang="en-US" altLang="zh-CN" dirty="0"/>
              <a:t>i,i+1</a:t>
            </a:r>
            <a:r>
              <a:rPr lang="zh-CN" altLang="en-US" dirty="0"/>
              <a:t>这段的</a:t>
            </a:r>
            <a:r>
              <a:rPr lang="en-US" altLang="zh-CN" dirty="0"/>
              <a:t>B</a:t>
            </a:r>
            <a:r>
              <a:rPr lang="zh-CN" altLang="en-US" dirty="0"/>
              <a:t>边），我们将</a:t>
            </a:r>
            <a:r>
              <a:rPr lang="en-US" altLang="zh-CN" dirty="0"/>
              <a:t>(</a:t>
            </a:r>
            <a:r>
              <a:rPr lang="en-US" altLang="zh-CN" dirty="0" err="1"/>
              <a:t>p,q</a:t>
            </a:r>
            <a:r>
              <a:rPr lang="en-US" altLang="zh-CN" dirty="0"/>
              <a:t>) (i,i+1)</a:t>
            </a:r>
            <a:r>
              <a:rPr lang="zh-CN" altLang="en-US" dirty="0"/>
              <a:t>改为</a:t>
            </a:r>
            <a:r>
              <a:rPr lang="en-US" altLang="zh-CN" dirty="0"/>
              <a:t>(p,i+1) (</a:t>
            </a:r>
            <a:r>
              <a:rPr lang="en-US" altLang="zh-CN" dirty="0" err="1"/>
              <a:t>i,q</a:t>
            </a:r>
            <a:r>
              <a:rPr lang="en-US" altLang="zh-CN" dirty="0"/>
              <a:t>)</a:t>
            </a:r>
            <a:r>
              <a:rPr lang="zh-CN" altLang="en-US" dirty="0"/>
              <a:t>，可以发现答案不会变劣。</a:t>
            </a:r>
            <a:endParaRPr lang="en-US" altLang="zh-CN" dirty="0"/>
          </a:p>
          <a:p>
            <a:r>
              <a:rPr lang="zh-CN" altLang="en-US" dirty="0"/>
              <a:t>证明</a:t>
            </a:r>
            <a:r>
              <a:rPr lang="zh-CN" altLang="en-US" dirty="0">
                <a:sym typeface="Wingdings" panose="05000000000000000000" pitchFamily="2" charset="2"/>
              </a:rPr>
              <a:t>：设</a:t>
            </a:r>
            <a:r>
              <a:rPr lang="en-US" altLang="zh-CN" dirty="0">
                <a:sym typeface="Wingdings" panose="05000000000000000000" pitchFamily="2" charset="2"/>
              </a:rPr>
              <a:t>v[</a:t>
            </a:r>
            <a:r>
              <a:rPr lang="en-US" altLang="zh-CN" dirty="0" err="1">
                <a:sym typeface="Wingdings" panose="05000000000000000000" pitchFamily="2" charset="2"/>
              </a:rPr>
              <a:t>i</a:t>
            </a:r>
            <a:r>
              <a:rPr lang="en-US" altLang="zh-CN" dirty="0">
                <a:sym typeface="Wingdings" panose="05000000000000000000" pitchFamily="2" charset="2"/>
              </a:rPr>
              <a:t>]-v[p]=</a:t>
            </a:r>
            <a:r>
              <a:rPr lang="en-US" altLang="zh-CN" dirty="0" err="1">
                <a:sym typeface="Wingdings" panose="05000000000000000000" pitchFamily="2" charset="2"/>
              </a:rPr>
              <a:t>a,v</a:t>
            </a:r>
            <a:r>
              <a:rPr lang="en-US" altLang="zh-CN" dirty="0">
                <a:sym typeface="Wingdings" panose="05000000000000000000" pitchFamily="2" charset="2"/>
              </a:rPr>
              <a:t>[i+1]-v[</a:t>
            </a:r>
            <a:r>
              <a:rPr lang="en-US" altLang="zh-CN" dirty="0" err="1">
                <a:sym typeface="Wingdings" panose="05000000000000000000" pitchFamily="2" charset="2"/>
              </a:rPr>
              <a:t>i</a:t>
            </a:r>
            <a:r>
              <a:rPr lang="en-US" altLang="zh-CN" dirty="0">
                <a:sym typeface="Wingdings" panose="05000000000000000000" pitchFamily="2" charset="2"/>
              </a:rPr>
              <a:t>]=</a:t>
            </a:r>
            <a:r>
              <a:rPr lang="en-US" altLang="zh-CN" dirty="0" err="1">
                <a:sym typeface="Wingdings" panose="05000000000000000000" pitchFamily="2" charset="2"/>
              </a:rPr>
              <a:t>b,v</a:t>
            </a:r>
            <a:r>
              <a:rPr lang="en-US" altLang="zh-CN" dirty="0">
                <a:sym typeface="Wingdings" panose="05000000000000000000" pitchFamily="2" charset="2"/>
              </a:rPr>
              <a:t>[q]-v[i+1]=c</a:t>
            </a:r>
            <a:r>
              <a:rPr lang="zh-CN" altLang="en-US" dirty="0">
                <a:sym typeface="Wingdings" panose="05000000000000000000" pitchFamily="2" charset="2"/>
              </a:rPr>
              <a:t>，那么原来和为</a:t>
            </a:r>
            <a:r>
              <a:rPr lang="en-US" altLang="zh-CN" dirty="0">
                <a:sym typeface="Wingdings" panose="05000000000000000000" pitchFamily="2" charset="2"/>
              </a:rPr>
              <a:t>(</a:t>
            </a:r>
            <a:r>
              <a:rPr lang="en-US" altLang="zh-CN" dirty="0" err="1">
                <a:sym typeface="Wingdings" panose="05000000000000000000" pitchFamily="2" charset="2"/>
              </a:rPr>
              <a:t>a+b+c</a:t>
            </a:r>
            <a:r>
              <a:rPr lang="en-US" altLang="zh-CN" dirty="0">
                <a:sym typeface="Wingdings" panose="05000000000000000000" pitchFamily="2" charset="2"/>
              </a:rPr>
              <a:t>)^2+b^2</a:t>
            </a:r>
            <a:r>
              <a:rPr lang="zh-CN" altLang="en-US" dirty="0">
                <a:sym typeface="Wingdings" panose="05000000000000000000" pitchFamily="2" charset="2"/>
              </a:rPr>
              <a:t>，现在为</a:t>
            </a:r>
            <a:r>
              <a:rPr lang="en-US" altLang="zh-CN" dirty="0">
                <a:sym typeface="Wingdings" panose="05000000000000000000" pitchFamily="2" charset="2"/>
              </a:rPr>
              <a:t>(</a:t>
            </a:r>
            <a:r>
              <a:rPr lang="en-US" altLang="zh-CN" dirty="0" err="1">
                <a:sym typeface="Wingdings" panose="05000000000000000000" pitchFamily="2" charset="2"/>
              </a:rPr>
              <a:t>a+b</a:t>
            </a:r>
            <a:r>
              <a:rPr lang="en-US" altLang="zh-CN" dirty="0">
                <a:sym typeface="Wingdings" panose="05000000000000000000" pitchFamily="2" charset="2"/>
              </a:rPr>
              <a:t>)^2+(</a:t>
            </a:r>
            <a:r>
              <a:rPr lang="en-US" altLang="zh-CN" dirty="0" err="1">
                <a:sym typeface="Wingdings" panose="05000000000000000000" pitchFamily="2" charset="2"/>
              </a:rPr>
              <a:t>b+c</a:t>
            </a:r>
            <a:r>
              <a:rPr lang="en-US" altLang="zh-CN" dirty="0">
                <a:sym typeface="Wingdings" panose="05000000000000000000" pitchFamily="2" charset="2"/>
              </a:rPr>
              <a:t>)^2</a:t>
            </a:r>
            <a:r>
              <a:rPr lang="zh-CN" altLang="en-US" dirty="0">
                <a:sym typeface="Wingdings" panose="05000000000000000000" pitchFamily="2" charset="2"/>
              </a:rPr>
              <a:t>，容易看出和变小了。</a:t>
            </a:r>
            <a:endParaRPr lang="en-US" altLang="zh-CN" dirty="0">
              <a:sym typeface="Wingdings" panose="05000000000000000000" pitchFamily="2" charset="2"/>
            </a:endParaRPr>
          </a:p>
          <a:p>
            <a:r>
              <a:rPr lang="zh-CN" altLang="en-US" dirty="0">
                <a:sym typeface="Wingdings" panose="05000000000000000000" pitchFamily="2" charset="2"/>
              </a:rPr>
              <a:t>所以我们可以发现，</a:t>
            </a:r>
            <a:r>
              <a:rPr lang="zh-CN" altLang="en-US" dirty="0"/>
              <a:t>边</a:t>
            </a:r>
            <a:r>
              <a:rPr lang="en-US" altLang="zh-CN" dirty="0"/>
              <a:t>(1,2),(n-1,n),(1,3),(2,4),(3,5)...(n-2,n)</a:t>
            </a:r>
            <a:r>
              <a:rPr lang="zh-CN" altLang="en-US" dirty="0"/>
              <a:t>即为最优解，交上去，过了。</a:t>
            </a:r>
            <a:r>
              <a:rPr lang="zh-CN" altLang="en-US" strike="sngStrike" dirty="0"/>
              <a:t>出门打表</a:t>
            </a:r>
            <a:r>
              <a:rPr lang="en-US" altLang="zh-CN" strike="sngStrike" dirty="0"/>
              <a:t>5min</a:t>
            </a:r>
            <a:r>
              <a:rPr lang="zh-CN" altLang="en-US" strike="sngStrike" dirty="0"/>
              <a:t>就过了，证明个毛线</a:t>
            </a:r>
            <a:endParaRPr lang="en-US" altLang="zh-CN" strike="sngStrike" dirty="0"/>
          </a:p>
        </p:txBody>
      </p:sp>
    </p:spTree>
    <p:extLst>
      <p:ext uri="{BB962C8B-B14F-4D97-AF65-F5344CB8AC3E}">
        <p14:creationId xmlns:p14="http://schemas.microsoft.com/office/powerpoint/2010/main" val="32726260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0B3BF3-1200-4DEB-AD3C-AD7153E4B90B}"/>
              </a:ext>
            </a:extLst>
          </p:cNvPr>
          <p:cNvSpPr>
            <a:spLocks noGrp="1"/>
          </p:cNvSpPr>
          <p:nvPr>
            <p:ph type="title"/>
          </p:nvPr>
        </p:nvSpPr>
        <p:spPr/>
        <p:txBody>
          <a:bodyPr/>
          <a:lstStyle/>
          <a:p>
            <a:r>
              <a:rPr lang="zh-CN" altLang="en-US" dirty="0"/>
              <a:t>新年的拯救计划</a:t>
            </a:r>
          </a:p>
        </p:txBody>
      </p:sp>
      <p:sp>
        <p:nvSpPr>
          <p:cNvPr id="3" name="内容占位符 2">
            <a:extLst>
              <a:ext uri="{FF2B5EF4-FFF2-40B4-BE49-F238E27FC236}">
                <a16:creationId xmlns:a16="http://schemas.microsoft.com/office/drawing/2014/main" id="{F0DF59DA-95CF-4162-BAA0-1D1FF9DD0CDC}"/>
              </a:ext>
            </a:extLst>
          </p:cNvPr>
          <p:cNvSpPr>
            <a:spLocks noGrp="1"/>
          </p:cNvSpPr>
          <p:nvPr>
            <p:ph idx="1"/>
          </p:nvPr>
        </p:nvSpPr>
        <p:spPr/>
        <p:txBody>
          <a:bodyPr/>
          <a:lstStyle/>
          <a:p>
            <a:r>
              <a:rPr lang="zh-CN" altLang="en-US" dirty="0"/>
              <a:t>有一个</a:t>
            </a:r>
            <a:r>
              <a:rPr lang="en-US" altLang="zh-CN" dirty="0"/>
              <a:t>n</a:t>
            </a:r>
            <a:r>
              <a:rPr lang="zh-CN" altLang="en-US" dirty="0"/>
              <a:t>个点的完全图，你需要构造尽量多的生成树，满足边集两两不交（即没有公共边）。</a:t>
            </a:r>
            <a:endParaRPr lang="en-US" altLang="zh-CN" dirty="0"/>
          </a:p>
          <a:p>
            <a:r>
              <a:rPr lang="en-US" altLang="zh-CN" dirty="0"/>
              <a:t>3&lt;=n&lt;=2000</a:t>
            </a:r>
            <a:r>
              <a:rPr lang="zh-CN" altLang="en-US" dirty="0"/>
              <a:t>。</a:t>
            </a:r>
          </a:p>
        </p:txBody>
      </p:sp>
      <p:sp>
        <p:nvSpPr>
          <p:cNvPr id="4" name="文本框 3">
            <a:extLst>
              <a:ext uri="{FF2B5EF4-FFF2-40B4-BE49-F238E27FC236}">
                <a16:creationId xmlns:a16="http://schemas.microsoft.com/office/drawing/2014/main" id="{C657530A-7A5D-46EB-A239-0CDDE58DE49E}"/>
              </a:ext>
            </a:extLst>
          </p:cNvPr>
          <p:cNvSpPr txBox="1"/>
          <p:nvPr/>
        </p:nvSpPr>
        <p:spPr>
          <a:xfrm>
            <a:off x="1293813" y="5805264"/>
            <a:ext cx="5808711" cy="341632"/>
          </a:xfrm>
          <a:prstGeom prst="rect">
            <a:avLst/>
          </a:prstGeom>
          <a:noFill/>
        </p:spPr>
        <p:txBody>
          <a:bodyPr wrap="square" rtlCol="0">
            <a:spAutoFit/>
          </a:bodyPr>
          <a:lstStyle/>
          <a:p>
            <a:pPr>
              <a:lnSpc>
                <a:spcPct val="90000"/>
              </a:lnSpc>
            </a:pPr>
            <a:r>
              <a:rPr lang="en-US" altLang="zh-CN" dirty="0"/>
              <a:t>Source</a:t>
            </a:r>
            <a:r>
              <a:rPr lang="zh-CN" altLang="en-US" dirty="0"/>
              <a:t>：</a:t>
            </a:r>
            <a:r>
              <a:rPr lang="en-US" altLang="zh-CN" dirty="0"/>
              <a:t>Goodbye </a:t>
            </a:r>
            <a:r>
              <a:rPr lang="en-US" altLang="zh-CN" dirty="0" err="1"/>
              <a:t>Wuxu</a:t>
            </a:r>
            <a:endParaRPr lang="zh-CN" altLang="en-US" dirty="0"/>
          </a:p>
        </p:txBody>
      </p:sp>
    </p:spTree>
    <p:extLst>
      <p:ext uri="{BB962C8B-B14F-4D97-AF65-F5344CB8AC3E}">
        <p14:creationId xmlns:p14="http://schemas.microsoft.com/office/powerpoint/2010/main" val="15925395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0B3BF3-1200-4DEB-AD3C-AD7153E4B90B}"/>
              </a:ext>
            </a:extLst>
          </p:cNvPr>
          <p:cNvSpPr>
            <a:spLocks noGrp="1"/>
          </p:cNvSpPr>
          <p:nvPr>
            <p:ph type="title"/>
          </p:nvPr>
        </p:nvSpPr>
        <p:spPr/>
        <p:txBody>
          <a:bodyPr/>
          <a:lstStyle/>
          <a:p>
            <a:r>
              <a:rPr lang="zh-CN" altLang="en-US" dirty="0"/>
              <a:t>新年的拯救计划</a:t>
            </a:r>
          </a:p>
        </p:txBody>
      </p:sp>
      <p:sp>
        <p:nvSpPr>
          <p:cNvPr id="3" name="内容占位符 2">
            <a:extLst>
              <a:ext uri="{FF2B5EF4-FFF2-40B4-BE49-F238E27FC236}">
                <a16:creationId xmlns:a16="http://schemas.microsoft.com/office/drawing/2014/main" id="{F0DF59DA-95CF-4162-BAA0-1D1FF9DD0CDC}"/>
              </a:ext>
            </a:extLst>
          </p:cNvPr>
          <p:cNvSpPr>
            <a:spLocks noGrp="1"/>
          </p:cNvSpPr>
          <p:nvPr>
            <p:ph idx="1"/>
          </p:nvPr>
        </p:nvSpPr>
        <p:spPr/>
        <p:txBody>
          <a:bodyPr/>
          <a:lstStyle/>
          <a:p>
            <a:r>
              <a:rPr lang="zh-CN" altLang="en-US" dirty="0"/>
              <a:t>假设分解成</a:t>
            </a:r>
            <a:r>
              <a:rPr lang="en-US" altLang="zh-CN" dirty="0"/>
              <a:t>a</a:t>
            </a:r>
            <a:r>
              <a:rPr lang="zh-CN" altLang="en-US" dirty="0"/>
              <a:t>个生成树，那么显然有</a:t>
            </a:r>
            <a:r>
              <a:rPr lang="en-US" altLang="zh-CN" dirty="0"/>
              <a:t>a(n-1)&lt;=n(n-1)/2</a:t>
            </a:r>
            <a:r>
              <a:rPr lang="zh-CN" altLang="en-US" dirty="0"/>
              <a:t>（边两两不交），那么</a:t>
            </a:r>
            <a:r>
              <a:rPr lang="en-US" altLang="zh-CN" dirty="0"/>
              <a:t>a&lt;=[n/2]</a:t>
            </a:r>
            <a:r>
              <a:rPr lang="zh-CN" altLang="en-US" dirty="0"/>
              <a:t>（下取整）。打表发现这好像是能取到的。</a:t>
            </a:r>
            <a:endParaRPr lang="en-US" altLang="zh-CN" dirty="0"/>
          </a:p>
          <a:p>
            <a:r>
              <a:rPr lang="zh-CN" altLang="en-US" dirty="0"/>
              <a:t>显然只需要解决</a:t>
            </a:r>
            <a:r>
              <a:rPr lang="en-US" altLang="zh-CN" dirty="0"/>
              <a:t>n</a:t>
            </a:r>
            <a:r>
              <a:rPr lang="zh-CN" altLang="en-US" dirty="0"/>
              <a:t>为偶数的情况，</a:t>
            </a:r>
            <a:r>
              <a:rPr lang="en-US" altLang="zh-CN" dirty="0"/>
              <a:t>n</a:t>
            </a:r>
            <a:r>
              <a:rPr lang="zh-CN" altLang="en-US" dirty="0"/>
              <a:t>为奇数的情况只需将</a:t>
            </a:r>
            <a:r>
              <a:rPr lang="en-US" altLang="zh-CN" dirty="0"/>
              <a:t>n-1</a:t>
            </a:r>
            <a:r>
              <a:rPr lang="zh-CN" altLang="en-US" dirty="0"/>
              <a:t>的构造中每一棵树连上一条到</a:t>
            </a:r>
            <a:r>
              <a:rPr lang="en-US" altLang="zh-CN" dirty="0"/>
              <a:t>n</a:t>
            </a:r>
            <a:r>
              <a:rPr lang="zh-CN" altLang="en-US" dirty="0"/>
              <a:t>的边即可。</a:t>
            </a:r>
            <a:endParaRPr lang="en-US" altLang="zh-CN" dirty="0"/>
          </a:p>
          <a:p>
            <a:endParaRPr lang="zh-CN" altLang="en-US" dirty="0"/>
          </a:p>
        </p:txBody>
      </p:sp>
    </p:spTree>
    <p:extLst>
      <p:ext uri="{BB962C8B-B14F-4D97-AF65-F5344CB8AC3E}">
        <p14:creationId xmlns:p14="http://schemas.microsoft.com/office/powerpoint/2010/main" val="34317084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0B3BF3-1200-4DEB-AD3C-AD7153E4B90B}"/>
              </a:ext>
            </a:extLst>
          </p:cNvPr>
          <p:cNvSpPr>
            <a:spLocks noGrp="1"/>
          </p:cNvSpPr>
          <p:nvPr>
            <p:ph type="title"/>
          </p:nvPr>
        </p:nvSpPr>
        <p:spPr/>
        <p:txBody>
          <a:bodyPr/>
          <a:lstStyle/>
          <a:p>
            <a:r>
              <a:rPr lang="zh-CN" altLang="en-US" dirty="0"/>
              <a:t>新年的拯救计划</a:t>
            </a:r>
          </a:p>
        </p:txBody>
      </p:sp>
      <p:sp>
        <p:nvSpPr>
          <p:cNvPr id="3" name="内容占位符 2">
            <a:extLst>
              <a:ext uri="{FF2B5EF4-FFF2-40B4-BE49-F238E27FC236}">
                <a16:creationId xmlns:a16="http://schemas.microsoft.com/office/drawing/2014/main" id="{F0DF59DA-95CF-4162-BAA0-1D1FF9DD0CDC}"/>
              </a:ext>
            </a:extLst>
          </p:cNvPr>
          <p:cNvSpPr>
            <a:spLocks noGrp="1"/>
          </p:cNvSpPr>
          <p:nvPr>
            <p:ph idx="1"/>
          </p:nvPr>
        </p:nvSpPr>
        <p:spPr/>
        <p:txBody>
          <a:bodyPr/>
          <a:lstStyle/>
          <a:p>
            <a:r>
              <a:rPr lang="zh-CN" altLang="en-US" dirty="0"/>
              <a:t>我的构造是这样的，假设构出了</a:t>
            </a:r>
            <a:r>
              <a:rPr lang="en-US" altLang="zh-CN" dirty="0"/>
              <a:t>n-2</a:t>
            </a:r>
            <a:r>
              <a:rPr lang="zh-CN" altLang="en-US" dirty="0"/>
              <a:t>的方案，考虑构出</a:t>
            </a:r>
            <a:r>
              <a:rPr lang="en-US" altLang="zh-CN" dirty="0"/>
              <a:t>n</a:t>
            </a:r>
            <a:r>
              <a:rPr lang="zh-CN" altLang="en-US" dirty="0"/>
              <a:t>的方案（偶数）。多余的边为与</a:t>
            </a:r>
            <a:r>
              <a:rPr lang="en-US" altLang="zh-CN" dirty="0"/>
              <a:t>n-1</a:t>
            </a:r>
            <a:r>
              <a:rPr lang="zh-CN" altLang="en-US" dirty="0"/>
              <a:t>和</a:t>
            </a:r>
            <a:r>
              <a:rPr lang="en-US" altLang="zh-CN" dirty="0"/>
              <a:t>n</a:t>
            </a:r>
            <a:r>
              <a:rPr lang="zh-CN" altLang="en-US" dirty="0"/>
              <a:t>有关的边。</a:t>
            </a:r>
            <a:endParaRPr lang="en-US" altLang="zh-CN" dirty="0"/>
          </a:p>
          <a:p>
            <a:r>
              <a:rPr lang="zh-CN" altLang="en-US" dirty="0"/>
              <a:t>考虑在原方案的第</a:t>
            </a:r>
            <a:r>
              <a:rPr lang="en-US" altLang="zh-CN" dirty="0" err="1"/>
              <a:t>i</a:t>
            </a:r>
            <a:r>
              <a:rPr lang="zh-CN" altLang="en-US" dirty="0"/>
              <a:t>棵生成树上加两条边</a:t>
            </a:r>
            <a:r>
              <a:rPr lang="zh-CN" altLang="en-US" dirty="0">
                <a:sym typeface="Wingdings" panose="05000000000000000000" pitchFamily="2" charset="2"/>
              </a:rPr>
              <a:t>：</a:t>
            </a:r>
            <a:r>
              <a:rPr lang="en-US" altLang="zh-CN" dirty="0">
                <a:sym typeface="Wingdings" panose="05000000000000000000" pitchFamily="2" charset="2"/>
              </a:rPr>
              <a:t>(2i-1,n-1)</a:t>
            </a:r>
            <a:r>
              <a:rPr lang="zh-CN" altLang="en-US" dirty="0">
                <a:sym typeface="Wingdings" panose="05000000000000000000" pitchFamily="2" charset="2"/>
              </a:rPr>
              <a:t>和</a:t>
            </a:r>
            <a:r>
              <a:rPr lang="en-US" altLang="zh-CN" dirty="0">
                <a:sym typeface="Wingdings" panose="05000000000000000000" pitchFamily="2" charset="2"/>
              </a:rPr>
              <a:t>(2i,n)</a:t>
            </a:r>
            <a:r>
              <a:rPr lang="zh-CN" altLang="en-US" dirty="0">
                <a:sym typeface="Wingdings" panose="05000000000000000000" pitchFamily="2" charset="2"/>
              </a:rPr>
              <a:t>。加一棵生成树：</a:t>
            </a:r>
            <a:r>
              <a:rPr lang="en-US" altLang="zh-CN" dirty="0">
                <a:sym typeface="Wingdings" panose="05000000000000000000" pitchFamily="2" charset="2"/>
              </a:rPr>
              <a:t>(n-1,n)</a:t>
            </a:r>
            <a:r>
              <a:rPr lang="zh-CN" altLang="en-US" dirty="0">
                <a:sym typeface="Wingdings" panose="05000000000000000000" pitchFamily="2" charset="2"/>
              </a:rPr>
              <a:t>，</a:t>
            </a:r>
            <a:r>
              <a:rPr lang="en-US" altLang="zh-CN" dirty="0">
                <a:sym typeface="Wingdings" panose="05000000000000000000" pitchFamily="2" charset="2"/>
              </a:rPr>
              <a:t>(2i-1,n)</a:t>
            </a:r>
            <a:r>
              <a:rPr lang="zh-CN" altLang="en-US" dirty="0">
                <a:sym typeface="Wingdings" panose="05000000000000000000" pitchFamily="2" charset="2"/>
              </a:rPr>
              <a:t>和</a:t>
            </a:r>
            <a:r>
              <a:rPr lang="en-US" altLang="zh-CN" dirty="0">
                <a:sym typeface="Wingdings" panose="05000000000000000000" pitchFamily="2" charset="2"/>
              </a:rPr>
              <a:t>(2i,n-1)</a:t>
            </a:r>
            <a:r>
              <a:rPr lang="zh-CN" altLang="en-US" dirty="0">
                <a:sym typeface="Wingdings" panose="05000000000000000000" pitchFamily="2" charset="2"/>
              </a:rPr>
              <a:t>（</a:t>
            </a:r>
            <a:r>
              <a:rPr lang="en-US" altLang="zh-CN" dirty="0">
                <a:sym typeface="Wingdings" panose="05000000000000000000" pitchFamily="2" charset="2"/>
              </a:rPr>
              <a:t>1&lt;=</a:t>
            </a:r>
            <a:r>
              <a:rPr lang="en-US" altLang="zh-CN" dirty="0" err="1">
                <a:sym typeface="Wingdings" panose="05000000000000000000" pitchFamily="2" charset="2"/>
              </a:rPr>
              <a:t>i</a:t>
            </a:r>
            <a:r>
              <a:rPr lang="en-US" altLang="zh-CN" dirty="0">
                <a:sym typeface="Wingdings" panose="05000000000000000000" pitchFamily="2" charset="2"/>
              </a:rPr>
              <a:t>&lt;=n/2-1</a:t>
            </a:r>
            <a:r>
              <a:rPr lang="zh-CN" altLang="en-US" dirty="0">
                <a:sym typeface="Wingdings" panose="05000000000000000000" pitchFamily="2" charset="2"/>
              </a:rPr>
              <a:t>），我们就得到了一个合法方案。</a:t>
            </a:r>
            <a:endParaRPr lang="en-US" altLang="zh-CN" dirty="0">
              <a:sym typeface="Wingdings" panose="05000000000000000000" pitchFamily="2" charset="2"/>
            </a:endParaRPr>
          </a:p>
          <a:p>
            <a:r>
              <a:rPr lang="zh-CN" altLang="en-US" dirty="0">
                <a:sym typeface="Wingdings" panose="05000000000000000000" pitchFamily="2" charset="2"/>
              </a:rPr>
              <a:t>此外还有硬核构造方法。考虑使用转一圈的思路，为了实现“转一圈”，考虑让每个生成树是一条链，并且每条边两端点编号差互不相同。从某个点</a:t>
            </a:r>
            <a:r>
              <a:rPr lang="en-US" altLang="zh-CN" dirty="0">
                <a:sym typeface="Wingdings" panose="05000000000000000000" pitchFamily="2" charset="2"/>
              </a:rPr>
              <a:t>x</a:t>
            </a:r>
            <a:r>
              <a:rPr lang="zh-CN" altLang="en-US" dirty="0">
                <a:sym typeface="Wingdings" panose="05000000000000000000" pitchFamily="2" charset="2"/>
              </a:rPr>
              <a:t>开始，每次把</a:t>
            </a:r>
            <a:r>
              <a:rPr lang="en-US" altLang="zh-CN" dirty="0">
                <a:sym typeface="Wingdings" panose="05000000000000000000" pitchFamily="2" charset="2"/>
              </a:rPr>
              <a:t>x+=1</a:t>
            </a:r>
            <a:r>
              <a:rPr lang="zh-CN" altLang="en-US" dirty="0">
                <a:sym typeface="Wingdings" panose="05000000000000000000" pitchFamily="2" charset="2"/>
              </a:rPr>
              <a:t>，</a:t>
            </a:r>
            <a:r>
              <a:rPr lang="en-US" altLang="zh-CN" dirty="0">
                <a:sym typeface="Wingdings" panose="05000000000000000000" pitchFamily="2" charset="2"/>
              </a:rPr>
              <a:t>-=2</a:t>
            </a:r>
            <a:r>
              <a:rPr lang="zh-CN" altLang="en-US" dirty="0">
                <a:sym typeface="Wingdings" panose="05000000000000000000" pitchFamily="2" charset="2"/>
              </a:rPr>
              <a:t>，</a:t>
            </a:r>
            <a:r>
              <a:rPr lang="en-US" altLang="zh-CN" dirty="0">
                <a:sym typeface="Wingdings" panose="05000000000000000000" pitchFamily="2" charset="2"/>
              </a:rPr>
              <a:t>+=3</a:t>
            </a:r>
            <a:r>
              <a:rPr lang="zh-CN" altLang="en-US" dirty="0">
                <a:sym typeface="Wingdings" panose="05000000000000000000" pitchFamily="2" charset="2"/>
              </a:rPr>
              <a:t>，</a:t>
            </a:r>
            <a:r>
              <a:rPr lang="en-US" altLang="zh-CN" dirty="0">
                <a:sym typeface="Wingdings" panose="05000000000000000000" pitchFamily="2" charset="2"/>
              </a:rPr>
              <a:t>-=4...</a:t>
            </a:r>
            <a:r>
              <a:rPr lang="zh-CN" altLang="en-US" dirty="0">
                <a:sym typeface="Wingdings" panose="05000000000000000000" pitchFamily="2" charset="2"/>
              </a:rPr>
              <a:t>（运算在</a:t>
            </a:r>
            <a:r>
              <a:rPr lang="en-US" altLang="zh-CN" dirty="0">
                <a:sym typeface="Wingdings" panose="05000000000000000000" pitchFamily="2" charset="2"/>
              </a:rPr>
              <a:t>mod n</a:t>
            </a:r>
            <a:r>
              <a:rPr lang="zh-CN" altLang="en-US" dirty="0">
                <a:sym typeface="Wingdings" panose="05000000000000000000" pitchFamily="2" charset="2"/>
              </a:rPr>
              <a:t>意义下，如果从</a:t>
            </a:r>
            <a:r>
              <a:rPr lang="en-US" altLang="zh-CN" dirty="0">
                <a:sym typeface="Wingdings" panose="05000000000000000000" pitchFamily="2" charset="2"/>
              </a:rPr>
              <a:t>0</a:t>
            </a:r>
            <a:r>
              <a:rPr lang="zh-CN" altLang="en-US" dirty="0">
                <a:sym typeface="Wingdings" panose="05000000000000000000" pitchFamily="2" charset="2"/>
              </a:rPr>
              <a:t>编号的话）这样连成一条链。把</a:t>
            </a:r>
            <a:r>
              <a:rPr lang="en-US" altLang="zh-CN" dirty="0">
                <a:sym typeface="Wingdings" panose="05000000000000000000" pitchFamily="2" charset="2"/>
              </a:rPr>
              <a:t>x</a:t>
            </a:r>
            <a:r>
              <a:rPr lang="zh-CN" altLang="en-US" dirty="0">
                <a:sym typeface="Wingdings" panose="05000000000000000000" pitchFamily="2" charset="2"/>
              </a:rPr>
              <a:t>取遍</a:t>
            </a:r>
            <a:r>
              <a:rPr lang="en-US" altLang="zh-CN" dirty="0">
                <a:sym typeface="Wingdings" panose="05000000000000000000" pitchFamily="2" charset="2"/>
              </a:rPr>
              <a:t>[0,n/2)</a:t>
            </a:r>
            <a:r>
              <a:rPr lang="zh-CN" altLang="en-US" dirty="0">
                <a:sym typeface="Wingdings" panose="05000000000000000000" pitchFamily="2" charset="2"/>
              </a:rPr>
              <a:t>恰好可行。</a:t>
            </a:r>
            <a:endParaRPr lang="zh-CN" altLang="en-US" dirty="0"/>
          </a:p>
        </p:txBody>
      </p:sp>
    </p:spTree>
    <p:extLst>
      <p:ext uri="{BB962C8B-B14F-4D97-AF65-F5344CB8AC3E}">
        <p14:creationId xmlns:p14="http://schemas.microsoft.com/office/powerpoint/2010/main" val="12365653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pPr rtl="0"/>
            <a:r>
              <a:rPr lang="zh-CN" altLang="en-US" dirty="0">
                <a:latin typeface="Microsoft YaHei" panose="020B0503020204020204" pitchFamily="34" charset="-122"/>
                <a:ea typeface="Microsoft YaHei" panose="020B0503020204020204" pitchFamily="34" charset="-122"/>
              </a:rPr>
              <a:t>课前问答</a:t>
            </a:r>
          </a:p>
        </p:txBody>
      </p:sp>
      <p:sp>
        <p:nvSpPr>
          <p:cNvPr id="14" name="内容占位符 13"/>
          <p:cNvSpPr>
            <a:spLocks noGrp="1"/>
          </p:cNvSpPr>
          <p:nvPr>
            <p:ph idx="1"/>
          </p:nvPr>
        </p:nvSpPr>
        <p:spPr/>
        <p:txBody>
          <a:bodyPr rtlCol="0"/>
          <a:lstStyle/>
          <a:p>
            <a:r>
              <a:rPr lang="en-US" altLang="zh-CN" dirty="0">
                <a:latin typeface="Microsoft YaHei" panose="020B0503020204020204" pitchFamily="34" charset="-122"/>
                <a:ea typeface="Microsoft YaHei" panose="020B0503020204020204" pitchFamily="34" charset="-122"/>
              </a:rPr>
              <a:t>Q</a:t>
            </a:r>
            <a:r>
              <a:rPr lang="zh-CN" altLang="en-US" dirty="0">
                <a:latin typeface="Microsoft YaHei" panose="020B0503020204020204" pitchFamily="34" charset="-122"/>
                <a:ea typeface="Microsoft YaHei" panose="020B0503020204020204" pitchFamily="34" charset="-122"/>
              </a:rPr>
              <a:t>：说好的概率与期望呢？</a:t>
            </a:r>
            <a:endParaRPr lang="en-US" altLang="zh-CN" dirty="0">
              <a:latin typeface="Microsoft YaHei" panose="020B0503020204020204" pitchFamily="34" charset="-122"/>
              <a:ea typeface="Microsoft YaHei" panose="020B0503020204020204" pitchFamily="34" charset="-122"/>
            </a:endParaRPr>
          </a:p>
          <a:p>
            <a:pPr rtl="0"/>
            <a:r>
              <a:rPr lang="en-US" altLang="zh-CN" dirty="0">
                <a:latin typeface="Microsoft YaHei" panose="020B0503020204020204" pitchFamily="34" charset="-122"/>
                <a:ea typeface="Microsoft YaHei" panose="020B0503020204020204" pitchFamily="34" charset="-122"/>
              </a:rPr>
              <a:t>A</a:t>
            </a:r>
            <a:r>
              <a:rPr lang="zh-CN" altLang="en-US" dirty="0">
                <a:latin typeface="Microsoft YaHei" panose="020B0503020204020204" pitchFamily="34" charset="-122"/>
                <a:ea typeface="Microsoft YaHei" panose="020B0503020204020204" pitchFamily="34" charset="-122"/>
              </a:rPr>
              <a:t>：没听说过</a:t>
            </a:r>
            <a:endParaRPr lang="en-US" altLang="zh-CN" dirty="0">
              <a:latin typeface="Microsoft YaHei" panose="020B0503020204020204" pitchFamily="34" charset="-122"/>
              <a:ea typeface="Microsoft YaHei" panose="020B0503020204020204" pitchFamily="34" charset="-122"/>
            </a:endParaRPr>
          </a:p>
          <a:p>
            <a:pPr rtl="0"/>
            <a:r>
              <a:rPr lang="en-US" altLang="zh-CN" dirty="0">
                <a:latin typeface="Microsoft YaHei" panose="020B0503020204020204" pitchFamily="34" charset="-122"/>
                <a:ea typeface="Microsoft YaHei" panose="020B0503020204020204" pitchFamily="34" charset="-122"/>
              </a:rPr>
              <a:t>Q</a:t>
            </a:r>
            <a:r>
              <a:rPr lang="zh-CN" altLang="en-US" dirty="0">
                <a:latin typeface="Microsoft YaHei" panose="020B0503020204020204" pitchFamily="34" charset="-122"/>
                <a:ea typeface="Microsoft YaHei" panose="020B0503020204020204" pitchFamily="34" charset="-122"/>
              </a:rPr>
              <a:t>：今天下午的题目和上午有关吗？</a:t>
            </a:r>
            <a:endParaRPr lang="en-US" altLang="zh-CN" dirty="0">
              <a:latin typeface="Microsoft YaHei" panose="020B0503020204020204" pitchFamily="34" charset="-122"/>
              <a:ea typeface="Microsoft YaHei" panose="020B0503020204020204" pitchFamily="34" charset="-122"/>
            </a:endParaRPr>
          </a:p>
          <a:p>
            <a:pPr rtl="0"/>
            <a:r>
              <a:rPr lang="en-US" altLang="zh-CN" dirty="0">
                <a:latin typeface="Microsoft YaHei" panose="020B0503020204020204" pitchFamily="34" charset="-122"/>
                <a:ea typeface="Microsoft YaHei" panose="020B0503020204020204" pitchFamily="34" charset="-122"/>
              </a:rPr>
              <a:t>A</a:t>
            </a:r>
            <a:r>
              <a:rPr lang="zh-CN" altLang="en-US" dirty="0">
                <a:latin typeface="Microsoft YaHei" panose="020B0503020204020204" pitchFamily="34" charset="-122"/>
                <a:ea typeface="Microsoft YaHei" panose="020B0503020204020204" pitchFamily="34" charset="-122"/>
              </a:rPr>
              <a:t>：无可奉告</a:t>
            </a:r>
            <a:endParaRPr lang="en-US" altLang="zh-CN" dirty="0">
              <a:latin typeface="Microsoft YaHei" panose="020B0503020204020204" pitchFamily="34" charset="-122"/>
              <a:ea typeface="Microsoft YaHei" panose="020B0503020204020204" pitchFamily="34" charset="-122"/>
            </a:endParaRPr>
          </a:p>
          <a:p>
            <a:pPr rtl="0"/>
            <a:r>
              <a:rPr lang="en-US" altLang="zh-CN" dirty="0">
                <a:latin typeface="Microsoft YaHei" panose="020B0503020204020204" pitchFamily="34" charset="-122"/>
                <a:ea typeface="Microsoft YaHei" panose="020B0503020204020204" pitchFamily="34" charset="-122"/>
              </a:rPr>
              <a:t>Q</a:t>
            </a:r>
            <a:r>
              <a:rPr lang="zh-CN" altLang="en-US" dirty="0">
                <a:latin typeface="Microsoft YaHei" panose="020B0503020204020204" pitchFamily="34" charset="-122"/>
                <a:ea typeface="Microsoft YaHei" panose="020B0503020204020204" pitchFamily="34" charset="-122"/>
              </a:rPr>
              <a:t>：为什么</a:t>
            </a:r>
            <a:r>
              <a:rPr lang="en-US" altLang="zh-CN" dirty="0">
                <a:latin typeface="Microsoft YaHei" panose="020B0503020204020204" pitchFamily="34" charset="-122"/>
                <a:ea typeface="Microsoft YaHei" panose="020B0503020204020204" pitchFamily="34" charset="-122"/>
              </a:rPr>
              <a:t>ppt</a:t>
            </a:r>
            <a:r>
              <a:rPr lang="zh-CN" altLang="en-US" dirty="0">
                <a:latin typeface="Microsoft YaHei" panose="020B0503020204020204" pitchFamily="34" charset="-122"/>
                <a:ea typeface="Microsoft YaHei" panose="020B0503020204020204" pitchFamily="34" charset="-122"/>
              </a:rPr>
              <a:t>背景这么丑</a:t>
            </a:r>
            <a:endParaRPr lang="en-US" altLang="zh-CN" dirty="0">
              <a:latin typeface="Microsoft YaHei" panose="020B0503020204020204" pitchFamily="34" charset="-122"/>
              <a:ea typeface="Microsoft YaHei" panose="020B0503020204020204" pitchFamily="34" charset="-122"/>
            </a:endParaRPr>
          </a:p>
          <a:p>
            <a:pPr rtl="0"/>
            <a:r>
              <a:rPr lang="en-US" altLang="zh-CN" dirty="0">
                <a:latin typeface="Microsoft YaHei" panose="020B0503020204020204" pitchFamily="34" charset="-122"/>
                <a:ea typeface="Microsoft YaHei" panose="020B0503020204020204" pitchFamily="34" charset="-122"/>
              </a:rPr>
              <a:t>A</a:t>
            </a:r>
            <a:r>
              <a:rPr lang="zh-CN" altLang="en-US" dirty="0">
                <a:latin typeface="Microsoft YaHei" panose="020B0503020204020204" pitchFamily="34" charset="-122"/>
                <a:ea typeface="Microsoft YaHei" panose="020B0503020204020204" pitchFamily="34" charset="-122"/>
              </a:rPr>
              <a:t>：无可奉告</a:t>
            </a:r>
            <a:endParaRPr lang="en-US" altLang="zh-CN" dirty="0">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12708215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55CAD0-5EA2-4ED8-9BD2-1F77CA9218A2}"/>
              </a:ext>
            </a:extLst>
          </p:cNvPr>
          <p:cNvSpPr>
            <a:spLocks noGrp="1"/>
          </p:cNvSpPr>
          <p:nvPr>
            <p:ph type="title"/>
          </p:nvPr>
        </p:nvSpPr>
        <p:spPr/>
        <p:txBody>
          <a:bodyPr/>
          <a:lstStyle/>
          <a:p>
            <a:r>
              <a:rPr lang="en-US" altLang="zh-CN" dirty="0"/>
              <a:t>Ancient civilizations</a:t>
            </a:r>
            <a:endParaRPr lang="zh-CN" altLang="en-US" dirty="0"/>
          </a:p>
        </p:txBody>
      </p:sp>
      <p:sp>
        <p:nvSpPr>
          <p:cNvPr id="3" name="内容占位符 2">
            <a:extLst>
              <a:ext uri="{FF2B5EF4-FFF2-40B4-BE49-F238E27FC236}">
                <a16:creationId xmlns:a16="http://schemas.microsoft.com/office/drawing/2014/main" id="{3AE54A84-9E06-4DF9-B966-474FC4AD6E6F}"/>
              </a:ext>
            </a:extLst>
          </p:cNvPr>
          <p:cNvSpPr>
            <a:spLocks noGrp="1"/>
          </p:cNvSpPr>
          <p:nvPr>
            <p:ph idx="1"/>
          </p:nvPr>
        </p:nvSpPr>
        <p:spPr/>
        <p:txBody>
          <a:bodyPr/>
          <a:lstStyle/>
          <a:p>
            <a:r>
              <a:rPr lang="zh-CN" altLang="en-US" dirty="0"/>
              <a:t>在平面上有</a:t>
            </a:r>
            <a:r>
              <a:rPr lang="en-US" altLang="zh-CN" dirty="0"/>
              <a:t>n</a:t>
            </a:r>
            <a:r>
              <a:rPr lang="zh-CN" altLang="en-US" dirty="0"/>
              <a:t>个点，有的是白点，有的是黑点（给定坐标和颜色）。保证没有三点共线。</a:t>
            </a:r>
            <a:endParaRPr lang="en-US" altLang="zh-CN" dirty="0"/>
          </a:p>
          <a:p>
            <a:r>
              <a:rPr lang="zh-CN" altLang="en-US" dirty="0"/>
              <a:t>你需要把白点连成一颗生成树，黑点连成一颗生成树。生成树的树边即为平面上连接这两点的直线段。你需要保证任两条不共端点的边不相交（白树的边也不能和黑树的边相交）。如果无解输出</a:t>
            </a:r>
            <a:r>
              <a:rPr lang="en-US" altLang="zh-CN" dirty="0"/>
              <a:t>impossible</a:t>
            </a:r>
            <a:r>
              <a:rPr lang="zh-CN" altLang="en-US" dirty="0"/>
              <a:t>。</a:t>
            </a:r>
            <a:endParaRPr lang="en-US" altLang="zh-CN" dirty="0"/>
          </a:p>
          <a:p>
            <a:r>
              <a:rPr lang="en-US" altLang="zh-CN" dirty="0"/>
              <a:t>1&lt;=n&lt;=1000</a:t>
            </a:r>
            <a:r>
              <a:rPr lang="zh-CN" altLang="en-US" dirty="0"/>
              <a:t>。</a:t>
            </a:r>
          </a:p>
        </p:txBody>
      </p:sp>
      <p:sp>
        <p:nvSpPr>
          <p:cNvPr id="4" name="文本框 3">
            <a:extLst>
              <a:ext uri="{FF2B5EF4-FFF2-40B4-BE49-F238E27FC236}">
                <a16:creationId xmlns:a16="http://schemas.microsoft.com/office/drawing/2014/main" id="{52910A2F-5506-4463-923F-DFAEEA6FEBEF}"/>
              </a:ext>
            </a:extLst>
          </p:cNvPr>
          <p:cNvSpPr txBox="1"/>
          <p:nvPr/>
        </p:nvSpPr>
        <p:spPr>
          <a:xfrm>
            <a:off x="1293813" y="5805264"/>
            <a:ext cx="5808711" cy="341632"/>
          </a:xfrm>
          <a:prstGeom prst="rect">
            <a:avLst/>
          </a:prstGeom>
          <a:noFill/>
        </p:spPr>
        <p:txBody>
          <a:bodyPr wrap="square" rtlCol="0">
            <a:spAutoFit/>
          </a:bodyPr>
          <a:lstStyle/>
          <a:p>
            <a:pPr>
              <a:lnSpc>
                <a:spcPct val="90000"/>
              </a:lnSpc>
            </a:pPr>
            <a:r>
              <a:rPr lang="en-US" altLang="zh-CN" dirty="0"/>
              <a:t>Source</a:t>
            </a:r>
            <a:r>
              <a:rPr lang="zh-CN" altLang="en-US" dirty="0"/>
              <a:t>：</a:t>
            </a:r>
            <a:r>
              <a:rPr lang="en-US" altLang="zh-CN" dirty="0"/>
              <a:t>Bubble Cup 11 – Finals</a:t>
            </a:r>
            <a:endParaRPr lang="zh-CN" altLang="en-US" dirty="0"/>
          </a:p>
        </p:txBody>
      </p:sp>
    </p:spTree>
    <p:extLst>
      <p:ext uri="{BB962C8B-B14F-4D97-AF65-F5344CB8AC3E}">
        <p14:creationId xmlns:p14="http://schemas.microsoft.com/office/powerpoint/2010/main" val="38825156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55CAD0-5EA2-4ED8-9BD2-1F77CA9218A2}"/>
              </a:ext>
            </a:extLst>
          </p:cNvPr>
          <p:cNvSpPr>
            <a:spLocks noGrp="1"/>
          </p:cNvSpPr>
          <p:nvPr>
            <p:ph type="title"/>
          </p:nvPr>
        </p:nvSpPr>
        <p:spPr/>
        <p:txBody>
          <a:bodyPr/>
          <a:lstStyle/>
          <a:p>
            <a:r>
              <a:rPr lang="en-US" altLang="zh-CN" dirty="0"/>
              <a:t>Ancient civilizations</a:t>
            </a:r>
            <a:endParaRPr lang="zh-CN" altLang="en-US" dirty="0"/>
          </a:p>
        </p:txBody>
      </p:sp>
      <p:sp>
        <p:nvSpPr>
          <p:cNvPr id="3" name="内容占位符 2">
            <a:extLst>
              <a:ext uri="{FF2B5EF4-FFF2-40B4-BE49-F238E27FC236}">
                <a16:creationId xmlns:a16="http://schemas.microsoft.com/office/drawing/2014/main" id="{3AE54A84-9E06-4DF9-B966-474FC4AD6E6F}"/>
              </a:ext>
            </a:extLst>
          </p:cNvPr>
          <p:cNvSpPr>
            <a:spLocks noGrp="1"/>
          </p:cNvSpPr>
          <p:nvPr>
            <p:ph idx="1"/>
          </p:nvPr>
        </p:nvSpPr>
        <p:spPr/>
        <p:txBody>
          <a:bodyPr/>
          <a:lstStyle/>
          <a:p>
            <a:r>
              <a:rPr lang="zh-CN" altLang="en-US" dirty="0"/>
              <a:t>考虑凸包上的点的颜色。（</a:t>
            </a:r>
            <a:r>
              <a:rPr lang="en-US" altLang="zh-CN" dirty="0"/>
              <a:t>B=Black</a:t>
            </a:r>
            <a:r>
              <a:rPr lang="zh-CN" altLang="en-US" dirty="0"/>
              <a:t>，</a:t>
            </a:r>
            <a:r>
              <a:rPr lang="en-US" altLang="zh-CN" dirty="0"/>
              <a:t>W=White</a:t>
            </a:r>
            <a:r>
              <a:rPr lang="zh-CN" altLang="en-US" dirty="0"/>
              <a:t>）</a:t>
            </a:r>
            <a:endParaRPr lang="en-US" altLang="zh-CN" dirty="0"/>
          </a:p>
          <a:p>
            <a:r>
              <a:rPr lang="zh-CN" altLang="en-US" dirty="0"/>
              <a:t>如果形如</a:t>
            </a:r>
            <a:r>
              <a:rPr lang="en-US" altLang="zh-CN" dirty="0"/>
              <a:t>WWWWBBBBWWWBB</a:t>
            </a:r>
            <a:r>
              <a:rPr lang="zh-CN" altLang="en-US" dirty="0"/>
              <a:t>等，即出现了超过两段颜色连续的段，那么显然不合法，因为连接两段</a:t>
            </a:r>
            <a:r>
              <a:rPr lang="en-US" altLang="zh-CN" dirty="0"/>
              <a:t>B</a:t>
            </a:r>
            <a:r>
              <a:rPr lang="zh-CN" altLang="en-US" dirty="0"/>
              <a:t>和两段</a:t>
            </a:r>
            <a:r>
              <a:rPr lang="en-US" altLang="zh-CN" dirty="0"/>
              <a:t>W</a:t>
            </a:r>
            <a:r>
              <a:rPr lang="zh-CN" altLang="en-US" dirty="0"/>
              <a:t>的线段势必会交叉。</a:t>
            </a:r>
            <a:endParaRPr lang="en-US" altLang="zh-CN" dirty="0"/>
          </a:p>
        </p:txBody>
      </p:sp>
    </p:spTree>
    <p:extLst>
      <p:ext uri="{BB962C8B-B14F-4D97-AF65-F5344CB8AC3E}">
        <p14:creationId xmlns:p14="http://schemas.microsoft.com/office/powerpoint/2010/main" val="22738237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55CAD0-5EA2-4ED8-9BD2-1F77CA9218A2}"/>
              </a:ext>
            </a:extLst>
          </p:cNvPr>
          <p:cNvSpPr>
            <a:spLocks noGrp="1"/>
          </p:cNvSpPr>
          <p:nvPr>
            <p:ph type="title"/>
          </p:nvPr>
        </p:nvSpPr>
        <p:spPr/>
        <p:txBody>
          <a:bodyPr/>
          <a:lstStyle/>
          <a:p>
            <a:r>
              <a:rPr lang="en-US" altLang="zh-CN" dirty="0"/>
              <a:t>Ancient civilizations</a:t>
            </a:r>
            <a:endParaRPr lang="zh-CN" altLang="en-US" dirty="0"/>
          </a:p>
        </p:txBody>
      </p:sp>
      <p:sp>
        <p:nvSpPr>
          <p:cNvPr id="3" name="内容占位符 2">
            <a:extLst>
              <a:ext uri="{FF2B5EF4-FFF2-40B4-BE49-F238E27FC236}">
                <a16:creationId xmlns:a16="http://schemas.microsoft.com/office/drawing/2014/main" id="{3AE54A84-9E06-4DF9-B966-474FC4AD6E6F}"/>
              </a:ext>
            </a:extLst>
          </p:cNvPr>
          <p:cNvSpPr>
            <a:spLocks noGrp="1"/>
          </p:cNvSpPr>
          <p:nvPr>
            <p:ph idx="1"/>
          </p:nvPr>
        </p:nvSpPr>
        <p:spPr/>
        <p:txBody>
          <a:bodyPr/>
          <a:lstStyle/>
          <a:p>
            <a:r>
              <a:rPr lang="zh-CN" altLang="en-US" dirty="0"/>
              <a:t>如果形如</a:t>
            </a:r>
            <a:r>
              <a:rPr lang="en-US" altLang="zh-CN" dirty="0"/>
              <a:t>WWWWWW</a:t>
            </a:r>
            <a:r>
              <a:rPr lang="zh-CN" altLang="en-US" dirty="0"/>
              <a:t>，即全同色，我们把凸包上的点依次连起来。接下来考虑凸包内部的点，如果内部也全是同色点（即根本没有另一种颜色的点），就全跟凸包上某个点连起来。</a:t>
            </a:r>
            <a:endParaRPr lang="en-US" altLang="zh-CN" dirty="0"/>
          </a:p>
          <a:p>
            <a:r>
              <a:rPr lang="zh-CN" altLang="en-US" dirty="0"/>
              <a:t>如果内部有异色点，我们对于凸包上每对相邻点和这个异色点运行下面的过程：考虑这个三角形内部的点，如果全是同色的点，就全和某个顶点连起来。否则取内部的一个异色点，对于形成的三个三角形递归。</a:t>
            </a:r>
            <a:endParaRPr lang="en-US" altLang="zh-CN" dirty="0"/>
          </a:p>
        </p:txBody>
      </p:sp>
      <p:pic>
        <p:nvPicPr>
          <p:cNvPr id="4" name="图片 3">
            <a:extLst>
              <a:ext uri="{FF2B5EF4-FFF2-40B4-BE49-F238E27FC236}">
                <a16:creationId xmlns:a16="http://schemas.microsoft.com/office/drawing/2014/main" id="{04699167-928C-4112-81E9-7E16EA72F454}"/>
              </a:ext>
            </a:extLst>
          </p:cNvPr>
          <p:cNvPicPr>
            <a:picLocks noChangeAspect="1"/>
          </p:cNvPicPr>
          <p:nvPr/>
        </p:nvPicPr>
        <p:blipFill>
          <a:blip r:embed="rId2"/>
          <a:stretch>
            <a:fillRect/>
          </a:stretch>
        </p:blipFill>
        <p:spPr>
          <a:xfrm>
            <a:off x="3358108" y="4077072"/>
            <a:ext cx="5172075" cy="2657475"/>
          </a:xfrm>
          <a:prstGeom prst="rect">
            <a:avLst/>
          </a:prstGeom>
        </p:spPr>
      </p:pic>
    </p:spTree>
    <p:extLst>
      <p:ext uri="{BB962C8B-B14F-4D97-AF65-F5344CB8AC3E}">
        <p14:creationId xmlns:p14="http://schemas.microsoft.com/office/powerpoint/2010/main" val="11212159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55CAD0-5EA2-4ED8-9BD2-1F77CA9218A2}"/>
              </a:ext>
            </a:extLst>
          </p:cNvPr>
          <p:cNvSpPr>
            <a:spLocks noGrp="1"/>
          </p:cNvSpPr>
          <p:nvPr>
            <p:ph type="title"/>
          </p:nvPr>
        </p:nvSpPr>
        <p:spPr/>
        <p:txBody>
          <a:bodyPr/>
          <a:lstStyle/>
          <a:p>
            <a:r>
              <a:rPr lang="en-US" altLang="zh-CN" dirty="0"/>
              <a:t>Ancient civilizations</a:t>
            </a:r>
            <a:endParaRPr lang="zh-CN" altLang="en-US" dirty="0"/>
          </a:p>
        </p:txBody>
      </p:sp>
      <p:sp>
        <p:nvSpPr>
          <p:cNvPr id="3" name="内容占位符 2">
            <a:extLst>
              <a:ext uri="{FF2B5EF4-FFF2-40B4-BE49-F238E27FC236}">
                <a16:creationId xmlns:a16="http://schemas.microsoft.com/office/drawing/2014/main" id="{3AE54A84-9E06-4DF9-B966-474FC4AD6E6F}"/>
              </a:ext>
            </a:extLst>
          </p:cNvPr>
          <p:cNvSpPr>
            <a:spLocks noGrp="1"/>
          </p:cNvSpPr>
          <p:nvPr>
            <p:ph idx="1"/>
          </p:nvPr>
        </p:nvSpPr>
        <p:spPr/>
        <p:txBody>
          <a:bodyPr/>
          <a:lstStyle/>
          <a:p>
            <a:r>
              <a:rPr lang="zh-CN" altLang="en-US" dirty="0"/>
              <a:t>如果形如</a:t>
            </a:r>
            <a:r>
              <a:rPr lang="en-US" altLang="zh-CN" dirty="0"/>
              <a:t>WWWWBBBBB</a:t>
            </a:r>
            <a:r>
              <a:rPr lang="zh-CN" altLang="en-US" dirty="0"/>
              <a:t>，即两种颜色各占据一段凸包，我们可以继续利用这个过程：对所有的连续</a:t>
            </a:r>
            <a:r>
              <a:rPr lang="en-US" altLang="zh-CN" dirty="0"/>
              <a:t>W</a:t>
            </a:r>
            <a:r>
              <a:rPr lang="zh-CN" altLang="en-US" dirty="0"/>
              <a:t>色段和第一个</a:t>
            </a:r>
            <a:r>
              <a:rPr lang="en-US" altLang="zh-CN" dirty="0"/>
              <a:t>B</a:t>
            </a:r>
            <a:r>
              <a:rPr lang="zh-CN" altLang="en-US" dirty="0"/>
              <a:t>调用这个过程，对所有的连续</a:t>
            </a:r>
            <a:r>
              <a:rPr lang="en-US" altLang="zh-CN" dirty="0"/>
              <a:t>B</a:t>
            </a:r>
            <a:r>
              <a:rPr lang="zh-CN" altLang="en-US" dirty="0"/>
              <a:t>色段和第一个</a:t>
            </a:r>
            <a:r>
              <a:rPr lang="en-US" altLang="zh-CN" dirty="0"/>
              <a:t>W</a:t>
            </a:r>
            <a:r>
              <a:rPr lang="zh-CN" altLang="en-US" dirty="0"/>
              <a:t>调用这个过程，这样就行了。</a:t>
            </a:r>
            <a:endParaRPr lang="en-US" altLang="zh-CN" dirty="0"/>
          </a:p>
        </p:txBody>
      </p:sp>
      <p:pic>
        <p:nvPicPr>
          <p:cNvPr id="4" name="图片 3">
            <a:extLst>
              <a:ext uri="{FF2B5EF4-FFF2-40B4-BE49-F238E27FC236}">
                <a16:creationId xmlns:a16="http://schemas.microsoft.com/office/drawing/2014/main" id="{D338E4AA-2B43-42B1-BA96-CAB0B71BA81A}"/>
              </a:ext>
            </a:extLst>
          </p:cNvPr>
          <p:cNvPicPr>
            <a:picLocks noChangeAspect="1"/>
          </p:cNvPicPr>
          <p:nvPr/>
        </p:nvPicPr>
        <p:blipFill>
          <a:blip r:embed="rId2"/>
          <a:stretch>
            <a:fillRect/>
          </a:stretch>
        </p:blipFill>
        <p:spPr>
          <a:xfrm>
            <a:off x="3286100" y="2852936"/>
            <a:ext cx="5172075" cy="3829050"/>
          </a:xfrm>
          <a:prstGeom prst="rect">
            <a:avLst/>
          </a:prstGeom>
        </p:spPr>
      </p:pic>
    </p:spTree>
    <p:extLst>
      <p:ext uri="{BB962C8B-B14F-4D97-AF65-F5344CB8AC3E}">
        <p14:creationId xmlns:p14="http://schemas.microsoft.com/office/powerpoint/2010/main" val="12479277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55CAD0-5EA2-4ED8-9BD2-1F77CA9218A2}"/>
              </a:ext>
            </a:extLst>
          </p:cNvPr>
          <p:cNvSpPr>
            <a:spLocks noGrp="1"/>
          </p:cNvSpPr>
          <p:nvPr>
            <p:ph type="title"/>
          </p:nvPr>
        </p:nvSpPr>
        <p:spPr/>
        <p:txBody>
          <a:bodyPr/>
          <a:lstStyle/>
          <a:p>
            <a:r>
              <a:rPr lang="en-US" altLang="zh-CN" dirty="0"/>
              <a:t>Modulo Matrix</a:t>
            </a:r>
          </a:p>
        </p:txBody>
      </p:sp>
      <p:sp>
        <p:nvSpPr>
          <p:cNvPr id="3" name="内容占位符 2">
            <a:extLst>
              <a:ext uri="{FF2B5EF4-FFF2-40B4-BE49-F238E27FC236}">
                <a16:creationId xmlns:a16="http://schemas.microsoft.com/office/drawing/2014/main" id="{3AE54A84-9E06-4DF9-B966-474FC4AD6E6F}"/>
              </a:ext>
            </a:extLst>
          </p:cNvPr>
          <p:cNvSpPr>
            <a:spLocks noGrp="1"/>
          </p:cNvSpPr>
          <p:nvPr>
            <p:ph idx="1"/>
          </p:nvPr>
        </p:nvSpPr>
        <p:spPr/>
        <p:txBody>
          <a:bodyPr/>
          <a:lstStyle/>
          <a:p>
            <a:r>
              <a:rPr lang="zh-CN" altLang="en-US" dirty="0"/>
              <a:t>构造一个</a:t>
            </a:r>
            <a:r>
              <a:rPr lang="en-US" altLang="zh-CN" dirty="0"/>
              <a:t>n*n</a:t>
            </a:r>
            <a:r>
              <a:rPr lang="zh-CN" altLang="en-US" dirty="0"/>
              <a:t>的矩阵</a:t>
            </a:r>
            <a:r>
              <a:rPr lang="en-US" altLang="zh-CN" dirty="0"/>
              <a:t>a[1..n][1..n]</a:t>
            </a:r>
            <a:r>
              <a:rPr lang="zh-CN" altLang="en-US" dirty="0"/>
              <a:t>，满足：</a:t>
            </a:r>
            <a:endParaRPr lang="en-US" altLang="zh-CN" dirty="0"/>
          </a:p>
          <a:p>
            <a:pPr lvl="1"/>
            <a:r>
              <a:rPr lang="en-US" altLang="zh-CN" sz="2400" dirty="0"/>
              <a:t>1&lt;=a[</a:t>
            </a:r>
            <a:r>
              <a:rPr lang="en-US" altLang="zh-CN" sz="2400" dirty="0" err="1"/>
              <a:t>i</a:t>
            </a:r>
            <a:r>
              <a:rPr lang="en-US" altLang="zh-CN" sz="2400" dirty="0"/>
              <a:t>][j]&lt;=10^15</a:t>
            </a:r>
          </a:p>
          <a:p>
            <a:pPr lvl="1"/>
            <a:r>
              <a:rPr lang="en-US" altLang="zh-CN" sz="2400" dirty="0"/>
              <a:t>a</a:t>
            </a:r>
            <a:r>
              <a:rPr lang="zh-CN" altLang="en-US" sz="2400" dirty="0"/>
              <a:t>中的元素值互不相同</a:t>
            </a:r>
            <a:endParaRPr lang="en-US" altLang="zh-CN" sz="2400" dirty="0"/>
          </a:p>
          <a:p>
            <a:pPr lvl="1"/>
            <a:r>
              <a:rPr lang="zh-CN" altLang="en-US" sz="2400" dirty="0"/>
              <a:t>存在一个</a:t>
            </a:r>
            <a:r>
              <a:rPr lang="zh-CN" altLang="en-US" sz="2400" b="1" dirty="0"/>
              <a:t>正整数</a:t>
            </a:r>
            <a:r>
              <a:rPr lang="en-US" altLang="zh-CN" sz="2400" dirty="0"/>
              <a:t>m</a:t>
            </a:r>
            <a:r>
              <a:rPr lang="zh-CN" altLang="en-US" sz="2400" dirty="0"/>
              <a:t>满足，对于矩阵中的任意两个相邻元素（横着相邻或竖着相邻）</a:t>
            </a:r>
            <a:r>
              <a:rPr lang="en-US" altLang="zh-CN" sz="2400" dirty="0"/>
              <a:t>x</a:t>
            </a:r>
            <a:r>
              <a:rPr lang="zh-CN" altLang="en-US" sz="2400" dirty="0"/>
              <a:t>和</a:t>
            </a:r>
            <a:r>
              <a:rPr lang="en-US" altLang="zh-CN" sz="2400" dirty="0"/>
              <a:t>y</a:t>
            </a:r>
            <a:r>
              <a:rPr lang="zh-CN" altLang="en-US" sz="2400" dirty="0"/>
              <a:t>都有</a:t>
            </a:r>
            <a:r>
              <a:rPr lang="en-US" altLang="zh-CN" sz="2400" dirty="0"/>
              <a:t>max(</a:t>
            </a:r>
            <a:r>
              <a:rPr lang="en-US" altLang="zh-CN" sz="2400" dirty="0" err="1"/>
              <a:t>x,y</a:t>
            </a:r>
            <a:r>
              <a:rPr lang="en-US" altLang="zh-CN" sz="2400" dirty="0"/>
              <a:t>) mod min(</a:t>
            </a:r>
            <a:r>
              <a:rPr lang="en-US" altLang="zh-CN" sz="2400" dirty="0" err="1"/>
              <a:t>x,y</a:t>
            </a:r>
            <a:r>
              <a:rPr lang="en-US" altLang="zh-CN" sz="2400" dirty="0"/>
              <a:t>)=m</a:t>
            </a:r>
            <a:r>
              <a:rPr lang="zh-CN" altLang="en-US" sz="2400" dirty="0"/>
              <a:t>。（这里是等号，不是同余）</a:t>
            </a:r>
            <a:endParaRPr lang="en-US" altLang="zh-CN" sz="2400" dirty="0"/>
          </a:p>
          <a:p>
            <a:r>
              <a:rPr lang="en-US" altLang="zh-CN" dirty="0"/>
              <a:t>1&lt;=n&lt;=500</a:t>
            </a:r>
          </a:p>
        </p:txBody>
      </p:sp>
      <p:sp>
        <p:nvSpPr>
          <p:cNvPr id="4" name="文本框 3">
            <a:extLst>
              <a:ext uri="{FF2B5EF4-FFF2-40B4-BE49-F238E27FC236}">
                <a16:creationId xmlns:a16="http://schemas.microsoft.com/office/drawing/2014/main" id="{52910A2F-5506-4463-923F-DFAEEA6FEBEF}"/>
              </a:ext>
            </a:extLst>
          </p:cNvPr>
          <p:cNvSpPr txBox="1"/>
          <p:nvPr/>
        </p:nvSpPr>
        <p:spPr>
          <a:xfrm>
            <a:off x="1293813" y="5805264"/>
            <a:ext cx="5808711" cy="341632"/>
          </a:xfrm>
          <a:prstGeom prst="rect">
            <a:avLst/>
          </a:prstGeom>
          <a:noFill/>
        </p:spPr>
        <p:txBody>
          <a:bodyPr wrap="square" rtlCol="0">
            <a:spAutoFit/>
          </a:bodyPr>
          <a:lstStyle/>
          <a:p>
            <a:pPr>
              <a:lnSpc>
                <a:spcPct val="90000"/>
              </a:lnSpc>
            </a:pPr>
            <a:r>
              <a:rPr lang="en-US" altLang="zh-CN" dirty="0"/>
              <a:t>Source</a:t>
            </a:r>
            <a:r>
              <a:rPr lang="zh-CN" altLang="en-US" dirty="0"/>
              <a:t>：</a:t>
            </a:r>
            <a:r>
              <a:rPr lang="en-US" altLang="zh-CN" dirty="0"/>
              <a:t>AGC027</a:t>
            </a:r>
            <a:endParaRPr lang="zh-CN" altLang="en-US" dirty="0"/>
          </a:p>
        </p:txBody>
      </p:sp>
    </p:spTree>
    <p:extLst>
      <p:ext uri="{BB962C8B-B14F-4D97-AF65-F5344CB8AC3E}">
        <p14:creationId xmlns:p14="http://schemas.microsoft.com/office/powerpoint/2010/main" val="4048415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55CAD0-5EA2-4ED8-9BD2-1F77CA9218A2}"/>
              </a:ext>
            </a:extLst>
          </p:cNvPr>
          <p:cNvSpPr>
            <a:spLocks noGrp="1"/>
          </p:cNvSpPr>
          <p:nvPr>
            <p:ph type="title"/>
          </p:nvPr>
        </p:nvSpPr>
        <p:spPr/>
        <p:txBody>
          <a:bodyPr/>
          <a:lstStyle/>
          <a:p>
            <a:r>
              <a:rPr lang="en-US" altLang="zh-CN" dirty="0"/>
              <a:t>Modulo Matrix</a:t>
            </a:r>
          </a:p>
        </p:txBody>
      </p:sp>
      <p:sp>
        <p:nvSpPr>
          <p:cNvPr id="3" name="内容占位符 2">
            <a:extLst>
              <a:ext uri="{FF2B5EF4-FFF2-40B4-BE49-F238E27FC236}">
                <a16:creationId xmlns:a16="http://schemas.microsoft.com/office/drawing/2014/main" id="{3AE54A84-9E06-4DF9-B966-474FC4AD6E6F}"/>
              </a:ext>
            </a:extLst>
          </p:cNvPr>
          <p:cNvSpPr>
            <a:spLocks noGrp="1"/>
          </p:cNvSpPr>
          <p:nvPr>
            <p:ph idx="1"/>
          </p:nvPr>
        </p:nvSpPr>
        <p:spPr/>
        <p:txBody>
          <a:bodyPr/>
          <a:lstStyle/>
          <a:p>
            <a:r>
              <a:rPr lang="zh-CN" altLang="en-US" dirty="0"/>
              <a:t>如何使得</a:t>
            </a:r>
            <a:r>
              <a:rPr lang="en-US" altLang="zh-CN" dirty="0"/>
              <a:t>max mod min</a:t>
            </a:r>
            <a:r>
              <a:rPr lang="zh-CN" altLang="en-US" dirty="0"/>
              <a:t>为常数？</a:t>
            </a:r>
            <a:endParaRPr lang="en-US" altLang="zh-CN" dirty="0"/>
          </a:p>
          <a:p>
            <a:r>
              <a:rPr lang="zh-CN" altLang="en-US" dirty="0"/>
              <a:t>考虑将棋盘黑白染色，在黑格上填上一些不同的数，在白格上填上周围的数的</a:t>
            </a:r>
            <a:r>
              <a:rPr lang="en-US" altLang="zh-CN" dirty="0"/>
              <a:t>lcm</a:t>
            </a:r>
            <a:r>
              <a:rPr lang="zh-CN" altLang="en-US" dirty="0"/>
              <a:t>的一个倍数</a:t>
            </a:r>
            <a:r>
              <a:rPr lang="en-US" altLang="zh-CN" dirty="0"/>
              <a:t>+1</a:t>
            </a:r>
            <a:r>
              <a:rPr lang="zh-CN" altLang="en-US" dirty="0"/>
              <a:t>，大功告成。</a:t>
            </a:r>
            <a:endParaRPr lang="en-US" altLang="zh-CN" dirty="0"/>
          </a:p>
          <a:p>
            <a:r>
              <a:rPr lang="zh-CN" altLang="en-US" dirty="0"/>
              <a:t>一种简单的填黑格方法是全填不同质数，但是这样显然超出了</a:t>
            </a:r>
            <a:r>
              <a:rPr lang="en-US" altLang="zh-CN" dirty="0"/>
              <a:t>1e15</a:t>
            </a:r>
            <a:r>
              <a:rPr lang="zh-CN" altLang="en-US" dirty="0"/>
              <a:t>。</a:t>
            </a:r>
            <a:endParaRPr lang="en-US" altLang="zh-CN" dirty="0"/>
          </a:p>
        </p:txBody>
      </p:sp>
      <p:pic>
        <p:nvPicPr>
          <p:cNvPr id="5" name="图片 4">
            <a:extLst>
              <a:ext uri="{FF2B5EF4-FFF2-40B4-BE49-F238E27FC236}">
                <a16:creationId xmlns:a16="http://schemas.microsoft.com/office/drawing/2014/main" id="{4B8F1E12-ACC2-47BF-918F-8C96DA36CFFE}"/>
              </a:ext>
            </a:extLst>
          </p:cNvPr>
          <p:cNvPicPr>
            <a:picLocks noChangeAspect="1"/>
          </p:cNvPicPr>
          <p:nvPr/>
        </p:nvPicPr>
        <p:blipFill>
          <a:blip r:embed="rId2"/>
          <a:stretch>
            <a:fillRect/>
          </a:stretch>
        </p:blipFill>
        <p:spPr>
          <a:xfrm>
            <a:off x="4546240" y="3501008"/>
            <a:ext cx="3096344" cy="3119625"/>
          </a:xfrm>
          <a:prstGeom prst="rect">
            <a:avLst/>
          </a:prstGeom>
        </p:spPr>
      </p:pic>
    </p:spTree>
    <p:extLst>
      <p:ext uri="{BB962C8B-B14F-4D97-AF65-F5344CB8AC3E}">
        <p14:creationId xmlns:p14="http://schemas.microsoft.com/office/powerpoint/2010/main" val="17197013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55CAD0-5EA2-4ED8-9BD2-1F77CA9218A2}"/>
              </a:ext>
            </a:extLst>
          </p:cNvPr>
          <p:cNvSpPr>
            <a:spLocks noGrp="1"/>
          </p:cNvSpPr>
          <p:nvPr>
            <p:ph type="title"/>
          </p:nvPr>
        </p:nvSpPr>
        <p:spPr/>
        <p:txBody>
          <a:bodyPr/>
          <a:lstStyle/>
          <a:p>
            <a:r>
              <a:rPr lang="en-US" altLang="zh-CN" dirty="0"/>
              <a:t>Modulo Matrix</a:t>
            </a:r>
          </a:p>
        </p:txBody>
      </p:sp>
      <p:sp>
        <p:nvSpPr>
          <p:cNvPr id="3" name="内容占位符 2">
            <a:extLst>
              <a:ext uri="{FF2B5EF4-FFF2-40B4-BE49-F238E27FC236}">
                <a16:creationId xmlns:a16="http://schemas.microsoft.com/office/drawing/2014/main" id="{3AE54A84-9E06-4DF9-B966-474FC4AD6E6F}"/>
              </a:ext>
            </a:extLst>
          </p:cNvPr>
          <p:cNvSpPr>
            <a:spLocks noGrp="1"/>
          </p:cNvSpPr>
          <p:nvPr>
            <p:ph idx="1"/>
          </p:nvPr>
        </p:nvSpPr>
        <p:spPr/>
        <p:txBody>
          <a:bodyPr/>
          <a:lstStyle/>
          <a:p>
            <a:r>
              <a:rPr lang="zh-CN" altLang="en-US" dirty="0"/>
              <a:t>考虑在每个黑格上填上两个质数之积。</a:t>
            </a:r>
            <a:endParaRPr lang="en-US" altLang="zh-CN" dirty="0"/>
          </a:p>
          <a:p>
            <a:r>
              <a:rPr lang="zh-CN" altLang="en-US" dirty="0"/>
              <a:t>如图，在每条对角线上各选取一个质数，黑格上填上两种方向对角线上质数的乘积。这样每个白格的值就是四个小质数的乘积</a:t>
            </a:r>
            <a:r>
              <a:rPr lang="en-US" altLang="zh-CN" dirty="0"/>
              <a:t>+1</a:t>
            </a:r>
            <a:r>
              <a:rPr lang="zh-CN" altLang="en-US" dirty="0"/>
              <a:t>，可以通过。</a:t>
            </a:r>
            <a:endParaRPr lang="en-US" altLang="zh-CN" dirty="0"/>
          </a:p>
        </p:txBody>
      </p:sp>
      <p:pic>
        <p:nvPicPr>
          <p:cNvPr id="4" name="图片 3">
            <a:extLst>
              <a:ext uri="{FF2B5EF4-FFF2-40B4-BE49-F238E27FC236}">
                <a16:creationId xmlns:a16="http://schemas.microsoft.com/office/drawing/2014/main" id="{10E7716A-8CF4-4A99-8AD7-D9FB42E902B7}"/>
              </a:ext>
            </a:extLst>
          </p:cNvPr>
          <p:cNvPicPr>
            <a:picLocks noChangeAspect="1"/>
          </p:cNvPicPr>
          <p:nvPr/>
        </p:nvPicPr>
        <p:blipFill>
          <a:blip r:embed="rId2"/>
          <a:stretch>
            <a:fillRect/>
          </a:stretch>
        </p:blipFill>
        <p:spPr>
          <a:xfrm>
            <a:off x="1701924" y="3668688"/>
            <a:ext cx="9002213" cy="2503512"/>
          </a:xfrm>
          <a:prstGeom prst="rect">
            <a:avLst/>
          </a:prstGeom>
        </p:spPr>
      </p:pic>
    </p:spTree>
    <p:extLst>
      <p:ext uri="{BB962C8B-B14F-4D97-AF65-F5344CB8AC3E}">
        <p14:creationId xmlns:p14="http://schemas.microsoft.com/office/powerpoint/2010/main" val="1136270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55CAD0-5EA2-4ED8-9BD2-1F77CA9218A2}"/>
              </a:ext>
            </a:extLst>
          </p:cNvPr>
          <p:cNvSpPr>
            <a:spLocks noGrp="1"/>
          </p:cNvSpPr>
          <p:nvPr>
            <p:ph type="title"/>
          </p:nvPr>
        </p:nvSpPr>
        <p:spPr/>
        <p:txBody>
          <a:bodyPr/>
          <a:lstStyle/>
          <a:p>
            <a:r>
              <a:rPr lang="en-US" altLang="zh-CN" dirty="0"/>
              <a:t>Transform Board</a:t>
            </a:r>
          </a:p>
        </p:txBody>
      </p:sp>
      <p:sp>
        <p:nvSpPr>
          <p:cNvPr id="3" name="内容占位符 2">
            <a:extLst>
              <a:ext uri="{FF2B5EF4-FFF2-40B4-BE49-F238E27FC236}">
                <a16:creationId xmlns:a16="http://schemas.microsoft.com/office/drawing/2014/main" id="{3AE54A84-9E06-4DF9-B966-474FC4AD6E6F}"/>
              </a:ext>
            </a:extLst>
          </p:cNvPr>
          <p:cNvSpPr>
            <a:spLocks noGrp="1"/>
          </p:cNvSpPr>
          <p:nvPr>
            <p:ph idx="1"/>
          </p:nvPr>
        </p:nvSpPr>
        <p:spPr/>
        <p:txBody>
          <a:bodyPr/>
          <a:lstStyle/>
          <a:p>
            <a:r>
              <a:rPr lang="zh-CN" altLang="en-US" dirty="0"/>
              <a:t>有一个</a:t>
            </a:r>
            <a:r>
              <a:rPr lang="en-US" altLang="zh-CN" dirty="0"/>
              <a:t>n*m</a:t>
            </a:r>
            <a:r>
              <a:rPr lang="zh-CN" altLang="en-US" dirty="0"/>
              <a:t>的网格，每个格子上有</a:t>
            </a:r>
            <a:r>
              <a:rPr lang="en-US" altLang="zh-CN" dirty="0"/>
              <a:t>0</a:t>
            </a:r>
            <a:r>
              <a:rPr lang="zh-CN" altLang="en-US" dirty="0"/>
              <a:t>或</a:t>
            </a:r>
            <a:r>
              <a:rPr lang="en-US" altLang="zh-CN" dirty="0"/>
              <a:t>1</a:t>
            </a:r>
            <a:r>
              <a:rPr lang="zh-CN" altLang="en-US" dirty="0"/>
              <a:t>。</a:t>
            </a:r>
            <a:endParaRPr lang="en-US" altLang="zh-CN" dirty="0"/>
          </a:p>
          <a:p>
            <a:r>
              <a:rPr lang="zh-CN" altLang="en-US" dirty="0"/>
              <a:t>每次你可以选取一个含有</a:t>
            </a:r>
            <a:r>
              <a:rPr lang="en-US" altLang="zh-CN" dirty="0"/>
              <a:t>1</a:t>
            </a:r>
            <a:r>
              <a:rPr lang="zh-CN" altLang="en-US" dirty="0"/>
              <a:t>的格子，并且在正右方或正下方选取一个格子，将两个格子中的数</a:t>
            </a:r>
            <a:r>
              <a:rPr lang="en-US" altLang="zh-CN" dirty="0"/>
              <a:t>01</a:t>
            </a:r>
            <a:r>
              <a:rPr lang="zh-CN" altLang="en-US" dirty="0"/>
              <a:t>反转。（</a:t>
            </a:r>
            <a:r>
              <a:rPr lang="en-US" altLang="zh-CN" dirty="0"/>
              <a:t>x=!x</a:t>
            </a:r>
            <a:r>
              <a:rPr lang="zh-CN" altLang="en-US" dirty="0"/>
              <a:t>）</a:t>
            </a:r>
            <a:endParaRPr lang="en-US" altLang="zh-CN" dirty="0"/>
          </a:p>
          <a:p>
            <a:r>
              <a:rPr lang="zh-CN" altLang="en-US" dirty="0"/>
              <a:t>给定初始局面和目标局面，问是否可行，若可行需要给出一种不超过</a:t>
            </a:r>
            <a:r>
              <a:rPr lang="en-US" altLang="zh-CN" dirty="0"/>
              <a:t>947</a:t>
            </a:r>
            <a:r>
              <a:rPr lang="zh-CN" altLang="en-US" dirty="0"/>
              <a:t>步的方案。</a:t>
            </a:r>
            <a:endParaRPr lang="en-US" altLang="zh-CN" dirty="0"/>
          </a:p>
          <a:p>
            <a:r>
              <a:rPr lang="en-US" altLang="zh-CN" dirty="0"/>
              <a:t>n&lt;=9</a:t>
            </a:r>
            <a:r>
              <a:rPr lang="zh-CN" altLang="en-US" dirty="0"/>
              <a:t>，</a:t>
            </a:r>
            <a:r>
              <a:rPr lang="en-US" altLang="zh-CN" dirty="0"/>
              <a:t>m&lt;=47</a:t>
            </a:r>
            <a:r>
              <a:rPr lang="zh-CN" altLang="en-US" dirty="0"/>
              <a:t>。</a:t>
            </a:r>
            <a:endParaRPr lang="en-US" altLang="zh-CN" dirty="0"/>
          </a:p>
        </p:txBody>
      </p:sp>
      <p:sp>
        <p:nvSpPr>
          <p:cNvPr id="4" name="文本框 3">
            <a:extLst>
              <a:ext uri="{FF2B5EF4-FFF2-40B4-BE49-F238E27FC236}">
                <a16:creationId xmlns:a16="http://schemas.microsoft.com/office/drawing/2014/main" id="{52910A2F-5506-4463-923F-DFAEEA6FEBEF}"/>
              </a:ext>
            </a:extLst>
          </p:cNvPr>
          <p:cNvSpPr txBox="1"/>
          <p:nvPr/>
        </p:nvSpPr>
        <p:spPr>
          <a:xfrm>
            <a:off x="1293813" y="5805264"/>
            <a:ext cx="5808711" cy="341632"/>
          </a:xfrm>
          <a:prstGeom prst="rect">
            <a:avLst/>
          </a:prstGeom>
          <a:noFill/>
        </p:spPr>
        <p:txBody>
          <a:bodyPr wrap="square" rtlCol="0">
            <a:spAutoFit/>
          </a:bodyPr>
          <a:lstStyle/>
          <a:p>
            <a:pPr>
              <a:lnSpc>
                <a:spcPct val="90000"/>
              </a:lnSpc>
            </a:pPr>
            <a:r>
              <a:rPr lang="en-US" altLang="zh-CN" dirty="0"/>
              <a:t>Source</a:t>
            </a:r>
            <a:r>
              <a:rPr lang="zh-CN" altLang="en-US" dirty="0"/>
              <a:t>：</a:t>
            </a:r>
            <a:r>
              <a:rPr lang="en-US" altLang="zh-CN" dirty="0" err="1"/>
              <a:t>Topcoder</a:t>
            </a:r>
            <a:r>
              <a:rPr lang="en-US" altLang="zh-CN" dirty="0"/>
              <a:t> SRM 749</a:t>
            </a:r>
            <a:endParaRPr lang="zh-CN" altLang="en-US" dirty="0"/>
          </a:p>
        </p:txBody>
      </p:sp>
    </p:spTree>
    <p:extLst>
      <p:ext uri="{BB962C8B-B14F-4D97-AF65-F5344CB8AC3E}">
        <p14:creationId xmlns:p14="http://schemas.microsoft.com/office/powerpoint/2010/main" val="10745176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55CAD0-5EA2-4ED8-9BD2-1F77CA9218A2}"/>
              </a:ext>
            </a:extLst>
          </p:cNvPr>
          <p:cNvSpPr>
            <a:spLocks noGrp="1"/>
          </p:cNvSpPr>
          <p:nvPr>
            <p:ph type="title"/>
          </p:nvPr>
        </p:nvSpPr>
        <p:spPr/>
        <p:txBody>
          <a:bodyPr/>
          <a:lstStyle/>
          <a:p>
            <a:r>
              <a:rPr lang="en-US" altLang="zh-CN" dirty="0"/>
              <a:t>Transform Board</a:t>
            </a:r>
          </a:p>
        </p:txBody>
      </p:sp>
      <p:sp>
        <p:nvSpPr>
          <p:cNvPr id="3" name="内容占位符 2">
            <a:extLst>
              <a:ext uri="{FF2B5EF4-FFF2-40B4-BE49-F238E27FC236}">
                <a16:creationId xmlns:a16="http://schemas.microsoft.com/office/drawing/2014/main" id="{3AE54A84-9E06-4DF9-B966-474FC4AD6E6F}"/>
              </a:ext>
            </a:extLst>
          </p:cNvPr>
          <p:cNvSpPr>
            <a:spLocks noGrp="1"/>
          </p:cNvSpPr>
          <p:nvPr>
            <p:ph idx="1"/>
          </p:nvPr>
        </p:nvSpPr>
        <p:spPr/>
        <p:txBody>
          <a:bodyPr/>
          <a:lstStyle/>
          <a:p>
            <a:r>
              <a:rPr lang="zh-CN" altLang="en-US" dirty="0"/>
              <a:t>容易看出一个必要的条件是始末状态</a:t>
            </a:r>
            <a:r>
              <a:rPr lang="en-US" altLang="zh-CN" dirty="0"/>
              <a:t>1</a:t>
            </a:r>
            <a:r>
              <a:rPr lang="zh-CN" altLang="en-US" dirty="0"/>
              <a:t>的个数奇偶性相同，但是这一个条件并不是充分的。</a:t>
            </a:r>
            <a:endParaRPr lang="en-US" altLang="zh-CN" dirty="0"/>
          </a:p>
          <a:p>
            <a:r>
              <a:rPr lang="zh-CN" altLang="en-US" dirty="0"/>
              <a:t>考虑如果对一个</a:t>
            </a:r>
            <a:r>
              <a:rPr lang="en-US" altLang="zh-CN" dirty="0"/>
              <a:t>1</a:t>
            </a:r>
            <a:r>
              <a:rPr lang="zh-CN" altLang="en-US" dirty="0"/>
              <a:t>和一个</a:t>
            </a:r>
            <a:r>
              <a:rPr lang="en-US" altLang="zh-CN" dirty="0"/>
              <a:t>0</a:t>
            </a:r>
            <a:r>
              <a:rPr lang="zh-CN" altLang="en-US" dirty="0"/>
              <a:t>进行这个操作，这就相当于把</a:t>
            </a:r>
            <a:r>
              <a:rPr lang="en-US" altLang="zh-CN" dirty="0"/>
              <a:t>1</a:t>
            </a:r>
            <a:r>
              <a:rPr lang="zh-CN" altLang="en-US" dirty="0"/>
              <a:t>往右方或下方移动。如果对两个</a:t>
            </a:r>
            <a:r>
              <a:rPr lang="en-US" altLang="zh-CN" dirty="0"/>
              <a:t>1</a:t>
            </a:r>
            <a:r>
              <a:rPr lang="zh-CN" altLang="en-US" dirty="0"/>
              <a:t>进行操作就都变成</a:t>
            </a:r>
            <a:r>
              <a:rPr lang="en-US" altLang="zh-CN" dirty="0"/>
              <a:t>0</a:t>
            </a:r>
            <a:r>
              <a:rPr lang="zh-CN" altLang="en-US" dirty="0"/>
              <a:t>了。</a:t>
            </a:r>
            <a:endParaRPr lang="en-US" altLang="zh-CN" dirty="0"/>
          </a:p>
          <a:p>
            <a:r>
              <a:rPr lang="zh-CN" altLang="en-US" dirty="0"/>
              <a:t>此外，我们还可以将一个</a:t>
            </a:r>
            <a:r>
              <a:rPr lang="en-US" altLang="zh-CN" dirty="0"/>
              <a:t>1</a:t>
            </a:r>
            <a:r>
              <a:rPr lang="zh-CN" altLang="en-US" dirty="0"/>
              <a:t>移到右下方的任何位置。例如起点为</a:t>
            </a:r>
            <a:r>
              <a:rPr lang="en-US" altLang="zh-CN" dirty="0"/>
              <a:t>(</a:t>
            </a:r>
            <a:r>
              <a:rPr lang="en-US" altLang="zh-CN" dirty="0" err="1"/>
              <a:t>a,b</a:t>
            </a:r>
            <a:r>
              <a:rPr lang="en-US" altLang="zh-CN" dirty="0"/>
              <a:t>)</a:t>
            </a:r>
            <a:r>
              <a:rPr lang="zh-CN" altLang="en-US" dirty="0"/>
              <a:t>，目标为</a:t>
            </a:r>
            <a:r>
              <a:rPr lang="en-US" altLang="zh-CN" dirty="0"/>
              <a:t>(</a:t>
            </a:r>
            <a:r>
              <a:rPr lang="en-US" altLang="zh-CN" dirty="0" err="1"/>
              <a:t>c,d</a:t>
            </a:r>
            <a:r>
              <a:rPr lang="en-US" altLang="zh-CN" dirty="0"/>
              <a:t>)</a:t>
            </a:r>
            <a:r>
              <a:rPr lang="zh-CN" altLang="en-US" dirty="0"/>
              <a:t>，如果</a:t>
            </a:r>
            <a:r>
              <a:rPr lang="en-US" altLang="zh-CN" dirty="0"/>
              <a:t>(</a:t>
            </a:r>
            <a:r>
              <a:rPr lang="en-US" altLang="zh-CN" dirty="0" err="1"/>
              <a:t>a,d</a:t>
            </a:r>
            <a:r>
              <a:rPr lang="en-US" altLang="zh-CN" dirty="0"/>
              <a:t>)</a:t>
            </a:r>
            <a:r>
              <a:rPr lang="zh-CN" altLang="en-US" dirty="0"/>
              <a:t>为</a:t>
            </a:r>
            <a:r>
              <a:rPr lang="en-US" altLang="zh-CN" dirty="0"/>
              <a:t>0</a:t>
            </a:r>
            <a:r>
              <a:rPr lang="zh-CN" altLang="en-US" dirty="0"/>
              <a:t>，那么将</a:t>
            </a:r>
            <a:r>
              <a:rPr lang="en-US" altLang="zh-CN" dirty="0"/>
              <a:t>(</a:t>
            </a:r>
            <a:r>
              <a:rPr lang="en-US" altLang="zh-CN" dirty="0" err="1"/>
              <a:t>a,b</a:t>
            </a:r>
            <a:r>
              <a:rPr lang="en-US" altLang="zh-CN" dirty="0"/>
              <a:t>)</a:t>
            </a:r>
            <a:r>
              <a:rPr lang="zh-CN" altLang="en-US" dirty="0"/>
              <a:t>移到</a:t>
            </a:r>
            <a:r>
              <a:rPr lang="en-US" altLang="zh-CN" dirty="0"/>
              <a:t>(</a:t>
            </a:r>
            <a:r>
              <a:rPr lang="en-US" altLang="zh-CN" dirty="0" err="1"/>
              <a:t>a,d</a:t>
            </a:r>
            <a:r>
              <a:rPr lang="en-US" altLang="zh-CN" dirty="0"/>
              <a:t>)</a:t>
            </a:r>
            <a:r>
              <a:rPr lang="zh-CN" altLang="en-US" dirty="0"/>
              <a:t>，然后</a:t>
            </a:r>
            <a:r>
              <a:rPr lang="en-US" altLang="zh-CN" dirty="0"/>
              <a:t>(</a:t>
            </a:r>
            <a:r>
              <a:rPr lang="en-US" altLang="zh-CN" dirty="0" err="1"/>
              <a:t>a,d</a:t>
            </a:r>
            <a:r>
              <a:rPr lang="en-US" altLang="zh-CN" dirty="0"/>
              <a:t>)</a:t>
            </a:r>
            <a:r>
              <a:rPr lang="zh-CN" altLang="en-US" dirty="0"/>
              <a:t>移到</a:t>
            </a:r>
            <a:r>
              <a:rPr lang="en-US" altLang="zh-CN" dirty="0"/>
              <a:t>(</a:t>
            </a:r>
            <a:r>
              <a:rPr lang="en-US" altLang="zh-CN" dirty="0" err="1"/>
              <a:t>c,d</a:t>
            </a:r>
            <a:r>
              <a:rPr lang="en-US" altLang="zh-CN" dirty="0"/>
              <a:t>)</a:t>
            </a:r>
            <a:r>
              <a:rPr lang="zh-CN" altLang="en-US" dirty="0"/>
              <a:t>就成了。否则，先将</a:t>
            </a:r>
            <a:r>
              <a:rPr lang="en-US" altLang="zh-CN" dirty="0"/>
              <a:t>(</a:t>
            </a:r>
            <a:r>
              <a:rPr lang="en-US" altLang="zh-CN" dirty="0" err="1"/>
              <a:t>a,d</a:t>
            </a:r>
            <a:r>
              <a:rPr lang="en-US" altLang="zh-CN" dirty="0"/>
              <a:t>)</a:t>
            </a:r>
            <a:r>
              <a:rPr lang="zh-CN" altLang="en-US" dirty="0"/>
              <a:t>移到</a:t>
            </a:r>
            <a:r>
              <a:rPr lang="en-US" altLang="zh-CN" dirty="0"/>
              <a:t>(</a:t>
            </a:r>
            <a:r>
              <a:rPr lang="en-US" altLang="zh-CN" dirty="0" err="1"/>
              <a:t>c,d</a:t>
            </a:r>
            <a:r>
              <a:rPr lang="en-US" altLang="zh-CN" dirty="0"/>
              <a:t>)</a:t>
            </a:r>
            <a:r>
              <a:rPr lang="zh-CN" altLang="en-US" dirty="0"/>
              <a:t>，再将</a:t>
            </a:r>
            <a:r>
              <a:rPr lang="en-US" altLang="zh-CN" dirty="0"/>
              <a:t>(</a:t>
            </a:r>
            <a:r>
              <a:rPr lang="en-US" altLang="zh-CN" dirty="0" err="1"/>
              <a:t>a,b</a:t>
            </a:r>
            <a:r>
              <a:rPr lang="en-US" altLang="zh-CN" dirty="0"/>
              <a:t>)</a:t>
            </a:r>
            <a:r>
              <a:rPr lang="zh-CN" altLang="en-US" dirty="0"/>
              <a:t>移到</a:t>
            </a:r>
            <a:r>
              <a:rPr lang="en-US" altLang="zh-CN" dirty="0"/>
              <a:t>(</a:t>
            </a:r>
            <a:r>
              <a:rPr lang="en-US" altLang="zh-CN" dirty="0" err="1"/>
              <a:t>a,d</a:t>
            </a:r>
            <a:r>
              <a:rPr lang="en-US" altLang="zh-CN" dirty="0"/>
              <a:t>)</a:t>
            </a:r>
            <a:r>
              <a:rPr lang="zh-CN" altLang="en-US" dirty="0"/>
              <a:t>即可。</a:t>
            </a:r>
            <a:endParaRPr lang="en-US" altLang="zh-CN" dirty="0"/>
          </a:p>
        </p:txBody>
      </p:sp>
    </p:spTree>
    <p:extLst>
      <p:ext uri="{BB962C8B-B14F-4D97-AF65-F5344CB8AC3E}">
        <p14:creationId xmlns:p14="http://schemas.microsoft.com/office/powerpoint/2010/main" val="24978918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55CAD0-5EA2-4ED8-9BD2-1F77CA9218A2}"/>
              </a:ext>
            </a:extLst>
          </p:cNvPr>
          <p:cNvSpPr>
            <a:spLocks noGrp="1"/>
          </p:cNvSpPr>
          <p:nvPr>
            <p:ph type="title"/>
          </p:nvPr>
        </p:nvSpPr>
        <p:spPr/>
        <p:txBody>
          <a:bodyPr/>
          <a:lstStyle/>
          <a:p>
            <a:r>
              <a:rPr lang="en-US" altLang="zh-CN" dirty="0"/>
              <a:t>Transform Board</a:t>
            </a:r>
          </a:p>
        </p:txBody>
      </p:sp>
      <p:sp>
        <p:nvSpPr>
          <p:cNvPr id="3" name="内容占位符 2">
            <a:extLst>
              <a:ext uri="{FF2B5EF4-FFF2-40B4-BE49-F238E27FC236}">
                <a16:creationId xmlns:a16="http://schemas.microsoft.com/office/drawing/2014/main" id="{3AE54A84-9E06-4DF9-B966-474FC4AD6E6F}"/>
              </a:ext>
            </a:extLst>
          </p:cNvPr>
          <p:cNvSpPr>
            <a:spLocks noGrp="1"/>
          </p:cNvSpPr>
          <p:nvPr>
            <p:ph idx="1"/>
          </p:nvPr>
        </p:nvSpPr>
        <p:spPr/>
        <p:txBody>
          <a:bodyPr>
            <a:normAutofit/>
          </a:bodyPr>
          <a:lstStyle/>
          <a:p>
            <a:r>
              <a:rPr lang="zh-CN" altLang="en-US" dirty="0"/>
              <a:t>这么理解之后，另一个必要条件就浮出水面了：考虑每个始末状态中</a:t>
            </a:r>
            <a:r>
              <a:rPr lang="en-US" altLang="zh-CN" dirty="0"/>
              <a:t>1</a:t>
            </a:r>
            <a:r>
              <a:rPr lang="zh-CN" altLang="en-US" dirty="0"/>
              <a:t>变成</a:t>
            </a:r>
            <a:r>
              <a:rPr lang="en-US" altLang="zh-CN" dirty="0"/>
              <a:t>0</a:t>
            </a:r>
            <a:r>
              <a:rPr lang="zh-CN" altLang="en-US" dirty="0"/>
              <a:t>的位置和</a:t>
            </a:r>
            <a:r>
              <a:rPr lang="en-US" altLang="zh-CN" dirty="0"/>
              <a:t>0</a:t>
            </a:r>
            <a:r>
              <a:rPr lang="zh-CN" altLang="en-US" dirty="0"/>
              <a:t>变成</a:t>
            </a:r>
            <a:r>
              <a:rPr lang="en-US" altLang="zh-CN" dirty="0"/>
              <a:t>1</a:t>
            </a:r>
            <a:r>
              <a:rPr lang="zh-CN" altLang="en-US" dirty="0"/>
              <a:t>的位置，每个</a:t>
            </a:r>
            <a:r>
              <a:rPr lang="en-US" altLang="zh-CN" dirty="0"/>
              <a:t>0</a:t>
            </a:r>
            <a:r>
              <a:rPr lang="zh-CN" altLang="en-US" dirty="0"/>
              <a:t>变成</a:t>
            </a:r>
            <a:r>
              <a:rPr lang="en-US" altLang="zh-CN" dirty="0"/>
              <a:t>1</a:t>
            </a:r>
            <a:r>
              <a:rPr lang="zh-CN" altLang="en-US" dirty="0"/>
              <a:t>的位置必须由左上方的某个</a:t>
            </a:r>
            <a:r>
              <a:rPr lang="en-US" altLang="zh-CN" dirty="0"/>
              <a:t>1</a:t>
            </a:r>
            <a:r>
              <a:rPr lang="zh-CN" altLang="en-US" dirty="0"/>
              <a:t>变成</a:t>
            </a:r>
            <a:r>
              <a:rPr lang="en-US" altLang="zh-CN" dirty="0"/>
              <a:t>0</a:t>
            </a:r>
            <a:r>
              <a:rPr lang="zh-CN" altLang="en-US" dirty="0"/>
              <a:t>的位置通过这样的移动得到。</a:t>
            </a:r>
            <a:endParaRPr lang="en-US" altLang="zh-CN" dirty="0"/>
          </a:p>
          <a:p>
            <a:r>
              <a:rPr lang="zh-CN" altLang="en-US" dirty="0"/>
              <a:t>接下来可能会有一些多余的</a:t>
            </a:r>
            <a:r>
              <a:rPr lang="en-US" altLang="zh-CN" dirty="0"/>
              <a:t>1</a:t>
            </a:r>
            <a:r>
              <a:rPr lang="zh-CN" altLang="en-US" dirty="0"/>
              <a:t>变成</a:t>
            </a:r>
            <a:r>
              <a:rPr lang="en-US" altLang="zh-CN" dirty="0"/>
              <a:t>0</a:t>
            </a:r>
            <a:r>
              <a:rPr lang="zh-CN" altLang="en-US" dirty="0"/>
              <a:t>的位置，注意到两个任意位置的</a:t>
            </a:r>
            <a:r>
              <a:rPr lang="en-US" altLang="zh-CN" dirty="0"/>
              <a:t>1</a:t>
            </a:r>
            <a:r>
              <a:rPr lang="zh-CN" altLang="en-US" dirty="0"/>
              <a:t>可以两两抵消：对于</a:t>
            </a:r>
            <a:r>
              <a:rPr lang="en-US" altLang="zh-CN" dirty="0"/>
              <a:t>(</a:t>
            </a:r>
            <a:r>
              <a:rPr lang="en-US" altLang="zh-CN" dirty="0" err="1"/>
              <a:t>a,b</a:t>
            </a:r>
            <a:r>
              <a:rPr lang="en-US" altLang="zh-CN" dirty="0"/>
              <a:t>)</a:t>
            </a:r>
            <a:r>
              <a:rPr lang="zh-CN" altLang="en-US" dirty="0"/>
              <a:t>和</a:t>
            </a:r>
            <a:r>
              <a:rPr lang="en-US" altLang="zh-CN" dirty="0"/>
              <a:t>(</a:t>
            </a:r>
            <a:r>
              <a:rPr lang="en-US" altLang="zh-CN" dirty="0" err="1"/>
              <a:t>c,d</a:t>
            </a:r>
            <a:r>
              <a:rPr lang="en-US" altLang="zh-CN" dirty="0"/>
              <a:t>)</a:t>
            </a:r>
            <a:r>
              <a:rPr lang="zh-CN" altLang="en-US" dirty="0"/>
              <a:t>，不妨设</a:t>
            </a:r>
            <a:r>
              <a:rPr lang="en-US" altLang="zh-CN" dirty="0"/>
              <a:t>a&lt;=c</a:t>
            </a:r>
            <a:r>
              <a:rPr lang="zh-CN" altLang="en-US" dirty="0"/>
              <a:t>。</a:t>
            </a:r>
            <a:endParaRPr lang="en-US" altLang="zh-CN" dirty="0"/>
          </a:p>
          <a:p>
            <a:r>
              <a:rPr lang="zh-CN" altLang="en-US" dirty="0"/>
              <a:t>若</a:t>
            </a:r>
            <a:r>
              <a:rPr lang="en-US" altLang="zh-CN" dirty="0"/>
              <a:t>b&lt;=d</a:t>
            </a:r>
            <a:r>
              <a:rPr lang="zh-CN" altLang="en-US" dirty="0"/>
              <a:t>，若</a:t>
            </a:r>
            <a:r>
              <a:rPr lang="en-US" altLang="zh-CN" dirty="0"/>
              <a:t>(</a:t>
            </a:r>
            <a:r>
              <a:rPr lang="en-US" altLang="zh-CN" dirty="0" err="1"/>
              <a:t>a,d</a:t>
            </a:r>
            <a:r>
              <a:rPr lang="en-US" altLang="zh-CN" dirty="0"/>
              <a:t>)</a:t>
            </a:r>
            <a:r>
              <a:rPr lang="zh-CN" altLang="en-US" dirty="0"/>
              <a:t>为</a:t>
            </a:r>
            <a:r>
              <a:rPr lang="en-US" altLang="zh-CN" dirty="0"/>
              <a:t>0</a:t>
            </a:r>
            <a:r>
              <a:rPr lang="zh-CN" altLang="en-US" dirty="0"/>
              <a:t>，那么将</a:t>
            </a:r>
            <a:r>
              <a:rPr lang="en-US" altLang="zh-CN" dirty="0"/>
              <a:t>(</a:t>
            </a:r>
            <a:r>
              <a:rPr lang="en-US" altLang="zh-CN" dirty="0" err="1"/>
              <a:t>a,b</a:t>
            </a:r>
            <a:r>
              <a:rPr lang="en-US" altLang="zh-CN" dirty="0"/>
              <a:t>)</a:t>
            </a:r>
            <a:r>
              <a:rPr lang="zh-CN" altLang="en-US" dirty="0"/>
              <a:t>移到</a:t>
            </a:r>
            <a:r>
              <a:rPr lang="en-US" altLang="zh-CN" dirty="0"/>
              <a:t>(</a:t>
            </a:r>
            <a:r>
              <a:rPr lang="en-US" altLang="zh-CN" dirty="0" err="1"/>
              <a:t>a,d</a:t>
            </a:r>
            <a:r>
              <a:rPr lang="en-US" altLang="zh-CN" dirty="0"/>
              <a:t>)</a:t>
            </a:r>
            <a:r>
              <a:rPr lang="zh-CN" altLang="en-US" dirty="0"/>
              <a:t>，再将</a:t>
            </a:r>
            <a:r>
              <a:rPr lang="en-US" altLang="zh-CN" dirty="0"/>
              <a:t>(</a:t>
            </a:r>
            <a:r>
              <a:rPr lang="en-US" altLang="zh-CN" dirty="0" err="1"/>
              <a:t>a,d</a:t>
            </a:r>
            <a:r>
              <a:rPr lang="en-US" altLang="zh-CN" dirty="0"/>
              <a:t>)</a:t>
            </a:r>
            <a:r>
              <a:rPr lang="zh-CN" altLang="en-US" dirty="0"/>
              <a:t>与</a:t>
            </a:r>
            <a:r>
              <a:rPr lang="en-US" altLang="zh-CN" dirty="0"/>
              <a:t>(</a:t>
            </a:r>
            <a:r>
              <a:rPr lang="en-US" altLang="zh-CN" dirty="0" err="1"/>
              <a:t>c,d</a:t>
            </a:r>
            <a:r>
              <a:rPr lang="en-US" altLang="zh-CN" dirty="0"/>
              <a:t>)</a:t>
            </a:r>
            <a:r>
              <a:rPr lang="zh-CN" altLang="en-US" dirty="0"/>
              <a:t>抵消即可。否则将</a:t>
            </a:r>
            <a:r>
              <a:rPr lang="en-US" altLang="zh-CN" dirty="0"/>
              <a:t>(</a:t>
            </a:r>
            <a:r>
              <a:rPr lang="en-US" altLang="zh-CN" dirty="0" err="1"/>
              <a:t>a,d</a:t>
            </a:r>
            <a:r>
              <a:rPr lang="en-US" altLang="zh-CN" dirty="0"/>
              <a:t>)</a:t>
            </a:r>
            <a:r>
              <a:rPr lang="zh-CN" altLang="en-US" dirty="0"/>
              <a:t>与</a:t>
            </a:r>
            <a:r>
              <a:rPr lang="en-US" altLang="zh-CN" dirty="0"/>
              <a:t>(</a:t>
            </a:r>
            <a:r>
              <a:rPr lang="en-US" altLang="zh-CN" dirty="0" err="1"/>
              <a:t>c,d</a:t>
            </a:r>
            <a:r>
              <a:rPr lang="en-US" altLang="zh-CN" dirty="0"/>
              <a:t>)</a:t>
            </a:r>
            <a:r>
              <a:rPr lang="zh-CN" altLang="en-US" dirty="0"/>
              <a:t>先抵消，再将</a:t>
            </a:r>
            <a:r>
              <a:rPr lang="en-US" altLang="zh-CN" dirty="0"/>
              <a:t>(</a:t>
            </a:r>
            <a:r>
              <a:rPr lang="en-US" altLang="zh-CN" dirty="0" err="1"/>
              <a:t>a,b</a:t>
            </a:r>
            <a:r>
              <a:rPr lang="en-US" altLang="zh-CN" dirty="0"/>
              <a:t>)</a:t>
            </a:r>
            <a:r>
              <a:rPr lang="zh-CN" altLang="en-US" dirty="0"/>
              <a:t>移到</a:t>
            </a:r>
            <a:r>
              <a:rPr lang="en-US" altLang="zh-CN" dirty="0"/>
              <a:t>(</a:t>
            </a:r>
            <a:r>
              <a:rPr lang="en-US" altLang="zh-CN" dirty="0" err="1"/>
              <a:t>a,d</a:t>
            </a:r>
            <a:r>
              <a:rPr lang="en-US" altLang="zh-CN" dirty="0"/>
              <a:t>)</a:t>
            </a:r>
            <a:r>
              <a:rPr lang="zh-CN" altLang="en-US" dirty="0"/>
              <a:t>即可。</a:t>
            </a:r>
            <a:endParaRPr lang="en-US" altLang="zh-CN" dirty="0"/>
          </a:p>
          <a:p>
            <a:r>
              <a:rPr lang="en-US" altLang="zh-CN" dirty="0"/>
              <a:t>b&gt;d</a:t>
            </a:r>
            <a:r>
              <a:rPr lang="zh-CN" altLang="en-US" dirty="0"/>
              <a:t>的情况也是类似的，那么我们就给出了一个构造。</a:t>
            </a:r>
            <a:endParaRPr lang="en-US" altLang="zh-CN" dirty="0"/>
          </a:p>
          <a:p>
            <a:r>
              <a:rPr lang="zh-CN" altLang="en-US" dirty="0"/>
              <a:t>由于数据范围不大，寻找这个匹配可以直接冲上去匈牙利或者</a:t>
            </a:r>
            <a:r>
              <a:rPr lang="en-US" altLang="zh-CN" dirty="0" err="1"/>
              <a:t>dinic</a:t>
            </a:r>
            <a:r>
              <a:rPr lang="zh-CN" altLang="en-US" dirty="0"/>
              <a:t>。此外由于图比较特殊，也可以进行贪心匹配，这里不详述。</a:t>
            </a:r>
            <a:endParaRPr lang="en-US" altLang="zh-CN" dirty="0"/>
          </a:p>
        </p:txBody>
      </p:sp>
    </p:spTree>
    <p:extLst>
      <p:ext uri="{BB962C8B-B14F-4D97-AF65-F5344CB8AC3E}">
        <p14:creationId xmlns:p14="http://schemas.microsoft.com/office/powerpoint/2010/main" val="15463193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pPr rtl="0"/>
            <a:r>
              <a:rPr lang="zh-CN" altLang="en-US" dirty="0">
                <a:latin typeface="Microsoft YaHei" panose="020B0503020204020204" pitchFamily="34" charset="-122"/>
                <a:ea typeface="Microsoft YaHei" panose="020B0503020204020204" pitchFamily="34" charset="-122"/>
              </a:rPr>
              <a:t>课前问答</a:t>
            </a:r>
          </a:p>
        </p:txBody>
      </p:sp>
      <p:sp>
        <p:nvSpPr>
          <p:cNvPr id="14" name="内容占位符 13"/>
          <p:cNvSpPr>
            <a:spLocks noGrp="1"/>
          </p:cNvSpPr>
          <p:nvPr>
            <p:ph idx="1"/>
          </p:nvPr>
        </p:nvSpPr>
        <p:spPr/>
        <p:txBody>
          <a:bodyPr rtlCol="0"/>
          <a:lstStyle/>
          <a:p>
            <a:pPr rtl="0"/>
            <a:r>
              <a:rPr lang="en-US" altLang="zh-CN" dirty="0">
                <a:latin typeface="Microsoft YaHei" panose="020B0503020204020204" pitchFamily="34" charset="-122"/>
                <a:ea typeface="Microsoft YaHei" panose="020B0503020204020204" pitchFamily="34" charset="-122"/>
              </a:rPr>
              <a:t>Q</a:t>
            </a:r>
            <a:r>
              <a:rPr lang="zh-CN" altLang="en-US" dirty="0">
                <a:latin typeface="Microsoft YaHei" panose="020B0503020204020204" pitchFamily="34" charset="-122"/>
                <a:ea typeface="Microsoft YaHei" panose="020B0503020204020204" pitchFamily="34" charset="-122"/>
              </a:rPr>
              <a:t>：组合是什么？</a:t>
            </a:r>
            <a:endParaRPr lang="en-US" altLang="zh-CN" dirty="0">
              <a:latin typeface="Microsoft YaHei" panose="020B0503020204020204" pitchFamily="34" charset="-122"/>
              <a:ea typeface="Microsoft YaHei" panose="020B0503020204020204" pitchFamily="34" charset="-122"/>
            </a:endParaRPr>
          </a:p>
          <a:p>
            <a:r>
              <a:rPr lang="en-US" altLang="zh-CN" dirty="0">
                <a:latin typeface="Microsoft YaHei" panose="020B0503020204020204" pitchFamily="34" charset="-122"/>
                <a:ea typeface="Microsoft YaHei" panose="020B0503020204020204" pitchFamily="34" charset="-122"/>
              </a:rPr>
              <a:t>A</a:t>
            </a:r>
            <a:r>
              <a:rPr lang="zh-CN" altLang="en-US" dirty="0">
                <a:latin typeface="Microsoft YaHei" panose="020B0503020204020204" pitchFamily="34" charset="-122"/>
                <a:ea typeface="Microsoft YaHei" panose="020B0503020204020204" pitchFamily="34" charset="-122"/>
              </a:rPr>
              <a:t>：这里大概说的是一些研究组合对象，例如序列、集合、图等的性质的题目。也可以称为</a:t>
            </a:r>
            <a:r>
              <a:rPr lang="en-US" altLang="zh-CN" dirty="0">
                <a:latin typeface="Microsoft YaHei" panose="020B0503020204020204" pitchFamily="34" charset="-122"/>
                <a:ea typeface="Microsoft YaHei" panose="020B0503020204020204" pitchFamily="34" charset="-122"/>
              </a:rPr>
              <a:t>ad-hoc</a:t>
            </a:r>
            <a:r>
              <a:rPr lang="zh-CN" altLang="en-US" dirty="0">
                <a:latin typeface="Microsoft YaHei" panose="020B0503020204020204" pitchFamily="34" charset="-122"/>
                <a:ea typeface="Microsoft YaHei" panose="020B0503020204020204" pitchFamily="34" charset="-122"/>
              </a:rPr>
              <a:t>题。有时题目可能既是构造题，又是组合题。</a:t>
            </a:r>
            <a:endParaRPr lang="en-US" altLang="zh-CN" dirty="0">
              <a:latin typeface="Microsoft YaHei" panose="020B0503020204020204" pitchFamily="34" charset="-122"/>
              <a:ea typeface="Microsoft YaHei" panose="020B0503020204020204" pitchFamily="34" charset="-122"/>
            </a:endParaRPr>
          </a:p>
          <a:p>
            <a:r>
              <a:rPr lang="en-US" altLang="zh-CN" dirty="0">
                <a:latin typeface="Microsoft YaHei" panose="020B0503020204020204" pitchFamily="34" charset="-122"/>
                <a:ea typeface="Microsoft YaHei" panose="020B0503020204020204" pitchFamily="34" charset="-122"/>
              </a:rPr>
              <a:t>Q</a:t>
            </a:r>
            <a:r>
              <a:rPr lang="zh-CN" altLang="en-US" dirty="0">
                <a:latin typeface="Microsoft YaHei" panose="020B0503020204020204" pitchFamily="34" charset="-122"/>
                <a:ea typeface="Microsoft YaHei" panose="020B0503020204020204" pitchFamily="34" charset="-122"/>
              </a:rPr>
              <a:t>：题是哪来的</a:t>
            </a:r>
            <a:endParaRPr lang="en-US" altLang="zh-CN" dirty="0">
              <a:latin typeface="Microsoft YaHei" panose="020B0503020204020204" pitchFamily="34" charset="-122"/>
              <a:ea typeface="Microsoft YaHei" panose="020B0503020204020204" pitchFamily="34" charset="-122"/>
            </a:endParaRPr>
          </a:p>
          <a:p>
            <a:r>
              <a:rPr lang="en-US" altLang="zh-CN" dirty="0">
                <a:latin typeface="Microsoft YaHei" panose="020B0503020204020204" pitchFamily="34" charset="-122"/>
                <a:ea typeface="Microsoft YaHei" panose="020B0503020204020204" pitchFamily="34" charset="-122"/>
              </a:rPr>
              <a:t>A</a:t>
            </a:r>
            <a:r>
              <a:rPr lang="zh-CN" altLang="en-US" dirty="0">
                <a:latin typeface="Microsoft YaHei" panose="020B0503020204020204" pitchFamily="34" charset="-122"/>
                <a:ea typeface="Microsoft YaHei" panose="020B0503020204020204" pitchFamily="34" charset="-122"/>
              </a:rPr>
              <a:t>：随便选的</a:t>
            </a:r>
            <a:endParaRPr lang="en-US" altLang="zh-CN" dirty="0">
              <a:latin typeface="Microsoft YaHei" panose="020B0503020204020204" pitchFamily="34" charset="-122"/>
              <a:ea typeface="Microsoft YaHei" panose="020B0503020204020204" pitchFamily="34" charset="-122"/>
            </a:endParaRPr>
          </a:p>
          <a:p>
            <a:r>
              <a:rPr lang="en-US" altLang="zh-CN" dirty="0">
                <a:latin typeface="Microsoft YaHei" panose="020B0503020204020204" pitchFamily="34" charset="-122"/>
                <a:ea typeface="Microsoft YaHei" panose="020B0503020204020204" pitchFamily="34" charset="-122"/>
              </a:rPr>
              <a:t>Q</a:t>
            </a:r>
            <a:r>
              <a:rPr lang="zh-CN" altLang="en-US" dirty="0">
                <a:latin typeface="Microsoft YaHei" panose="020B0503020204020204" pitchFamily="34" charset="-122"/>
                <a:ea typeface="Microsoft YaHei" panose="020B0503020204020204" pitchFamily="34" charset="-122"/>
              </a:rPr>
              <a:t>：好简单啊，我早就会了</a:t>
            </a:r>
            <a:endParaRPr lang="en-US" altLang="zh-CN" dirty="0">
              <a:latin typeface="Microsoft YaHei" panose="020B0503020204020204" pitchFamily="34" charset="-122"/>
              <a:ea typeface="Microsoft YaHei" panose="020B0503020204020204" pitchFamily="34" charset="-122"/>
            </a:endParaRPr>
          </a:p>
          <a:p>
            <a:pPr rtl="0"/>
            <a:r>
              <a:rPr lang="en-US" altLang="zh-CN" dirty="0">
                <a:latin typeface="Microsoft YaHei" panose="020B0503020204020204" pitchFamily="34" charset="-122"/>
                <a:ea typeface="Microsoft YaHei" panose="020B0503020204020204" pitchFamily="34" charset="-122"/>
              </a:rPr>
              <a:t>A</a:t>
            </a:r>
            <a:r>
              <a:rPr lang="zh-CN" altLang="en-US" dirty="0">
                <a:latin typeface="Microsoft YaHei" panose="020B0503020204020204" pitchFamily="34" charset="-122"/>
                <a:ea typeface="Microsoft YaHei" panose="020B0503020204020204" pitchFamily="34" charset="-122"/>
              </a:rPr>
              <a:t>：睡好</a:t>
            </a:r>
            <a:endParaRPr lang="en-US" altLang="zh-CN" dirty="0">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26212702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55CAD0-5EA2-4ED8-9BD2-1F77CA9218A2}"/>
              </a:ext>
            </a:extLst>
          </p:cNvPr>
          <p:cNvSpPr>
            <a:spLocks noGrp="1"/>
          </p:cNvSpPr>
          <p:nvPr>
            <p:ph type="title"/>
          </p:nvPr>
        </p:nvSpPr>
        <p:spPr/>
        <p:txBody>
          <a:bodyPr/>
          <a:lstStyle/>
          <a:p>
            <a:r>
              <a:rPr lang="en-US" altLang="zh-CN" dirty="0" err="1"/>
              <a:t>Egor</a:t>
            </a:r>
            <a:r>
              <a:rPr lang="en-US" altLang="zh-CN" dirty="0"/>
              <a:t> and an RPG game</a:t>
            </a:r>
          </a:p>
        </p:txBody>
      </p:sp>
      <p:sp>
        <p:nvSpPr>
          <p:cNvPr id="3" name="内容占位符 2">
            <a:extLst>
              <a:ext uri="{FF2B5EF4-FFF2-40B4-BE49-F238E27FC236}">
                <a16:creationId xmlns:a16="http://schemas.microsoft.com/office/drawing/2014/main" id="{3AE54A84-9E06-4DF9-B966-474FC4AD6E6F}"/>
              </a:ext>
            </a:extLst>
          </p:cNvPr>
          <p:cNvSpPr>
            <a:spLocks noGrp="1"/>
          </p:cNvSpPr>
          <p:nvPr>
            <p:ph idx="1"/>
          </p:nvPr>
        </p:nvSpPr>
        <p:spPr/>
        <p:txBody>
          <a:bodyPr/>
          <a:lstStyle/>
          <a:p>
            <a:r>
              <a:rPr lang="zh-CN" altLang="en-US" dirty="0"/>
              <a:t>有一个很困难的问题：对于一个长度为</a:t>
            </a:r>
            <a:r>
              <a:rPr lang="en-US" altLang="zh-CN" dirty="0"/>
              <a:t>n</a:t>
            </a:r>
            <a:r>
              <a:rPr lang="zh-CN" altLang="en-US" dirty="0"/>
              <a:t>的排列，你需要将它划分成尽量少的单调子序列，这里单调的定义是单调递增或单调递降。这个问题太困难了，所以我们不要求你解决。</a:t>
            </a:r>
            <a:endParaRPr lang="en-US" altLang="zh-CN" dirty="0"/>
          </a:p>
          <a:p>
            <a:r>
              <a:rPr lang="zh-CN" altLang="en-US" dirty="0"/>
              <a:t>我们记</a:t>
            </a:r>
            <a:r>
              <a:rPr lang="en-US" altLang="zh-CN" dirty="0"/>
              <a:t>f(n)</a:t>
            </a:r>
            <a:r>
              <a:rPr lang="zh-CN" altLang="en-US" dirty="0"/>
              <a:t>为，对于一个长度为</a:t>
            </a:r>
            <a:r>
              <a:rPr lang="en-US" altLang="zh-CN" dirty="0"/>
              <a:t>n</a:t>
            </a:r>
            <a:r>
              <a:rPr lang="zh-CN" altLang="en-US" dirty="0"/>
              <a:t>的排列，这样的最少划分数，的最大值。你只需要解决一个更简单的问题：将这个排列划分成不超过</a:t>
            </a:r>
            <a:r>
              <a:rPr lang="en-US" altLang="zh-CN" dirty="0"/>
              <a:t>f(n)</a:t>
            </a:r>
            <a:r>
              <a:rPr lang="zh-CN" altLang="en-US" dirty="0"/>
              <a:t>个单调子序列。</a:t>
            </a:r>
            <a:endParaRPr lang="en-US" altLang="zh-CN" dirty="0"/>
          </a:p>
          <a:p>
            <a:r>
              <a:rPr lang="en-US" altLang="zh-CN" dirty="0"/>
              <a:t>n&lt;=50000</a:t>
            </a:r>
            <a:r>
              <a:rPr lang="zh-CN" altLang="en-US" dirty="0"/>
              <a:t>。</a:t>
            </a:r>
            <a:endParaRPr lang="en-US" altLang="zh-CN" dirty="0"/>
          </a:p>
        </p:txBody>
      </p:sp>
      <p:sp>
        <p:nvSpPr>
          <p:cNvPr id="4" name="文本框 3">
            <a:extLst>
              <a:ext uri="{FF2B5EF4-FFF2-40B4-BE49-F238E27FC236}">
                <a16:creationId xmlns:a16="http://schemas.microsoft.com/office/drawing/2014/main" id="{52910A2F-5506-4463-923F-DFAEEA6FEBEF}"/>
              </a:ext>
            </a:extLst>
          </p:cNvPr>
          <p:cNvSpPr txBox="1"/>
          <p:nvPr/>
        </p:nvSpPr>
        <p:spPr>
          <a:xfrm>
            <a:off x="1293813" y="5805264"/>
            <a:ext cx="5808711" cy="341632"/>
          </a:xfrm>
          <a:prstGeom prst="rect">
            <a:avLst/>
          </a:prstGeom>
          <a:noFill/>
        </p:spPr>
        <p:txBody>
          <a:bodyPr wrap="square" rtlCol="0">
            <a:spAutoFit/>
          </a:bodyPr>
          <a:lstStyle/>
          <a:p>
            <a:pPr>
              <a:lnSpc>
                <a:spcPct val="90000"/>
              </a:lnSpc>
            </a:pPr>
            <a:r>
              <a:rPr lang="en-US" altLang="zh-CN" dirty="0"/>
              <a:t>Source</a:t>
            </a:r>
            <a:r>
              <a:rPr lang="zh-CN" altLang="en-US" dirty="0"/>
              <a:t>：</a:t>
            </a:r>
            <a:r>
              <a:rPr lang="en-US" altLang="zh-CN" dirty="0"/>
              <a:t>Hello 2019</a:t>
            </a:r>
            <a:endParaRPr lang="zh-CN" altLang="en-US" dirty="0"/>
          </a:p>
        </p:txBody>
      </p:sp>
    </p:spTree>
    <p:extLst>
      <p:ext uri="{BB962C8B-B14F-4D97-AF65-F5344CB8AC3E}">
        <p14:creationId xmlns:p14="http://schemas.microsoft.com/office/powerpoint/2010/main" val="11985251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55CAD0-5EA2-4ED8-9BD2-1F77CA9218A2}"/>
              </a:ext>
            </a:extLst>
          </p:cNvPr>
          <p:cNvSpPr>
            <a:spLocks noGrp="1"/>
          </p:cNvSpPr>
          <p:nvPr>
            <p:ph type="title"/>
          </p:nvPr>
        </p:nvSpPr>
        <p:spPr/>
        <p:txBody>
          <a:bodyPr/>
          <a:lstStyle/>
          <a:p>
            <a:r>
              <a:rPr lang="en-US" altLang="zh-CN" dirty="0" err="1"/>
              <a:t>Egor</a:t>
            </a:r>
            <a:r>
              <a:rPr lang="en-US" altLang="zh-CN" dirty="0"/>
              <a:t> and an RPG game</a:t>
            </a:r>
          </a:p>
        </p:txBody>
      </p:sp>
      <p:sp>
        <p:nvSpPr>
          <p:cNvPr id="3" name="内容占位符 2">
            <a:extLst>
              <a:ext uri="{FF2B5EF4-FFF2-40B4-BE49-F238E27FC236}">
                <a16:creationId xmlns:a16="http://schemas.microsoft.com/office/drawing/2014/main" id="{3AE54A84-9E06-4DF9-B966-474FC4AD6E6F}"/>
              </a:ext>
            </a:extLst>
          </p:cNvPr>
          <p:cNvSpPr>
            <a:spLocks noGrp="1"/>
          </p:cNvSpPr>
          <p:nvPr>
            <p:ph idx="1"/>
          </p:nvPr>
        </p:nvSpPr>
        <p:spPr/>
        <p:txBody>
          <a:bodyPr/>
          <a:lstStyle/>
          <a:p>
            <a:r>
              <a:rPr lang="zh-CN" altLang="en-US" dirty="0"/>
              <a:t>考虑一个形如</a:t>
            </a:r>
            <a:br>
              <a:rPr lang="en-US" altLang="zh-CN" dirty="0"/>
            </a:br>
            <a:r>
              <a:rPr lang="en-US" altLang="zh-CN" dirty="0"/>
              <a:t>{1,</a:t>
            </a:r>
            <a:br>
              <a:rPr lang="en-US" altLang="zh-CN" dirty="0"/>
            </a:br>
            <a:r>
              <a:rPr lang="en-US" altLang="zh-CN" dirty="0"/>
              <a:t>3,2,</a:t>
            </a:r>
            <a:br>
              <a:rPr lang="en-US" altLang="zh-CN" dirty="0"/>
            </a:br>
            <a:r>
              <a:rPr lang="en-US" altLang="zh-CN" dirty="0"/>
              <a:t>6,5,4,</a:t>
            </a:r>
            <a:br>
              <a:rPr lang="en-US" altLang="zh-CN" dirty="0"/>
            </a:br>
            <a:r>
              <a:rPr lang="en-US" altLang="zh-CN" dirty="0"/>
              <a:t>10,9,8,7,</a:t>
            </a:r>
            <a:br>
              <a:rPr lang="en-US" altLang="zh-CN" dirty="0"/>
            </a:br>
            <a:r>
              <a:rPr lang="en-US" altLang="zh-CN" dirty="0"/>
              <a:t>15,14,13,12,11}</a:t>
            </a:r>
            <a:r>
              <a:rPr lang="zh-CN" altLang="en-US" dirty="0"/>
              <a:t>的序列，可以发现它最少需要划分成</a:t>
            </a:r>
            <a:r>
              <a:rPr lang="en-US" altLang="zh-CN" dirty="0"/>
              <a:t>5</a:t>
            </a:r>
            <a:r>
              <a:rPr lang="zh-CN" altLang="en-US" dirty="0"/>
              <a:t>个单调子序列。</a:t>
            </a:r>
            <a:endParaRPr lang="en-US" altLang="zh-CN" dirty="0"/>
          </a:p>
          <a:p>
            <a:r>
              <a:rPr lang="zh-CN" altLang="en-US" dirty="0"/>
              <a:t>这是因为一个单调上升子序列每一行至多只能选取一个，而一个单调下降子序列不能选取超过一行中的元素。所以如果只用单调上升子序列的话需要次数至少是列数次，而删除一行列数至多减一。</a:t>
            </a:r>
            <a:endParaRPr lang="en-US" altLang="zh-CN" dirty="0"/>
          </a:p>
          <a:p>
            <a:r>
              <a:rPr lang="zh-CN" altLang="en-US" dirty="0"/>
              <a:t>类似地我们可以发现若</a:t>
            </a:r>
            <a:r>
              <a:rPr lang="en-US" altLang="zh-CN" dirty="0"/>
              <a:t>n&gt;=k(k+1)/2</a:t>
            </a:r>
            <a:r>
              <a:rPr lang="zh-CN" altLang="en-US" dirty="0"/>
              <a:t>，</a:t>
            </a:r>
            <a:r>
              <a:rPr lang="en-US" altLang="zh-CN" dirty="0"/>
              <a:t>f(n)&gt;=k</a:t>
            </a:r>
            <a:r>
              <a:rPr lang="zh-CN" altLang="en-US" dirty="0"/>
              <a:t>。</a:t>
            </a:r>
            <a:endParaRPr lang="en-US" altLang="zh-CN" dirty="0"/>
          </a:p>
          <a:p>
            <a:r>
              <a:rPr lang="zh-CN" altLang="en-US" dirty="0"/>
              <a:t>考虑给出一个构造。</a:t>
            </a:r>
            <a:endParaRPr lang="en-US" altLang="zh-CN" dirty="0"/>
          </a:p>
        </p:txBody>
      </p:sp>
    </p:spTree>
    <p:extLst>
      <p:ext uri="{BB962C8B-B14F-4D97-AF65-F5344CB8AC3E}">
        <p14:creationId xmlns:p14="http://schemas.microsoft.com/office/powerpoint/2010/main" val="39501272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55CAD0-5EA2-4ED8-9BD2-1F77CA9218A2}"/>
              </a:ext>
            </a:extLst>
          </p:cNvPr>
          <p:cNvSpPr>
            <a:spLocks noGrp="1"/>
          </p:cNvSpPr>
          <p:nvPr>
            <p:ph type="title"/>
          </p:nvPr>
        </p:nvSpPr>
        <p:spPr/>
        <p:txBody>
          <a:bodyPr/>
          <a:lstStyle/>
          <a:p>
            <a:r>
              <a:rPr lang="en-US" altLang="zh-CN" dirty="0" err="1"/>
              <a:t>Egor</a:t>
            </a:r>
            <a:r>
              <a:rPr lang="en-US" altLang="zh-CN" dirty="0"/>
              <a:t> and an RPG game</a:t>
            </a:r>
          </a:p>
        </p:txBody>
      </p:sp>
      <p:sp>
        <p:nvSpPr>
          <p:cNvPr id="3" name="内容占位符 2">
            <a:extLst>
              <a:ext uri="{FF2B5EF4-FFF2-40B4-BE49-F238E27FC236}">
                <a16:creationId xmlns:a16="http://schemas.microsoft.com/office/drawing/2014/main" id="{3AE54A84-9E06-4DF9-B966-474FC4AD6E6F}"/>
              </a:ext>
            </a:extLst>
          </p:cNvPr>
          <p:cNvSpPr>
            <a:spLocks noGrp="1"/>
          </p:cNvSpPr>
          <p:nvPr>
            <p:ph idx="1"/>
          </p:nvPr>
        </p:nvSpPr>
        <p:spPr/>
        <p:txBody>
          <a:bodyPr/>
          <a:lstStyle/>
          <a:p>
            <a:r>
              <a:rPr lang="zh-CN" altLang="en-US" dirty="0"/>
              <a:t>即若</a:t>
            </a:r>
            <a:r>
              <a:rPr lang="en-US" altLang="zh-CN" dirty="0"/>
              <a:t>n&lt;k(k+1)/2</a:t>
            </a:r>
            <a:r>
              <a:rPr lang="zh-CN" altLang="en-US" dirty="0"/>
              <a:t>，我们需要给出一个不超过</a:t>
            </a:r>
            <a:r>
              <a:rPr lang="en-US" altLang="zh-CN" dirty="0"/>
              <a:t>k-1</a:t>
            </a:r>
            <a:r>
              <a:rPr lang="zh-CN" altLang="en-US" dirty="0"/>
              <a:t>个单调子序列的划分。</a:t>
            </a:r>
            <a:endParaRPr lang="en-US" altLang="zh-CN" dirty="0"/>
          </a:p>
          <a:p>
            <a:r>
              <a:rPr lang="zh-CN" altLang="en-US" dirty="0"/>
              <a:t>若</a:t>
            </a:r>
            <a:r>
              <a:rPr lang="en-US" altLang="zh-CN" dirty="0"/>
              <a:t>LIS</a:t>
            </a:r>
            <a:r>
              <a:rPr lang="zh-CN" altLang="en-US" dirty="0"/>
              <a:t>的长度至少为</a:t>
            </a:r>
            <a:r>
              <a:rPr lang="en-US" altLang="zh-CN" dirty="0"/>
              <a:t>k</a:t>
            </a:r>
            <a:r>
              <a:rPr lang="zh-CN" altLang="en-US" dirty="0"/>
              <a:t>，我们将其划分为一个子序列，就变成了</a:t>
            </a:r>
            <a:r>
              <a:rPr lang="en-US" altLang="zh-CN" dirty="0"/>
              <a:t>k-1</a:t>
            </a:r>
            <a:r>
              <a:rPr lang="zh-CN" altLang="en-US" dirty="0"/>
              <a:t>的情况。</a:t>
            </a:r>
            <a:endParaRPr lang="en-US" altLang="zh-CN" dirty="0"/>
          </a:p>
          <a:p>
            <a:r>
              <a:rPr lang="zh-CN" altLang="en-US" dirty="0"/>
              <a:t>否则由</a:t>
            </a:r>
            <a:r>
              <a:rPr lang="en-US" altLang="zh-CN" dirty="0" err="1"/>
              <a:t>dilworth</a:t>
            </a:r>
            <a:r>
              <a:rPr lang="zh-CN" altLang="en-US" dirty="0"/>
              <a:t>引理，我们可以将一个序列划分为 </a:t>
            </a:r>
            <a:r>
              <a:rPr lang="en-US" altLang="zh-CN" dirty="0"/>
              <a:t>LIS</a:t>
            </a:r>
            <a:r>
              <a:rPr lang="zh-CN" altLang="en-US" dirty="0"/>
              <a:t>的长度 个单调下降子序列。由于它不超过</a:t>
            </a:r>
            <a:r>
              <a:rPr lang="en-US" altLang="zh-CN" dirty="0"/>
              <a:t>k</a:t>
            </a:r>
            <a:r>
              <a:rPr lang="zh-CN" altLang="en-US" dirty="0"/>
              <a:t>，我们就直接做完了。</a:t>
            </a:r>
            <a:endParaRPr lang="en-US" altLang="zh-CN" dirty="0"/>
          </a:p>
          <a:p>
            <a:r>
              <a:rPr lang="zh-CN" altLang="en-US" dirty="0"/>
              <a:t>具体划分的话，设</a:t>
            </a:r>
            <a:r>
              <a:rPr lang="en-US" altLang="zh-CN" dirty="0"/>
              <a:t>f[</a:t>
            </a:r>
            <a:r>
              <a:rPr lang="en-US" altLang="zh-CN" dirty="0" err="1"/>
              <a:t>i</a:t>
            </a:r>
            <a:r>
              <a:rPr lang="en-US" altLang="zh-CN" dirty="0"/>
              <a:t>]</a:t>
            </a:r>
            <a:r>
              <a:rPr lang="zh-CN" altLang="en-US" dirty="0"/>
              <a:t>为</a:t>
            </a:r>
            <a:r>
              <a:rPr lang="en-US" altLang="zh-CN" dirty="0"/>
              <a:t>a[</a:t>
            </a:r>
            <a:r>
              <a:rPr lang="en-US" altLang="zh-CN" dirty="0" err="1"/>
              <a:t>i</a:t>
            </a:r>
            <a:r>
              <a:rPr lang="en-US" altLang="zh-CN" dirty="0"/>
              <a:t>]</a:t>
            </a:r>
            <a:r>
              <a:rPr lang="zh-CN" altLang="en-US" dirty="0"/>
              <a:t>结尾的</a:t>
            </a:r>
            <a:r>
              <a:rPr lang="en-US" altLang="zh-CN" dirty="0"/>
              <a:t>LIS</a:t>
            </a:r>
            <a:r>
              <a:rPr lang="zh-CN" altLang="en-US" dirty="0"/>
              <a:t>长度，将</a:t>
            </a:r>
            <a:r>
              <a:rPr lang="en-US" altLang="zh-CN" dirty="0"/>
              <a:t>f[</a:t>
            </a:r>
            <a:r>
              <a:rPr lang="en-US" altLang="zh-CN" dirty="0" err="1"/>
              <a:t>i</a:t>
            </a:r>
            <a:r>
              <a:rPr lang="en-US" altLang="zh-CN" dirty="0"/>
              <a:t>]</a:t>
            </a:r>
            <a:r>
              <a:rPr lang="zh-CN" altLang="en-US" dirty="0"/>
              <a:t>一样的划为一个单调下降子序列。若不是单调下降的，后面位置的</a:t>
            </a:r>
            <a:r>
              <a:rPr lang="en-US" altLang="zh-CN" dirty="0"/>
              <a:t>f</a:t>
            </a:r>
            <a:r>
              <a:rPr lang="zh-CN" altLang="en-US" dirty="0"/>
              <a:t>就可以由前面位置的</a:t>
            </a:r>
            <a:r>
              <a:rPr lang="en-US" altLang="zh-CN" dirty="0"/>
              <a:t>f</a:t>
            </a:r>
            <a:r>
              <a:rPr lang="zh-CN" altLang="en-US" dirty="0"/>
              <a:t>更新，矛盾。</a:t>
            </a:r>
            <a:endParaRPr lang="en-US" altLang="zh-CN" dirty="0"/>
          </a:p>
        </p:txBody>
      </p:sp>
    </p:spTree>
    <p:extLst>
      <p:ext uri="{BB962C8B-B14F-4D97-AF65-F5344CB8AC3E}">
        <p14:creationId xmlns:p14="http://schemas.microsoft.com/office/powerpoint/2010/main" val="31628739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55CAD0-5EA2-4ED8-9BD2-1F77CA9218A2}"/>
              </a:ext>
            </a:extLst>
          </p:cNvPr>
          <p:cNvSpPr>
            <a:spLocks noGrp="1"/>
          </p:cNvSpPr>
          <p:nvPr>
            <p:ph type="title"/>
          </p:nvPr>
        </p:nvSpPr>
        <p:spPr/>
        <p:txBody>
          <a:bodyPr/>
          <a:lstStyle/>
          <a:p>
            <a:r>
              <a:rPr lang="en-US" altLang="zh-CN" dirty="0"/>
              <a:t>Omnipotent … Garland</a:t>
            </a:r>
          </a:p>
        </p:txBody>
      </p:sp>
      <p:sp>
        <p:nvSpPr>
          <p:cNvPr id="3" name="内容占位符 2">
            <a:extLst>
              <a:ext uri="{FF2B5EF4-FFF2-40B4-BE49-F238E27FC236}">
                <a16:creationId xmlns:a16="http://schemas.microsoft.com/office/drawing/2014/main" id="{3AE54A84-9E06-4DF9-B966-474FC4AD6E6F}"/>
              </a:ext>
            </a:extLst>
          </p:cNvPr>
          <p:cNvSpPr>
            <a:spLocks noGrp="1"/>
          </p:cNvSpPr>
          <p:nvPr>
            <p:ph idx="1"/>
          </p:nvPr>
        </p:nvSpPr>
        <p:spPr/>
        <p:txBody>
          <a:bodyPr/>
          <a:lstStyle/>
          <a:p>
            <a:r>
              <a:rPr lang="zh-CN" altLang="en-US" dirty="0"/>
              <a:t>有一个长度为</a:t>
            </a:r>
            <a:r>
              <a:rPr lang="en-US" altLang="zh-CN" dirty="0"/>
              <a:t>n</a:t>
            </a:r>
            <a:r>
              <a:rPr lang="zh-CN" altLang="en-US" dirty="0"/>
              <a:t>的环，第</a:t>
            </a:r>
            <a:r>
              <a:rPr lang="en-US" altLang="zh-CN" dirty="0" err="1"/>
              <a:t>i</a:t>
            </a:r>
            <a:r>
              <a:rPr lang="zh-CN" altLang="en-US" dirty="0"/>
              <a:t>个位置有一个字符</a:t>
            </a:r>
            <a:r>
              <a:rPr lang="en-US" altLang="zh-CN" dirty="0"/>
              <a:t>T[</a:t>
            </a:r>
            <a:r>
              <a:rPr lang="en-US" altLang="zh-CN" dirty="0" err="1"/>
              <a:t>i</a:t>
            </a:r>
            <a:r>
              <a:rPr lang="en-US" altLang="zh-CN" dirty="0"/>
              <a:t>]</a:t>
            </a:r>
            <a:r>
              <a:rPr lang="zh-CN" altLang="en-US" dirty="0"/>
              <a:t>，</a:t>
            </a:r>
            <a:r>
              <a:rPr lang="en-US" altLang="zh-CN" dirty="0"/>
              <a:t>T[</a:t>
            </a:r>
            <a:r>
              <a:rPr lang="en-US" altLang="zh-CN" dirty="0" err="1"/>
              <a:t>i</a:t>
            </a:r>
            <a:r>
              <a:rPr lang="en-US" altLang="zh-CN" dirty="0"/>
              <a:t>]</a:t>
            </a:r>
            <a:r>
              <a:rPr lang="zh-CN" altLang="en-US" dirty="0"/>
              <a:t>可能是</a:t>
            </a:r>
            <a:r>
              <a:rPr lang="en-US" altLang="zh-CN" dirty="0"/>
              <a:t>`B`</a:t>
            </a:r>
            <a:r>
              <a:rPr lang="zh-CN" altLang="en-US" dirty="0"/>
              <a:t>或</a:t>
            </a:r>
            <a:r>
              <a:rPr lang="en-US" altLang="zh-CN" dirty="0"/>
              <a:t>`C`</a:t>
            </a:r>
            <a:r>
              <a:rPr lang="zh-CN" altLang="en-US" dirty="0"/>
              <a:t>。</a:t>
            </a:r>
            <a:endParaRPr lang="en-US" altLang="zh-CN" dirty="0"/>
          </a:p>
          <a:p>
            <a:r>
              <a:rPr lang="zh-CN" altLang="en-US" dirty="0"/>
              <a:t>你现在需要把位置分成</a:t>
            </a:r>
            <a:r>
              <a:rPr lang="en-US" altLang="zh-CN" dirty="0"/>
              <a:t>m</a:t>
            </a:r>
            <a:r>
              <a:rPr lang="zh-CN" altLang="en-US" dirty="0"/>
              <a:t>个集合，满足每个位置恰属于一个集合，每个集合的大小为</a:t>
            </a:r>
            <a:r>
              <a:rPr lang="en-US" altLang="zh-CN" dirty="0"/>
              <a:t>k</a:t>
            </a:r>
            <a:r>
              <a:rPr lang="zh-CN" altLang="en-US" dirty="0"/>
              <a:t>的倍数，每个集合中存在相邻的两个</a:t>
            </a:r>
            <a:r>
              <a:rPr lang="en-US" altLang="zh-CN" dirty="0"/>
              <a:t>`B`</a:t>
            </a:r>
            <a:r>
              <a:rPr lang="zh-CN" altLang="en-US" dirty="0"/>
              <a:t>。这里相邻的定义大约是，假设集合中的位置为</a:t>
            </a:r>
            <a:r>
              <a:rPr lang="en-US" altLang="zh-CN" dirty="0"/>
              <a:t>a[0],a[1]...a[k-1]</a:t>
            </a:r>
            <a:r>
              <a:rPr lang="zh-CN" altLang="en-US" dirty="0"/>
              <a:t>（</a:t>
            </a:r>
            <a:r>
              <a:rPr lang="en-US" altLang="zh-CN" dirty="0"/>
              <a:t>a[0]&lt;a[1]&lt;...&lt;a[k-1]</a:t>
            </a:r>
            <a:r>
              <a:rPr lang="zh-CN" altLang="en-US" dirty="0"/>
              <a:t>），那么</a:t>
            </a:r>
            <a:r>
              <a:rPr lang="en-US" altLang="zh-CN" dirty="0"/>
              <a:t>a[</a:t>
            </a:r>
            <a:r>
              <a:rPr lang="en-US" altLang="zh-CN" dirty="0" err="1"/>
              <a:t>i</a:t>
            </a:r>
            <a:r>
              <a:rPr lang="en-US" altLang="zh-CN" dirty="0"/>
              <a:t>]</a:t>
            </a:r>
            <a:r>
              <a:rPr lang="zh-CN" altLang="en-US" dirty="0"/>
              <a:t>和</a:t>
            </a:r>
            <a:r>
              <a:rPr lang="en-US" altLang="zh-CN" dirty="0"/>
              <a:t>a[(i+1)%k]</a:t>
            </a:r>
            <a:r>
              <a:rPr lang="zh-CN" altLang="en-US" dirty="0"/>
              <a:t>相邻。</a:t>
            </a:r>
            <a:endParaRPr lang="en-US" altLang="zh-CN" dirty="0"/>
          </a:p>
          <a:p>
            <a:r>
              <a:rPr lang="zh-CN" altLang="en-US" dirty="0"/>
              <a:t>需要注意的是每个集合的大小不能为</a:t>
            </a:r>
            <a:r>
              <a:rPr lang="en-US" altLang="zh-CN" dirty="0"/>
              <a:t>1</a:t>
            </a:r>
            <a:r>
              <a:rPr lang="zh-CN" altLang="en-US" dirty="0"/>
              <a:t>（否则没有相邻的“两个”</a:t>
            </a:r>
            <a:r>
              <a:rPr lang="en-US" altLang="zh-CN" dirty="0"/>
              <a:t>`B`</a:t>
            </a:r>
            <a:r>
              <a:rPr lang="zh-CN" altLang="en-US" dirty="0"/>
              <a:t>）</a:t>
            </a:r>
            <a:endParaRPr lang="en-US" altLang="zh-CN" dirty="0"/>
          </a:p>
          <a:p>
            <a:r>
              <a:rPr lang="zh-CN" altLang="en-US" dirty="0"/>
              <a:t>需要判断是否有解并给出有解时的构造。</a:t>
            </a:r>
            <a:endParaRPr lang="en-US" altLang="zh-CN" dirty="0"/>
          </a:p>
          <a:p>
            <a:r>
              <a:rPr lang="zh-CN" altLang="en-US" dirty="0"/>
              <a:t>多组数据，</a:t>
            </a:r>
            <a:r>
              <a:rPr lang="en-US" altLang="zh-CN" dirty="0"/>
              <a:t>1&lt;=</a:t>
            </a:r>
            <a:r>
              <a:rPr lang="en-US" altLang="zh-CN" dirty="0" err="1"/>
              <a:t>n,m,k</a:t>
            </a:r>
            <a:r>
              <a:rPr lang="en-US" altLang="zh-CN" dirty="0"/>
              <a:t>&lt;=10^6</a:t>
            </a:r>
            <a:r>
              <a:rPr lang="zh-CN" altLang="en-US" dirty="0"/>
              <a:t>。</a:t>
            </a:r>
          </a:p>
        </p:txBody>
      </p:sp>
      <p:sp>
        <p:nvSpPr>
          <p:cNvPr id="4" name="文本框 3">
            <a:extLst>
              <a:ext uri="{FF2B5EF4-FFF2-40B4-BE49-F238E27FC236}">
                <a16:creationId xmlns:a16="http://schemas.microsoft.com/office/drawing/2014/main" id="{52910A2F-5506-4463-923F-DFAEEA6FEBEF}"/>
              </a:ext>
            </a:extLst>
          </p:cNvPr>
          <p:cNvSpPr txBox="1"/>
          <p:nvPr/>
        </p:nvSpPr>
        <p:spPr>
          <a:xfrm>
            <a:off x="1293813" y="5805264"/>
            <a:ext cx="5808711" cy="341632"/>
          </a:xfrm>
          <a:prstGeom prst="rect">
            <a:avLst/>
          </a:prstGeom>
          <a:noFill/>
        </p:spPr>
        <p:txBody>
          <a:bodyPr wrap="square" rtlCol="0">
            <a:spAutoFit/>
          </a:bodyPr>
          <a:lstStyle/>
          <a:p>
            <a:pPr>
              <a:lnSpc>
                <a:spcPct val="90000"/>
              </a:lnSpc>
            </a:pPr>
            <a:r>
              <a:rPr lang="en-US" altLang="zh-CN" dirty="0"/>
              <a:t>Source</a:t>
            </a:r>
            <a:r>
              <a:rPr lang="zh-CN" altLang="en-US" dirty="0"/>
              <a:t>：</a:t>
            </a:r>
            <a:r>
              <a:rPr lang="en-US" altLang="zh-CN" dirty="0"/>
              <a:t>EC Final 2018</a:t>
            </a:r>
            <a:endParaRPr lang="zh-CN" altLang="en-US" dirty="0"/>
          </a:p>
        </p:txBody>
      </p:sp>
    </p:spTree>
    <p:extLst>
      <p:ext uri="{BB962C8B-B14F-4D97-AF65-F5344CB8AC3E}">
        <p14:creationId xmlns:p14="http://schemas.microsoft.com/office/powerpoint/2010/main" val="22942125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55CAD0-5EA2-4ED8-9BD2-1F77CA9218A2}"/>
              </a:ext>
            </a:extLst>
          </p:cNvPr>
          <p:cNvSpPr>
            <a:spLocks noGrp="1"/>
          </p:cNvSpPr>
          <p:nvPr>
            <p:ph type="title"/>
          </p:nvPr>
        </p:nvSpPr>
        <p:spPr/>
        <p:txBody>
          <a:bodyPr/>
          <a:lstStyle/>
          <a:p>
            <a:r>
              <a:rPr lang="en-US" altLang="zh-CN" dirty="0"/>
              <a:t>Omnipotent … Garland</a:t>
            </a:r>
          </a:p>
        </p:txBody>
      </p:sp>
      <p:sp>
        <p:nvSpPr>
          <p:cNvPr id="3" name="内容占位符 2">
            <a:extLst>
              <a:ext uri="{FF2B5EF4-FFF2-40B4-BE49-F238E27FC236}">
                <a16:creationId xmlns:a16="http://schemas.microsoft.com/office/drawing/2014/main" id="{3AE54A84-9E06-4DF9-B966-474FC4AD6E6F}"/>
              </a:ext>
            </a:extLst>
          </p:cNvPr>
          <p:cNvSpPr>
            <a:spLocks noGrp="1"/>
          </p:cNvSpPr>
          <p:nvPr>
            <p:ph idx="1"/>
          </p:nvPr>
        </p:nvSpPr>
        <p:spPr/>
        <p:txBody>
          <a:bodyPr/>
          <a:lstStyle/>
          <a:p>
            <a:r>
              <a:rPr lang="zh-CN" altLang="en-US" dirty="0"/>
              <a:t>当</a:t>
            </a:r>
            <a:r>
              <a:rPr lang="en-US" altLang="zh-CN" dirty="0"/>
              <a:t>m=1</a:t>
            </a:r>
            <a:r>
              <a:rPr lang="zh-CN" altLang="en-US" dirty="0"/>
              <a:t>的时候判一判就好了，下设</a:t>
            </a:r>
            <a:r>
              <a:rPr lang="en-US" altLang="zh-CN" dirty="0"/>
              <a:t>m&gt;=2</a:t>
            </a:r>
            <a:r>
              <a:rPr lang="zh-CN" altLang="en-US" dirty="0"/>
              <a:t>。</a:t>
            </a:r>
            <a:endParaRPr lang="en-US" altLang="zh-CN" dirty="0"/>
          </a:p>
          <a:p>
            <a:r>
              <a:rPr lang="zh-CN" altLang="en-US" dirty="0"/>
              <a:t>显然，当</a:t>
            </a:r>
            <a:endParaRPr lang="en-US" altLang="zh-CN" dirty="0"/>
          </a:p>
          <a:p>
            <a:pPr lvl="1"/>
            <a:r>
              <a:rPr lang="en-US" altLang="zh-CN" dirty="0" err="1"/>
              <a:t>n%k</a:t>
            </a:r>
            <a:r>
              <a:rPr lang="en-US" altLang="zh-CN" dirty="0"/>
              <a:t>&gt;0</a:t>
            </a:r>
          </a:p>
          <a:p>
            <a:pPr lvl="1"/>
            <a:r>
              <a:rPr lang="zh-CN" altLang="en-US" dirty="0"/>
              <a:t>或 </a:t>
            </a:r>
            <a:r>
              <a:rPr lang="en-US" altLang="zh-CN" dirty="0"/>
              <a:t>n&lt;</a:t>
            </a:r>
            <a:r>
              <a:rPr lang="en-US" altLang="zh-CN" dirty="0" err="1"/>
              <a:t>mk</a:t>
            </a:r>
            <a:endParaRPr lang="en-US" altLang="zh-CN" dirty="0"/>
          </a:p>
          <a:p>
            <a:pPr lvl="1"/>
            <a:r>
              <a:rPr lang="zh-CN" altLang="en-US" dirty="0"/>
              <a:t>或 </a:t>
            </a:r>
            <a:r>
              <a:rPr lang="en-US" altLang="zh-CN" dirty="0"/>
              <a:t>`B`</a:t>
            </a:r>
            <a:r>
              <a:rPr lang="zh-CN" altLang="en-US" dirty="0"/>
              <a:t>的数量</a:t>
            </a:r>
            <a:r>
              <a:rPr lang="en-US" altLang="zh-CN" dirty="0"/>
              <a:t>&lt;2m</a:t>
            </a:r>
          </a:p>
          <a:p>
            <a:r>
              <a:rPr lang="zh-CN" altLang="en-US" dirty="0"/>
              <a:t>时显然无解。</a:t>
            </a:r>
            <a:endParaRPr lang="en-US" altLang="zh-CN" dirty="0"/>
          </a:p>
          <a:p>
            <a:r>
              <a:rPr lang="zh-CN" altLang="en-US" dirty="0"/>
              <a:t>下面我们证明其他情况一定有解。 （注意该条件在</a:t>
            </a:r>
            <a:r>
              <a:rPr lang="en-US" altLang="zh-CN" dirty="0"/>
              <a:t>m=1</a:t>
            </a:r>
            <a:r>
              <a:rPr lang="zh-CN" altLang="en-US" dirty="0"/>
              <a:t>的时候并不充分，只在</a:t>
            </a:r>
            <a:r>
              <a:rPr lang="en-US" altLang="zh-CN" dirty="0"/>
              <a:t>m&gt;=2</a:t>
            </a:r>
            <a:r>
              <a:rPr lang="zh-CN" altLang="en-US" dirty="0"/>
              <a:t>时充分，例如</a:t>
            </a:r>
            <a:r>
              <a:rPr lang="en-US" altLang="zh-CN" dirty="0"/>
              <a:t>m=1</a:t>
            </a:r>
            <a:r>
              <a:rPr lang="zh-CN" altLang="en-US" dirty="0"/>
              <a:t>时还需要判断是否有两个相邻的</a:t>
            </a:r>
            <a:r>
              <a:rPr lang="en-US" altLang="zh-CN" dirty="0"/>
              <a:t>B</a:t>
            </a:r>
            <a:r>
              <a:rPr lang="zh-CN" altLang="en-US" dirty="0"/>
              <a:t>）</a:t>
            </a:r>
            <a:endParaRPr lang="en-US" altLang="zh-CN" dirty="0"/>
          </a:p>
        </p:txBody>
      </p:sp>
    </p:spTree>
    <p:extLst>
      <p:ext uri="{BB962C8B-B14F-4D97-AF65-F5344CB8AC3E}">
        <p14:creationId xmlns:p14="http://schemas.microsoft.com/office/powerpoint/2010/main" val="22436934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55CAD0-5EA2-4ED8-9BD2-1F77CA9218A2}"/>
              </a:ext>
            </a:extLst>
          </p:cNvPr>
          <p:cNvSpPr>
            <a:spLocks noGrp="1"/>
          </p:cNvSpPr>
          <p:nvPr>
            <p:ph type="title"/>
          </p:nvPr>
        </p:nvSpPr>
        <p:spPr/>
        <p:txBody>
          <a:bodyPr/>
          <a:lstStyle/>
          <a:p>
            <a:r>
              <a:rPr lang="en-US" altLang="zh-CN" dirty="0"/>
              <a:t>Omnipotent … Garland</a:t>
            </a:r>
          </a:p>
        </p:txBody>
      </p:sp>
      <p:sp>
        <p:nvSpPr>
          <p:cNvPr id="3" name="内容占位符 2">
            <a:extLst>
              <a:ext uri="{FF2B5EF4-FFF2-40B4-BE49-F238E27FC236}">
                <a16:creationId xmlns:a16="http://schemas.microsoft.com/office/drawing/2014/main" id="{3AE54A84-9E06-4DF9-B966-474FC4AD6E6F}"/>
              </a:ext>
            </a:extLst>
          </p:cNvPr>
          <p:cNvSpPr>
            <a:spLocks noGrp="1"/>
          </p:cNvSpPr>
          <p:nvPr>
            <p:ph idx="1"/>
          </p:nvPr>
        </p:nvSpPr>
        <p:spPr>
          <a:xfrm>
            <a:off x="1293813" y="1676400"/>
            <a:ext cx="9601200" cy="4800600"/>
          </a:xfrm>
        </p:spPr>
        <p:txBody>
          <a:bodyPr/>
          <a:lstStyle/>
          <a:p>
            <a:r>
              <a:rPr lang="zh-CN" altLang="en-US" dirty="0"/>
              <a:t>首先考虑</a:t>
            </a:r>
            <a:r>
              <a:rPr lang="en-US" altLang="zh-CN" dirty="0"/>
              <a:t>m=2</a:t>
            </a:r>
            <a:r>
              <a:rPr lang="zh-CN" altLang="en-US" dirty="0"/>
              <a:t>的情况，我们随便挑四个</a:t>
            </a:r>
            <a:r>
              <a:rPr lang="en-US" altLang="zh-CN" dirty="0"/>
              <a:t>B</a:t>
            </a:r>
            <a:r>
              <a:rPr lang="zh-CN" altLang="en-US" dirty="0"/>
              <a:t>出来，假设在环上依序取了四个：</a:t>
            </a:r>
            <a:r>
              <a:rPr lang="en-US" altLang="zh-CN" dirty="0"/>
              <a:t>P,Q,R,S</a:t>
            </a:r>
            <a:r>
              <a:rPr lang="zh-CN" altLang="en-US" dirty="0"/>
              <a:t>。假设</a:t>
            </a:r>
            <a:r>
              <a:rPr lang="en-US" altLang="zh-CN" dirty="0"/>
              <a:t>P</a:t>
            </a:r>
            <a:r>
              <a:rPr lang="zh-CN" altLang="en-US" dirty="0"/>
              <a:t>和</a:t>
            </a:r>
            <a:r>
              <a:rPr lang="en-US" altLang="zh-CN" dirty="0"/>
              <a:t>Q</a:t>
            </a:r>
            <a:r>
              <a:rPr lang="zh-CN" altLang="en-US" dirty="0"/>
              <a:t>中间有</a:t>
            </a:r>
            <a:r>
              <a:rPr lang="en-US" altLang="zh-CN" dirty="0"/>
              <a:t>a</a:t>
            </a:r>
            <a:r>
              <a:rPr lang="zh-CN" altLang="en-US" dirty="0"/>
              <a:t>个位置（即</a:t>
            </a:r>
            <a:r>
              <a:rPr lang="en-US" altLang="zh-CN" dirty="0"/>
              <a:t>(Q-P)%n=a</a:t>
            </a:r>
            <a:r>
              <a:rPr lang="zh-CN" altLang="en-US" dirty="0"/>
              <a:t>），</a:t>
            </a:r>
            <a:r>
              <a:rPr lang="en-US" altLang="zh-CN" dirty="0"/>
              <a:t>Q</a:t>
            </a:r>
            <a:r>
              <a:rPr lang="zh-CN" altLang="en-US" dirty="0"/>
              <a:t>和</a:t>
            </a:r>
            <a:r>
              <a:rPr lang="en-US" altLang="zh-CN" dirty="0"/>
              <a:t>R</a:t>
            </a:r>
            <a:r>
              <a:rPr lang="zh-CN" altLang="en-US" dirty="0"/>
              <a:t>中间</a:t>
            </a:r>
            <a:r>
              <a:rPr lang="en-US" altLang="zh-CN" dirty="0"/>
              <a:t>b</a:t>
            </a:r>
            <a:r>
              <a:rPr lang="zh-CN" altLang="en-US" dirty="0"/>
              <a:t>个，</a:t>
            </a:r>
            <a:r>
              <a:rPr lang="en-US" altLang="zh-CN" dirty="0"/>
              <a:t>R</a:t>
            </a:r>
            <a:r>
              <a:rPr lang="zh-CN" altLang="en-US" dirty="0"/>
              <a:t>和</a:t>
            </a:r>
            <a:r>
              <a:rPr lang="en-US" altLang="zh-CN" dirty="0"/>
              <a:t>S</a:t>
            </a:r>
            <a:r>
              <a:rPr lang="zh-CN" altLang="en-US" dirty="0"/>
              <a:t>中间</a:t>
            </a:r>
            <a:r>
              <a:rPr lang="en-US" altLang="zh-CN" dirty="0"/>
              <a:t>c</a:t>
            </a:r>
            <a:r>
              <a:rPr lang="zh-CN" altLang="en-US" dirty="0"/>
              <a:t>个，</a:t>
            </a:r>
            <a:r>
              <a:rPr lang="en-US" altLang="zh-CN" dirty="0"/>
              <a:t>S</a:t>
            </a:r>
            <a:r>
              <a:rPr lang="zh-CN" altLang="en-US" dirty="0"/>
              <a:t>和</a:t>
            </a:r>
            <a:r>
              <a:rPr lang="en-US" altLang="zh-CN" dirty="0"/>
              <a:t>P</a:t>
            </a:r>
            <a:r>
              <a:rPr lang="zh-CN" altLang="en-US" dirty="0"/>
              <a:t>中间</a:t>
            </a:r>
            <a:r>
              <a:rPr lang="en-US" altLang="zh-CN" dirty="0"/>
              <a:t>d</a:t>
            </a:r>
            <a:r>
              <a:rPr lang="zh-CN" altLang="en-US" dirty="0"/>
              <a:t>个。</a:t>
            </a:r>
            <a:endParaRPr lang="en-US" altLang="zh-CN" dirty="0"/>
          </a:p>
          <a:p>
            <a:r>
              <a:rPr lang="zh-CN" altLang="en-US" dirty="0"/>
              <a:t>考虑令</a:t>
            </a:r>
            <a:r>
              <a:rPr lang="en-US" altLang="zh-CN" dirty="0"/>
              <a:t>P</a:t>
            </a:r>
            <a:r>
              <a:rPr lang="zh-CN" altLang="en-US" dirty="0"/>
              <a:t>和</a:t>
            </a:r>
            <a:r>
              <a:rPr lang="en-US" altLang="zh-CN" dirty="0"/>
              <a:t>Q</a:t>
            </a:r>
            <a:r>
              <a:rPr lang="zh-CN" altLang="en-US" dirty="0"/>
              <a:t>相邻，</a:t>
            </a:r>
            <a:r>
              <a:rPr lang="en-US" altLang="zh-CN" dirty="0"/>
              <a:t>R</a:t>
            </a:r>
            <a:r>
              <a:rPr lang="zh-CN" altLang="en-US" dirty="0"/>
              <a:t>和</a:t>
            </a:r>
            <a:r>
              <a:rPr lang="en-US" altLang="zh-CN" dirty="0"/>
              <a:t>S</a:t>
            </a:r>
            <a:r>
              <a:rPr lang="zh-CN" altLang="en-US" dirty="0"/>
              <a:t>相邻，考虑成功的条件。</a:t>
            </a:r>
            <a:endParaRPr lang="en-US" altLang="zh-CN" dirty="0"/>
          </a:p>
          <a:p>
            <a:r>
              <a:rPr lang="en-US" altLang="zh-CN" dirty="0"/>
              <a:t>P</a:t>
            </a:r>
            <a:r>
              <a:rPr lang="zh-CN" altLang="en-US" dirty="0"/>
              <a:t>和</a:t>
            </a:r>
            <a:r>
              <a:rPr lang="en-US" altLang="zh-CN" dirty="0"/>
              <a:t>Q</a:t>
            </a:r>
            <a:r>
              <a:rPr lang="zh-CN" altLang="en-US" dirty="0"/>
              <a:t>中间的</a:t>
            </a:r>
            <a:r>
              <a:rPr lang="en-US" altLang="zh-CN" dirty="0"/>
              <a:t>a</a:t>
            </a:r>
            <a:r>
              <a:rPr lang="zh-CN" altLang="en-US" dirty="0"/>
              <a:t>个必须分给</a:t>
            </a:r>
            <a:r>
              <a:rPr lang="en-US" altLang="zh-CN" dirty="0"/>
              <a:t>R</a:t>
            </a:r>
            <a:r>
              <a:rPr lang="zh-CN" altLang="en-US" dirty="0"/>
              <a:t>和</a:t>
            </a:r>
            <a:r>
              <a:rPr lang="en-US" altLang="zh-CN" dirty="0"/>
              <a:t>S</a:t>
            </a:r>
            <a:r>
              <a:rPr lang="zh-CN" altLang="en-US" dirty="0"/>
              <a:t>所属集合，</a:t>
            </a:r>
            <a:r>
              <a:rPr lang="en-US" altLang="zh-CN" dirty="0"/>
              <a:t>R</a:t>
            </a:r>
            <a:r>
              <a:rPr lang="zh-CN" altLang="en-US" dirty="0"/>
              <a:t>和</a:t>
            </a:r>
            <a:r>
              <a:rPr lang="en-US" altLang="zh-CN" dirty="0"/>
              <a:t>S</a:t>
            </a:r>
            <a:r>
              <a:rPr lang="zh-CN" altLang="en-US" dirty="0"/>
              <a:t>中间的</a:t>
            </a:r>
            <a:r>
              <a:rPr lang="en-US" altLang="zh-CN" dirty="0"/>
              <a:t>c</a:t>
            </a:r>
            <a:r>
              <a:rPr lang="zh-CN" altLang="en-US" dirty="0"/>
              <a:t>个必须分给</a:t>
            </a:r>
            <a:r>
              <a:rPr lang="en-US" altLang="zh-CN" dirty="0"/>
              <a:t>P</a:t>
            </a:r>
            <a:r>
              <a:rPr lang="zh-CN" altLang="en-US" dirty="0"/>
              <a:t>和</a:t>
            </a:r>
            <a:r>
              <a:rPr lang="en-US" altLang="zh-CN" dirty="0"/>
              <a:t>Q</a:t>
            </a:r>
            <a:r>
              <a:rPr lang="zh-CN" altLang="en-US" dirty="0"/>
              <a:t>所属集合。别的可以自由分配集合。</a:t>
            </a:r>
            <a:endParaRPr lang="en-US" altLang="zh-CN" dirty="0"/>
          </a:p>
          <a:p>
            <a:r>
              <a:rPr lang="zh-CN" altLang="en-US" dirty="0"/>
              <a:t>那么设</a:t>
            </a:r>
            <a:r>
              <a:rPr lang="en-US" altLang="zh-CN" dirty="0" err="1"/>
              <a:t>b+d</a:t>
            </a:r>
            <a:r>
              <a:rPr lang="zh-CN" altLang="en-US" dirty="0"/>
              <a:t>个中分给</a:t>
            </a:r>
            <a:r>
              <a:rPr lang="en-US" altLang="zh-CN" dirty="0"/>
              <a:t>P</a:t>
            </a:r>
            <a:r>
              <a:rPr lang="zh-CN" altLang="en-US" dirty="0"/>
              <a:t>、</a:t>
            </a:r>
            <a:r>
              <a:rPr lang="en-US" altLang="zh-CN" dirty="0"/>
              <a:t>Q</a:t>
            </a:r>
            <a:r>
              <a:rPr lang="zh-CN" altLang="en-US" dirty="0"/>
              <a:t>一集合</a:t>
            </a:r>
            <a:r>
              <a:rPr lang="en-US" altLang="zh-CN" dirty="0"/>
              <a:t>x</a:t>
            </a:r>
            <a:r>
              <a:rPr lang="zh-CN" altLang="en-US" dirty="0"/>
              <a:t>个，两个集合的大小就分别为</a:t>
            </a:r>
            <a:r>
              <a:rPr lang="en-US" altLang="zh-CN" dirty="0"/>
              <a:t>2+c+x</a:t>
            </a:r>
            <a:r>
              <a:rPr lang="zh-CN" altLang="en-US" dirty="0"/>
              <a:t>和</a:t>
            </a:r>
            <a:r>
              <a:rPr lang="en-US" altLang="zh-CN" dirty="0"/>
              <a:t>2+a+b+d-x</a:t>
            </a:r>
            <a:r>
              <a:rPr lang="zh-CN" altLang="en-US" dirty="0"/>
              <a:t>。我们需要保证均为</a:t>
            </a:r>
            <a:r>
              <a:rPr lang="en-US" altLang="zh-CN" dirty="0"/>
              <a:t>k</a:t>
            </a:r>
            <a:r>
              <a:rPr lang="zh-CN" altLang="en-US" dirty="0"/>
              <a:t>的倍数。</a:t>
            </a:r>
            <a:endParaRPr lang="en-US" altLang="zh-CN" dirty="0"/>
          </a:p>
          <a:p>
            <a:r>
              <a:rPr lang="zh-CN" altLang="en-US" dirty="0"/>
              <a:t>不妨设</a:t>
            </a:r>
            <a:r>
              <a:rPr lang="en-US" altLang="zh-CN" dirty="0" err="1"/>
              <a:t>a+c</a:t>
            </a:r>
            <a:r>
              <a:rPr lang="en-US" altLang="zh-CN" dirty="0"/>
              <a:t>&lt;=</a:t>
            </a:r>
            <a:r>
              <a:rPr lang="en-US" altLang="zh-CN" dirty="0" err="1"/>
              <a:t>b+d</a:t>
            </a:r>
            <a:r>
              <a:rPr lang="zh-CN" altLang="en-US" dirty="0"/>
              <a:t>（否则</a:t>
            </a:r>
            <a:r>
              <a:rPr lang="en-US" altLang="zh-CN" dirty="0"/>
              <a:t>P,Q,R,S-&gt;Q,R,S,P</a:t>
            </a:r>
            <a:r>
              <a:rPr lang="zh-CN" altLang="en-US" dirty="0"/>
              <a:t>即可），那么由于</a:t>
            </a:r>
            <a:r>
              <a:rPr lang="en-US" altLang="zh-CN" dirty="0" err="1"/>
              <a:t>k|n</a:t>
            </a:r>
            <a:r>
              <a:rPr lang="zh-CN" altLang="en-US" dirty="0"/>
              <a:t>，</a:t>
            </a:r>
            <a:r>
              <a:rPr lang="en-US" altLang="zh-CN" dirty="0"/>
              <a:t>n&gt;=2k</a:t>
            </a:r>
            <a:r>
              <a:rPr lang="zh-CN" altLang="en-US" dirty="0"/>
              <a:t>，那么</a:t>
            </a:r>
            <a:r>
              <a:rPr lang="en-US" altLang="zh-CN" dirty="0" err="1"/>
              <a:t>b+d</a:t>
            </a:r>
            <a:r>
              <a:rPr lang="en-US" altLang="zh-CN" dirty="0"/>
              <a:t>&gt;=k-1</a:t>
            </a:r>
            <a:r>
              <a:rPr lang="zh-CN" altLang="en-US" dirty="0"/>
              <a:t>，所以</a:t>
            </a:r>
            <a:r>
              <a:rPr lang="en-US" altLang="zh-CN" dirty="0"/>
              <a:t>[0,b+d]</a:t>
            </a:r>
            <a:r>
              <a:rPr lang="zh-CN" altLang="en-US" dirty="0"/>
              <a:t>肯定遍历了</a:t>
            </a:r>
            <a:r>
              <a:rPr lang="en-US" altLang="zh-CN" dirty="0"/>
              <a:t>mod k</a:t>
            </a:r>
            <a:r>
              <a:rPr lang="zh-CN" altLang="en-US" dirty="0"/>
              <a:t>的每个余数，所以其中必有一个余数是合适的。</a:t>
            </a:r>
            <a:endParaRPr lang="en-US" altLang="zh-CN" dirty="0"/>
          </a:p>
        </p:txBody>
      </p:sp>
    </p:spTree>
    <p:extLst>
      <p:ext uri="{BB962C8B-B14F-4D97-AF65-F5344CB8AC3E}">
        <p14:creationId xmlns:p14="http://schemas.microsoft.com/office/powerpoint/2010/main" val="5592709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55CAD0-5EA2-4ED8-9BD2-1F77CA9218A2}"/>
              </a:ext>
            </a:extLst>
          </p:cNvPr>
          <p:cNvSpPr>
            <a:spLocks noGrp="1"/>
          </p:cNvSpPr>
          <p:nvPr>
            <p:ph type="title"/>
          </p:nvPr>
        </p:nvSpPr>
        <p:spPr/>
        <p:txBody>
          <a:bodyPr/>
          <a:lstStyle/>
          <a:p>
            <a:r>
              <a:rPr lang="en-US" altLang="zh-CN" dirty="0"/>
              <a:t>Omnipotent … Garland</a:t>
            </a:r>
          </a:p>
        </p:txBody>
      </p:sp>
      <p:sp>
        <p:nvSpPr>
          <p:cNvPr id="3" name="内容占位符 2">
            <a:extLst>
              <a:ext uri="{FF2B5EF4-FFF2-40B4-BE49-F238E27FC236}">
                <a16:creationId xmlns:a16="http://schemas.microsoft.com/office/drawing/2014/main" id="{3AE54A84-9E06-4DF9-B966-474FC4AD6E6F}"/>
              </a:ext>
            </a:extLst>
          </p:cNvPr>
          <p:cNvSpPr>
            <a:spLocks noGrp="1"/>
          </p:cNvSpPr>
          <p:nvPr>
            <p:ph idx="1"/>
          </p:nvPr>
        </p:nvSpPr>
        <p:spPr>
          <a:xfrm>
            <a:off x="1293813" y="1676400"/>
            <a:ext cx="9601200" cy="5064968"/>
          </a:xfrm>
        </p:spPr>
        <p:txBody>
          <a:bodyPr/>
          <a:lstStyle/>
          <a:p>
            <a:r>
              <a:rPr lang="zh-CN" altLang="en-US" dirty="0"/>
              <a:t>当</a:t>
            </a:r>
            <a:r>
              <a:rPr lang="en-US" altLang="zh-CN" dirty="0"/>
              <a:t>m&gt;2</a:t>
            </a:r>
            <a:r>
              <a:rPr lang="zh-CN" altLang="en-US" dirty="0"/>
              <a:t>的时候，考虑每次选出一个集合并且保持条件不变。</a:t>
            </a:r>
            <a:endParaRPr lang="en-US" altLang="zh-CN" dirty="0"/>
          </a:p>
          <a:p>
            <a:r>
              <a:rPr lang="zh-CN" altLang="en-US" dirty="0"/>
              <a:t>回顾条件，当</a:t>
            </a:r>
            <a:r>
              <a:rPr lang="en-US" altLang="zh-CN" dirty="0"/>
              <a:t>k&gt;=2</a:t>
            </a:r>
            <a:r>
              <a:rPr lang="zh-CN" altLang="en-US" dirty="0"/>
              <a:t>时我们只需要取一个长度为</a:t>
            </a:r>
            <a:r>
              <a:rPr lang="en-US" altLang="zh-CN" dirty="0"/>
              <a:t>k</a:t>
            </a:r>
            <a:r>
              <a:rPr lang="zh-CN" altLang="en-US" dirty="0"/>
              <a:t>的且包含比较少的</a:t>
            </a:r>
            <a:r>
              <a:rPr lang="en-US" altLang="zh-CN" dirty="0"/>
              <a:t>B</a:t>
            </a:r>
            <a:r>
              <a:rPr lang="zh-CN" altLang="en-US" dirty="0"/>
              <a:t>的子序列即可。（</a:t>
            </a:r>
            <a:r>
              <a:rPr lang="en-US" altLang="zh-CN" dirty="0"/>
              <a:t>k=1</a:t>
            </a:r>
            <a:r>
              <a:rPr lang="zh-CN" altLang="en-US" dirty="0"/>
              <a:t>时任意选取两个</a:t>
            </a:r>
            <a:r>
              <a:rPr lang="en-US" altLang="zh-CN" dirty="0"/>
              <a:t>B</a:t>
            </a:r>
            <a:r>
              <a:rPr lang="zh-CN" altLang="en-US" dirty="0"/>
              <a:t>即可）</a:t>
            </a:r>
            <a:endParaRPr lang="en-US" altLang="zh-CN" dirty="0"/>
          </a:p>
          <a:p>
            <a:r>
              <a:rPr lang="zh-CN" altLang="en-US" dirty="0"/>
              <a:t>任意选取两个</a:t>
            </a:r>
            <a:r>
              <a:rPr lang="en-US" altLang="zh-CN" dirty="0"/>
              <a:t>B</a:t>
            </a:r>
            <a:r>
              <a:rPr lang="zh-CN" altLang="en-US" dirty="0"/>
              <a:t>并在</a:t>
            </a:r>
            <a:r>
              <a:rPr lang="en-US" altLang="zh-CN" dirty="0"/>
              <a:t>C</a:t>
            </a:r>
            <a:r>
              <a:rPr lang="zh-CN" altLang="en-US" dirty="0"/>
              <a:t>较多的一侧任意选取元素（优先选取</a:t>
            </a:r>
            <a:r>
              <a:rPr lang="en-US" altLang="zh-CN" dirty="0"/>
              <a:t>C</a:t>
            </a:r>
            <a:r>
              <a:rPr lang="zh-CN" altLang="en-US" dirty="0"/>
              <a:t>）补足</a:t>
            </a:r>
            <a:r>
              <a:rPr lang="en-US" altLang="zh-CN" dirty="0"/>
              <a:t>k</a:t>
            </a:r>
            <a:r>
              <a:rPr lang="zh-CN" altLang="en-US" dirty="0"/>
              <a:t>个即可。</a:t>
            </a:r>
            <a:endParaRPr lang="en-US" altLang="zh-CN" dirty="0"/>
          </a:p>
          <a:p>
            <a:r>
              <a:rPr lang="zh-CN" altLang="en-US" dirty="0"/>
              <a:t>考虑证明。设</a:t>
            </a:r>
            <a:r>
              <a:rPr lang="en-US" altLang="zh-CN" dirty="0"/>
              <a:t>B</a:t>
            </a:r>
            <a:r>
              <a:rPr lang="zh-CN" altLang="en-US" dirty="0"/>
              <a:t>的个数</a:t>
            </a:r>
            <a:r>
              <a:rPr lang="en-US" altLang="zh-CN" dirty="0"/>
              <a:t>=s</a:t>
            </a:r>
            <a:r>
              <a:rPr lang="zh-CN" altLang="en-US" dirty="0"/>
              <a:t>，则</a:t>
            </a:r>
            <a:r>
              <a:rPr lang="en-US" altLang="zh-CN" dirty="0"/>
              <a:t>s&gt;=2m</a:t>
            </a:r>
            <a:r>
              <a:rPr lang="zh-CN" altLang="en-US" dirty="0"/>
              <a:t>，那么最多会用掉</a:t>
            </a:r>
            <a:r>
              <a:rPr lang="en-US" altLang="zh-CN" dirty="0"/>
              <a:t>max(k-(n-s)/2,2)</a:t>
            </a:r>
            <a:r>
              <a:rPr lang="zh-CN" altLang="en-US" dirty="0"/>
              <a:t>个</a:t>
            </a:r>
            <a:r>
              <a:rPr lang="en-US" altLang="zh-CN" dirty="0"/>
              <a:t>B</a:t>
            </a:r>
            <a:r>
              <a:rPr lang="zh-CN" altLang="en-US" dirty="0"/>
              <a:t>，所以剩余至少</a:t>
            </a:r>
            <a:r>
              <a:rPr lang="en-US" altLang="zh-CN" dirty="0"/>
              <a:t>min(s-2,s-k+(n-s)/2)</a:t>
            </a:r>
            <a:r>
              <a:rPr lang="zh-CN" altLang="en-US" dirty="0"/>
              <a:t>个，而</a:t>
            </a:r>
            <a:r>
              <a:rPr lang="en-US" altLang="zh-CN" dirty="0"/>
              <a:t>s-2&gt;=2(m-1)</a:t>
            </a:r>
            <a:r>
              <a:rPr lang="zh-CN" altLang="en-US" dirty="0"/>
              <a:t>，</a:t>
            </a:r>
            <a:r>
              <a:rPr lang="en-US" altLang="zh-CN" dirty="0"/>
              <a:t> s-k+(n-s)/2=(</a:t>
            </a:r>
            <a:r>
              <a:rPr lang="en-US" altLang="zh-CN" dirty="0" err="1"/>
              <a:t>n+s</a:t>
            </a:r>
            <a:r>
              <a:rPr lang="en-US" altLang="zh-CN" dirty="0"/>
              <a:t>)/2-k-1&gt;=(mk+2m)/2-k=(m/2-1)</a:t>
            </a:r>
            <a:r>
              <a:rPr lang="en-US" altLang="zh-CN" dirty="0" err="1"/>
              <a:t>k+m</a:t>
            </a:r>
            <a:r>
              <a:rPr lang="en-US" altLang="zh-CN" dirty="0"/>
              <a:t>&gt;=2m-1&gt;2(m-1)</a:t>
            </a:r>
            <a:r>
              <a:rPr lang="zh-CN" altLang="en-US" dirty="0"/>
              <a:t>，所以仍然满足归纳假设。</a:t>
            </a:r>
            <a:endParaRPr lang="en-US" altLang="zh-CN" dirty="0"/>
          </a:p>
          <a:p>
            <a:r>
              <a:rPr lang="zh-CN" altLang="en-US" dirty="0"/>
              <a:t>归纳可知构造正确性。使用你喜爱的数据结构维护即可。闲着没事干写成线性也行。</a:t>
            </a:r>
            <a:endParaRPr lang="en-US" altLang="zh-CN" dirty="0"/>
          </a:p>
        </p:txBody>
      </p:sp>
    </p:spTree>
    <p:extLst>
      <p:ext uri="{BB962C8B-B14F-4D97-AF65-F5344CB8AC3E}">
        <p14:creationId xmlns:p14="http://schemas.microsoft.com/office/powerpoint/2010/main" val="38332187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55CAD0-5EA2-4ED8-9BD2-1F77CA9218A2}"/>
              </a:ext>
            </a:extLst>
          </p:cNvPr>
          <p:cNvSpPr>
            <a:spLocks noGrp="1"/>
          </p:cNvSpPr>
          <p:nvPr>
            <p:ph type="title"/>
          </p:nvPr>
        </p:nvSpPr>
        <p:spPr/>
        <p:txBody>
          <a:bodyPr/>
          <a:lstStyle/>
          <a:p>
            <a:r>
              <a:rPr lang="en-US" altLang="zh-CN" dirty="0"/>
              <a:t>Public Service</a:t>
            </a:r>
          </a:p>
        </p:txBody>
      </p:sp>
      <p:sp>
        <p:nvSpPr>
          <p:cNvPr id="3" name="内容占位符 2">
            <a:extLst>
              <a:ext uri="{FF2B5EF4-FFF2-40B4-BE49-F238E27FC236}">
                <a16:creationId xmlns:a16="http://schemas.microsoft.com/office/drawing/2014/main" id="{3AE54A84-9E06-4DF9-B966-474FC4AD6E6F}"/>
              </a:ext>
            </a:extLst>
          </p:cNvPr>
          <p:cNvSpPr>
            <a:spLocks noGrp="1"/>
          </p:cNvSpPr>
          <p:nvPr>
            <p:ph idx="1"/>
          </p:nvPr>
        </p:nvSpPr>
        <p:spPr/>
        <p:txBody>
          <a:bodyPr/>
          <a:lstStyle/>
          <a:p>
            <a:r>
              <a:rPr lang="zh-CN" altLang="en-US" dirty="0"/>
              <a:t>你拿到了一个城市的公交线路图和地铁线路图，它们都是一棵</a:t>
            </a:r>
            <a:r>
              <a:rPr lang="en-US" altLang="zh-CN" dirty="0"/>
              <a:t>n</a:t>
            </a:r>
            <a:r>
              <a:rPr lang="zh-CN" altLang="en-US" dirty="0"/>
              <a:t>个点的树，每个点都是一个地标。由于技术原因，两个地标之间不能又有直达公交又有直达地铁。然而这两个图的标号有些问题，两个图的节点标号可能是打乱的。</a:t>
            </a:r>
            <a:endParaRPr lang="en-US" altLang="zh-CN" dirty="0"/>
          </a:p>
          <a:p>
            <a:r>
              <a:rPr lang="zh-CN" altLang="en-US" dirty="0"/>
              <a:t>你需要找到一个排列</a:t>
            </a:r>
            <a:r>
              <a:rPr lang="en-US" altLang="zh-CN" dirty="0"/>
              <a:t>p[1]...p[n]</a:t>
            </a:r>
            <a:r>
              <a:rPr lang="zh-CN" altLang="en-US" dirty="0"/>
              <a:t>，使得第一个图中的</a:t>
            </a:r>
            <a:r>
              <a:rPr lang="en-US" altLang="zh-CN" dirty="0" err="1"/>
              <a:t>i</a:t>
            </a:r>
            <a:r>
              <a:rPr lang="zh-CN" altLang="en-US" dirty="0"/>
              <a:t>号点对应的是第二个图中的</a:t>
            </a:r>
            <a:r>
              <a:rPr lang="en-US" altLang="zh-CN" dirty="0"/>
              <a:t>p[</a:t>
            </a:r>
            <a:r>
              <a:rPr lang="en-US" altLang="zh-CN" dirty="0" err="1"/>
              <a:t>i</a:t>
            </a:r>
            <a:r>
              <a:rPr lang="en-US" altLang="zh-CN" dirty="0"/>
              <a:t>]</a:t>
            </a:r>
            <a:r>
              <a:rPr lang="zh-CN" altLang="en-US" dirty="0"/>
              <a:t>号点，并且把两个图并在一起之后没有重边。如果没有合法的</a:t>
            </a:r>
            <a:r>
              <a:rPr lang="en-US" altLang="zh-CN" dirty="0"/>
              <a:t>p</a:t>
            </a:r>
            <a:r>
              <a:rPr lang="zh-CN" altLang="en-US" dirty="0"/>
              <a:t>则输出无解，否则给出一组解。</a:t>
            </a:r>
            <a:endParaRPr lang="en-US" altLang="zh-CN" dirty="0"/>
          </a:p>
          <a:p>
            <a:r>
              <a:rPr lang="en-US" altLang="zh-CN" dirty="0"/>
              <a:t>2&lt;=n&lt;=10000</a:t>
            </a:r>
            <a:r>
              <a:rPr lang="zh-CN" altLang="en-US" dirty="0"/>
              <a:t>。</a:t>
            </a:r>
          </a:p>
        </p:txBody>
      </p:sp>
      <p:sp>
        <p:nvSpPr>
          <p:cNvPr id="4" name="文本框 3">
            <a:extLst>
              <a:ext uri="{FF2B5EF4-FFF2-40B4-BE49-F238E27FC236}">
                <a16:creationId xmlns:a16="http://schemas.microsoft.com/office/drawing/2014/main" id="{52910A2F-5506-4463-923F-DFAEEA6FEBEF}"/>
              </a:ext>
            </a:extLst>
          </p:cNvPr>
          <p:cNvSpPr txBox="1"/>
          <p:nvPr/>
        </p:nvSpPr>
        <p:spPr>
          <a:xfrm>
            <a:off x="1293813" y="5805264"/>
            <a:ext cx="5808711" cy="341632"/>
          </a:xfrm>
          <a:prstGeom prst="rect">
            <a:avLst/>
          </a:prstGeom>
          <a:noFill/>
        </p:spPr>
        <p:txBody>
          <a:bodyPr wrap="square" rtlCol="0">
            <a:spAutoFit/>
          </a:bodyPr>
          <a:lstStyle/>
          <a:p>
            <a:pPr>
              <a:lnSpc>
                <a:spcPct val="90000"/>
              </a:lnSpc>
            </a:pPr>
            <a:r>
              <a:rPr lang="en-US" altLang="zh-CN" dirty="0"/>
              <a:t>Source</a:t>
            </a:r>
            <a:r>
              <a:rPr lang="zh-CN" altLang="en-US" dirty="0"/>
              <a:t>：</a:t>
            </a:r>
            <a:r>
              <a:rPr lang="en-US" altLang="zh-CN" dirty="0"/>
              <a:t>VK Cup 2018 - Round 1</a:t>
            </a:r>
          </a:p>
        </p:txBody>
      </p:sp>
      <p:pic>
        <p:nvPicPr>
          <p:cNvPr id="5" name="图片 4">
            <a:extLst>
              <a:ext uri="{FF2B5EF4-FFF2-40B4-BE49-F238E27FC236}">
                <a16:creationId xmlns:a16="http://schemas.microsoft.com/office/drawing/2014/main" id="{255F9EAC-95A1-4438-92B2-F71F0A086626}"/>
              </a:ext>
            </a:extLst>
          </p:cNvPr>
          <p:cNvPicPr>
            <a:picLocks noChangeAspect="1"/>
          </p:cNvPicPr>
          <p:nvPr/>
        </p:nvPicPr>
        <p:blipFill>
          <a:blip r:embed="rId2"/>
          <a:stretch>
            <a:fillRect/>
          </a:stretch>
        </p:blipFill>
        <p:spPr>
          <a:xfrm>
            <a:off x="5014292" y="4293096"/>
            <a:ext cx="6451104" cy="2343565"/>
          </a:xfrm>
          <a:prstGeom prst="rect">
            <a:avLst/>
          </a:prstGeom>
        </p:spPr>
      </p:pic>
    </p:spTree>
    <p:extLst>
      <p:ext uri="{BB962C8B-B14F-4D97-AF65-F5344CB8AC3E}">
        <p14:creationId xmlns:p14="http://schemas.microsoft.com/office/powerpoint/2010/main" val="2456799118"/>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55CAD0-5EA2-4ED8-9BD2-1F77CA9218A2}"/>
              </a:ext>
            </a:extLst>
          </p:cNvPr>
          <p:cNvSpPr>
            <a:spLocks noGrp="1"/>
          </p:cNvSpPr>
          <p:nvPr>
            <p:ph type="title"/>
          </p:nvPr>
        </p:nvSpPr>
        <p:spPr/>
        <p:txBody>
          <a:bodyPr/>
          <a:lstStyle/>
          <a:p>
            <a:r>
              <a:rPr lang="en-US" altLang="zh-CN" dirty="0"/>
              <a:t>Public Service</a:t>
            </a:r>
          </a:p>
        </p:txBody>
      </p:sp>
      <p:sp>
        <p:nvSpPr>
          <p:cNvPr id="3" name="内容占位符 2">
            <a:extLst>
              <a:ext uri="{FF2B5EF4-FFF2-40B4-BE49-F238E27FC236}">
                <a16:creationId xmlns:a16="http://schemas.microsoft.com/office/drawing/2014/main" id="{3AE54A84-9E06-4DF9-B966-474FC4AD6E6F}"/>
              </a:ext>
            </a:extLst>
          </p:cNvPr>
          <p:cNvSpPr>
            <a:spLocks noGrp="1"/>
          </p:cNvSpPr>
          <p:nvPr>
            <p:ph idx="1"/>
          </p:nvPr>
        </p:nvSpPr>
        <p:spPr/>
        <p:txBody>
          <a:bodyPr/>
          <a:lstStyle/>
          <a:p>
            <a:r>
              <a:rPr lang="zh-CN" altLang="en-US" dirty="0"/>
              <a:t>我们定义菊花树为只有不超过一个点度</a:t>
            </a:r>
            <a:r>
              <a:rPr lang="en-US" altLang="zh-CN" dirty="0"/>
              <a:t>&gt;1</a:t>
            </a:r>
            <a:r>
              <a:rPr lang="zh-CN" altLang="en-US" dirty="0"/>
              <a:t>的树（就类似</a:t>
            </a:r>
            <a:r>
              <a:rPr lang="en-US" altLang="zh-CN" dirty="0"/>
              <a:t>1-2</a:t>
            </a:r>
            <a:r>
              <a:rPr lang="zh-CN" altLang="en-US" dirty="0"/>
              <a:t>，</a:t>
            </a:r>
            <a:r>
              <a:rPr lang="en-US" altLang="zh-CN" dirty="0"/>
              <a:t>1-3...</a:t>
            </a:r>
            <a:r>
              <a:rPr lang="zh-CN" altLang="en-US" dirty="0"/>
              <a:t>这样的一个树），定义一棵树为</a:t>
            </a:r>
            <a:r>
              <a:rPr lang="en-US" altLang="zh-CN" dirty="0"/>
              <a:t>k-</a:t>
            </a:r>
            <a:r>
              <a:rPr lang="zh-CN" altLang="en-US" dirty="0"/>
              <a:t>菊花树当且仅当删除不超过</a:t>
            </a:r>
            <a:r>
              <a:rPr lang="en-US" altLang="zh-CN" dirty="0"/>
              <a:t>k-1</a:t>
            </a:r>
            <a:r>
              <a:rPr lang="zh-CN" altLang="en-US" dirty="0"/>
              <a:t>个点的时候无法得到菊花树，而删除</a:t>
            </a:r>
            <a:r>
              <a:rPr lang="en-US" altLang="zh-CN" dirty="0"/>
              <a:t>k</a:t>
            </a:r>
            <a:r>
              <a:rPr lang="zh-CN" altLang="en-US" dirty="0"/>
              <a:t>个点可以得到菊花树。</a:t>
            </a:r>
            <a:endParaRPr lang="en-US" altLang="zh-CN" dirty="0"/>
          </a:p>
          <a:p>
            <a:r>
              <a:rPr lang="zh-CN" altLang="en-US" dirty="0"/>
              <a:t>容易发现一棵</a:t>
            </a:r>
            <a:r>
              <a:rPr lang="en-US" altLang="zh-CN" dirty="0"/>
              <a:t>n</a:t>
            </a:r>
            <a:r>
              <a:rPr lang="zh-CN" altLang="en-US" dirty="0"/>
              <a:t>个点的树为</a:t>
            </a:r>
            <a:r>
              <a:rPr lang="en-US" altLang="zh-CN" dirty="0"/>
              <a:t>k-</a:t>
            </a:r>
            <a:r>
              <a:rPr lang="zh-CN" altLang="en-US" dirty="0"/>
              <a:t>菊花树当且仅当最大点度为</a:t>
            </a:r>
            <a:r>
              <a:rPr lang="en-US" altLang="zh-CN" dirty="0"/>
              <a:t>n-k-1</a:t>
            </a:r>
            <a:r>
              <a:rPr lang="zh-CN" altLang="en-US" dirty="0"/>
              <a:t>，这是因为考虑菊花的中心，与它不连边的点显然必须删除，而选择最大度的点删除不与它相连的就可以取到这个界。</a:t>
            </a:r>
          </a:p>
        </p:txBody>
      </p:sp>
    </p:spTree>
    <p:extLst>
      <p:ext uri="{BB962C8B-B14F-4D97-AF65-F5344CB8AC3E}">
        <p14:creationId xmlns:p14="http://schemas.microsoft.com/office/powerpoint/2010/main" val="22329002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55CAD0-5EA2-4ED8-9BD2-1F77CA9218A2}"/>
              </a:ext>
            </a:extLst>
          </p:cNvPr>
          <p:cNvSpPr>
            <a:spLocks noGrp="1"/>
          </p:cNvSpPr>
          <p:nvPr>
            <p:ph type="title"/>
          </p:nvPr>
        </p:nvSpPr>
        <p:spPr/>
        <p:txBody>
          <a:bodyPr/>
          <a:lstStyle/>
          <a:p>
            <a:r>
              <a:rPr lang="en-US" altLang="zh-CN" dirty="0"/>
              <a:t>Public Service</a:t>
            </a:r>
          </a:p>
        </p:txBody>
      </p:sp>
      <p:sp>
        <p:nvSpPr>
          <p:cNvPr id="3" name="内容占位符 2">
            <a:extLst>
              <a:ext uri="{FF2B5EF4-FFF2-40B4-BE49-F238E27FC236}">
                <a16:creationId xmlns:a16="http://schemas.microsoft.com/office/drawing/2014/main" id="{3AE54A84-9E06-4DF9-B966-474FC4AD6E6F}"/>
              </a:ext>
            </a:extLst>
          </p:cNvPr>
          <p:cNvSpPr>
            <a:spLocks noGrp="1"/>
          </p:cNvSpPr>
          <p:nvPr>
            <p:ph idx="1"/>
          </p:nvPr>
        </p:nvSpPr>
        <p:spPr/>
        <p:txBody>
          <a:bodyPr/>
          <a:lstStyle/>
          <a:p>
            <a:r>
              <a:rPr lang="zh-CN" altLang="en-US" dirty="0"/>
              <a:t>如果某一棵树是菊花树，那么显然无解。这是因为在第二棵树中这个点度一定</a:t>
            </a:r>
            <a:r>
              <a:rPr lang="en-US" altLang="zh-CN" dirty="0"/>
              <a:t>&gt;=1</a:t>
            </a:r>
            <a:r>
              <a:rPr lang="zh-CN" altLang="en-US" dirty="0"/>
              <a:t>，而由于没有重边，并起来之后这个点度数就</a:t>
            </a:r>
            <a:r>
              <a:rPr lang="en-US" altLang="zh-CN" dirty="0"/>
              <a:t>&gt;=n</a:t>
            </a:r>
            <a:r>
              <a:rPr lang="zh-CN" altLang="en-US" dirty="0"/>
              <a:t>了，矛盾。</a:t>
            </a:r>
            <a:endParaRPr lang="en-US" altLang="zh-CN" dirty="0"/>
          </a:p>
          <a:p>
            <a:r>
              <a:rPr lang="zh-CN" altLang="en-US" dirty="0"/>
              <a:t>下面我们证明其他情况下一定有解。没想到吧</a:t>
            </a:r>
            <a:r>
              <a:rPr lang="en-US" altLang="zh-CN" dirty="0"/>
              <a:t>.jpg</a:t>
            </a:r>
            <a:endParaRPr lang="zh-CN" altLang="en-US" dirty="0"/>
          </a:p>
        </p:txBody>
      </p:sp>
    </p:spTree>
    <p:extLst>
      <p:ext uri="{BB962C8B-B14F-4D97-AF65-F5344CB8AC3E}">
        <p14:creationId xmlns:p14="http://schemas.microsoft.com/office/powerpoint/2010/main" val="34509957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55CAD0-5EA2-4ED8-9BD2-1F77CA9218A2}"/>
              </a:ext>
            </a:extLst>
          </p:cNvPr>
          <p:cNvSpPr>
            <a:spLocks noGrp="1"/>
          </p:cNvSpPr>
          <p:nvPr>
            <p:ph type="title"/>
          </p:nvPr>
        </p:nvSpPr>
        <p:spPr/>
        <p:txBody>
          <a:bodyPr/>
          <a:lstStyle/>
          <a:p>
            <a:r>
              <a:rPr lang="zh-CN" altLang="en-US" dirty="0"/>
              <a:t>平方</a:t>
            </a:r>
          </a:p>
        </p:txBody>
      </p:sp>
      <p:sp>
        <p:nvSpPr>
          <p:cNvPr id="3" name="内容占位符 2">
            <a:extLst>
              <a:ext uri="{FF2B5EF4-FFF2-40B4-BE49-F238E27FC236}">
                <a16:creationId xmlns:a16="http://schemas.microsoft.com/office/drawing/2014/main" id="{3AE54A84-9E06-4DF9-B966-474FC4AD6E6F}"/>
              </a:ext>
            </a:extLst>
          </p:cNvPr>
          <p:cNvSpPr>
            <a:spLocks noGrp="1"/>
          </p:cNvSpPr>
          <p:nvPr>
            <p:ph idx="1"/>
          </p:nvPr>
        </p:nvSpPr>
        <p:spPr/>
        <p:txBody>
          <a:bodyPr/>
          <a:lstStyle/>
          <a:p>
            <a:r>
              <a:rPr lang="zh-CN" altLang="en-US" dirty="0"/>
              <a:t>请构造一个长度不超过</a:t>
            </a:r>
            <a:r>
              <a:rPr lang="en-US" altLang="zh-CN" dirty="0"/>
              <a:t>100000</a:t>
            </a:r>
            <a:r>
              <a:rPr lang="zh-CN" altLang="en-US" dirty="0"/>
              <a:t>的序列</a:t>
            </a:r>
            <a:r>
              <a:rPr lang="en-US" altLang="zh-CN" dirty="0"/>
              <a:t>a[1]...a[n]</a:t>
            </a:r>
            <a:r>
              <a:rPr lang="zh-CN" altLang="en-US" dirty="0"/>
              <a:t>，其中恰有</a:t>
            </a:r>
            <a:r>
              <a:rPr lang="en-US" altLang="zh-CN" dirty="0"/>
              <a:t>k</a:t>
            </a:r>
            <a:r>
              <a:rPr lang="zh-CN" altLang="en-US" dirty="0"/>
              <a:t>对</a:t>
            </a:r>
            <a:r>
              <a:rPr lang="en-US" altLang="zh-CN" dirty="0"/>
              <a:t>1&lt;=</a:t>
            </a:r>
            <a:r>
              <a:rPr lang="en-US" altLang="zh-CN" dirty="0" err="1"/>
              <a:t>i</a:t>
            </a:r>
            <a:r>
              <a:rPr lang="en-US" altLang="zh-CN"/>
              <a:t>&lt;j&lt;=n</a:t>
            </a:r>
            <a:r>
              <a:rPr lang="zh-CN" altLang="en-US"/>
              <a:t>满足</a:t>
            </a:r>
            <a:r>
              <a:rPr lang="en-US" altLang="zh-CN" dirty="0"/>
              <a:t>a[</a:t>
            </a:r>
            <a:r>
              <a:rPr lang="en-US" altLang="zh-CN" dirty="0" err="1"/>
              <a:t>i</a:t>
            </a:r>
            <a:r>
              <a:rPr lang="en-US" altLang="zh-CN" dirty="0"/>
              <a:t>]+a[j]</a:t>
            </a:r>
            <a:r>
              <a:rPr lang="zh-CN" altLang="en-US" dirty="0"/>
              <a:t>为平方数，</a:t>
            </a:r>
            <a:r>
              <a:rPr lang="en-US" altLang="zh-CN" dirty="0"/>
              <a:t>1&lt;=a[</a:t>
            </a:r>
            <a:r>
              <a:rPr lang="en-US" altLang="zh-CN" dirty="0" err="1"/>
              <a:t>i</a:t>
            </a:r>
            <a:r>
              <a:rPr lang="en-US" altLang="zh-CN" dirty="0"/>
              <a:t>]&lt;=100000</a:t>
            </a:r>
            <a:r>
              <a:rPr lang="zh-CN" altLang="en-US" dirty="0"/>
              <a:t>，</a:t>
            </a:r>
            <a:r>
              <a:rPr lang="en-US" altLang="zh-CN" dirty="0"/>
              <a:t>1&lt;=k&lt;=10^9</a:t>
            </a:r>
            <a:r>
              <a:rPr lang="zh-CN" altLang="en-US" dirty="0"/>
              <a:t>。</a:t>
            </a:r>
          </a:p>
        </p:txBody>
      </p:sp>
      <p:sp>
        <p:nvSpPr>
          <p:cNvPr id="4" name="文本框 3">
            <a:extLst>
              <a:ext uri="{FF2B5EF4-FFF2-40B4-BE49-F238E27FC236}">
                <a16:creationId xmlns:a16="http://schemas.microsoft.com/office/drawing/2014/main" id="{52910A2F-5506-4463-923F-DFAEEA6FEBEF}"/>
              </a:ext>
            </a:extLst>
          </p:cNvPr>
          <p:cNvSpPr txBox="1"/>
          <p:nvPr/>
        </p:nvSpPr>
        <p:spPr>
          <a:xfrm>
            <a:off x="1293813" y="5805264"/>
            <a:ext cx="2928391" cy="341632"/>
          </a:xfrm>
          <a:prstGeom prst="rect">
            <a:avLst/>
          </a:prstGeom>
          <a:noFill/>
        </p:spPr>
        <p:txBody>
          <a:bodyPr wrap="square" rtlCol="0">
            <a:spAutoFit/>
          </a:bodyPr>
          <a:lstStyle/>
          <a:p>
            <a:pPr>
              <a:lnSpc>
                <a:spcPct val="90000"/>
              </a:lnSpc>
            </a:pPr>
            <a:r>
              <a:rPr lang="en-US" altLang="zh-CN" dirty="0"/>
              <a:t>Source</a:t>
            </a:r>
            <a:r>
              <a:rPr lang="zh-CN" altLang="en-US" dirty="0"/>
              <a:t>：四校联考 原创</a:t>
            </a:r>
          </a:p>
        </p:txBody>
      </p:sp>
    </p:spTree>
    <p:extLst>
      <p:ext uri="{BB962C8B-B14F-4D97-AF65-F5344CB8AC3E}">
        <p14:creationId xmlns:p14="http://schemas.microsoft.com/office/powerpoint/2010/main" val="15694255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55CAD0-5EA2-4ED8-9BD2-1F77CA9218A2}"/>
              </a:ext>
            </a:extLst>
          </p:cNvPr>
          <p:cNvSpPr>
            <a:spLocks noGrp="1"/>
          </p:cNvSpPr>
          <p:nvPr>
            <p:ph type="title"/>
          </p:nvPr>
        </p:nvSpPr>
        <p:spPr/>
        <p:txBody>
          <a:bodyPr/>
          <a:lstStyle/>
          <a:p>
            <a:r>
              <a:rPr lang="en-US" altLang="zh-CN" dirty="0"/>
              <a:t>Public Service</a:t>
            </a:r>
          </a:p>
        </p:txBody>
      </p:sp>
      <p:sp>
        <p:nvSpPr>
          <p:cNvPr id="3" name="内容占位符 2">
            <a:extLst>
              <a:ext uri="{FF2B5EF4-FFF2-40B4-BE49-F238E27FC236}">
                <a16:creationId xmlns:a16="http://schemas.microsoft.com/office/drawing/2014/main" id="{3AE54A84-9E06-4DF9-B966-474FC4AD6E6F}"/>
              </a:ext>
            </a:extLst>
          </p:cNvPr>
          <p:cNvSpPr>
            <a:spLocks noGrp="1"/>
          </p:cNvSpPr>
          <p:nvPr>
            <p:ph idx="1"/>
          </p:nvPr>
        </p:nvSpPr>
        <p:spPr/>
        <p:txBody>
          <a:bodyPr/>
          <a:lstStyle/>
          <a:p>
            <a:r>
              <a:rPr lang="zh-CN" altLang="en-US" dirty="0"/>
              <a:t>如果其中一棵树为</a:t>
            </a:r>
            <a:r>
              <a:rPr lang="en-US" altLang="zh-CN" dirty="0"/>
              <a:t>1-</a:t>
            </a:r>
            <a:r>
              <a:rPr lang="zh-CN" altLang="en-US" dirty="0"/>
              <a:t>菊花树，即这棵树中有一个点</a:t>
            </a:r>
            <a:r>
              <a:rPr lang="en-US" altLang="zh-CN" dirty="0"/>
              <a:t>w</a:t>
            </a:r>
            <a:r>
              <a:rPr lang="zh-CN" altLang="en-US" dirty="0"/>
              <a:t>与剩下的点中只有一个没连边。我们记这个与</a:t>
            </a:r>
            <a:r>
              <a:rPr lang="en-US" altLang="zh-CN" dirty="0"/>
              <a:t>w</a:t>
            </a:r>
            <a:r>
              <a:rPr lang="zh-CN" altLang="en-US" dirty="0"/>
              <a:t>没有边相连的点为</a:t>
            </a:r>
            <a:r>
              <a:rPr lang="en-US" altLang="zh-CN" dirty="0"/>
              <a:t>v</a:t>
            </a:r>
            <a:r>
              <a:rPr lang="zh-CN" altLang="en-US" dirty="0"/>
              <a:t>。</a:t>
            </a:r>
            <a:r>
              <a:rPr lang="en-US" altLang="zh-CN" dirty="0"/>
              <a:t>v</a:t>
            </a:r>
            <a:r>
              <a:rPr lang="zh-CN" altLang="en-US" dirty="0"/>
              <a:t>的度显然只能为</a:t>
            </a:r>
            <a:r>
              <a:rPr lang="en-US" altLang="zh-CN" dirty="0"/>
              <a:t>1</a:t>
            </a:r>
            <a:r>
              <a:rPr lang="zh-CN" altLang="en-US" dirty="0"/>
              <a:t>（就剩一条边能用了），我们记它的唯一邻居为</a:t>
            </a:r>
            <a:r>
              <a:rPr lang="en-US" altLang="zh-CN" dirty="0"/>
              <a:t>u</a:t>
            </a:r>
            <a:r>
              <a:rPr lang="zh-CN" altLang="en-US" dirty="0"/>
              <a:t>。</a:t>
            </a:r>
            <a:endParaRPr lang="en-US" altLang="zh-CN" dirty="0"/>
          </a:p>
          <a:p>
            <a:r>
              <a:rPr lang="zh-CN" altLang="en-US" dirty="0"/>
              <a:t>考虑第二棵树，由于</a:t>
            </a:r>
            <a:r>
              <a:rPr lang="en-US" altLang="zh-CN" dirty="0"/>
              <a:t>w</a:t>
            </a:r>
            <a:r>
              <a:rPr lang="zh-CN" altLang="en-US" dirty="0"/>
              <a:t>与第一棵树中大部分点都有连边，我们取一个第二棵树中的叶子</a:t>
            </a:r>
            <a:r>
              <a:rPr lang="en-US" altLang="zh-CN" dirty="0"/>
              <a:t>w’</a:t>
            </a:r>
            <a:r>
              <a:rPr lang="zh-CN" altLang="en-US" dirty="0"/>
              <a:t>与</a:t>
            </a:r>
            <a:r>
              <a:rPr lang="en-US" altLang="zh-CN" dirty="0"/>
              <a:t>w</a:t>
            </a:r>
            <a:r>
              <a:rPr lang="zh-CN" altLang="en-US" dirty="0"/>
              <a:t>对应，并且取它的唯一邻居</a:t>
            </a:r>
            <a:r>
              <a:rPr lang="en-US" altLang="zh-CN" dirty="0"/>
              <a:t>v’</a:t>
            </a:r>
            <a:r>
              <a:rPr lang="zh-CN" altLang="en-US" dirty="0"/>
              <a:t>与</a:t>
            </a:r>
            <a:r>
              <a:rPr lang="en-US" altLang="zh-CN" dirty="0"/>
              <a:t>v</a:t>
            </a:r>
            <a:r>
              <a:rPr lang="zh-CN" altLang="en-US" dirty="0"/>
              <a:t>对应。我们取一个与</a:t>
            </a:r>
            <a:r>
              <a:rPr lang="en-US" altLang="zh-CN" dirty="0"/>
              <a:t>v’</a:t>
            </a:r>
            <a:r>
              <a:rPr lang="zh-CN" altLang="en-US" dirty="0"/>
              <a:t>没有边相连的点</a:t>
            </a:r>
            <a:r>
              <a:rPr lang="en-US" altLang="zh-CN" dirty="0"/>
              <a:t>u’</a:t>
            </a:r>
            <a:r>
              <a:rPr lang="zh-CN" altLang="en-US" dirty="0"/>
              <a:t>，这样的点一定存在（否则第二棵树就是一个以</a:t>
            </a:r>
            <a:r>
              <a:rPr lang="en-US" altLang="zh-CN" dirty="0"/>
              <a:t>v’</a:t>
            </a:r>
            <a:r>
              <a:rPr lang="zh-CN" altLang="en-US" dirty="0"/>
              <a:t>为中心的菊花树）。</a:t>
            </a:r>
            <a:endParaRPr lang="en-US" altLang="zh-CN" dirty="0"/>
          </a:p>
          <a:p>
            <a:r>
              <a:rPr lang="zh-CN" altLang="en-US" dirty="0"/>
              <a:t>注意到第一棵树的边我们都安排好了，</a:t>
            </a:r>
            <a:br>
              <a:rPr lang="en-US" altLang="zh-CN" dirty="0"/>
            </a:br>
            <a:r>
              <a:rPr lang="zh-CN" altLang="en-US" dirty="0"/>
              <a:t>所以第二棵树中剩下的点我们任意对</a:t>
            </a:r>
            <a:br>
              <a:rPr lang="en-US" altLang="zh-CN" dirty="0"/>
            </a:br>
            <a:r>
              <a:rPr lang="zh-CN" altLang="en-US" dirty="0"/>
              <a:t>应即可。如右图。</a:t>
            </a:r>
          </a:p>
        </p:txBody>
      </p:sp>
      <p:pic>
        <p:nvPicPr>
          <p:cNvPr id="4" name="图片 3">
            <a:extLst>
              <a:ext uri="{FF2B5EF4-FFF2-40B4-BE49-F238E27FC236}">
                <a16:creationId xmlns:a16="http://schemas.microsoft.com/office/drawing/2014/main" id="{0A0473AF-8776-4143-A055-E6217A305F17}"/>
              </a:ext>
            </a:extLst>
          </p:cNvPr>
          <p:cNvPicPr>
            <a:picLocks noChangeAspect="1"/>
          </p:cNvPicPr>
          <p:nvPr/>
        </p:nvPicPr>
        <p:blipFill>
          <a:blip r:embed="rId2"/>
          <a:stretch>
            <a:fillRect/>
          </a:stretch>
        </p:blipFill>
        <p:spPr>
          <a:xfrm>
            <a:off x="6742484" y="3882001"/>
            <a:ext cx="5343525" cy="2933700"/>
          </a:xfrm>
          <a:prstGeom prst="rect">
            <a:avLst/>
          </a:prstGeom>
        </p:spPr>
      </p:pic>
    </p:spTree>
    <p:extLst>
      <p:ext uri="{BB962C8B-B14F-4D97-AF65-F5344CB8AC3E}">
        <p14:creationId xmlns:p14="http://schemas.microsoft.com/office/powerpoint/2010/main" val="9948504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55CAD0-5EA2-4ED8-9BD2-1F77CA9218A2}"/>
              </a:ext>
            </a:extLst>
          </p:cNvPr>
          <p:cNvSpPr>
            <a:spLocks noGrp="1"/>
          </p:cNvSpPr>
          <p:nvPr>
            <p:ph type="title"/>
          </p:nvPr>
        </p:nvSpPr>
        <p:spPr/>
        <p:txBody>
          <a:bodyPr/>
          <a:lstStyle/>
          <a:p>
            <a:r>
              <a:rPr lang="en-US" altLang="zh-CN" dirty="0"/>
              <a:t>Public Service</a:t>
            </a:r>
          </a:p>
        </p:txBody>
      </p:sp>
      <p:sp>
        <p:nvSpPr>
          <p:cNvPr id="3" name="内容占位符 2">
            <a:extLst>
              <a:ext uri="{FF2B5EF4-FFF2-40B4-BE49-F238E27FC236}">
                <a16:creationId xmlns:a16="http://schemas.microsoft.com/office/drawing/2014/main" id="{3AE54A84-9E06-4DF9-B966-474FC4AD6E6F}"/>
              </a:ext>
            </a:extLst>
          </p:cNvPr>
          <p:cNvSpPr>
            <a:spLocks noGrp="1"/>
          </p:cNvSpPr>
          <p:nvPr>
            <p:ph idx="1"/>
          </p:nvPr>
        </p:nvSpPr>
        <p:spPr/>
        <p:txBody>
          <a:bodyPr/>
          <a:lstStyle/>
          <a:p>
            <a:r>
              <a:rPr lang="zh-CN" altLang="en-US" dirty="0"/>
              <a:t>如果</a:t>
            </a:r>
            <a:r>
              <a:rPr lang="en-US" altLang="zh-CN" dirty="0"/>
              <a:t>n=4</a:t>
            </a:r>
            <a:r>
              <a:rPr lang="zh-CN" altLang="en-US" dirty="0"/>
              <a:t>或</a:t>
            </a:r>
            <a:r>
              <a:rPr lang="en-US" altLang="zh-CN" dirty="0"/>
              <a:t>n=5</a:t>
            </a:r>
            <a:r>
              <a:rPr lang="zh-CN" altLang="en-US" dirty="0"/>
              <a:t>，我们可以暴力枚举一个</a:t>
            </a:r>
            <a:r>
              <a:rPr lang="en-US" altLang="zh-CN" dirty="0"/>
              <a:t>p</a:t>
            </a:r>
            <a:r>
              <a:rPr lang="zh-CN" altLang="en-US" dirty="0"/>
              <a:t>进行对应，可以发现均有解。（</a:t>
            </a:r>
            <a:r>
              <a:rPr lang="en-US" altLang="zh-CN" dirty="0"/>
              <a:t>n&lt;=3</a:t>
            </a:r>
            <a:r>
              <a:rPr lang="zh-CN" altLang="en-US" dirty="0"/>
              <a:t>的时候一定是菊花树）</a:t>
            </a:r>
          </a:p>
        </p:txBody>
      </p:sp>
      <p:pic>
        <p:nvPicPr>
          <p:cNvPr id="8" name="图片 7">
            <a:extLst>
              <a:ext uri="{FF2B5EF4-FFF2-40B4-BE49-F238E27FC236}">
                <a16:creationId xmlns:a16="http://schemas.microsoft.com/office/drawing/2014/main" id="{FAFD7117-6F3D-48C2-BD96-3BBC7A270440}"/>
              </a:ext>
            </a:extLst>
          </p:cNvPr>
          <p:cNvPicPr>
            <a:picLocks noChangeAspect="1"/>
          </p:cNvPicPr>
          <p:nvPr/>
        </p:nvPicPr>
        <p:blipFill>
          <a:blip r:embed="rId2"/>
          <a:stretch>
            <a:fillRect/>
          </a:stretch>
        </p:blipFill>
        <p:spPr>
          <a:xfrm>
            <a:off x="3732212" y="2419350"/>
            <a:ext cx="4724400" cy="3752850"/>
          </a:xfrm>
          <a:prstGeom prst="rect">
            <a:avLst/>
          </a:prstGeom>
        </p:spPr>
      </p:pic>
    </p:spTree>
    <p:extLst>
      <p:ext uri="{BB962C8B-B14F-4D97-AF65-F5344CB8AC3E}">
        <p14:creationId xmlns:p14="http://schemas.microsoft.com/office/powerpoint/2010/main" val="15080921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55CAD0-5EA2-4ED8-9BD2-1F77CA9218A2}"/>
              </a:ext>
            </a:extLst>
          </p:cNvPr>
          <p:cNvSpPr>
            <a:spLocks noGrp="1"/>
          </p:cNvSpPr>
          <p:nvPr>
            <p:ph type="title"/>
          </p:nvPr>
        </p:nvSpPr>
        <p:spPr/>
        <p:txBody>
          <a:bodyPr/>
          <a:lstStyle/>
          <a:p>
            <a:r>
              <a:rPr lang="en-US" altLang="zh-CN" dirty="0"/>
              <a:t>Public Service</a:t>
            </a:r>
          </a:p>
        </p:txBody>
      </p:sp>
      <p:sp>
        <p:nvSpPr>
          <p:cNvPr id="3" name="内容占位符 2">
            <a:extLst>
              <a:ext uri="{FF2B5EF4-FFF2-40B4-BE49-F238E27FC236}">
                <a16:creationId xmlns:a16="http://schemas.microsoft.com/office/drawing/2014/main" id="{3AE54A84-9E06-4DF9-B966-474FC4AD6E6F}"/>
              </a:ext>
            </a:extLst>
          </p:cNvPr>
          <p:cNvSpPr>
            <a:spLocks noGrp="1"/>
          </p:cNvSpPr>
          <p:nvPr>
            <p:ph idx="1"/>
          </p:nvPr>
        </p:nvSpPr>
        <p:spPr>
          <a:xfrm>
            <a:off x="1293813" y="1676400"/>
            <a:ext cx="9601200" cy="5136976"/>
          </a:xfrm>
        </p:spPr>
        <p:txBody>
          <a:bodyPr/>
          <a:lstStyle/>
          <a:p>
            <a:r>
              <a:rPr lang="zh-CN" altLang="en-US" dirty="0"/>
              <a:t>否则我们进行归纳构造，把</a:t>
            </a:r>
            <a:r>
              <a:rPr lang="en-US" altLang="zh-CN" dirty="0"/>
              <a:t>n</a:t>
            </a:r>
            <a:r>
              <a:rPr lang="zh-CN" altLang="en-US" dirty="0"/>
              <a:t>变成</a:t>
            </a:r>
            <a:r>
              <a:rPr lang="en-US" altLang="zh-CN" dirty="0"/>
              <a:t>n-2</a:t>
            </a:r>
            <a:r>
              <a:rPr lang="zh-CN" altLang="en-US" dirty="0"/>
              <a:t>的情形。</a:t>
            </a:r>
            <a:endParaRPr lang="en-US" altLang="zh-CN" dirty="0"/>
          </a:p>
          <a:p>
            <a:r>
              <a:rPr lang="zh-CN" altLang="en-US" dirty="0"/>
              <a:t>我们在每棵树中选取两个叶子</a:t>
            </a:r>
            <a:r>
              <a:rPr lang="en-US" altLang="zh-CN" dirty="0" err="1"/>
              <a:t>u,v</a:t>
            </a:r>
            <a:r>
              <a:rPr lang="zh-CN" altLang="en-US" dirty="0"/>
              <a:t>，删掉这两个叶子。为了保证合法，删去这两个叶子后树不能是菊花树。此外，我们还需要保证</a:t>
            </a:r>
            <a:r>
              <a:rPr lang="en-US" altLang="zh-CN" dirty="0"/>
              <a:t>u</a:t>
            </a:r>
            <a:r>
              <a:rPr lang="zh-CN" altLang="en-US" dirty="0"/>
              <a:t>和</a:t>
            </a:r>
            <a:r>
              <a:rPr lang="en-US" altLang="zh-CN" dirty="0"/>
              <a:t>v</a:t>
            </a:r>
            <a:r>
              <a:rPr lang="zh-CN" altLang="en-US" dirty="0"/>
              <a:t>简单路径上至少有</a:t>
            </a:r>
            <a:r>
              <a:rPr lang="en-US" altLang="zh-CN" dirty="0"/>
              <a:t>3</a:t>
            </a:r>
            <a:r>
              <a:rPr lang="zh-CN" altLang="en-US" dirty="0"/>
              <a:t>条边，即不与同一个点相邻，原因稍后就会看到。</a:t>
            </a:r>
            <a:endParaRPr lang="en-US" altLang="zh-CN" dirty="0"/>
          </a:p>
          <a:p>
            <a:r>
              <a:rPr lang="zh-CN" altLang="en-US" dirty="0"/>
              <a:t>如果这棵树不是</a:t>
            </a:r>
            <a:r>
              <a:rPr lang="en-US" altLang="zh-CN" dirty="0"/>
              <a:t>2-</a:t>
            </a:r>
            <a:r>
              <a:rPr lang="zh-CN" altLang="en-US" dirty="0"/>
              <a:t>菊花树，我们可以直接选取任意两个不相邻的叶子（这是肯定存在的，例如考虑树的直径的两端点，如果直径</a:t>
            </a:r>
            <a:r>
              <a:rPr lang="en-US" altLang="zh-CN" dirty="0"/>
              <a:t>=2</a:t>
            </a:r>
            <a:r>
              <a:rPr lang="zh-CN" altLang="en-US" dirty="0"/>
              <a:t>就是菊花树，否则一定是这样的两个叶子），删去之后显然不是菊花树。否则，我们可以选取与中心相邻的某个叶子和一个与中心不相邻的叶子，由于</a:t>
            </a:r>
            <a:r>
              <a:rPr lang="en-US" altLang="zh-CN" dirty="0"/>
              <a:t>n&gt;5</a:t>
            </a:r>
            <a:r>
              <a:rPr lang="zh-CN" altLang="en-US" dirty="0"/>
              <a:t>可以发现存在。</a:t>
            </a:r>
          </a:p>
        </p:txBody>
      </p:sp>
    </p:spTree>
    <p:extLst>
      <p:ext uri="{BB962C8B-B14F-4D97-AF65-F5344CB8AC3E}">
        <p14:creationId xmlns:p14="http://schemas.microsoft.com/office/powerpoint/2010/main" val="864225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55CAD0-5EA2-4ED8-9BD2-1F77CA9218A2}"/>
              </a:ext>
            </a:extLst>
          </p:cNvPr>
          <p:cNvSpPr>
            <a:spLocks noGrp="1"/>
          </p:cNvSpPr>
          <p:nvPr>
            <p:ph type="title"/>
          </p:nvPr>
        </p:nvSpPr>
        <p:spPr/>
        <p:txBody>
          <a:bodyPr/>
          <a:lstStyle/>
          <a:p>
            <a:r>
              <a:rPr lang="en-US" altLang="zh-CN" dirty="0"/>
              <a:t>Public Service</a:t>
            </a:r>
          </a:p>
        </p:txBody>
      </p:sp>
      <p:sp>
        <p:nvSpPr>
          <p:cNvPr id="3" name="内容占位符 2">
            <a:extLst>
              <a:ext uri="{FF2B5EF4-FFF2-40B4-BE49-F238E27FC236}">
                <a16:creationId xmlns:a16="http://schemas.microsoft.com/office/drawing/2014/main" id="{3AE54A84-9E06-4DF9-B966-474FC4AD6E6F}"/>
              </a:ext>
            </a:extLst>
          </p:cNvPr>
          <p:cNvSpPr>
            <a:spLocks noGrp="1"/>
          </p:cNvSpPr>
          <p:nvPr>
            <p:ph idx="1"/>
          </p:nvPr>
        </p:nvSpPr>
        <p:spPr>
          <a:xfrm>
            <a:off x="1293813" y="1676400"/>
            <a:ext cx="9601200" cy="5136976"/>
          </a:xfrm>
        </p:spPr>
        <p:txBody>
          <a:bodyPr/>
          <a:lstStyle/>
          <a:p>
            <a:r>
              <a:rPr lang="zh-CN" altLang="en-US" dirty="0"/>
              <a:t>对于两棵树我们都取出这样一对</a:t>
            </a:r>
            <a:r>
              <a:rPr lang="en-US" altLang="zh-CN" dirty="0"/>
              <a:t>(</a:t>
            </a:r>
            <a:r>
              <a:rPr lang="en-US" altLang="zh-CN" dirty="0" err="1"/>
              <a:t>u,v</a:t>
            </a:r>
            <a:r>
              <a:rPr lang="en-US" altLang="zh-CN" dirty="0"/>
              <a:t>)</a:t>
            </a:r>
            <a:r>
              <a:rPr lang="zh-CN" altLang="en-US" dirty="0"/>
              <a:t>，对于剩下的点我们递归地求出一个对应关系，之后考虑将</a:t>
            </a:r>
            <a:r>
              <a:rPr lang="en-US" altLang="zh-CN" dirty="0"/>
              <a:t>u1</a:t>
            </a:r>
            <a:r>
              <a:rPr lang="zh-CN" altLang="en-US" dirty="0"/>
              <a:t>与</a:t>
            </a:r>
            <a:r>
              <a:rPr lang="en-US" altLang="zh-CN" dirty="0"/>
              <a:t>u2</a:t>
            </a:r>
            <a:r>
              <a:rPr lang="zh-CN" altLang="en-US" dirty="0"/>
              <a:t>对应，</a:t>
            </a:r>
            <a:r>
              <a:rPr lang="en-US" altLang="zh-CN" dirty="0"/>
              <a:t>v1</a:t>
            </a:r>
            <a:r>
              <a:rPr lang="zh-CN" altLang="en-US" dirty="0"/>
              <a:t>与</a:t>
            </a:r>
            <a:r>
              <a:rPr lang="en-US" altLang="zh-CN" dirty="0"/>
              <a:t>v2</a:t>
            </a:r>
            <a:r>
              <a:rPr lang="zh-CN" altLang="en-US" dirty="0"/>
              <a:t>对应。</a:t>
            </a:r>
            <a:endParaRPr lang="en-US" altLang="zh-CN" dirty="0"/>
          </a:p>
          <a:p>
            <a:r>
              <a:rPr lang="zh-CN" altLang="en-US" dirty="0"/>
              <a:t>如果</a:t>
            </a:r>
            <a:r>
              <a:rPr lang="en-US" altLang="zh-CN" dirty="0"/>
              <a:t>u1</a:t>
            </a:r>
            <a:r>
              <a:rPr lang="zh-CN" altLang="en-US" dirty="0"/>
              <a:t>与</a:t>
            </a:r>
            <a:r>
              <a:rPr lang="en-US" altLang="zh-CN" dirty="0"/>
              <a:t>u2</a:t>
            </a:r>
            <a:r>
              <a:rPr lang="zh-CN" altLang="en-US" dirty="0"/>
              <a:t>对应产生了重边，说明</a:t>
            </a:r>
            <a:r>
              <a:rPr lang="en-US" altLang="zh-CN" dirty="0"/>
              <a:t>u1</a:t>
            </a:r>
            <a:r>
              <a:rPr lang="zh-CN" altLang="en-US" dirty="0"/>
              <a:t>的唯一邻居与</a:t>
            </a:r>
            <a:r>
              <a:rPr lang="en-US" altLang="zh-CN" dirty="0"/>
              <a:t>u2</a:t>
            </a:r>
            <a:r>
              <a:rPr lang="zh-CN" altLang="en-US" dirty="0"/>
              <a:t>的唯一邻居对应，那么此时我们改为将</a:t>
            </a:r>
            <a:r>
              <a:rPr lang="en-US" altLang="zh-CN" dirty="0"/>
              <a:t>u1</a:t>
            </a:r>
            <a:r>
              <a:rPr lang="zh-CN" altLang="en-US" dirty="0"/>
              <a:t>与</a:t>
            </a:r>
            <a:r>
              <a:rPr lang="en-US" altLang="zh-CN" dirty="0"/>
              <a:t>v2</a:t>
            </a:r>
            <a:r>
              <a:rPr lang="zh-CN" altLang="en-US" dirty="0"/>
              <a:t>对应，</a:t>
            </a:r>
            <a:r>
              <a:rPr lang="en-US" altLang="zh-CN" dirty="0"/>
              <a:t>v1</a:t>
            </a:r>
            <a:r>
              <a:rPr lang="zh-CN" altLang="en-US" dirty="0"/>
              <a:t>与</a:t>
            </a:r>
            <a:r>
              <a:rPr lang="en-US" altLang="zh-CN" dirty="0"/>
              <a:t>u2</a:t>
            </a:r>
            <a:r>
              <a:rPr lang="zh-CN" altLang="en-US" dirty="0"/>
              <a:t>对应，那么产生重边只当</a:t>
            </a:r>
            <a:r>
              <a:rPr lang="en-US" altLang="zh-CN" dirty="0"/>
              <a:t>u1</a:t>
            </a:r>
            <a:r>
              <a:rPr lang="zh-CN" altLang="en-US" dirty="0"/>
              <a:t>的唯一邻居与</a:t>
            </a:r>
            <a:r>
              <a:rPr lang="en-US" altLang="zh-CN" dirty="0"/>
              <a:t>v2</a:t>
            </a:r>
            <a:r>
              <a:rPr lang="zh-CN" altLang="en-US" dirty="0"/>
              <a:t>的唯一邻居对应，或</a:t>
            </a:r>
            <a:r>
              <a:rPr lang="en-US" altLang="zh-CN" dirty="0"/>
              <a:t>v1</a:t>
            </a:r>
            <a:r>
              <a:rPr lang="zh-CN" altLang="en-US" dirty="0"/>
              <a:t>的唯一邻居与</a:t>
            </a:r>
            <a:r>
              <a:rPr lang="en-US" altLang="zh-CN" dirty="0"/>
              <a:t>u2</a:t>
            </a:r>
            <a:r>
              <a:rPr lang="zh-CN" altLang="en-US" dirty="0"/>
              <a:t>的唯一邻居对应，这都不可能，因为</a:t>
            </a:r>
            <a:r>
              <a:rPr lang="en-US" altLang="zh-CN" dirty="0"/>
              <a:t>u1</a:t>
            </a:r>
            <a:r>
              <a:rPr lang="zh-CN" altLang="en-US" dirty="0"/>
              <a:t>的唯一邻居</a:t>
            </a:r>
            <a:r>
              <a:rPr lang="en-US" altLang="zh-CN" dirty="0"/>
              <a:t>=v1</a:t>
            </a:r>
            <a:r>
              <a:rPr lang="zh-CN" altLang="en-US" dirty="0"/>
              <a:t>的唯一邻居，而这些都是不同的点，所以不会产生重边。</a:t>
            </a:r>
            <a:endParaRPr lang="en-US" altLang="zh-CN" dirty="0"/>
          </a:p>
          <a:p>
            <a:r>
              <a:rPr lang="zh-CN" altLang="en-US" dirty="0"/>
              <a:t>如果</a:t>
            </a:r>
            <a:r>
              <a:rPr lang="en-US" altLang="zh-CN" dirty="0"/>
              <a:t>v1</a:t>
            </a:r>
            <a:r>
              <a:rPr lang="zh-CN" altLang="en-US" dirty="0"/>
              <a:t>与</a:t>
            </a:r>
            <a:r>
              <a:rPr lang="en-US" altLang="zh-CN" dirty="0"/>
              <a:t>v2</a:t>
            </a:r>
            <a:r>
              <a:rPr lang="zh-CN" altLang="en-US" dirty="0"/>
              <a:t>对应产生重边也是类似的。所以我们可以发现尝试 将</a:t>
            </a:r>
            <a:r>
              <a:rPr lang="en-US" altLang="zh-CN" dirty="0"/>
              <a:t>u1</a:t>
            </a:r>
            <a:r>
              <a:rPr lang="zh-CN" altLang="en-US" dirty="0"/>
              <a:t>与</a:t>
            </a:r>
            <a:r>
              <a:rPr lang="en-US" altLang="zh-CN" dirty="0"/>
              <a:t>u2</a:t>
            </a:r>
            <a:r>
              <a:rPr lang="zh-CN" altLang="en-US" dirty="0"/>
              <a:t>对应，</a:t>
            </a:r>
            <a:r>
              <a:rPr lang="en-US" altLang="zh-CN" dirty="0"/>
              <a:t>v1</a:t>
            </a:r>
            <a:r>
              <a:rPr lang="zh-CN" altLang="en-US" dirty="0"/>
              <a:t>与</a:t>
            </a:r>
            <a:r>
              <a:rPr lang="en-US" altLang="zh-CN" dirty="0"/>
              <a:t>v2</a:t>
            </a:r>
            <a:r>
              <a:rPr lang="zh-CN" altLang="en-US" dirty="0"/>
              <a:t>对应 和 将</a:t>
            </a:r>
            <a:r>
              <a:rPr lang="en-US" altLang="zh-CN" dirty="0"/>
              <a:t>u1</a:t>
            </a:r>
            <a:r>
              <a:rPr lang="zh-CN" altLang="en-US" dirty="0"/>
              <a:t>与</a:t>
            </a:r>
            <a:r>
              <a:rPr lang="en-US" altLang="zh-CN" dirty="0"/>
              <a:t>v2</a:t>
            </a:r>
            <a:r>
              <a:rPr lang="zh-CN" altLang="en-US" dirty="0"/>
              <a:t>对应，</a:t>
            </a:r>
            <a:r>
              <a:rPr lang="en-US" altLang="zh-CN" dirty="0"/>
              <a:t>v1</a:t>
            </a:r>
            <a:r>
              <a:rPr lang="zh-CN" altLang="en-US" dirty="0"/>
              <a:t>与</a:t>
            </a:r>
            <a:r>
              <a:rPr lang="en-US" altLang="zh-CN" dirty="0"/>
              <a:t>u2</a:t>
            </a:r>
            <a:r>
              <a:rPr lang="zh-CN" altLang="en-US" dirty="0"/>
              <a:t>对应 一定有一个满足条件。</a:t>
            </a:r>
            <a:endParaRPr lang="en-US" altLang="zh-CN" dirty="0"/>
          </a:p>
          <a:p>
            <a:r>
              <a:rPr lang="zh-CN" altLang="en-US" dirty="0"/>
              <a:t>直接实现就可以做到平方。也可以用数据结构进行维护做到</a:t>
            </a:r>
            <a:r>
              <a:rPr lang="en-US" altLang="zh-CN" dirty="0" err="1"/>
              <a:t>nlogn</a:t>
            </a:r>
            <a:r>
              <a:rPr lang="zh-CN" altLang="en-US" dirty="0"/>
              <a:t>。</a:t>
            </a:r>
          </a:p>
        </p:txBody>
      </p:sp>
    </p:spTree>
    <p:extLst>
      <p:ext uri="{BB962C8B-B14F-4D97-AF65-F5344CB8AC3E}">
        <p14:creationId xmlns:p14="http://schemas.microsoft.com/office/powerpoint/2010/main" val="17869902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55CAD0-5EA2-4ED8-9BD2-1F77CA9218A2}"/>
              </a:ext>
            </a:extLst>
          </p:cNvPr>
          <p:cNvSpPr>
            <a:spLocks noGrp="1"/>
          </p:cNvSpPr>
          <p:nvPr>
            <p:ph type="title"/>
          </p:nvPr>
        </p:nvSpPr>
        <p:spPr/>
        <p:txBody>
          <a:bodyPr/>
          <a:lstStyle/>
          <a:p>
            <a:r>
              <a:rPr lang="en-US" altLang="zh-CN" dirty="0"/>
              <a:t>Sophisticated Device</a:t>
            </a:r>
          </a:p>
        </p:txBody>
      </p:sp>
      <p:sp>
        <p:nvSpPr>
          <p:cNvPr id="3" name="内容占位符 2">
            <a:extLst>
              <a:ext uri="{FF2B5EF4-FFF2-40B4-BE49-F238E27FC236}">
                <a16:creationId xmlns:a16="http://schemas.microsoft.com/office/drawing/2014/main" id="{3AE54A84-9E06-4DF9-B966-474FC4AD6E6F}"/>
              </a:ext>
            </a:extLst>
          </p:cNvPr>
          <p:cNvSpPr>
            <a:spLocks noGrp="1"/>
          </p:cNvSpPr>
          <p:nvPr>
            <p:ph idx="1"/>
          </p:nvPr>
        </p:nvSpPr>
        <p:spPr/>
        <p:txBody>
          <a:bodyPr/>
          <a:lstStyle/>
          <a:p>
            <a:r>
              <a:rPr lang="zh-CN" altLang="en-US" dirty="0"/>
              <a:t>有两个整数</a:t>
            </a:r>
            <a:r>
              <a:rPr lang="en-US" altLang="zh-CN" dirty="0"/>
              <a:t>d</a:t>
            </a:r>
            <a:r>
              <a:rPr lang="zh-CN" altLang="en-US" dirty="0"/>
              <a:t>和</a:t>
            </a:r>
            <a:r>
              <a:rPr lang="en-US" altLang="zh-CN" dirty="0"/>
              <a:t>p</a:t>
            </a:r>
            <a:r>
              <a:rPr lang="zh-CN" altLang="en-US" dirty="0"/>
              <a:t>，</a:t>
            </a:r>
            <a:r>
              <a:rPr lang="en-US" altLang="zh-CN" dirty="0"/>
              <a:t>2&lt;=d&lt;=10</a:t>
            </a:r>
            <a:r>
              <a:rPr lang="zh-CN" altLang="en-US" dirty="0"/>
              <a:t>，</a:t>
            </a:r>
            <a:r>
              <a:rPr lang="en-US" altLang="zh-CN" dirty="0"/>
              <a:t>d&lt;p&lt;=10^9+9</a:t>
            </a:r>
            <a:r>
              <a:rPr lang="zh-CN" altLang="en-US" dirty="0"/>
              <a:t>，</a:t>
            </a:r>
            <a:r>
              <a:rPr lang="en-US" altLang="zh-CN" dirty="0"/>
              <a:t>p</a:t>
            </a:r>
            <a:r>
              <a:rPr lang="zh-CN" altLang="en-US" dirty="0"/>
              <a:t>为质数。</a:t>
            </a:r>
            <a:endParaRPr lang="en-US" altLang="zh-CN" dirty="0"/>
          </a:p>
          <a:p>
            <a:r>
              <a:rPr lang="zh-CN" altLang="en-US" dirty="0"/>
              <a:t>你有一个运算器，它有编号为</a:t>
            </a:r>
            <a:r>
              <a:rPr lang="en-US" altLang="zh-CN" dirty="0"/>
              <a:t>1...5000</a:t>
            </a:r>
            <a:r>
              <a:rPr lang="zh-CN" altLang="en-US" dirty="0"/>
              <a:t>的</a:t>
            </a:r>
            <a:r>
              <a:rPr lang="en-US" altLang="zh-CN" dirty="0"/>
              <a:t>5000</a:t>
            </a:r>
            <a:r>
              <a:rPr lang="zh-CN" altLang="en-US" dirty="0"/>
              <a:t>个寄存器，每个寄存器可以存储一个</a:t>
            </a:r>
            <a:r>
              <a:rPr lang="en-US" altLang="zh-CN" dirty="0"/>
              <a:t>[0,p-1]</a:t>
            </a:r>
            <a:r>
              <a:rPr lang="zh-CN" altLang="en-US" dirty="0"/>
              <a:t>的整数。它只支持两种指令，加法和求</a:t>
            </a:r>
            <a:r>
              <a:rPr lang="en-US" altLang="zh-CN" dirty="0"/>
              <a:t>d</a:t>
            </a:r>
            <a:r>
              <a:rPr lang="zh-CN" altLang="en-US" dirty="0"/>
              <a:t>次幂。</a:t>
            </a:r>
            <a:endParaRPr lang="en-US" altLang="zh-CN" dirty="0"/>
          </a:p>
          <a:p>
            <a:r>
              <a:rPr lang="zh-CN" altLang="en-US" dirty="0"/>
              <a:t>加法：给定</a:t>
            </a:r>
            <a:r>
              <a:rPr lang="en-US" altLang="zh-CN" dirty="0"/>
              <a:t>e1,e2,to</a:t>
            </a:r>
            <a:r>
              <a:rPr lang="zh-CN" altLang="en-US" dirty="0"/>
              <a:t>，令</a:t>
            </a:r>
            <a:r>
              <a:rPr lang="en-US" altLang="zh-CN" dirty="0"/>
              <a:t>a[to]=(a[e1]+a[e2])%p</a:t>
            </a:r>
          </a:p>
          <a:p>
            <a:r>
              <a:rPr lang="zh-CN" altLang="en-US" dirty="0"/>
              <a:t>求</a:t>
            </a:r>
            <a:r>
              <a:rPr lang="en-US" altLang="zh-CN" dirty="0"/>
              <a:t>d</a:t>
            </a:r>
            <a:r>
              <a:rPr lang="zh-CN" altLang="en-US" dirty="0"/>
              <a:t>次幂：给定</a:t>
            </a:r>
            <a:r>
              <a:rPr lang="en-US" altLang="zh-CN" dirty="0" err="1"/>
              <a:t>e,to</a:t>
            </a:r>
            <a:r>
              <a:rPr lang="zh-CN" altLang="en-US" dirty="0"/>
              <a:t>，令</a:t>
            </a:r>
            <a:r>
              <a:rPr lang="en-US" altLang="zh-CN" dirty="0"/>
              <a:t>a[to]=pow(a[e],</a:t>
            </a:r>
            <a:r>
              <a:rPr lang="en-US" altLang="zh-CN" dirty="0" err="1"/>
              <a:t>d,p</a:t>
            </a:r>
            <a:r>
              <a:rPr lang="en-US" altLang="zh-CN" dirty="0"/>
              <a:t>)</a:t>
            </a:r>
          </a:p>
          <a:p>
            <a:r>
              <a:rPr lang="zh-CN" altLang="en-US" dirty="0"/>
              <a:t>一开始编号为</a:t>
            </a:r>
            <a:r>
              <a:rPr lang="en-US" altLang="zh-CN" dirty="0"/>
              <a:t>1</a:t>
            </a:r>
            <a:r>
              <a:rPr lang="zh-CN" altLang="en-US" dirty="0"/>
              <a:t>和</a:t>
            </a:r>
            <a:r>
              <a:rPr lang="en-US" altLang="zh-CN" dirty="0"/>
              <a:t>2</a:t>
            </a:r>
            <a:r>
              <a:rPr lang="zh-CN" altLang="en-US" dirty="0"/>
              <a:t>的寄存器填了两个整数</a:t>
            </a:r>
            <a:r>
              <a:rPr lang="en-US" altLang="zh-CN" dirty="0"/>
              <a:t>x</a:t>
            </a:r>
            <a:r>
              <a:rPr lang="zh-CN" altLang="en-US" dirty="0"/>
              <a:t>和</a:t>
            </a:r>
            <a:r>
              <a:rPr lang="en-US" altLang="zh-CN" dirty="0"/>
              <a:t>y</a:t>
            </a:r>
            <a:r>
              <a:rPr lang="zh-CN" altLang="en-US" dirty="0"/>
              <a:t>，其他寄存器一开始为</a:t>
            </a:r>
            <a:r>
              <a:rPr lang="en-US" altLang="zh-CN" dirty="0"/>
              <a:t>1</a:t>
            </a:r>
            <a:r>
              <a:rPr lang="zh-CN" altLang="en-US" dirty="0"/>
              <a:t>，你可以使用不超过</a:t>
            </a:r>
            <a:r>
              <a:rPr lang="en-US" altLang="zh-CN" dirty="0"/>
              <a:t>5000</a:t>
            </a:r>
            <a:r>
              <a:rPr lang="zh-CN" altLang="en-US" dirty="0"/>
              <a:t>条指令，把</a:t>
            </a:r>
            <a:r>
              <a:rPr lang="en-US" altLang="zh-CN" dirty="0" err="1"/>
              <a:t>xy</a:t>
            </a:r>
            <a:r>
              <a:rPr lang="en-US" altLang="zh-CN" dirty="0"/>
              <a:t> mod p</a:t>
            </a:r>
            <a:r>
              <a:rPr lang="zh-CN" altLang="en-US" dirty="0"/>
              <a:t>的值存到某个寄存器，并返回这个寄存器的编号。（你不能读取某个寄存器当前的值，也不知道</a:t>
            </a:r>
            <a:r>
              <a:rPr lang="en-US" altLang="zh-CN" dirty="0"/>
              <a:t>x</a:t>
            </a:r>
            <a:r>
              <a:rPr lang="zh-CN" altLang="en-US" dirty="0"/>
              <a:t>和</a:t>
            </a:r>
            <a:r>
              <a:rPr lang="en-US" altLang="zh-CN" dirty="0"/>
              <a:t>y</a:t>
            </a:r>
            <a:r>
              <a:rPr lang="zh-CN" altLang="en-US" dirty="0"/>
              <a:t>具体是多少，只能输出一堆指令）</a:t>
            </a:r>
            <a:endParaRPr lang="en-US" altLang="zh-CN" dirty="0"/>
          </a:p>
        </p:txBody>
      </p:sp>
      <p:sp>
        <p:nvSpPr>
          <p:cNvPr id="4" name="文本框 3">
            <a:extLst>
              <a:ext uri="{FF2B5EF4-FFF2-40B4-BE49-F238E27FC236}">
                <a16:creationId xmlns:a16="http://schemas.microsoft.com/office/drawing/2014/main" id="{52910A2F-5506-4463-923F-DFAEEA6FEBEF}"/>
              </a:ext>
            </a:extLst>
          </p:cNvPr>
          <p:cNvSpPr txBox="1"/>
          <p:nvPr/>
        </p:nvSpPr>
        <p:spPr>
          <a:xfrm>
            <a:off x="1293813" y="5805264"/>
            <a:ext cx="5808711" cy="341632"/>
          </a:xfrm>
          <a:prstGeom prst="rect">
            <a:avLst/>
          </a:prstGeom>
          <a:noFill/>
        </p:spPr>
        <p:txBody>
          <a:bodyPr wrap="square" rtlCol="0">
            <a:spAutoFit/>
          </a:bodyPr>
          <a:lstStyle/>
          <a:p>
            <a:pPr>
              <a:lnSpc>
                <a:spcPct val="90000"/>
              </a:lnSpc>
            </a:pPr>
            <a:r>
              <a:rPr lang="en-US" altLang="zh-CN" dirty="0"/>
              <a:t>Source</a:t>
            </a:r>
            <a:r>
              <a:rPr lang="zh-CN" altLang="en-US" dirty="0"/>
              <a:t>：</a:t>
            </a:r>
            <a:r>
              <a:rPr lang="en-US" altLang="zh-CN" dirty="0" err="1"/>
              <a:t>Codeforces</a:t>
            </a:r>
            <a:r>
              <a:rPr lang="en-US" altLang="zh-CN" dirty="0"/>
              <a:t> Round #513</a:t>
            </a:r>
          </a:p>
        </p:txBody>
      </p:sp>
    </p:spTree>
    <p:extLst>
      <p:ext uri="{BB962C8B-B14F-4D97-AF65-F5344CB8AC3E}">
        <p14:creationId xmlns:p14="http://schemas.microsoft.com/office/powerpoint/2010/main" val="20624720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55CAD0-5EA2-4ED8-9BD2-1F77CA9218A2}"/>
              </a:ext>
            </a:extLst>
          </p:cNvPr>
          <p:cNvSpPr>
            <a:spLocks noGrp="1"/>
          </p:cNvSpPr>
          <p:nvPr>
            <p:ph type="title"/>
          </p:nvPr>
        </p:nvSpPr>
        <p:spPr/>
        <p:txBody>
          <a:bodyPr/>
          <a:lstStyle/>
          <a:p>
            <a:r>
              <a:rPr lang="en-US" altLang="zh-CN" dirty="0"/>
              <a:t>Sophisticated Device</a:t>
            </a:r>
          </a:p>
        </p:txBody>
      </p:sp>
      <p:sp>
        <p:nvSpPr>
          <p:cNvPr id="3" name="内容占位符 2">
            <a:extLst>
              <a:ext uri="{FF2B5EF4-FFF2-40B4-BE49-F238E27FC236}">
                <a16:creationId xmlns:a16="http://schemas.microsoft.com/office/drawing/2014/main" id="{3AE54A84-9E06-4DF9-B966-474FC4AD6E6F}"/>
              </a:ext>
            </a:extLst>
          </p:cNvPr>
          <p:cNvSpPr>
            <a:spLocks noGrp="1"/>
          </p:cNvSpPr>
          <p:nvPr>
            <p:ph idx="1"/>
          </p:nvPr>
        </p:nvSpPr>
        <p:spPr/>
        <p:txBody>
          <a:bodyPr/>
          <a:lstStyle/>
          <a:p>
            <a:r>
              <a:rPr lang="zh-CN" altLang="en-US" dirty="0"/>
              <a:t>由于能加两个寄存器，我们可以实现寄存器乘常数（类似快速乘），除常数（乘逆元），也可以得到</a:t>
            </a:r>
            <a:r>
              <a:rPr lang="en-US" altLang="zh-CN" dirty="0"/>
              <a:t>0</a:t>
            </a:r>
            <a:r>
              <a:rPr lang="zh-CN" altLang="en-US" dirty="0"/>
              <a:t>（乘上</a:t>
            </a:r>
            <a:r>
              <a:rPr lang="en-US" altLang="zh-CN" dirty="0"/>
              <a:t>p</a:t>
            </a:r>
            <a:r>
              <a:rPr lang="zh-CN" altLang="en-US" dirty="0"/>
              <a:t>）。</a:t>
            </a:r>
            <a:endParaRPr lang="en-US" altLang="zh-CN" dirty="0"/>
          </a:p>
          <a:p>
            <a:r>
              <a:rPr lang="zh-CN" altLang="en-US" dirty="0"/>
              <a:t>注意到</a:t>
            </a:r>
            <a:r>
              <a:rPr lang="en-US" altLang="zh-CN" dirty="0" err="1"/>
              <a:t>xy</a:t>
            </a:r>
            <a:r>
              <a:rPr lang="en-US" altLang="zh-CN" dirty="0"/>
              <a:t>=((</a:t>
            </a:r>
            <a:r>
              <a:rPr lang="en-US" altLang="zh-CN" dirty="0" err="1"/>
              <a:t>x+y</a:t>
            </a:r>
            <a:r>
              <a:rPr lang="en-US" altLang="zh-CN" dirty="0"/>
              <a:t>)^2-x^2-y^2)/2</a:t>
            </a:r>
            <a:r>
              <a:rPr lang="zh-CN" altLang="en-US" dirty="0"/>
              <a:t>，我们只需要实现一个平方指令。</a:t>
            </a:r>
            <a:endParaRPr lang="en-US" altLang="zh-CN" dirty="0"/>
          </a:p>
        </p:txBody>
      </p:sp>
    </p:spTree>
    <p:extLst>
      <p:ext uri="{BB962C8B-B14F-4D97-AF65-F5344CB8AC3E}">
        <p14:creationId xmlns:p14="http://schemas.microsoft.com/office/powerpoint/2010/main" val="42315583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55CAD0-5EA2-4ED8-9BD2-1F77CA9218A2}"/>
              </a:ext>
            </a:extLst>
          </p:cNvPr>
          <p:cNvSpPr>
            <a:spLocks noGrp="1"/>
          </p:cNvSpPr>
          <p:nvPr>
            <p:ph type="title"/>
          </p:nvPr>
        </p:nvSpPr>
        <p:spPr/>
        <p:txBody>
          <a:bodyPr/>
          <a:lstStyle/>
          <a:p>
            <a:r>
              <a:rPr lang="en-US" altLang="zh-CN" dirty="0"/>
              <a:t>Sophisticated Device</a:t>
            </a:r>
          </a:p>
        </p:txBody>
      </p:sp>
      <p:sp>
        <p:nvSpPr>
          <p:cNvPr id="3" name="内容占位符 2">
            <a:extLst>
              <a:ext uri="{FF2B5EF4-FFF2-40B4-BE49-F238E27FC236}">
                <a16:creationId xmlns:a16="http://schemas.microsoft.com/office/drawing/2014/main" id="{3AE54A84-9E06-4DF9-B966-474FC4AD6E6F}"/>
              </a:ext>
            </a:extLst>
          </p:cNvPr>
          <p:cNvSpPr>
            <a:spLocks noGrp="1"/>
          </p:cNvSpPr>
          <p:nvPr>
            <p:ph idx="1"/>
          </p:nvPr>
        </p:nvSpPr>
        <p:spPr/>
        <p:txBody>
          <a:bodyPr/>
          <a:lstStyle/>
          <a:p>
            <a:r>
              <a:rPr lang="zh-CN" altLang="en-US" dirty="0"/>
              <a:t>考虑</a:t>
            </a:r>
            <a:r>
              <a:rPr lang="en-US" altLang="zh-CN" dirty="0" err="1"/>
              <a:t>x^d</a:t>
            </a:r>
            <a:r>
              <a:rPr lang="en-US" altLang="zh-CN" dirty="0"/>
              <a:t>,(x+1)^d...(</a:t>
            </a:r>
            <a:r>
              <a:rPr lang="en-US" altLang="zh-CN" dirty="0" err="1"/>
              <a:t>x+d</a:t>
            </a:r>
            <a:r>
              <a:rPr lang="en-US" altLang="zh-CN" dirty="0"/>
              <a:t>)^d</a:t>
            </a:r>
            <a:r>
              <a:rPr lang="zh-CN" altLang="en-US" dirty="0"/>
              <a:t>，它们可以展开得到</a:t>
            </a:r>
            <a:r>
              <a:rPr lang="en-US" altLang="zh-CN" dirty="0"/>
              <a:t>1,x,x^2...</a:t>
            </a:r>
            <a:r>
              <a:rPr lang="en-US" altLang="zh-CN" dirty="0" err="1"/>
              <a:t>x^d</a:t>
            </a:r>
            <a:r>
              <a:rPr lang="zh-CN" altLang="en-US" dirty="0"/>
              <a:t>，并且可以证明它们线性无关。所以我们只需要对展开的矩阵求逆，即可线性表出</a:t>
            </a:r>
            <a:r>
              <a:rPr lang="en-US" altLang="zh-CN" dirty="0"/>
              <a:t>1,x,x^2...</a:t>
            </a:r>
            <a:r>
              <a:rPr lang="en-US" altLang="zh-CN" dirty="0" err="1"/>
              <a:t>x^d</a:t>
            </a:r>
            <a:r>
              <a:rPr lang="zh-CN" altLang="en-US" dirty="0"/>
              <a:t>的值，取出</a:t>
            </a:r>
            <a:r>
              <a:rPr lang="en-US" altLang="zh-CN" dirty="0"/>
              <a:t>x^2</a:t>
            </a:r>
            <a:r>
              <a:rPr lang="zh-CN" altLang="en-US" dirty="0"/>
              <a:t>就做完了。</a:t>
            </a:r>
            <a:endParaRPr lang="en-US" altLang="zh-CN" dirty="0"/>
          </a:p>
        </p:txBody>
      </p:sp>
    </p:spTree>
    <p:extLst>
      <p:ext uri="{BB962C8B-B14F-4D97-AF65-F5344CB8AC3E}">
        <p14:creationId xmlns:p14="http://schemas.microsoft.com/office/powerpoint/2010/main" val="38106517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C2466F-6DF9-4086-BDE4-3E85DD7E956D}"/>
              </a:ext>
            </a:extLst>
          </p:cNvPr>
          <p:cNvSpPr>
            <a:spLocks noGrp="1"/>
          </p:cNvSpPr>
          <p:nvPr>
            <p:ph type="title"/>
          </p:nvPr>
        </p:nvSpPr>
        <p:spPr/>
        <p:txBody>
          <a:bodyPr/>
          <a:lstStyle/>
          <a:p>
            <a:r>
              <a:rPr lang="zh-CN" altLang="en-US" dirty="0"/>
              <a:t>排行</a:t>
            </a:r>
          </a:p>
        </p:txBody>
      </p:sp>
      <p:sp>
        <p:nvSpPr>
          <p:cNvPr id="3" name="内容占位符 2">
            <a:extLst>
              <a:ext uri="{FF2B5EF4-FFF2-40B4-BE49-F238E27FC236}">
                <a16:creationId xmlns:a16="http://schemas.microsoft.com/office/drawing/2014/main" id="{811BFE9F-F1C4-422B-9E0C-D8B42CB00D11}"/>
              </a:ext>
            </a:extLst>
          </p:cNvPr>
          <p:cNvSpPr>
            <a:spLocks noGrp="1"/>
          </p:cNvSpPr>
          <p:nvPr>
            <p:ph idx="1"/>
          </p:nvPr>
        </p:nvSpPr>
        <p:spPr>
          <a:xfrm>
            <a:off x="1293812" y="1524000"/>
            <a:ext cx="9841159" cy="5334000"/>
          </a:xfrm>
        </p:spPr>
        <p:txBody>
          <a:bodyPr>
            <a:normAutofit/>
          </a:bodyPr>
          <a:lstStyle/>
          <a:p>
            <a:r>
              <a:rPr lang="zh-CN" altLang="en-US" dirty="0"/>
              <a:t>传说在</a:t>
            </a:r>
            <a:r>
              <a:rPr lang="en-US" altLang="zh-CN" dirty="0"/>
              <a:t>2345</a:t>
            </a:r>
            <a:r>
              <a:rPr lang="zh-CN" altLang="en-US" dirty="0"/>
              <a:t>年，</a:t>
            </a:r>
            <a:r>
              <a:rPr lang="en-US" altLang="zh-CN" dirty="0" err="1"/>
              <a:t>Byteland</a:t>
            </a:r>
            <a:r>
              <a:rPr lang="zh-CN" altLang="en-US" dirty="0"/>
              <a:t>中举行了一场质因数分解比赛，规则中说名次为</a:t>
            </a:r>
            <a:r>
              <a:rPr lang="en-US" altLang="zh-CN" dirty="0"/>
              <a:t>1,2,3</a:t>
            </a:r>
            <a:r>
              <a:rPr lang="zh-CN" altLang="en-US" dirty="0"/>
              <a:t>的参赛者将获得奖金。比赛顺利结束了，但是选手们发现主办方进行了暗箱操作，他们将选手从一个整数</a:t>
            </a:r>
            <a:r>
              <a:rPr lang="en-US" altLang="zh-CN" dirty="0"/>
              <a:t>a&lt;1</a:t>
            </a:r>
            <a:r>
              <a:rPr lang="zh-CN" altLang="en-US" dirty="0"/>
              <a:t>开始排名，所以选手的名次为</a:t>
            </a:r>
            <a:r>
              <a:rPr lang="en-US" altLang="zh-CN" dirty="0"/>
              <a:t>a,a+1,a+2...0,1,2,3 ...</a:t>
            </a:r>
            <a:r>
              <a:rPr lang="zh-CN" altLang="en-US" dirty="0"/>
              <a:t>，也就是说拿到奖金的并不是真正的前三名。虽然选手怨声载道，主办方坚称比赛公平公正。</a:t>
            </a:r>
          </a:p>
          <a:p>
            <a:r>
              <a:rPr lang="zh-CN" altLang="en-US" dirty="0"/>
              <a:t>今年是</a:t>
            </a:r>
            <a:r>
              <a:rPr lang="en-US" altLang="zh-CN" dirty="0"/>
              <a:t>3345</a:t>
            </a:r>
            <a:r>
              <a:rPr lang="zh-CN" altLang="en-US" dirty="0"/>
              <a:t>年，你打算还原千年前这场比赛的名次，但是主办方称由于技术原因排名遗失了，连用于排名的</a:t>
            </a:r>
            <a:r>
              <a:rPr lang="en-US" altLang="zh-CN" dirty="0"/>
              <a:t>a</a:t>
            </a:r>
            <a:r>
              <a:rPr lang="zh-CN" altLang="en-US" dirty="0"/>
              <a:t>也丢失了。所幸，在</a:t>
            </a:r>
            <a:r>
              <a:rPr lang="en-US" altLang="zh-CN" dirty="0" err="1"/>
              <a:t>Byteland</a:t>
            </a:r>
            <a:r>
              <a:rPr lang="zh-CN" altLang="en-US" dirty="0"/>
              <a:t>中生活的都是机器人，所以你可以询问这些千年前的参赛选手。为了谨慎起见，你可以每次询问一个参赛者，某一个参赛者的比赛成绩比它好还是比它差。但是，机械心理学家告诉你，这些选手不一定愿意回答你的提问。</a:t>
            </a:r>
          </a:p>
        </p:txBody>
      </p:sp>
    </p:spTree>
    <p:extLst>
      <p:ext uri="{BB962C8B-B14F-4D97-AF65-F5344CB8AC3E}">
        <p14:creationId xmlns:p14="http://schemas.microsoft.com/office/powerpoint/2010/main" val="1249695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C2466F-6DF9-4086-BDE4-3E85DD7E956D}"/>
              </a:ext>
            </a:extLst>
          </p:cNvPr>
          <p:cNvSpPr>
            <a:spLocks noGrp="1"/>
          </p:cNvSpPr>
          <p:nvPr>
            <p:ph type="title"/>
          </p:nvPr>
        </p:nvSpPr>
        <p:spPr/>
        <p:txBody>
          <a:bodyPr/>
          <a:lstStyle/>
          <a:p>
            <a:r>
              <a:rPr lang="zh-CN" altLang="en-US" dirty="0"/>
              <a:t>排行</a:t>
            </a:r>
          </a:p>
        </p:txBody>
      </p:sp>
      <p:sp>
        <p:nvSpPr>
          <p:cNvPr id="3" name="内容占位符 2">
            <a:extLst>
              <a:ext uri="{FF2B5EF4-FFF2-40B4-BE49-F238E27FC236}">
                <a16:creationId xmlns:a16="http://schemas.microsoft.com/office/drawing/2014/main" id="{811BFE9F-F1C4-422B-9E0C-D8B42CB00D11}"/>
              </a:ext>
            </a:extLst>
          </p:cNvPr>
          <p:cNvSpPr>
            <a:spLocks noGrp="1"/>
          </p:cNvSpPr>
          <p:nvPr>
            <p:ph idx="1"/>
          </p:nvPr>
        </p:nvSpPr>
        <p:spPr>
          <a:xfrm>
            <a:off x="1293812" y="1524000"/>
            <a:ext cx="9841159" cy="5334000"/>
          </a:xfrm>
        </p:spPr>
        <p:txBody>
          <a:bodyPr>
            <a:normAutofit/>
          </a:bodyPr>
          <a:lstStyle/>
          <a:p>
            <a:r>
              <a:rPr lang="zh-CN" altLang="en-US" dirty="0"/>
              <a:t>具体地：</a:t>
            </a:r>
            <a:endParaRPr lang="en-US" altLang="zh-CN" dirty="0"/>
          </a:p>
          <a:p>
            <a:r>
              <a:rPr lang="zh-CN" altLang="en-US" dirty="0"/>
              <a:t>名次小于</a:t>
            </a:r>
            <a:r>
              <a:rPr lang="en-US" altLang="zh-CN" dirty="0"/>
              <a:t>1</a:t>
            </a:r>
            <a:r>
              <a:rPr lang="zh-CN" altLang="en-US" dirty="0"/>
              <a:t>的选手由于耿耿于怀，如果它应该回答另一个参赛者成绩比它好，它就会选择不回答，否则它会如实回答。</a:t>
            </a:r>
            <a:endParaRPr lang="en-US" altLang="zh-CN" dirty="0"/>
          </a:p>
          <a:p>
            <a:r>
              <a:rPr lang="zh-CN" altLang="en-US" dirty="0"/>
              <a:t>名次为</a:t>
            </a:r>
            <a:r>
              <a:rPr lang="en-US" altLang="zh-CN" dirty="0"/>
              <a:t>1</a:t>
            </a:r>
            <a:r>
              <a:rPr lang="zh-CN" altLang="en-US" dirty="0"/>
              <a:t>的选手决定闷声大发财，它无论如何都不会回答任何提问。</a:t>
            </a:r>
            <a:endParaRPr lang="en-US" altLang="zh-CN" dirty="0"/>
          </a:p>
          <a:p>
            <a:r>
              <a:rPr lang="zh-CN" altLang="en-US" dirty="0"/>
              <a:t>名次为</a:t>
            </a:r>
            <a:r>
              <a:rPr lang="en-US" altLang="zh-CN" dirty="0"/>
              <a:t>2</a:t>
            </a:r>
            <a:r>
              <a:rPr lang="zh-CN" altLang="en-US" dirty="0"/>
              <a:t>的选手只当询问排名为</a:t>
            </a:r>
            <a:r>
              <a:rPr lang="en-US" altLang="zh-CN" dirty="0"/>
              <a:t>3</a:t>
            </a:r>
            <a:r>
              <a:rPr lang="zh-CN" altLang="en-US" dirty="0"/>
              <a:t>的选手时才回答比排名</a:t>
            </a:r>
            <a:r>
              <a:rPr lang="en-US" altLang="zh-CN" dirty="0"/>
              <a:t>3</a:t>
            </a:r>
            <a:r>
              <a:rPr lang="zh-CN" altLang="en-US" dirty="0"/>
              <a:t>的好，其他时候都不回答。</a:t>
            </a:r>
            <a:endParaRPr lang="en-US" altLang="zh-CN" dirty="0"/>
          </a:p>
          <a:p>
            <a:r>
              <a:rPr lang="zh-CN" altLang="en-US" dirty="0"/>
              <a:t>名次为</a:t>
            </a:r>
            <a:r>
              <a:rPr lang="en-US" altLang="zh-CN" dirty="0"/>
              <a:t>3</a:t>
            </a:r>
            <a:r>
              <a:rPr lang="zh-CN" altLang="en-US" dirty="0"/>
              <a:t>的选手趾高气扬，如果它应该回答另一个参赛者成绩比它好，它就会选择不回答，否则它会如实回答。</a:t>
            </a:r>
            <a:endParaRPr lang="en-US" altLang="zh-CN" dirty="0"/>
          </a:p>
          <a:p>
            <a:r>
              <a:rPr lang="zh-CN" altLang="en-US" dirty="0"/>
              <a:t>名次大于</a:t>
            </a:r>
            <a:r>
              <a:rPr lang="en-US" altLang="zh-CN" dirty="0"/>
              <a:t>3</a:t>
            </a:r>
            <a:r>
              <a:rPr lang="zh-CN" altLang="en-US" dirty="0"/>
              <a:t>的选手感觉自己水平不行，如果它应该回答另一个参赛者成绩比它差，它就会选择不回答，否则它会如实回答。</a:t>
            </a:r>
            <a:endParaRPr lang="en-US" altLang="zh-CN" dirty="0"/>
          </a:p>
          <a:p>
            <a:r>
              <a:rPr lang="en-US" altLang="zh-CN" dirty="0"/>
              <a:t>1&lt;=n&lt;=1000</a:t>
            </a:r>
            <a:r>
              <a:rPr lang="zh-CN" altLang="en-US" dirty="0"/>
              <a:t>，你需要在</a:t>
            </a:r>
            <a:r>
              <a:rPr lang="en-US" altLang="zh-CN" dirty="0"/>
              <a:t>11500</a:t>
            </a:r>
            <a:r>
              <a:rPr lang="zh-CN" altLang="en-US" dirty="0"/>
              <a:t>次询问内还原每个选手的名次。</a:t>
            </a:r>
          </a:p>
        </p:txBody>
      </p:sp>
    </p:spTree>
    <p:extLst>
      <p:ext uri="{BB962C8B-B14F-4D97-AF65-F5344CB8AC3E}">
        <p14:creationId xmlns:p14="http://schemas.microsoft.com/office/powerpoint/2010/main" val="1574684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r>
              <a:rPr lang="zh-CN" altLang="en-US" dirty="0"/>
              <a:t>排行</a:t>
            </a:r>
            <a:endParaRPr lang="zh-CN" altLang="en-US" dirty="0">
              <a:latin typeface="Salesforce Sans"/>
              <a:ea typeface="微软雅黑" panose="020B0503020204020204" pitchFamily="34" charset="-122"/>
              <a:sym typeface="Salesforce Sans"/>
            </a:endParaRPr>
          </a:p>
        </p:txBody>
      </p:sp>
      <p:sp>
        <p:nvSpPr>
          <p:cNvPr id="14" name="内容占位符 13"/>
          <p:cNvSpPr>
            <a:spLocks noGrp="1"/>
          </p:cNvSpPr>
          <p:nvPr>
            <p:ph idx="1"/>
          </p:nvPr>
        </p:nvSpPr>
        <p:spPr/>
        <p:txBody>
          <a:bodyPr rtlCol="0"/>
          <a:lstStyle/>
          <a:p>
            <a:pPr rtl="0"/>
            <a:r>
              <a:rPr lang="zh-CN" altLang="en-US" dirty="0">
                <a:latin typeface="Salesforce Sans"/>
                <a:ea typeface="微软雅黑" panose="020B0503020204020204" pitchFamily="34" charset="-122"/>
                <a:sym typeface="Salesforce Sans"/>
              </a:rPr>
              <a:t>先考虑一个比较有启发性的部分分做法。</a:t>
            </a:r>
            <a:endParaRPr lang="en-US" altLang="zh-CN" dirty="0">
              <a:latin typeface="Salesforce Sans"/>
              <a:ea typeface="微软雅黑" panose="020B0503020204020204" pitchFamily="34" charset="-122"/>
              <a:sym typeface="Salesforce Sans"/>
            </a:endParaRPr>
          </a:p>
          <a:p>
            <a:pPr rtl="0"/>
            <a:r>
              <a:rPr lang="zh-CN" altLang="en-US" dirty="0">
                <a:latin typeface="Salesforce Sans"/>
                <a:ea typeface="微软雅黑" panose="020B0503020204020204" pitchFamily="34" charset="-122"/>
                <a:sym typeface="Salesforce Sans"/>
              </a:rPr>
              <a:t>考虑直接</a:t>
            </a:r>
            <a:r>
              <a:rPr lang="en-US" altLang="zh-CN" dirty="0">
                <a:latin typeface="Salesforce Sans"/>
                <a:ea typeface="微软雅黑" panose="020B0503020204020204" pitchFamily="34" charset="-122"/>
                <a:sym typeface="Salesforce Sans"/>
              </a:rPr>
              <a:t>std::sort</a:t>
            </a:r>
            <a:r>
              <a:rPr lang="zh-CN" altLang="en-US" dirty="0">
                <a:latin typeface="Salesforce Sans"/>
                <a:ea typeface="微软雅黑" panose="020B0503020204020204" pitchFamily="34" charset="-122"/>
                <a:sym typeface="Salesforce Sans"/>
              </a:rPr>
              <a:t>，如何进行</a:t>
            </a:r>
            <a:r>
              <a:rPr lang="en-US" altLang="zh-CN" dirty="0" err="1">
                <a:latin typeface="Salesforce Sans"/>
                <a:ea typeface="微软雅黑" panose="020B0503020204020204" pitchFamily="34" charset="-122"/>
                <a:sym typeface="Salesforce Sans"/>
              </a:rPr>
              <a:t>cmp</a:t>
            </a:r>
            <a:r>
              <a:rPr lang="zh-CN" altLang="en-US" dirty="0">
                <a:latin typeface="Salesforce Sans"/>
                <a:sym typeface="Salesforce Sans"/>
              </a:rPr>
              <a:t>？</a:t>
            </a:r>
            <a:endParaRPr lang="en-US" altLang="zh-CN" dirty="0">
              <a:latin typeface="Salesforce Sans"/>
              <a:sym typeface="Salesforce Sans"/>
            </a:endParaRPr>
          </a:p>
          <a:p>
            <a:pPr rtl="0"/>
            <a:r>
              <a:rPr lang="zh-CN" altLang="en-US" dirty="0">
                <a:latin typeface="Salesforce Sans"/>
                <a:ea typeface="微软雅黑" panose="020B0503020204020204" pitchFamily="34" charset="-122"/>
                <a:sym typeface="Salesforce Sans"/>
              </a:rPr>
              <a:t>认真观察规则，我们可以发现如果</a:t>
            </a:r>
            <a:r>
              <a:rPr lang="en-US" altLang="zh-CN" dirty="0">
                <a:latin typeface="Salesforce Sans"/>
                <a:ea typeface="微软雅黑" panose="020B0503020204020204" pitchFamily="34" charset="-122"/>
                <a:sym typeface="Salesforce Sans"/>
              </a:rPr>
              <a:t>ask(</a:t>
            </a:r>
            <a:r>
              <a:rPr lang="en-US" altLang="zh-CN" dirty="0" err="1">
                <a:latin typeface="Salesforce Sans"/>
                <a:ea typeface="微软雅黑" panose="020B0503020204020204" pitchFamily="34" charset="-122"/>
                <a:sym typeface="Salesforce Sans"/>
              </a:rPr>
              <a:t>a,b</a:t>
            </a:r>
            <a:r>
              <a:rPr lang="en-US" altLang="zh-CN" dirty="0">
                <a:latin typeface="Salesforce Sans"/>
                <a:ea typeface="微软雅黑" panose="020B0503020204020204" pitchFamily="34" charset="-122"/>
                <a:sym typeface="Salesforce Sans"/>
              </a:rPr>
              <a:t>)</a:t>
            </a:r>
            <a:r>
              <a:rPr lang="zh-CN" altLang="en-US" dirty="0">
                <a:latin typeface="Salesforce Sans"/>
                <a:ea typeface="微软雅黑" panose="020B0503020204020204" pitchFamily="34" charset="-122"/>
                <a:sym typeface="Salesforce Sans"/>
              </a:rPr>
              <a:t>和</a:t>
            </a:r>
            <a:r>
              <a:rPr lang="en-US" altLang="zh-CN" dirty="0">
                <a:latin typeface="Salesforce Sans"/>
                <a:ea typeface="微软雅黑" panose="020B0503020204020204" pitchFamily="34" charset="-122"/>
                <a:sym typeface="Salesforce Sans"/>
              </a:rPr>
              <a:t>ask(</a:t>
            </a:r>
            <a:r>
              <a:rPr lang="en-US" altLang="zh-CN" dirty="0" err="1">
                <a:latin typeface="Salesforce Sans"/>
                <a:ea typeface="微软雅黑" panose="020B0503020204020204" pitchFamily="34" charset="-122"/>
                <a:sym typeface="Salesforce Sans"/>
              </a:rPr>
              <a:t>b,a</a:t>
            </a:r>
            <a:r>
              <a:rPr lang="en-US" altLang="zh-CN" dirty="0">
                <a:latin typeface="Salesforce Sans"/>
                <a:ea typeface="微软雅黑" panose="020B0503020204020204" pitchFamily="34" charset="-122"/>
                <a:sym typeface="Salesforce Sans"/>
              </a:rPr>
              <a:t>)</a:t>
            </a:r>
            <a:r>
              <a:rPr lang="zh-CN" altLang="en-US" dirty="0">
                <a:latin typeface="Salesforce Sans"/>
                <a:ea typeface="微软雅黑" panose="020B0503020204020204" pitchFamily="34" charset="-122"/>
                <a:sym typeface="Salesforce Sans"/>
              </a:rPr>
              <a:t>都无法问出东西，必然是两个人名次分别为</a:t>
            </a:r>
            <a:r>
              <a:rPr lang="en-US" altLang="zh-CN" dirty="0">
                <a:latin typeface="Salesforce Sans"/>
                <a:ea typeface="微软雅黑" panose="020B0503020204020204" pitchFamily="34" charset="-122"/>
                <a:sym typeface="Salesforce Sans"/>
              </a:rPr>
              <a:t>1 2</a:t>
            </a:r>
            <a:r>
              <a:rPr lang="zh-CN" altLang="en-US" dirty="0">
                <a:latin typeface="Salesforce Sans"/>
                <a:ea typeface="微软雅黑" panose="020B0503020204020204" pitchFamily="34" charset="-122"/>
                <a:sym typeface="Salesforce Sans"/>
              </a:rPr>
              <a:t>或者分别为</a:t>
            </a:r>
            <a:r>
              <a:rPr lang="en-US" altLang="zh-CN" dirty="0">
                <a:latin typeface="Salesforce Sans"/>
                <a:ea typeface="微软雅黑" panose="020B0503020204020204" pitchFamily="34" charset="-122"/>
                <a:sym typeface="Salesforce Sans"/>
              </a:rPr>
              <a:t>1 3</a:t>
            </a:r>
            <a:r>
              <a:rPr lang="zh-CN" altLang="en-US" dirty="0">
                <a:latin typeface="Salesforce Sans"/>
                <a:ea typeface="微软雅黑" panose="020B0503020204020204" pitchFamily="34" charset="-122"/>
                <a:sym typeface="Salesforce Sans"/>
              </a:rPr>
              <a:t>。那么如果这两个询问都问不出东西，我们就可以在其中找到名次为</a:t>
            </a:r>
            <a:r>
              <a:rPr lang="en-US" altLang="zh-CN" dirty="0">
                <a:latin typeface="Salesforce Sans"/>
                <a:ea typeface="微软雅黑" panose="020B0503020204020204" pitchFamily="34" charset="-122"/>
                <a:sym typeface="Salesforce Sans"/>
              </a:rPr>
              <a:t>1</a:t>
            </a:r>
            <a:r>
              <a:rPr lang="zh-CN" altLang="en-US" dirty="0">
                <a:latin typeface="Salesforce Sans"/>
                <a:ea typeface="微软雅黑" panose="020B0503020204020204" pitchFamily="34" charset="-122"/>
                <a:sym typeface="Salesforce Sans"/>
              </a:rPr>
              <a:t>的。</a:t>
            </a:r>
            <a:endParaRPr lang="en-US" altLang="zh-CN" dirty="0">
              <a:latin typeface="Salesforce Sans"/>
              <a:ea typeface="微软雅黑" panose="020B0503020204020204" pitchFamily="34" charset="-122"/>
              <a:sym typeface="Salesforce Sans"/>
            </a:endParaRPr>
          </a:p>
          <a:p>
            <a:pPr rtl="0"/>
            <a:r>
              <a:rPr lang="zh-CN" altLang="en-US" dirty="0">
                <a:latin typeface="Salesforce Sans"/>
                <a:ea typeface="微软雅黑" panose="020B0503020204020204" pitchFamily="34" charset="-122"/>
                <a:sym typeface="Salesforce Sans"/>
              </a:rPr>
              <a:t>如何确定一个人是否名次为</a:t>
            </a:r>
            <a:r>
              <a:rPr lang="en-US" altLang="zh-CN" dirty="0">
                <a:latin typeface="Salesforce Sans"/>
                <a:ea typeface="微软雅黑" panose="020B0503020204020204" pitchFamily="34" charset="-122"/>
                <a:sym typeface="Salesforce Sans"/>
              </a:rPr>
              <a:t>1</a:t>
            </a:r>
            <a:r>
              <a:rPr lang="zh-CN" altLang="en-US" dirty="0">
                <a:latin typeface="Salesforce Sans"/>
                <a:ea typeface="微软雅黑" panose="020B0503020204020204" pitchFamily="34" charset="-122"/>
                <a:sym typeface="Salesforce Sans"/>
              </a:rPr>
              <a:t>？我们用它来问一下其它所有人，如果是名次为</a:t>
            </a:r>
            <a:r>
              <a:rPr lang="en-US" altLang="zh-CN" dirty="0">
                <a:latin typeface="Salesforce Sans"/>
                <a:ea typeface="微软雅黑" panose="020B0503020204020204" pitchFamily="34" charset="-122"/>
                <a:sym typeface="Salesforce Sans"/>
              </a:rPr>
              <a:t>1</a:t>
            </a:r>
            <a:r>
              <a:rPr lang="zh-CN" altLang="en-US" dirty="0">
                <a:latin typeface="Salesforce Sans"/>
                <a:ea typeface="微软雅黑" panose="020B0503020204020204" pitchFamily="34" charset="-122"/>
                <a:sym typeface="Salesforce Sans"/>
              </a:rPr>
              <a:t>的显然答案全是</a:t>
            </a:r>
            <a:r>
              <a:rPr lang="en-US" altLang="zh-CN" dirty="0">
                <a:latin typeface="Salesforce Sans"/>
                <a:ea typeface="微软雅黑" panose="020B0503020204020204" pitchFamily="34" charset="-122"/>
                <a:sym typeface="Salesforce Sans"/>
              </a:rPr>
              <a:t>’n’</a:t>
            </a:r>
            <a:r>
              <a:rPr lang="zh-CN" altLang="en-US" dirty="0">
                <a:latin typeface="Salesforce Sans"/>
                <a:ea typeface="微软雅黑" panose="020B0503020204020204" pitchFamily="34" charset="-122"/>
                <a:sym typeface="Salesforce Sans"/>
              </a:rPr>
              <a:t>。但是认真观察规则会发现如果没有名次</a:t>
            </a:r>
            <a:r>
              <a:rPr lang="en-US" altLang="zh-CN" dirty="0">
                <a:latin typeface="Salesforce Sans"/>
                <a:ea typeface="微软雅黑" panose="020B0503020204020204" pitchFamily="34" charset="-122"/>
                <a:sym typeface="Salesforce Sans"/>
              </a:rPr>
              <a:t>&gt;3</a:t>
            </a:r>
            <a:r>
              <a:rPr lang="zh-CN" altLang="en-US" dirty="0">
                <a:latin typeface="Salesforce Sans"/>
                <a:ea typeface="微软雅黑" panose="020B0503020204020204" pitchFamily="34" charset="-122"/>
                <a:sym typeface="Salesforce Sans"/>
              </a:rPr>
              <a:t>的人，名次为</a:t>
            </a:r>
            <a:r>
              <a:rPr lang="en-US" altLang="zh-CN" dirty="0">
                <a:latin typeface="Salesforce Sans"/>
                <a:ea typeface="微软雅黑" panose="020B0503020204020204" pitchFamily="34" charset="-122"/>
                <a:sym typeface="Salesforce Sans"/>
              </a:rPr>
              <a:t>3</a:t>
            </a:r>
            <a:r>
              <a:rPr lang="zh-CN" altLang="en-US" dirty="0">
                <a:latin typeface="Salesforce Sans"/>
                <a:ea typeface="微软雅黑" panose="020B0503020204020204" pitchFamily="34" charset="-122"/>
                <a:sym typeface="Salesforce Sans"/>
              </a:rPr>
              <a:t>的人也答案全是</a:t>
            </a:r>
            <a:r>
              <a:rPr lang="en-US" altLang="zh-CN" dirty="0">
                <a:latin typeface="Salesforce Sans"/>
                <a:ea typeface="微软雅黑" panose="020B0503020204020204" pitchFamily="34" charset="-122"/>
                <a:sym typeface="Salesforce Sans"/>
              </a:rPr>
              <a:t>’n’</a:t>
            </a:r>
            <a:r>
              <a:rPr lang="zh-CN" altLang="en-US" dirty="0">
                <a:latin typeface="Salesforce Sans"/>
                <a:ea typeface="微软雅黑" panose="020B0503020204020204" pitchFamily="34" charset="-122"/>
                <a:sym typeface="Salesforce Sans"/>
              </a:rPr>
              <a:t>。</a:t>
            </a:r>
            <a:r>
              <a:rPr lang="en-US" altLang="zh-CN" dirty="0">
                <a:latin typeface="Salesforce Sans"/>
                <a:ea typeface="微软雅黑" panose="020B0503020204020204" pitchFamily="34" charset="-122"/>
                <a:sym typeface="Salesforce Sans"/>
              </a:rPr>
              <a:t>fix</a:t>
            </a:r>
            <a:r>
              <a:rPr lang="zh-CN" altLang="en-US" dirty="0">
                <a:latin typeface="Salesforce Sans"/>
                <a:ea typeface="微软雅黑" panose="020B0503020204020204" pitchFamily="34" charset="-122"/>
                <a:sym typeface="Salesforce Sans"/>
              </a:rPr>
              <a:t>这个也挺简单的，只要把其它所有人都问一遍它，如果是名次为</a:t>
            </a:r>
            <a:r>
              <a:rPr lang="en-US" altLang="zh-CN" dirty="0">
                <a:latin typeface="Salesforce Sans"/>
                <a:ea typeface="微软雅黑" panose="020B0503020204020204" pitchFamily="34" charset="-122"/>
                <a:sym typeface="Salesforce Sans"/>
              </a:rPr>
              <a:t>3</a:t>
            </a:r>
            <a:r>
              <a:rPr lang="zh-CN" altLang="en-US" dirty="0">
                <a:latin typeface="Salesforce Sans"/>
                <a:ea typeface="微软雅黑" panose="020B0503020204020204" pitchFamily="34" charset="-122"/>
                <a:sym typeface="Salesforce Sans"/>
              </a:rPr>
              <a:t>的那么一定恰好有</a:t>
            </a:r>
            <a:r>
              <a:rPr lang="en-US" altLang="zh-CN" dirty="0">
                <a:latin typeface="Salesforce Sans"/>
                <a:ea typeface="微软雅黑" panose="020B0503020204020204" pitchFamily="34" charset="-122"/>
                <a:sym typeface="Salesforce Sans"/>
              </a:rPr>
              <a:t>n-2</a:t>
            </a:r>
            <a:r>
              <a:rPr lang="zh-CN" altLang="en-US" dirty="0">
                <a:latin typeface="Salesforce Sans"/>
                <a:ea typeface="微软雅黑" panose="020B0503020204020204" pitchFamily="34" charset="-122"/>
                <a:sym typeface="Salesforce Sans"/>
              </a:rPr>
              <a:t>个</a:t>
            </a:r>
            <a:r>
              <a:rPr lang="en-US" altLang="zh-CN" dirty="0">
                <a:latin typeface="Salesforce Sans"/>
                <a:ea typeface="微软雅黑" panose="020B0503020204020204" pitchFamily="34" charset="-122"/>
                <a:sym typeface="Salesforce Sans"/>
              </a:rPr>
              <a:t>’b’</a:t>
            </a:r>
            <a:r>
              <a:rPr lang="zh-CN" altLang="en-US" dirty="0">
                <a:latin typeface="Salesforce Sans"/>
                <a:ea typeface="微软雅黑" panose="020B0503020204020204" pitchFamily="34" charset="-122"/>
                <a:sym typeface="Salesforce Sans"/>
              </a:rPr>
              <a:t>。</a:t>
            </a:r>
          </a:p>
        </p:txBody>
      </p:sp>
    </p:spTree>
    <p:extLst>
      <p:ext uri="{BB962C8B-B14F-4D97-AF65-F5344CB8AC3E}">
        <p14:creationId xmlns:p14="http://schemas.microsoft.com/office/powerpoint/2010/main" val="3736659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55CAD0-5EA2-4ED8-9BD2-1F77CA9218A2}"/>
              </a:ext>
            </a:extLst>
          </p:cNvPr>
          <p:cNvSpPr>
            <a:spLocks noGrp="1"/>
          </p:cNvSpPr>
          <p:nvPr>
            <p:ph type="title"/>
          </p:nvPr>
        </p:nvSpPr>
        <p:spPr/>
        <p:txBody>
          <a:bodyPr/>
          <a:lstStyle/>
          <a:p>
            <a:r>
              <a:rPr lang="zh-CN" altLang="en-US" dirty="0"/>
              <a:t>平方</a:t>
            </a:r>
          </a:p>
        </p:txBody>
      </p:sp>
      <p:sp>
        <p:nvSpPr>
          <p:cNvPr id="3" name="内容占位符 2">
            <a:extLst>
              <a:ext uri="{FF2B5EF4-FFF2-40B4-BE49-F238E27FC236}">
                <a16:creationId xmlns:a16="http://schemas.microsoft.com/office/drawing/2014/main" id="{3AE54A84-9E06-4DF9-B966-474FC4AD6E6F}"/>
              </a:ext>
            </a:extLst>
          </p:cNvPr>
          <p:cNvSpPr>
            <a:spLocks noGrp="1"/>
          </p:cNvSpPr>
          <p:nvPr>
            <p:ph idx="1"/>
          </p:nvPr>
        </p:nvSpPr>
        <p:spPr/>
        <p:txBody>
          <a:bodyPr/>
          <a:lstStyle/>
          <a:p>
            <a:r>
              <a:rPr lang="zh-CN" altLang="en-US" dirty="0"/>
              <a:t>简单构造题，例如我们可以选取</a:t>
            </a:r>
            <a:r>
              <a:rPr lang="en-US" altLang="zh-CN" dirty="0"/>
              <a:t>5+11=16</a:t>
            </a:r>
            <a:r>
              <a:rPr lang="zh-CN" altLang="en-US" dirty="0"/>
              <a:t>，</a:t>
            </a:r>
            <a:r>
              <a:rPr lang="en-US" altLang="zh-CN" dirty="0"/>
              <a:t>1+3=4</a:t>
            </a:r>
            <a:r>
              <a:rPr lang="zh-CN" altLang="en-US" dirty="0"/>
              <a:t>，然后构造一个由</a:t>
            </a:r>
            <a:r>
              <a:rPr lang="en-US" altLang="zh-CN" dirty="0"/>
              <a:t>5,11,1,3</a:t>
            </a:r>
            <a:r>
              <a:rPr lang="zh-CN" altLang="en-US" dirty="0"/>
              <a:t>组成的序列。</a:t>
            </a:r>
            <a:endParaRPr lang="en-US" altLang="zh-CN" dirty="0"/>
          </a:p>
          <a:p>
            <a:r>
              <a:rPr lang="zh-CN" altLang="en-US" dirty="0"/>
              <a:t>假设有</a:t>
            </a:r>
            <a:r>
              <a:rPr lang="en-US" altLang="zh-CN" dirty="0"/>
              <a:t>a</a:t>
            </a:r>
            <a:r>
              <a:rPr lang="zh-CN" altLang="en-US" dirty="0"/>
              <a:t>个</a:t>
            </a:r>
            <a:r>
              <a:rPr lang="en-US" altLang="zh-CN" dirty="0"/>
              <a:t>5</a:t>
            </a:r>
            <a:r>
              <a:rPr lang="zh-CN" altLang="en-US" dirty="0"/>
              <a:t>，</a:t>
            </a:r>
            <a:r>
              <a:rPr lang="en-US" altLang="zh-CN" dirty="0"/>
              <a:t>b</a:t>
            </a:r>
            <a:r>
              <a:rPr lang="zh-CN" altLang="en-US" dirty="0"/>
              <a:t>个</a:t>
            </a:r>
            <a:r>
              <a:rPr lang="en-US" altLang="zh-CN" dirty="0"/>
              <a:t>11</a:t>
            </a:r>
            <a:r>
              <a:rPr lang="zh-CN" altLang="en-US" dirty="0"/>
              <a:t>，</a:t>
            </a:r>
            <a:r>
              <a:rPr lang="en-US" altLang="zh-CN" dirty="0"/>
              <a:t>c</a:t>
            </a:r>
            <a:r>
              <a:rPr lang="zh-CN" altLang="en-US" dirty="0"/>
              <a:t>个</a:t>
            </a:r>
            <a:r>
              <a:rPr lang="en-US" altLang="zh-CN" dirty="0"/>
              <a:t>1</a:t>
            </a:r>
            <a:r>
              <a:rPr lang="zh-CN" altLang="en-US" dirty="0"/>
              <a:t>，</a:t>
            </a:r>
            <a:r>
              <a:rPr lang="en-US" altLang="zh-CN" dirty="0"/>
              <a:t>d</a:t>
            </a:r>
            <a:r>
              <a:rPr lang="zh-CN" altLang="en-US" dirty="0"/>
              <a:t>个</a:t>
            </a:r>
            <a:r>
              <a:rPr lang="en-US" altLang="zh-CN" dirty="0"/>
              <a:t>3</a:t>
            </a:r>
            <a:r>
              <a:rPr lang="zh-CN" altLang="en-US" dirty="0"/>
              <a:t>，就恰好有</a:t>
            </a:r>
            <a:r>
              <a:rPr lang="en-US" altLang="zh-CN" dirty="0" err="1"/>
              <a:t>ab+cd</a:t>
            </a:r>
            <a:r>
              <a:rPr lang="zh-CN" altLang="en-US" dirty="0"/>
              <a:t>对。</a:t>
            </a:r>
          </a:p>
          <a:p>
            <a:r>
              <a:rPr lang="zh-CN" altLang="en-US" dirty="0"/>
              <a:t>构造这样的</a:t>
            </a:r>
            <a:r>
              <a:rPr lang="en-US" altLang="zh-CN" dirty="0" err="1"/>
              <a:t>abcd</a:t>
            </a:r>
            <a:r>
              <a:rPr lang="zh-CN" altLang="en-US" dirty="0"/>
              <a:t>是很容易的，选取</a:t>
            </a:r>
            <a:r>
              <a:rPr lang="en-US" altLang="zh-CN" dirty="0"/>
              <a:t>a=[sqrt(k)]</a:t>
            </a:r>
            <a:r>
              <a:rPr lang="zh-CN" altLang="en-US" dirty="0"/>
              <a:t>，</a:t>
            </a:r>
            <a:r>
              <a:rPr lang="en-US" altLang="zh-CN" dirty="0"/>
              <a:t>d=k mod [sqrt(k)]</a:t>
            </a:r>
            <a:r>
              <a:rPr lang="zh-CN" altLang="en-US" dirty="0"/>
              <a:t>，</a:t>
            </a:r>
            <a:r>
              <a:rPr lang="en-US" altLang="zh-CN" dirty="0"/>
              <a:t>c=1</a:t>
            </a:r>
            <a:r>
              <a:rPr lang="zh-CN" altLang="en-US" dirty="0"/>
              <a:t>，</a:t>
            </a:r>
            <a:r>
              <a:rPr lang="en-US" altLang="zh-CN" dirty="0"/>
              <a:t>b=(k-d)/a</a:t>
            </a:r>
            <a:r>
              <a:rPr lang="zh-CN" altLang="en-US" dirty="0"/>
              <a:t>即可。</a:t>
            </a:r>
          </a:p>
        </p:txBody>
      </p:sp>
    </p:spTree>
    <p:extLst>
      <p:ext uri="{BB962C8B-B14F-4D97-AF65-F5344CB8AC3E}">
        <p14:creationId xmlns:p14="http://schemas.microsoft.com/office/powerpoint/2010/main" val="27610303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r>
              <a:rPr lang="zh-CN" altLang="en-US" dirty="0"/>
              <a:t>排行</a:t>
            </a:r>
            <a:endParaRPr lang="zh-CN" altLang="en-US" dirty="0">
              <a:latin typeface="Salesforce Sans"/>
              <a:ea typeface="微软雅黑" panose="020B0503020204020204" pitchFamily="34" charset="-122"/>
              <a:sym typeface="Salesforce Sans"/>
            </a:endParaRPr>
          </a:p>
        </p:txBody>
      </p:sp>
      <p:sp>
        <p:nvSpPr>
          <p:cNvPr id="14" name="内容占位符 13"/>
          <p:cNvSpPr>
            <a:spLocks noGrp="1"/>
          </p:cNvSpPr>
          <p:nvPr>
            <p:ph idx="1"/>
          </p:nvPr>
        </p:nvSpPr>
        <p:spPr/>
        <p:txBody>
          <a:bodyPr rtlCol="0"/>
          <a:lstStyle/>
          <a:p>
            <a:pPr rtl="0"/>
            <a:r>
              <a:rPr lang="zh-CN" altLang="en-US" dirty="0">
                <a:latin typeface="Salesforce Sans"/>
                <a:ea typeface="微软雅黑" panose="020B0503020204020204" pitchFamily="34" charset="-122"/>
                <a:sym typeface="Salesforce Sans"/>
              </a:rPr>
              <a:t>这个做法有一些优化，首先是</a:t>
            </a:r>
            <a:r>
              <a:rPr lang="en-US" altLang="zh-CN" dirty="0">
                <a:latin typeface="Salesforce Sans"/>
                <a:ea typeface="微软雅黑" panose="020B0503020204020204" pitchFamily="34" charset="-122"/>
                <a:sym typeface="Salesforce Sans"/>
              </a:rPr>
              <a:t>std::sort</a:t>
            </a:r>
            <a:r>
              <a:rPr lang="zh-CN" altLang="en-US" dirty="0">
                <a:latin typeface="Salesforce Sans"/>
                <a:ea typeface="微软雅黑" panose="020B0503020204020204" pitchFamily="34" charset="-122"/>
                <a:sym typeface="Salesforce Sans"/>
              </a:rPr>
              <a:t>本身调用</a:t>
            </a:r>
            <a:r>
              <a:rPr lang="en-US" altLang="zh-CN" dirty="0" err="1">
                <a:latin typeface="Salesforce Sans"/>
                <a:ea typeface="微软雅黑" panose="020B0503020204020204" pitchFamily="34" charset="-122"/>
                <a:sym typeface="Salesforce Sans"/>
              </a:rPr>
              <a:t>cmp</a:t>
            </a:r>
            <a:r>
              <a:rPr lang="zh-CN" altLang="en-US" dirty="0">
                <a:latin typeface="Salesforce Sans"/>
                <a:sym typeface="Salesforce Sans"/>
              </a:rPr>
              <a:t>的次数比较多。我们可以把它改成插入排序，每次二分插入的位置，这样排序长度为</a:t>
            </a:r>
            <a:r>
              <a:rPr lang="en-US" altLang="zh-CN" dirty="0">
                <a:latin typeface="Salesforce Sans"/>
                <a:sym typeface="Salesforce Sans"/>
              </a:rPr>
              <a:t>1000</a:t>
            </a:r>
            <a:r>
              <a:rPr lang="zh-CN" altLang="en-US" dirty="0">
                <a:latin typeface="Salesforce Sans"/>
                <a:sym typeface="Salesforce Sans"/>
              </a:rPr>
              <a:t>的序列大约需要调用</a:t>
            </a:r>
            <a:r>
              <a:rPr lang="en-US" altLang="zh-CN" dirty="0">
                <a:latin typeface="Salesforce Sans"/>
                <a:sym typeface="Salesforce Sans"/>
              </a:rPr>
              <a:t>9000</a:t>
            </a:r>
            <a:r>
              <a:rPr lang="zh-CN" altLang="en-US" dirty="0">
                <a:latin typeface="Salesforce Sans"/>
                <a:sym typeface="Salesforce Sans"/>
              </a:rPr>
              <a:t>次</a:t>
            </a:r>
            <a:r>
              <a:rPr lang="en-US" altLang="zh-CN" dirty="0" err="1">
                <a:latin typeface="Salesforce Sans"/>
                <a:sym typeface="Salesforce Sans"/>
              </a:rPr>
              <a:t>cmp</a:t>
            </a:r>
            <a:r>
              <a:rPr lang="zh-CN" altLang="en-US" dirty="0">
                <a:latin typeface="Salesforce Sans"/>
                <a:sym typeface="Salesforce Sans"/>
              </a:rPr>
              <a:t>。</a:t>
            </a:r>
            <a:endParaRPr lang="en-US" altLang="zh-CN" dirty="0">
              <a:latin typeface="Salesforce Sans"/>
              <a:sym typeface="Salesforce Sans"/>
            </a:endParaRPr>
          </a:p>
          <a:p>
            <a:pPr rtl="0"/>
            <a:r>
              <a:rPr lang="zh-CN" altLang="en-US" dirty="0">
                <a:latin typeface="Salesforce Sans"/>
                <a:ea typeface="微软雅黑" panose="020B0503020204020204" pitchFamily="34" charset="-122"/>
                <a:sym typeface="Salesforce Sans"/>
              </a:rPr>
              <a:t>进一步地我们可以发现如果我们知道每个数是在</a:t>
            </a:r>
            <a:r>
              <a:rPr lang="en-US" altLang="zh-CN" dirty="0">
                <a:latin typeface="Salesforce Sans"/>
                <a:ea typeface="微软雅黑" panose="020B0503020204020204" pitchFamily="34" charset="-122"/>
                <a:sym typeface="Salesforce Sans"/>
              </a:rPr>
              <a:t>123</a:t>
            </a:r>
            <a:r>
              <a:rPr lang="zh-CN" altLang="en-US" dirty="0">
                <a:latin typeface="Salesforce Sans"/>
                <a:ea typeface="微软雅黑" panose="020B0503020204020204" pitchFamily="34" charset="-122"/>
                <a:sym typeface="Salesforce Sans"/>
              </a:rPr>
              <a:t>的哪一侧，</a:t>
            </a:r>
            <a:r>
              <a:rPr lang="en-US" altLang="zh-CN" dirty="0" err="1">
                <a:latin typeface="Salesforce Sans"/>
                <a:ea typeface="微软雅黑" panose="020B0503020204020204" pitchFamily="34" charset="-122"/>
                <a:sym typeface="Salesforce Sans"/>
              </a:rPr>
              <a:t>cmp</a:t>
            </a:r>
            <a:r>
              <a:rPr lang="zh-CN" altLang="en-US" dirty="0">
                <a:latin typeface="Salesforce Sans"/>
                <a:ea typeface="微软雅黑" panose="020B0503020204020204" pitchFamily="34" charset="-122"/>
                <a:sym typeface="Salesforce Sans"/>
              </a:rPr>
              <a:t>的时候就只需要调用一次</a:t>
            </a:r>
            <a:r>
              <a:rPr lang="en-US" altLang="zh-CN" dirty="0">
                <a:latin typeface="Salesforce Sans"/>
                <a:ea typeface="微软雅黑" panose="020B0503020204020204" pitchFamily="34" charset="-122"/>
                <a:sym typeface="Salesforce Sans"/>
              </a:rPr>
              <a:t>ask</a:t>
            </a:r>
            <a:r>
              <a:rPr lang="zh-CN" altLang="en-US" dirty="0">
                <a:latin typeface="Salesforce Sans"/>
                <a:ea typeface="微软雅黑" panose="020B0503020204020204" pitchFamily="34" charset="-122"/>
                <a:sym typeface="Salesforce Sans"/>
              </a:rPr>
              <a:t>，因为如果回答</a:t>
            </a:r>
            <a:r>
              <a:rPr lang="en-US" altLang="zh-CN" dirty="0">
                <a:latin typeface="Salesforce Sans"/>
                <a:ea typeface="微软雅黑" panose="020B0503020204020204" pitchFamily="34" charset="-122"/>
                <a:sym typeface="Salesforce Sans"/>
              </a:rPr>
              <a:t>’n’</a:t>
            </a:r>
            <a:r>
              <a:rPr lang="zh-CN" altLang="en-US" dirty="0">
                <a:latin typeface="Salesforce Sans"/>
                <a:ea typeface="微软雅黑" panose="020B0503020204020204" pitchFamily="34" charset="-122"/>
                <a:sym typeface="Salesforce Sans"/>
              </a:rPr>
              <a:t>的话我们可以知道本来要回答啥。</a:t>
            </a:r>
          </a:p>
        </p:txBody>
      </p:sp>
    </p:spTree>
    <p:extLst>
      <p:ext uri="{BB962C8B-B14F-4D97-AF65-F5344CB8AC3E}">
        <p14:creationId xmlns:p14="http://schemas.microsoft.com/office/powerpoint/2010/main" val="3079896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r>
              <a:rPr lang="zh-CN" altLang="en-US" dirty="0"/>
              <a:t>排行</a:t>
            </a:r>
            <a:endParaRPr lang="zh-CN" altLang="en-US" dirty="0">
              <a:latin typeface="Salesforce Sans"/>
              <a:ea typeface="微软雅黑" panose="020B0503020204020204" pitchFamily="34" charset="-122"/>
              <a:sym typeface="Salesforce Sans"/>
            </a:endParaRPr>
          </a:p>
        </p:txBody>
      </p:sp>
      <p:sp>
        <p:nvSpPr>
          <p:cNvPr id="14" name="内容占位符 13"/>
          <p:cNvSpPr>
            <a:spLocks noGrp="1"/>
          </p:cNvSpPr>
          <p:nvPr>
            <p:ph idx="1"/>
          </p:nvPr>
        </p:nvSpPr>
        <p:spPr/>
        <p:txBody>
          <a:bodyPr rtlCol="0"/>
          <a:lstStyle/>
          <a:p>
            <a:pPr rtl="0"/>
            <a:r>
              <a:rPr lang="zh-CN" altLang="en-US" dirty="0">
                <a:latin typeface="Salesforce Sans"/>
                <a:ea typeface="微软雅黑" panose="020B0503020204020204" pitchFamily="34" charset="-122"/>
                <a:sym typeface="Salesforce Sans"/>
              </a:rPr>
              <a:t>考虑想办法求出每个数是在</a:t>
            </a:r>
            <a:r>
              <a:rPr lang="en-US" altLang="zh-CN" dirty="0">
                <a:latin typeface="Salesforce Sans"/>
                <a:ea typeface="微软雅黑" panose="020B0503020204020204" pitchFamily="34" charset="-122"/>
                <a:sym typeface="Salesforce Sans"/>
              </a:rPr>
              <a:t>123</a:t>
            </a:r>
            <a:r>
              <a:rPr lang="zh-CN" altLang="en-US" dirty="0">
                <a:latin typeface="Salesforce Sans"/>
                <a:ea typeface="微软雅黑" panose="020B0503020204020204" pitchFamily="34" charset="-122"/>
                <a:sym typeface="Salesforce Sans"/>
              </a:rPr>
              <a:t>的哪一侧。</a:t>
            </a:r>
            <a:endParaRPr lang="en-US" altLang="zh-CN" dirty="0">
              <a:latin typeface="Salesforce Sans"/>
              <a:ea typeface="微软雅黑" panose="020B0503020204020204" pitchFamily="34" charset="-122"/>
              <a:sym typeface="Salesforce Sans"/>
            </a:endParaRPr>
          </a:p>
          <a:p>
            <a:pPr rtl="0"/>
            <a:r>
              <a:rPr lang="zh-CN" altLang="en-US" dirty="0">
                <a:latin typeface="Salesforce Sans"/>
                <a:ea typeface="微软雅黑" panose="020B0503020204020204" pitchFamily="34" charset="-122"/>
                <a:sym typeface="Salesforce Sans"/>
              </a:rPr>
              <a:t>有一个有趣的方法是这样的，每次随机三个人</a:t>
            </a:r>
            <a:r>
              <a:rPr lang="en-US" altLang="zh-CN" dirty="0" err="1">
                <a:latin typeface="Salesforce Sans"/>
                <a:ea typeface="微软雅黑" panose="020B0503020204020204" pitchFamily="34" charset="-122"/>
                <a:sym typeface="Salesforce Sans"/>
              </a:rPr>
              <a:t>x,y,z</a:t>
            </a:r>
            <a:r>
              <a:rPr lang="zh-CN" altLang="en-US" dirty="0">
                <a:latin typeface="Salesforce Sans"/>
                <a:ea typeface="微软雅黑" panose="020B0503020204020204" pitchFamily="34" charset="-122"/>
                <a:sym typeface="Salesforce Sans"/>
              </a:rPr>
              <a:t>，然后调用</a:t>
            </a:r>
            <a:r>
              <a:rPr lang="en-US" altLang="zh-CN" dirty="0">
                <a:latin typeface="Salesforce Sans"/>
                <a:ea typeface="微软雅黑" panose="020B0503020204020204" pitchFamily="34" charset="-122"/>
                <a:sym typeface="Salesforce Sans"/>
              </a:rPr>
              <a:t>ask(</a:t>
            </a:r>
            <a:r>
              <a:rPr lang="en-US" altLang="zh-CN" dirty="0" err="1">
                <a:latin typeface="Salesforce Sans"/>
                <a:ea typeface="微软雅黑" panose="020B0503020204020204" pitchFamily="34" charset="-122"/>
                <a:sym typeface="Salesforce Sans"/>
              </a:rPr>
              <a:t>x,y</a:t>
            </a:r>
            <a:r>
              <a:rPr lang="en-US" altLang="zh-CN" dirty="0">
                <a:latin typeface="Salesforce Sans"/>
                <a:ea typeface="微软雅黑" panose="020B0503020204020204" pitchFamily="34" charset="-122"/>
                <a:sym typeface="Salesforce Sans"/>
              </a:rPr>
              <a:t>)</a:t>
            </a:r>
            <a:r>
              <a:rPr lang="zh-CN" altLang="en-US" dirty="0">
                <a:latin typeface="Salesforce Sans"/>
                <a:ea typeface="微软雅黑" panose="020B0503020204020204" pitchFamily="34" charset="-122"/>
                <a:sym typeface="Salesforce Sans"/>
              </a:rPr>
              <a:t>和</a:t>
            </a:r>
            <a:r>
              <a:rPr lang="en-US" altLang="zh-CN" dirty="0">
                <a:latin typeface="Salesforce Sans"/>
                <a:ea typeface="微软雅黑" panose="020B0503020204020204" pitchFamily="34" charset="-122"/>
                <a:sym typeface="Salesforce Sans"/>
              </a:rPr>
              <a:t>ask(</a:t>
            </a:r>
            <a:r>
              <a:rPr lang="en-US" altLang="zh-CN" dirty="0" err="1">
                <a:latin typeface="Salesforce Sans"/>
                <a:ea typeface="微软雅黑" panose="020B0503020204020204" pitchFamily="34" charset="-122"/>
                <a:sym typeface="Salesforce Sans"/>
              </a:rPr>
              <a:t>x,z</a:t>
            </a:r>
            <a:r>
              <a:rPr lang="en-US" altLang="zh-CN" dirty="0">
                <a:latin typeface="Salesforce Sans"/>
                <a:ea typeface="微软雅黑" panose="020B0503020204020204" pitchFamily="34" charset="-122"/>
                <a:sym typeface="Salesforce Sans"/>
              </a:rPr>
              <a:t>)</a:t>
            </a:r>
            <a:r>
              <a:rPr lang="zh-CN" altLang="en-US" dirty="0">
                <a:latin typeface="Salesforce Sans"/>
                <a:ea typeface="微软雅黑" panose="020B0503020204020204" pitchFamily="34" charset="-122"/>
                <a:sym typeface="Salesforce Sans"/>
              </a:rPr>
              <a:t> </a:t>
            </a:r>
            <a:r>
              <a:rPr lang="zh-CN" altLang="en-US" dirty="0">
                <a:latin typeface="Salesforce Sans"/>
                <a:sym typeface="Salesforce Sans"/>
              </a:rPr>
              <a:t>。如果都是</a:t>
            </a:r>
            <a:r>
              <a:rPr lang="en-US" altLang="zh-CN" dirty="0">
                <a:latin typeface="Salesforce Sans"/>
                <a:sym typeface="Salesforce Sans"/>
              </a:rPr>
              <a:t>’b’</a:t>
            </a:r>
            <a:r>
              <a:rPr lang="zh-CN" altLang="en-US" dirty="0">
                <a:latin typeface="Salesforce Sans"/>
                <a:sym typeface="Salesforce Sans"/>
              </a:rPr>
              <a:t>，那么</a:t>
            </a:r>
            <a:r>
              <a:rPr lang="en-US" altLang="zh-CN" dirty="0">
                <a:latin typeface="Salesforce Sans"/>
                <a:sym typeface="Salesforce Sans"/>
              </a:rPr>
              <a:t>x</a:t>
            </a:r>
            <a:r>
              <a:rPr lang="zh-CN" altLang="en-US" dirty="0">
                <a:latin typeface="Salesforce Sans"/>
                <a:sym typeface="Salesforce Sans"/>
              </a:rPr>
              <a:t>要么名次</a:t>
            </a:r>
            <a:r>
              <a:rPr lang="en-US" altLang="zh-CN" dirty="0">
                <a:latin typeface="Salesforce Sans"/>
                <a:sym typeface="Salesforce Sans"/>
              </a:rPr>
              <a:t>&lt;1</a:t>
            </a:r>
            <a:r>
              <a:rPr lang="zh-CN" altLang="en-US" dirty="0">
                <a:latin typeface="Salesforce Sans"/>
                <a:sym typeface="Salesforce Sans"/>
              </a:rPr>
              <a:t>，要么</a:t>
            </a:r>
            <a:r>
              <a:rPr lang="en-US" altLang="zh-CN" dirty="0">
                <a:latin typeface="Salesforce Sans"/>
                <a:sym typeface="Salesforce Sans"/>
              </a:rPr>
              <a:t>=3</a:t>
            </a:r>
            <a:r>
              <a:rPr lang="zh-CN" altLang="en-US" dirty="0">
                <a:latin typeface="Salesforce Sans"/>
                <a:sym typeface="Salesforce Sans"/>
              </a:rPr>
              <a:t>。如果都是</a:t>
            </a:r>
            <a:r>
              <a:rPr lang="en-US" altLang="zh-CN" dirty="0">
                <a:latin typeface="Salesforce Sans"/>
                <a:sym typeface="Salesforce Sans"/>
              </a:rPr>
              <a:t>’g’</a:t>
            </a:r>
            <a:r>
              <a:rPr lang="zh-CN" altLang="en-US" dirty="0">
                <a:latin typeface="Salesforce Sans"/>
                <a:sym typeface="Salesforce Sans"/>
              </a:rPr>
              <a:t>，那么</a:t>
            </a:r>
            <a:r>
              <a:rPr lang="en-US" altLang="zh-CN" dirty="0">
                <a:latin typeface="Salesforce Sans"/>
                <a:sym typeface="Salesforce Sans"/>
              </a:rPr>
              <a:t>x</a:t>
            </a:r>
            <a:r>
              <a:rPr lang="zh-CN" altLang="en-US" dirty="0">
                <a:latin typeface="Salesforce Sans"/>
                <a:sym typeface="Salesforce Sans"/>
              </a:rPr>
              <a:t>的名次</a:t>
            </a:r>
            <a:r>
              <a:rPr lang="en-US" altLang="zh-CN" dirty="0">
                <a:latin typeface="Salesforce Sans"/>
                <a:sym typeface="Salesforce Sans"/>
              </a:rPr>
              <a:t>&gt;3</a:t>
            </a:r>
            <a:r>
              <a:rPr lang="zh-CN" altLang="en-US" dirty="0">
                <a:latin typeface="Salesforce Sans"/>
                <a:sym typeface="Salesforce Sans"/>
              </a:rPr>
              <a:t>。</a:t>
            </a:r>
            <a:endParaRPr lang="en-US" altLang="zh-CN" dirty="0">
              <a:latin typeface="Salesforce Sans"/>
              <a:sym typeface="Salesforce Sans"/>
            </a:endParaRPr>
          </a:p>
          <a:p>
            <a:pPr rtl="0"/>
            <a:r>
              <a:rPr lang="zh-CN" altLang="en-US" dirty="0">
                <a:latin typeface="Salesforce Sans"/>
                <a:sym typeface="Salesforce Sans"/>
              </a:rPr>
              <a:t>为了去掉名次</a:t>
            </a:r>
            <a:r>
              <a:rPr lang="en-US" altLang="zh-CN" dirty="0">
                <a:latin typeface="Salesforce Sans"/>
                <a:sym typeface="Salesforce Sans"/>
              </a:rPr>
              <a:t>=3</a:t>
            </a:r>
            <a:r>
              <a:rPr lang="zh-CN" altLang="en-US" dirty="0">
                <a:latin typeface="Salesforce Sans"/>
                <a:sym typeface="Salesforce Sans"/>
              </a:rPr>
              <a:t>这个</a:t>
            </a:r>
            <a:r>
              <a:rPr lang="en-US" altLang="zh-CN" dirty="0">
                <a:latin typeface="Salesforce Sans"/>
                <a:sym typeface="Salesforce Sans"/>
              </a:rPr>
              <a:t>corner</a:t>
            </a:r>
            <a:r>
              <a:rPr lang="zh-CN" altLang="en-US" dirty="0">
                <a:latin typeface="Salesforce Sans"/>
                <a:sym typeface="Salesforce Sans"/>
              </a:rPr>
              <a:t>，对于第一种</a:t>
            </a:r>
            <a:r>
              <a:rPr lang="en-US" altLang="zh-CN" dirty="0">
                <a:latin typeface="Salesforce Sans"/>
                <a:sym typeface="Salesforce Sans"/>
              </a:rPr>
              <a:t>case</a:t>
            </a:r>
            <a:r>
              <a:rPr lang="zh-CN" altLang="en-US" dirty="0">
                <a:latin typeface="Salesforce Sans"/>
                <a:sym typeface="Salesforce Sans"/>
              </a:rPr>
              <a:t>我们可以随机直到有两个不同的</a:t>
            </a:r>
            <a:r>
              <a:rPr lang="en-US" altLang="zh-CN" dirty="0">
                <a:latin typeface="Salesforce Sans"/>
                <a:sym typeface="Salesforce Sans"/>
              </a:rPr>
              <a:t>x</a:t>
            </a:r>
            <a:r>
              <a:rPr lang="zh-CN" altLang="en-US" dirty="0">
                <a:latin typeface="Salesforce Sans"/>
                <a:sym typeface="Salesforce Sans"/>
              </a:rPr>
              <a:t>，然后选择名次较好的一个。</a:t>
            </a:r>
            <a:endParaRPr lang="en-US" altLang="zh-CN" dirty="0">
              <a:latin typeface="Salesforce Sans"/>
              <a:sym typeface="Salesforce Sans"/>
            </a:endParaRPr>
          </a:p>
          <a:p>
            <a:pPr rtl="0"/>
            <a:r>
              <a:rPr lang="zh-CN" altLang="en-US" dirty="0">
                <a:latin typeface="Salesforce Sans"/>
                <a:sym typeface="Salesforce Sans"/>
              </a:rPr>
              <a:t>那么当</a:t>
            </a:r>
            <a:r>
              <a:rPr lang="en-US" altLang="zh-CN" dirty="0">
                <a:latin typeface="Salesforce Sans"/>
                <a:sym typeface="Salesforce Sans"/>
              </a:rPr>
              <a:t>n</a:t>
            </a:r>
            <a:r>
              <a:rPr lang="zh-CN" altLang="en-US" dirty="0">
                <a:latin typeface="Salesforce Sans"/>
                <a:sym typeface="Salesforce Sans"/>
              </a:rPr>
              <a:t>充分大时（准确地说是</a:t>
            </a:r>
            <a:r>
              <a:rPr lang="en-US" altLang="zh-CN" dirty="0">
                <a:latin typeface="Salesforce Sans"/>
                <a:sym typeface="Salesforce Sans"/>
              </a:rPr>
              <a:t>n&gt;=5</a:t>
            </a:r>
            <a:r>
              <a:rPr lang="zh-CN" altLang="en-US" dirty="0">
                <a:latin typeface="Salesforce Sans"/>
                <a:sym typeface="Salesforce Sans"/>
              </a:rPr>
              <a:t>时）我们就可以期望在常数时间内找到一个名次</a:t>
            </a:r>
            <a:r>
              <a:rPr lang="en-US" altLang="zh-CN" dirty="0">
                <a:latin typeface="Salesforce Sans"/>
                <a:sym typeface="Salesforce Sans"/>
              </a:rPr>
              <a:t>&lt;1</a:t>
            </a:r>
            <a:r>
              <a:rPr lang="zh-CN" altLang="en-US" dirty="0">
                <a:latin typeface="Salesforce Sans"/>
                <a:sym typeface="Salesforce Sans"/>
              </a:rPr>
              <a:t>的或者一个名次</a:t>
            </a:r>
            <a:r>
              <a:rPr lang="en-US" altLang="zh-CN" dirty="0">
                <a:latin typeface="Salesforce Sans"/>
                <a:sym typeface="Salesforce Sans"/>
              </a:rPr>
              <a:t>&gt;3</a:t>
            </a:r>
            <a:r>
              <a:rPr lang="zh-CN" altLang="en-US" dirty="0">
                <a:latin typeface="Salesforce Sans"/>
                <a:sym typeface="Salesforce Sans"/>
              </a:rPr>
              <a:t>的。</a:t>
            </a:r>
            <a:r>
              <a:rPr lang="en-US" altLang="zh-CN" dirty="0">
                <a:latin typeface="Salesforce Sans"/>
                <a:sym typeface="Salesforce Sans"/>
              </a:rPr>
              <a:t>n&lt;=4</a:t>
            </a:r>
            <a:r>
              <a:rPr lang="zh-CN" altLang="en-US" dirty="0">
                <a:latin typeface="Salesforce Sans"/>
                <a:sym typeface="Salesforce Sans"/>
              </a:rPr>
              <a:t>的时候我们直接用上面那个</a:t>
            </a:r>
            <a:r>
              <a:rPr lang="en-US" altLang="zh-CN" dirty="0">
                <a:latin typeface="Salesforce Sans"/>
                <a:sym typeface="Salesforce Sans"/>
              </a:rPr>
              <a:t>sort</a:t>
            </a:r>
            <a:r>
              <a:rPr lang="zh-CN" altLang="en-US" dirty="0">
                <a:latin typeface="Salesforce Sans"/>
                <a:sym typeface="Salesforce Sans"/>
              </a:rPr>
              <a:t>就成了。</a:t>
            </a:r>
            <a:endParaRPr lang="en-US" altLang="zh-CN" dirty="0">
              <a:latin typeface="Salesforce Sans"/>
              <a:sym typeface="Salesforce Sans"/>
            </a:endParaRPr>
          </a:p>
        </p:txBody>
      </p:sp>
    </p:spTree>
    <p:extLst>
      <p:ext uri="{BB962C8B-B14F-4D97-AF65-F5344CB8AC3E}">
        <p14:creationId xmlns:p14="http://schemas.microsoft.com/office/powerpoint/2010/main" val="1652178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r>
              <a:rPr lang="zh-CN" altLang="en-US" dirty="0"/>
              <a:t>排行</a:t>
            </a:r>
            <a:endParaRPr lang="zh-CN" altLang="en-US" dirty="0">
              <a:latin typeface="Salesforce Sans"/>
              <a:ea typeface="微软雅黑" panose="020B0503020204020204" pitchFamily="34" charset="-122"/>
              <a:sym typeface="Salesforce Sans"/>
            </a:endParaRPr>
          </a:p>
        </p:txBody>
      </p:sp>
      <p:sp>
        <p:nvSpPr>
          <p:cNvPr id="14" name="内容占位符 13"/>
          <p:cNvSpPr>
            <a:spLocks noGrp="1"/>
          </p:cNvSpPr>
          <p:nvPr>
            <p:ph idx="1"/>
          </p:nvPr>
        </p:nvSpPr>
        <p:spPr/>
        <p:txBody>
          <a:bodyPr rtlCol="0"/>
          <a:lstStyle/>
          <a:p>
            <a:pPr rtl="0"/>
            <a:r>
              <a:rPr lang="zh-CN" altLang="en-US" dirty="0">
                <a:latin typeface="Salesforce Sans"/>
                <a:ea typeface="微软雅黑" panose="020B0503020204020204" pitchFamily="34" charset="-122"/>
                <a:sym typeface="Salesforce Sans"/>
              </a:rPr>
              <a:t>假设我们有一个名次</a:t>
            </a:r>
            <a:r>
              <a:rPr lang="en-US" altLang="zh-CN" dirty="0">
                <a:latin typeface="Salesforce Sans"/>
                <a:ea typeface="微软雅黑" panose="020B0503020204020204" pitchFamily="34" charset="-122"/>
                <a:sym typeface="Salesforce Sans"/>
              </a:rPr>
              <a:t>&lt;1</a:t>
            </a:r>
            <a:r>
              <a:rPr lang="zh-CN" altLang="en-US" dirty="0">
                <a:latin typeface="Salesforce Sans"/>
                <a:ea typeface="微软雅黑" panose="020B0503020204020204" pitchFamily="34" charset="-122"/>
                <a:sym typeface="Salesforce Sans"/>
              </a:rPr>
              <a:t>的人</a:t>
            </a:r>
            <a:r>
              <a:rPr lang="en-US" altLang="zh-CN" dirty="0">
                <a:latin typeface="Salesforce Sans"/>
                <a:ea typeface="微软雅黑" panose="020B0503020204020204" pitchFamily="34" charset="-122"/>
                <a:sym typeface="Salesforce Sans"/>
              </a:rPr>
              <a:t>t</a:t>
            </a:r>
            <a:r>
              <a:rPr lang="zh-CN" altLang="en-US" dirty="0">
                <a:latin typeface="Salesforce Sans"/>
                <a:ea typeface="微软雅黑" panose="020B0503020204020204" pitchFamily="34" charset="-122"/>
                <a:sym typeface="Salesforce Sans"/>
              </a:rPr>
              <a:t>，考虑用它来分类一个人</a:t>
            </a:r>
            <a:r>
              <a:rPr lang="en-US" altLang="zh-CN" dirty="0">
                <a:latin typeface="Salesforce Sans"/>
                <a:ea typeface="微软雅黑" panose="020B0503020204020204" pitchFamily="34" charset="-122"/>
                <a:sym typeface="Salesforce Sans"/>
              </a:rPr>
              <a:t>s</a:t>
            </a:r>
            <a:r>
              <a:rPr lang="zh-CN" altLang="en-US" dirty="0">
                <a:latin typeface="Salesforce Sans"/>
                <a:ea typeface="微软雅黑" panose="020B0503020204020204" pitchFamily="34" charset="-122"/>
                <a:sym typeface="Salesforce Sans"/>
              </a:rPr>
              <a:t>。如果</a:t>
            </a:r>
            <a:r>
              <a:rPr lang="en-US" altLang="zh-CN" dirty="0">
                <a:latin typeface="Salesforce Sans"/>
                <a:ea typeface="微软雅黑" panose="020B0503020204020204" pitchFamily="34" charset="-122"/>
                <a:sym typeface="Salesforce Sans"/>
              </a:rPr>
              <a:t>ask(</a:t>
            </a:r>
            <a:r>
              <a:rPr lang="en-US" altLang="zh-CN" dirty="0" err="1">
                <a:latin typeface="Salesforce Sans"/>
                <a:ea typeface="微软雅黑" panose="020B0503020204020204" pitchFamily="34" charset="-122"/>
                <a:sym typeface="Salesforce Sans"/>
              </a:rPr>
              <a:t>t,s</a:t>
            </a:r>
            <a:r>
              <a:rPr lang="en-US" altLang="zh-CN" dirty="0">
                <a:latin typeface="Salesforce Sans"/>
                <a:ea typeface="微软雅黑" panose="020B0503020204020204" pitchFamily="34" charset="-122"/>
                <a:sym typeface="Salesforce Sans"/>
              </a:rPr>
              <a:t>)</a:t>
            </a:r>
            <a:r>
              <a:rPr lang="zh-CN" altLang="en-US" dirty="0">
                <a:latin typeface="Salesforce Sans"/>
                <a:ea typeface="微软雅黑" panose="020B0503020204020204" pitchFamily="34" charset="-122"/>
                <a:sym typeface="Salesforce Sans"/>
              </a:rPr>
              <a:t>为</a:t>
            </a:r>
            <a:r>
              <a:rPr lang="en-US" altLang="zh-CN" dirty="0">
                <a:latin typeface="Salesforce Sans"/>
                <a:ea typeface="微软雅黑" panose="020B0503020204020204" pitchFamily="34" charset="-122"/>
                <a:sym typeface="Salesforce Sans"/>
              </a:rPr>
              <a:t>’n’</a:t>
            </a:r>
            <a:r>
              <a:rPr lang="zh-CN" altLang="en-US" dirty="0">
                <a:latin typeface="Salesforce Sans"/>
                <a:ea typeface="微软雅黑" panose="020B0503020204020204" pitchFamily="34" charset="-122"/>
                <a:sym typeface="Salesforce Sans"/>
              </a:rPr>
              <a:t>，那肯定</a:t>
            </a:r>
            <a:r>
              <a:rPr lang="en-US" altLang="zh-CN" dirty="0">
                <a:latin typeface="Salesforce Sans"/>
                <a:ea typeface="微软雅黑" panose="020B0503020204020204" pitchFamily="34" charset="-122"/>
                <a:sym typeface="Salesforce Sans"/>
              </a:rPr>
              <a:t>s</a:t>
            </a:r>
            <a:r>
              <a:rPr lang="zh-CN" altLang="en-US" dirty="0">
                <a:latin typeface="Salesforce Sans"/>
                <a:sym typeface="Salesforce Sans"/>
              </a:rPr>
              <a:t>名次</a:t>
            </a:r>
            <a:r>
              <a:rPr lang="en-US" altLang="zh-CN" dirty="0">
                <a:latin typeface="Salesforce Sans"/>
                <a:sym typeface="Salesforce Sans"/>
              </a:rPr>
              <a:t>&lt;1</a:t>
            </a:r>
            <a:r>
              <a:rPr lang="zh-CN" altLang="en-US" dirty="0">
                <a:latin typeface="Salesforce Sans"/>
                <a:sym typeface="Salesforce Sans"/>
              </a:rPr>
              <a:t>，否则如果</a:t>
            </a:r>
            <a:r>
              <a:rPr lang="en-US" altLang="zh-CN" dirty="0">
                <a:latin typeface="Salesforce Sans"/>
                <a:sym typeface="Salesforce Sans"/>
              </a:rPr>
              <a:t>ask(</a:t>
            </a:r>
            <a:r>
              <a:rPr lang="en-US" altLang="zh-CN" dirty="0" err="1">
                <a:latin typeface="Salesforce Sans"/>
                <a:sym typeface="Salesforce Sans"/>
              </a:rPr>
              <a:t>s,t</a:t>
            </a:r>
            <a:r>
              <a:rPr lang="en-US" altLang="zh-CN" dirty="0">
                <a:latin typeface="Salesforce Sans"/>
                <a:sym typeface="Salesforce Sans"/>
              </a:rPr>
              <a:t>)</a:t>
            </a:r>
            <a:r>
              <a:rPr lang="zh-CN" altLang="en-US" dirty="0">
                <a:latin typeface="Salesforce Sans"/>
                <a:sym typeface="Salesforce Sans"/>
              </a:rPr>
              <a:t>为</a:t>
            </a:r>
            <a:r>
              <a:rPr lang="en-US" altLang="zh-CN" dirty="0">
                <a:latin typeface="Salesforce Sans"/>
                <a:sym typeface="Salesforce Sans"/>
              </a:rPr>
              <a:t>’n’</a:t>
            </a:r>
            <a:r>
              <a:rPr lang="zh-CN" altLang="en-US" dirty="0">
                <a:latin typeface="Salesforce Sans"/>
                <a:sym typeface="Salesforce Sans"/>
              </a:rPr>
              <a:t>，那</a:t>
            </a:r>
            <a:r>
              <a:rPr lang="en-US" altLang="zh-CN" dirty="0">
                <a:latin typeface="Salesforce Sans"/>
                <a:sym typeface="Salesforce Sans"/>
              </a:rPr>
              <a:t>s</a:t>
            </a:r>
            <a:r>
              <a:rPr lang="zh-CN" altLang="en-US" dirty="0">
                <a:latin typeface="Salesforce Sans"/>
                <a:sym typeface="Salesforce Sans"/>
              </a:rPr>
              <a:t>的名次</a:t>
            </a:r>
            <a:r>
              <a:rPr lang="en-US" altLang="zh-CN" dirty="0">
                <a:latin typeface="Salesforce Sans"/>
                <a:sym typeface="Salesforce Sans"/>
              </a:rPr>
              <a:t>&lt;=3</a:t>
            </a:r>
            <a:r>
              <a:rPr lang="zh-CN" altLang="en-US" dirty="0">
                <a:latin typeface="Salesforce Sans"/>
                <a:sym typeface="Salesforce Sans"/>
              </a:rPr>
              <a:t>，不然</a:t>
            </a:r>
            <a:r>
              <a:rPr lang="en-US" altLang="zh-CN" dirty="0">
                <a:latin typeface="Salesforce Sans"/>
                <a:sym typeface="Salesforce Sans"/>
              </a:rPr>
              <a:t>s</a:t>
            </a:r>
            <a:r>
              <a:rPr lang="zh-CN" altLang="en-US" dirty="0">
                <a:latin typeface="Salesforce Sans"/>
                <a:sym typeface="Salesforce Sans"/>
              </a:rPr>
              <a:t>的名次就</a:t>
            </a:r>
            <a:r>
              <a:rPr lang="en-US" altLang="zh-CN" dirty="0">
                <a:latin typeface="Salesforce Sans"/>
                <a:sym typeface="Salesforce Sans"/>
              </a:rPr>
              <a:t>&gt;3</a:t>
            </a:r>
            <a:r>
              <a:rPr lang="zh-CN" altLang="en-US" dirty="0">
                <a:latin typeface="Salesforce Sans"/>
                <a:sym typeface="Salesforce Sans"/>
              </a:rPr>
              <a:t>。</a:t>
            </a:r>
            <a:endParaRPr lang="en-US" altLang="zh-CN" dirty="0">
              <a:latin typeface="Salesforce Sans"/>
              <a:sym typeface="Salesforce Sans"/>
            </a:endParaRPr>
          </a:p>
          <a:p>
            <a:pPr rtl="0"/>
            <a:r>
              <a:rPr lang="zh-CN" altLang="en-US" dirty="0">
                <a:latin typeface="Salesforce Sans"/>
                <a:sym typeface="Salesforce Sans"/>
              </a:rPr>
              <a:t>接下来我们就大致知道每个数在哪侧了，然后就可以直接插入排序了，</a:t>
            </a:r>
            <a:r>
              <a:rPr lang="en-US" altLang="zh-CN" dirty="0" err="1">
                <a:latin typeface="Salesforce Sans"/>
                <a:sym typeface="Salesforce Sans"/>
              </a:rPr>
              <a:t>cmp</a:t>
            </a:r>
            <a:r>
              <a:rPr lang="zh-CN" altLang="en-US" dirty="0">
                <a:latin typeface="Salesforce Sans"/>
                <a:sym typeface="Salesforce Sans"/>
              </a:rPr>
              <a:t>调用一侧的</a:t>
            </a:r>
            <a:r>
              <a:rPr lang="en-US" altLang="zh-CN" dirty="0">
                <a:latin typeface="Salesforce Sans"/>
                <a:sym typeface="Salesforce Sans"/>
              </a:rPr>
              <a:t>ask</a:t>
            </a:r>
            <a:r>
              <a:rPr lang="zh-CN" altLang="en-US" dirty="0">
                <a:latin typeface="Salesforce Sans"/>
                <a:sym typeface="Salesforce Sans"/>
              </a:rPr>
              <a:t>就行了。名次为</a:t>
            </a:r>
            <a:r>
              <a:rPr lang="en-US" altLang="zh-CN" dirty="0">
                <a:latin typeface="Salesforce Sans"/>
                <a:sym typeface="Salesforce Sans"/>
              </a:rPr>
              <a:t>1,2,3</a:t>
            </a:r>
            <a:r>
              <a:rPr lang="zh-CN" altLang="en-US" dirty="0">
                <a:latin typeface="Salesforce Sans"/>
                <a:sym typeface="Salesforce Sans"/>
              </a:rPr>
              <a:t>的这样排完肯定会在最后，我们只要找到名次为</a:t>
            </a:r>
            <a:r>
              <a:rPr lang="en-US" altLang="zh-CN" dirty="0">
                <a:latin typeface="Salesforce Sans"/>
                <a:sym typeface="Salesforce Sans"/>
              </a:rPr>
              <a:t>2</a:t>
            </a:r>
            <a:r>
              <a:rPr lang="zh-CN" altLang="en-US" dirty="0">
                <a:latin typeface="Salesforce Sans"/>
                <a:sym typeface="Salesforce Sans"/>
              </a:rPr>
              <a:t>和</a:t>
            </a:r>
            <a:r>
              <a:rPr lang="en-US" altLang="zh-CN" dirty="0">
                <a:latin typeface="Salesforce Sans"/>
                <a:sym typeface="Salesforce Sans"/>
              </a:rPr>
              <a:t>3</a:t>
            </a:r>
            <a:r>
              <a:rPr lang="zh-CN" altLang="en-US" dirty="0">
                <a:latin typeface="Salesforce Sans"/>
                <a:sym typeface="Salesforce Sans"/>
              </a:rPr>
              <a:t>的放对位置就好了。</a:t>
            </a:r>
            <a:endParaRPr lang="en-US" altLang="zh-CN" dirty="0">
              <a:latin typeface="Salesforce Sans"/>
              <a:sym typeface="Salesforce Sans"/>
            </a:endParaRPr>
          </a:p>
          <a:p>
            <a:pPr rtl="0"/>
            <a:r>
              <a:rPr lang="zh-CN" altLang="en-US" dirty="0">
                <a:latin typeface="Salesforce Sans"/>
                <a:sym typeface="Salesforce Sans"/>
              </a:rPr>
              <a:t>有名次</a:t>
            </a:r>
            <a:r>
              <a:rPr lang="en-US" altLang="zh-CN" dirty="0">
                <a:latin typeface="Salesforce Sans"/>
                <a:sym typeface="Salesforce Sans"/>
              </a:rPr>
              <a:t>&gt;3</a:t>
            </a:r>
            <a:r>
              <a:rPr lang="zh-CN" altLang="en-US" dirty="0">
                <a:latin typeface="Salesforce Sans"/>
                <a:sym typeface="Salesforce Sans"/>
              </a:rPr>
              <a:t>的人也是类似的，只是名次为</a:t>
            </a:r>
            <a:r>
              <a:rPr lang="en-US" altLang="zh-CN" dirty="0">
                <a:latin typeface="Salesforce Sans"/>
                <a:sym typeface="Salesforce Sans"/>
              </a:rPr>
              <a:t>1,2,3</a:t>
            </a:r>
            <a:r>
              <a:rPr lang="zh-CN" altLang="en-US" dirty="0">
                <a:latin typeface="Salesforce Sans"/>
                <a:sym typeface="Salesforce Sans"/>
              </a:rPr>
              <a:t>的人有一些细节上的区别。</a:t>
            </a:r>
            <a:endParaRPr lang="en-US" altLang="zh-CN" dirty="0">
              <a:latin typeface="Salesforce Sans"/>
              <a:sym typeface="Salesforce Sans"/>
            </a:endParaRPr>
          </a:p>
          <a:p>
            <a:pPr rtl="0"/>
            <a:r>
              <a:rPr lang="zh-CN" altLang="en-US" dirty="0">
                <a:latin typeface="Salesforce Sans"/>
                <a:sym typeface="Salesforce Sans"/>
              </a:rPr>
              <a:t>这样的询问次数理论上大概是</a:t>
            </a:r>
            <a:r>
              <a:rPr lang="en-US" altLang="zh-CN" dirty="0">
                <a:latin typeface="Salesforce Sans"/>
                <a:sym typeface="Salesforce Sans"/>
              </a:rPr>
              <a:t>sort(n)+2n+</a:t>
            </a:r>
            <a:r>
              <a:rPr lang="zh-CN" altLang="en-US" dirty="0">
                <a:latin typeface="Salesforce Sans"/>
                <a:sym typeface="Salesforce Sans"/>
              </a:rPr>
              <a:t>常数，实际上好像由于数据造的比较垃圾没这么多。</a:t>
            </a:r>
            <a:endParaRPr lang="en-US" altLang="zh-CN" dirty="0">
              <a:latin typeface="Salesforce Sans"/>
              <a:sym typeface="Salesforce Sans"/>
            </a:endParaRPr>
          </a:p>
        </p:txBody>
      </p:sp>
    </p:spTree>
    <p:extLst>
      <p:ext uri="{BB962C8B-B14F-4D97-AF65-F5344CB8AC3E}">
        <p14:creationId xmlns:p14="http://schemas.microsoft.com/office/powerpoint/2010/main" val="3334569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55CAD0-5EA2-4ED8-9BD2-1F77CA9218A2}"/>
              </a:ext>
            </a:extLst>
          </p:cNvPr>
          <p:cNvSpPr>
            <a:spLocks noGrp="1"/>
          </p:cNvSpPr>
          <p:nvPr>
            <p:ph type="title"/>
          </p:nvPr>
        </p:nvSpPr>
        <p:spPr/>
        <p:txBody>
          <a:bodyPr/>
          <a:lstStyle/>
          <a:p>
            <a:r>
              <a:rPr lang="en-US" altLang="zh-CN" dirty="0"/>
              <a:t>Negative Time Summation</a:t>
            </a:r>
          </a:p>
        </p:txBody>
      </p:sp>
      <p:sp>
        <p:nvSpPr>
          <p:cNvPr id="3" name="内容占位符 2">
            <a:extLst>
              <a:ext uri="{FF2B5EF4-FFF2-40B4-BE49-F238E27FC236}">
                <a16:creationId xmlns:a16="http://schemas.microsoft.com/office/drawing/2014/main" id="{3AE54A84-9E06-4DF9-B966-474FC4AD6E6F}"/>
              </a:ext>
            </a:extLst>
          </p:cNvPr>
          <p:cNvSpPr>
            <a:spLocks noGrp="1"/>
          </p:cNvSpPr>
          <p:nvPr>
            <p:ph idx="1"/>
          </p:nvPr>
        </p:nvSpPr>
        <p:spPr/>
        <p:txBody>
          <a:bodyPr/>
          <a:lstStyle/>
          <a:p>
            <a:r>
              <a:rPr lang="zh-CN" altLang="en-US" dirty="0"/>
              <a:t>有一个无穷大的网格，一开始机器人在某一个格子上。每个格子上可以存储</a:t>
            </a:r>
            <a:r>
              <a:rPr lang="en-US" altLang="zh-CN" dirty="0"/>
              <a:t>0</a:t>
            </a:r>
            <a:r>
              <a:rPr lang="zh-CN" altLang="en-US" dirty="0"/>
              <a:t>、</a:t>
            </a:r>
            <a:r>
              <a:rPr lang="en-US" altLang="zh-CN" dirty="0"/>
              <a:t>1</a:t>
            </a:r>
            <a:r>
              <a:rPr lang="zh-CN" altLang="en-US" dirty="0"/>
              <a:t>或空。</a:t>
            </a:r>
            <a:endParaRPr lang="en-US" altLang="zh-CN" dirty="0"/>
          </a:p>
          <a:p>
            <a:r>
              <a:rPr lang="zh-CN" altLang="en-US" dirty="0"/>
              <a:t>机器可以执行一些指令，每个指令由一个字符表示，除了最后一种指令以外的每个指令需要一秒钟来执行。</a:t>
            </a:r>
            <a:endParaRPr lang="en-US" altLang="zh-CN" dirty="0"/>
          </a:p>
        </p:txBody>
      </p:sp>
      <p:sp>
        <p:nvSpPr>
          <p:cNvPr id="4" name="文本框 3">
            <a:extLst>
              <a:ext uri="{FF2B5EF4-FFF2-40B4-BE49-F238E27FC236}">
                <a16:creationId xmlns:a16="http://schemas.microsoft.com/office/drawing/2014/main" id="{52910A2F-5506-4463-923F-DFAEEA6FEBEF}"/>
              </a:ext>
            </a:extLst>
          </p:cNvPr>
          <p:cNvSpPr txBox="1"/>
          <p:nvPr/>
        </p:nvSpPr>
        <p:spPr>
          <a:xfrm>
            <a:off x="1293813" y="5805264"/>
            <a:ext cx="5808711" cy="341632"/>
          </a:xfrm>
          <a:prstGeom prst="rect">
            <a:avLst/>
          </a:prstGeom>
          <a:noFill/>
        </p:spPr>
        <p:txBody>
          <a:bodyPr wrap="square" rtlCol="0">
            <a:spAutoFit/>
          </a:bodyPr>
          <a:lstStyle/>
          <a:p>
            <a:pPr>
              <a:lnSpc>
                <a:spcPct val="90000"/>
              </a:lnSpc>
            </a:pPr>
            <a:r>
              <a:rPr lang="en-US" altLang="zh-CN" dirty="0"/>
              <a:t>Source</a:t>
            </a:r>
            <a:r>
              <a:rPr lang="zh-CN" altLang="en-US" dirty="0"/>
              <a:t>：</a:t>
            </a:r>
            <a:r>
              <a:rPr lang="en-US" altLang="zh-CN" dirty="0" err="1"/>
              <a:t>Codeforces</a:t>
            </a:r>
            <a:r>
              <a:rPr lang="en-US" altLang="zh-CN" dirty="0"/>
              <a:t> Round #522</a:t>
            </a:r>
          </a:p>
        </p:txBody>
      </p:sp>
    </p:spTree>
    <p:extLst>
      <p:ext uri="{BB962C8B-B14F-4D97-AF65-F5344CB8AC3E}">
        <p14:creationId xmlns:p14="http://schemas.microsoft.com/office/powerpoint/2010/main" val="36249325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55CAD0-5EA2-4ED8-9BD2-1F77CA9218A2}"/>
              </a:ext>
            </a:extLst>
          </p:cNvPr>
          <p:cNvSpPr>
            <a:spLocks noGrp="1"/>
          </p:cNvSpPr>
          <p:nvPr>
            <p:ph type="title"/>
          </p:nvPr>
        </p:nvSpPr>
        <p:spPr/>
        <p:txBody>
          <a:bodyPr/>
          <a:lstStyle/>
          <a:p>
            <a:r>
              <a:rPr lang="en-US" altLang="zh-CN" dirty="0"/>
              <a:t>Negative Time Summation</a:t>
            </a:r>
          </a:p>
        </p:txBody>
      </p:sp>
      <p:sp>
        <p:nvSpPr>
          <p:cNvPr id="3" name="内容占位符 2">
            <a:extLst>
              <a:ext uri="{FF2B5EF4-FFF2-40B4-BE49-F238E27FC236}">
                <a16:creationId xmlns:a16="http://schemas.microsoft.com/office/drawing/2014/main" id="{3AE54A84-9E06-4DF9-B966-474FC4AD6E6F}"/>
              </a:ext>
            </a:extLst>
          </p:cNvPr>
          <p:cNvSpPr>
            <a:spLocks noGrp="1"/>
          </p:cNvSpPr>
          <p:nvPr>
            <p:ph idx="1"/>
          </p:nvPr>
        </p:nvSpPr>
        <p:spPr>
          <a:xfrm>
            <a:off x="1293813" y="1524000"/>
            <a:ext cx="9601200" cy="5217368"/>
          </a:xfrm>
        </p:spPr>
        <p:txBody>
          <a:bodyPr>
            <a:normAutofit fontScale="92500" lnSpcReduction="10000"/>
          </a:bodyPr>
          <a:lstStyle/>
          <a:p>
            <a:r>
              <a:rPr lang="zh-CN" altLang="en-US" dirty="0"/>
              <a:t>指令有：</a:t>
            </a:r>
            <a:endParaRPr lang="en-US" altLang="zh-CN" dirty="0"/>
          </a:p>
          <a:p>
            <a:r>
              <a:rPr lang="en-US" altLang="zh-CN" dirty="0"/>
              <a:t>0,1</a:t>
            </a:r>
            <a:r>
              <a:rPr lang="zh-CN" altLang="en-US" dirty="0"/>
              <a:t>：机器人会把它站的格子上存储的数改成</a:t>
            </a:r>
            <a:r>
              <a:rPr lang="en-US" altLang="zh-CN" dirty="0"/>
              <a:t>0</a:t>
            </a:r>
            <a:r>
              <a:rPr lang="zh-CN" altLang="en-US" dirty="0"/>
              <a:t>或</a:t>
            </a:r>
            <a:r>
              <a:rPr lang="en-US" altLang="zh-CN" dirty="0"/>
              <a:t>1</a:t>
            </a:r>
            <a:r>
              <a:rPr lang="zh-CN" altLang="en-US" dirty="0"/>
              <a:t>。</a:t>
            </a:r>
            <a:br>
              <a:rPr lang="en-US" altLang="zh-CN" dirty="0"/>
            </a:br>
            <a:r>
              <a:rPr lang="en-US" altLang="zh-CN" dirty="0"/>
              <a:t>e</a:t>
            </a:r>
            <a:r>
              <a:rPr lang="zh-CN" altLang="en-US" dirty="0"/>
              <a:t>：机器人会把它站的格子上存储的数改成空。</a:t>
            </a:r>
            <a:br>
              <a:rPr lang="en-US" altLang="zh-CN" dirty="0"/>
            </a:br>
            <a:r>
              <a:rPr lang="en-US" altLang="zh-CN" dirty="0" err="1"/>
              <a:t>l,r,u,d</a:t>
            </a:r>
            <a:r>
              <a:rPr lang="zh-CN" altLang="en-US" dirty="0"/>
              <a:t>：机器人会向左</a:t>
            </a:r>
            <a:r>
              <a:rPr lang="en-US" altLang="zh-CN" dirty="0"/>
              <a:t>/</a:t>
            </a:r>
            <a:r>
              <a:rPr lang="zh-CN" altLang="en-US" dirty="0"/>
              <a:t>右</a:t>
            </a:r>
            <a:r>
              <a:rPr lang="en-US" altLang="zh-CN" dirty="0"/>
              <a:t>/</a:t>
            </a:r>
            <a:r>
              <a:rPr lang="zh-CN" altLang="en-US" dirty="0"/>
              <a:t>上</a:t>
            </a:r>
            <a:r>
              <a:rPr lang="en-US" altLang="zh-CN" dirty="0"/>
              <a:t>/</a:t>
            </a:r>
            <a:r>
              <a:rPr lang="zh-CN" altLang="en-US" dirty="0"/>
              <a:t>下移动一步。</a:t>
            </a:r>
            <a:br>
              <a:rPr lang="en-US" altLang="zh-CN" dirty="0"/>
            </a:br>
            <a:r>
              <a:rPr lang="en-US" altLang="zh-CN" dirty="0"/>
              <a:t>s</a:t>
            </a:r>
            <a:r>
              <a:rPr lang="zh-CN" altLang="en-US" dirty="0"/>
              <a:t>：机器人会原地不动。（仍然占用一单位时间）</a:t>
            </a:r>
            <a:br>
              <a:rPr lang="en-US" altLang="zh-CN" dirty="0"/>
            </a:br>
            <a:r>
              <a:rPr lang="en-US" altLang="zh-CN" dirty="0"/>
              <a:t>t</a:t>
            </a:r>
            <a:r>
              <a:rPr lang="zh-CN" altLang="en-US" dirty="0"/>
              <a:t>：如果机器人当前站的格子上存储的是“空”，令</a:t>
            </a:r>
            <a:r>
              <a:rPr lang="en-US" altLang="zh-CN" dirty="0"/>
              <a:t>x=0</a:t>
            </a:r>
            <a:r>
              <a:rPr lang="zh-CN" altLang="en-US" dirty="0"/>
              <a:t>，否则令</a:t>
            </a:r>
            <a:r>
              <a:rPr lang="en-US" altLang="zh-CN" dirty="0"/>
              <a:t>x</a:t>
            </a:r>
            <a:r>
              <a:rPr lang="zh-CN" altLang="en-US" dirty="0"/>
              <a:t>为当前格子上的数</a:t>
            </a:r>
            <a:r>
              <a:rPr lang="en-US" altLang="zh-CN" dirty="0"/>
              <a:t>+1</a:t>
            </a:r>
            <a:r>
              <a:rPr lang="zh-CN" altLang="en-US" dirty="0"/>
              <a:t>。机器会回溯</a:t>
            </a:r>
            <a:r>
              <a:rPr lang="en-US" altLang="zh-CN" dirty="0"/>
              <a:t>t</a:t>
            </a:r>
            <a:r>
              <a:rPr lang="zh-CN" altLang="en-US" dirty="0"/>
              <a:t>秒的时间，格子上的数和机器人的位置都会回到</a:t>
            </a:r>
            <a:r>
              <a:rPr lang="en-US" altLang="zh-CN" dirty="0"/>
              <a:t>t</a:t>
            </a:r>
            <a:r>
              <a:rPr lang="zh-CN" altLang="en-US" dirty="0"/>
              <a:t>秒之前的状态。该命令本身不会被回溯，也不会占用时间（相当于按</a:t>
            </a:r>
            <a:r>
              <a:rPr lang="en-US" altLang="zh-CN" dirty="0"/>
              <a:t>x</a:t>
            </a:r>
            <a:r>
              <a:rPr lang="zh-CN" altLang="en-US" dirty="0"/>
              <a:t>次</a:t>
            </a:r>
            <a:r>
              <a:rPr lang="en-US" altLang="zh-CN" dirty="0" err="1"/>
              <a:t>Ctrl+Z</a:t>
            </a:r>
            <a:r>
              <a:rPr lang="zh-CN" altLang="en-US" dirty="0"/>
              <a:t>）</a:t>
            </a:r>
            <a:endParaRPr lang="en-US" altLang="zh-CN" dirty="0"/>
          </a:p>
          <a:p>
            <a:r>
              <a:rPr lang="zh-CN" altLang="en-US" dirty="0"/>
              <a:t>一开始网格上写了两个</a:t>
            </a:r>
            <a:r>
              <a:rPr lang="en-US" altLang="zh-CN" dirty="0"/>
              <a:t>[0,2^30-1]</a:t>
            </a:r>
            <a:r>
              <a:rPr lang="zh-CN" altLang="en-US" dirty="0"/>
              <a:t>的二进制数。第一个二进制数在二进制下从高位到低位从左到右写在网格上，最低位在</a:t>
            </a:r>
            <a:r>
              <a:rPr lang="en-US" altLang="zh-CN" dirty="0"/>
              <a:t>(0,1)</a:t>
            </a:r>
            <a:r>
              <a:rPr lang="zh-CN" altLang="en-US" dirty="0"/>
              <a:t>。第二个二进制数类似，最低位在</a:t>
            </a:r>
            <a:r>
              <a:rPr lang="en-US" altLang="zh-CN" dirty="0"/>
              <a:t>(0,0)</a:t>
            </a:r>
            <a:r>
              <a:rPr lang="zh-CN" altLang="en-US" dirty="0"/>
              <a:t>。机器人在</a:t>
            </a:r>
            <a:r>
              <a:rPr lang="en-US" altLang="zh-CN" dirty="0"/>
              <a:t>(0,0)</a:t>
            </a:r>
            <a:r>
              <a:rPr lang="zh-CN" altLang="en-US" dirty="0"/>
              <a:t>，没写数字的格子为空。这个状态是无穷远时间的，即撤销到最开始就是这个状态。</a:t>
            </a:r>
            <a:endParaRPr lang="en-US" altLang="zh-CN" dirty="0"/>
          </a:p>
          <a:p>
            <a:r>
              <a:rPr lang="zh-CN" altLang="en-US" dirty="0"/>
              <a:t>你需要实现</a:t>
            </a:r>
            <a:r>
              <a:rPr lang="en-US" altLang="zh-CN" dirty="0" err="1"/>
              <a:t>a+b</a:t>
            </a:r>
            <a:r>
              <a:rPr lang="en-US" altLang="zh-CN" dirty="0"/>
              <a:t> problem</a:t>
            </a:r>
            <a:r>
              <a:rPr lang="zh-CN" altLang="en-US" dirty="0"/>
              <a:t>。机器人最后需要站在一个非空格子，并且这个格子往右的若干个非空格子由高位到低位为两个数的和的二进制。</a:t>
            </a:r>
            <a:endParaRPr lang="en-US" altLang="zh-CN" dirty="0"/>
          </a:p>
          <a:p>
            <a:r>
              <a:rPr lang="zh-CN" altLang="en-US" dirty="0"/>
              <a:t>指令数需要</a:t>
            </a:r>
            <a:r>
              <a:rPr lang="en-US" altLang="zh-CN" dirty="0"/>
              <a:t>&lt;=10^5</a:t>
            </a:r>
            <a:r>
              <a:rPr lang="zh-CN" altLang="en-US" dirty="0"/>
              <a:t>。</a:t>
            </a:r>
            <a:endParaRPr lang="en-US" altLang="zh-CN" dirty="0"/>
          </a:p>
        </p:txBody>
      </p:sp>
    </p:spTree>
    <p:extLst>
      <p:ext uri="{BB962C8B-B14F-4D97-AF65-F5344CB8AC3E}">
        <p14:creationId xmlns:p14="http://schemas.microsoft.com/office/powerpoint/2010/main" val="15883682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55CAD0-5EA2-4ED8-9BD2-1F77CA9218A2}"/>
              </a:ext>
            </a:extLst>
          </p:cNvPr>
          <p:cNvSpPr>
            <a:spLocks noGrp="1"/>
          </p:cNvSpPr>
          <p:nvPr>
            <p:ph type="title"/>
          </p:nvPr>
        </p:nvSpPr>
        <p:spPr/>
        <p:txBody>
          <a:bodyPr/>
          <a:lstStyle/>
          <a:p>
            <a:r>
              <a:rPr lang="en-US" altLang="zh-CN" dirty="0"/>
              <a:t>Negative Time Summation</a:t>
            </a:r>
          </a:p>
        </p:txBody>
      </p:sp>
      <p:sp>
        <p:nvSpPr>
          <p:cNvPr id="3" name="内容占位符 2">
            <a:extLst>
              <a:ext uri="{FF2B5EF4-FFF2-40B4-BE49-F238E27FC236}">
                <a16:creationId xmlns:a16="http://schemas.microsoft.com/office/drawing/2014/main" id="{3AE54A84-9E06-4DF9-B966-474FC4AD6E6F}"/>
              </a:ext>
            </a:extLst>
          </p:cNvPr>
          <p:cNvSpPr>
            <a:spLocks noGrp="1"/>
          </p:cNvSpPr>
          <p:nvPr>
            <p:ph idx="1"/>
          </p:nvPr>
        </p:nvSpPr>
        <p:spPr>
          <a:xfrm>
            <a:off x="1293813" y="1524000"/>
            <a:ext cx="9601200" cy="5217368"/>
          </a:xfrm>
        </p:spPr>
        <p:txBody>
          <a:bodyPr>
            <a:normAutofit/>
          </a:bodyPr>
          <a:lstStyle/>
          <a:p>
            <a:r>
              <a:rPr lang="zh-CN" altLang="en-US" dirty="0"/>
              <a:t>这是一个比较硬核的题，这里给出主要的构造，实现较为繁杂。</a:t>
            </a:r>
            <a:endParaRPr lang="en-US" altLang="zh-CN" dirty="0"/>
          </a:p>
          <a:p>
            <a:r>
              <a:rPr lang="zh-CN" altLang="en-US" dirty="0"/>
              <a:t>考虑实现一个三元加法门，即给定三个</a:t>
            </a:r>
            <a:r>
              <a:rPr lang="en-US" altLang="zh-CN" dirty="0"/>
              <a:t>[0,1]</a:t>
            </a:r>
            <a:r>
              <a:rPr lang="zh-CN" altLang="en-US" dirty="0"/>
              <a:t>的</a:t>
            </a:r>
            <a:r>
              <a:rPr lang="en-US" altLang="zh-CN" dirty="0" err="1"/>
              <a:t>a,b,c</a:t>
            </a:r>
            <a:r>
              <a:rPr lang="zh-CN" altLang="en-US" dirty="0"/>
              <a:t>，你需要输出</a:t>
            </a:r>
            <a:r>
              <a:rPr lang="en-US" altLang="zh-CN" dirty="0"/>
              <a:t>d=[(</a:t>
            </a:r>
            <a:r>
              <a:rPr lang="en-US" altLang="zh-CN" dirty="0" err="1"/>
              <a:t>a+b+c</a:t>
            </a:r>
            <a:r>
              <a:rPr lang="en-US" altLang="zh-CN" dirty="0"/>
              <a:t>)/2],e=(</a:t>
            </a:r>
            <a:r>
              <a:rPr lang="en-US" altLang="zh-CN" dirty="0" err="1"/>
              <a:t>a+b+c</a:t>
            </a:r>
            <a:r>
              <a:rPr lang="en-US" altLang="zh-CN" dirty="0"/>
              <a:t>) mod 2</a:t>
            </a:r>
            <a:r>
              <a:rPr lang="zh-CN" altLang="en-US" dirty="0"/>
              <a:t>。</a:t>
            </a:r>
            <a:endParaRPr lang="en-US" altLang="zh-CN" dirty="0"/>
          </a:p>
          <a:p>
            <a:r>
              <a:rPr lang="zh-CN" altLang="en-US" dirty="0"/>
              <a:t>定义</a:t>
            </a:r>
            <a:r>
              <a:rPr lang="en-US" altLang="zh-CN" dirty="0" err="1"/>
              <a:t>nand</a:t>
            </a:r>
            <a:r>
              <a:rPr lang="en-US" altLang="zh-CN" dirty="0"/>
              <a:t>(</a:t>
            </a:r>
            <a:r>
              <a:rPr lang="en-US" altLang="zh-CN" dirty="0" err="1"/>
              <a:t>a,b</a:t>
            </a:r>
            <a:r>
              <a:rPr lang="en-US" altLang="zh-CN" dirty="0"/>
              <a:t>)=!(a&amp;&amp;b)</a:t>
            </a:r>
            <a:r>
              <a:rPr lang="zh-CN" altLang="en-US" dirty="0"/>
              <a:t>，它是一个通用的逻辑门，考虑用它表示这个门。</a:t>
            </a:r>
            <a:endParaRPr lang="en-US" altLang="zh-CN" dirty="0"/>
          </a:p>
          <a:p>
            <a:r>
              <a:rPr lang="zh-CN" altLang="en-US" dirty="0"/>
              <a:t>可以发现</a:t>
            </a:r>
            <a:r>
              <a:rPr lang="en-US" altLang="zh-CN" dirty="0"/>
              <a:t>e=</a:t>
            </a:r>
            <a:r>
              <a:rPr lang="en-US" altLang="zh-CN" dirty="0" err="1"/>
              <a:t>a^b^c</a:t>
            </a:r>
            <a:r>
              <a:rPr lang="zh-CN" altLang="en-US" dirty="0"/>
              <a:t>，而</a:t>
            </a:r>
            <a:br>
              <a:rPr lang="en-US" altLang="zh-CN" dirty="0"/>
            </a:br>
            <a:r>
              <a:rPr lang="en-US" altLang="zh-CN" dirty="0" err="1"/>
              <a:t>a^b</a:t>
            </a:r>
            <a:r>
              <a:rPr lang="en-US" altLang="zh-CN" dirty="0"/>
              <a:t>=(a&amp;&amp;(!b)) || ((!a)&amp;&amp;b)=and(</a:t>
            </a:r>
            <a:r>
              <a:rPr lang="en-US" altLang="zh-CN" dirty="0" err="1"/>
              <a:t>a,!b</a:t>
            </a:r>
            <a:r>
              <a:rPr lang="en-US" altLang="zh-CN" dirty="0"/>
              <a:t>)||and(</a:t>
            </a:r>
            <a:r>
              <a:rPr lang="en-US" altLang="zh-CN" dirty="0" err="1"/>
              <a:t>b,!a</a:t>
            </a:r>
            <a:r>
              <a:rPr lang="en-US" altLang="zh-CN" dirty="0"/>
              <a:t>)</a:t>
            </a:r>
            <a:r>
              <a:rPr lang="zh-CN" altLang="en-US" dirty="0"/>
              <a:t>，</a:t>
            </a:r>
            <a:r>
              <a:rPr lang="en-US" altLang="zh-CN" dirty="0"/>
              <a:t>a||b=!((!a)&amp;&amp;(!b))=</a:t>
            </a:r>
            <a:r>
              <a:rPr lang="en-US" altLang="zh-CN" dirty="0" err="1"/>
              <a:t>nand</a:t>
            </a:r>
            <a:r>
              <a:rPr lang="en-US" altLang="zh-CN" dirty="0"/>
              <a:t>(!</a:t>
            </a:r>
            <a:r>
              <a:rPr lang="en-US" altLang="zh-CN" dirty="0" err="1"/>
              <a:t>a,!b</a:t>
            </a:r>
            <a:r>
              <a:rPr lang="en-US" altLang="zh-CN" dirty="0"/>
              <a:t>)</a:t>
            </a:r>
            <a:r>
              <a:rPr lang="zh-CN" altLang="en-US" dirty="0"/>
              <a:t>。</a:t>
            </a:r>
            <a:endParaRPr lang="en-US" altLang="zh-CN" dirty="0"/>
          </a:p>
          <a:p>
            <a:r>
              <a:rPr lang="en-US" altLang="zh-CN" dirty="0"/>
              <a:t>d=(a&amp;&amp;b)||(a&amp;&amp;c)||(b&amp;&amp;c)=!(!(a&amp;&amp;b) &amp;&amp; !(a&amp;&amp;c) &amp;&amp; !(b&amp;&amp;c))=</a:t>
            </a:r>
            <a:r>
              <a:rPr lang="en-US" altLang="zh-CN" dirty="0" err="1"/>
              <a:t>nand</a:t>
            </a:r>
            <a:r>
              <a:rPr lang="en-US" altLang="zh-CN" dirty="0"/>
              <a:t>(and(</a:t>
            </a:r>
            <a:r>
              <a:rPr lang="en-US" altLang="zh-CN" dirty="0" err="1"/>
              <a:t>nand</a:t>
            </a:r>
            <a:r>
              <a:rPr lang="en-US" altLang="zh-CN" dirty="0"/>
              <a:t>(</a:t>
            </a:r>
            <a:r>
              <a:rPr lang="en-US" altLang="zh-CN" dirty="0" err="1"/>
              <a:t>a,b</a:t>
            </a:r>
            <a:r>
              <a:rPr lang="en-US" altLang="zh-CN" dirty="0"/>
              <a:t>),</a:t>
            </a:r>
            <a:r>
              <a:rPr lang="en-US" altLang="zh-CN" dirty="0" err="1"/>
              <a:t>nand</a:t>
            </a:r>
            <a:r>
              <a:rPr lang="en-US" altLang="zh-CN" dirty="0"/>
              <a:t>(</a:t>
            </a:r>
            <a:r>
              <a:rPr lang="en-US" altLang="zh-CN" dirty="0" err="1"/>
              <a:t>a,c</a:t>
            </a:r>
            <a:r>
              <a:rPr lang="en-US" altLang="zh-CN" dirty="0"/>
              <a:t>)),</a:t>
            </a:r>
            <a:r>
              <a:rPr lang="en-US" altLang="zh-CN" dirty="0" err="1"/>
              <a:t>nand</a:t>
            </a:r>
            <a:r>
              <a:rPr lang="en-US" altLang="zh-CN" dirty="0"/>
              <a:t>(</a:t>
            </a:r>
            <a:r>
              <a:rPr lang="en-US" altLang="zh-CN" dirty="0" err="1"/>
              <a:t>b,c</a:t>
            </a:r>
            <a:r>
              <a:rPr lang="en-US" altLang="zh-CN" dirty="0"/>
              <a:t>))</a:t>
            </a:r>
            <a:r>
              <a:rPr lang="zh-CN" altLang="en-US" dirty="0"/>
              <a:t>。</a:t>
            </a:r>
            <a:r>
              <a:rPr lang="en-US" altLang="zh-CN" dirty="0"/>
              <a:t>and</a:t>
            </a:r>
            <a:r>
              <a:rPr lang="zh-CN" altLang="en-US" dirty="0"/>
              <a:t>就是</a:t>
            </a:r>
            <a:r>
              <a:rPr lang="en-US" altLang="zh-CN" dirty="0"/>
              <a:t>!</a:t>
            </a:r>
            <a:r>
              <a:rPr lang="en-US" altLang="zh-CN" dirty="0" err="1"/>
              <a:t>nand</a:t>
            </a:r>
            <a:r>
              <a:rPr lang="zh-CN" altLang="en-US" dirty="0"/>
              <a:t>。</a:t>
            </a:r>
            <a:r>
              <a:rPr lang="en-US" altLang="zh-CN" dirty="0"/>
              <a:t>!a</a:t>
            </a:r>
            <a:r>
              <a:rPr lang="zh-CN" altLang="en-US" dirty="0"/>
              <a:t>当然可以直接用</a:t>
            </a:r>
            <a:r>
              <a:rPr lang="en-US" altLang="zh-CN" dirty="0" err="1"/>
              <a:t>nand</a:t>
            </a:r>
            <a:r>
              <a:rPr lang="en-US" altLang="zh-CN" dirty="0"/>
              <a:t>(</a:t>
            </a:r>
            <a:r>
              <a:rPr lang="en-US" altLang="zh-CN" dirty="0" err="1"/>
              <a:t>a,a</a:t>
            </a:r>
            <a:r>
              <a:rPr lang="en-US" altLang="zh-CN" dirty="0"/>
              <a:t>)</a:t>
            </a:r>
            <a:r>
              <a:rPr lang="zh-CN" altLang="en-US" dirty="0"/>
              <a:t>实现，但是这样可能有点麻烦，直接实现一个</a:t>
            </a:r>
            <a:r>
              <a:rPr lang="en-US" altLang="zh-CN" dirty="0"/>
              <a:t>!a</a:t>
            </a:r>
            <a:r>
              <a:rPr lang="zh-CN" altLang="en-US" dirty="0"/>
              <a:t>比较简单。</a:t>
            </a:r>
            <a:endParaRPr lang="en-US" altLang="zh-CN" dirty="0"/>
          </a:p>
        </p:txBody>
      </p:sp>
    </p:spTree>
    <p:extLst>
      <p:ext uri="{BB962C8B-B14F-4D97-AF65-F5344CB8AC3E}">
        <p14:creationId xmlns:p14="http://schemas.microsoft.com/office/powerpoint/2010/main" val="33257665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55CAD0-5EA2-4ED8-9BD2-1F77CA9218A2}"/>
              </a:ext>
            </a:extLst>
          </p:cNvPr>
          <p:cNvSpPr>
            <a:spLocks noGrp="1"/>
          </p:cNvSpPr>
          <p:nvPr>
            <p:ph type="title"/>
          </p:nvPr>
        </p:nvSpPr>
        <p:spPr/>
        <p:txBody>
          <a:bodyPr/>
          <a:lstStyle/>
          <a:p>
            <a:r>
              <a:rPr lang="en-US" altLang="zh-CN" dirty="0"/>
              <a:t>Negative Time Summation</a:t>
            </a:r>
          </a:p>
        </p:txBody>
      </p:sp>
      <p:sp>
        <p:nvSpPr>
          <p:cNvPr id="3" name="内容占位符 2">
            <a:extLst>
              <a:ext uri="{FF2B5EF4-FFF2-40B4-BE49-F238E27FC236}">
                <a16:creationId xmlns:a16="http://schemas.microsoft.com/office/drawing/2014/main" id="{3AE54A84-9E06-4DF9-B966-474FC4AD6E6F}"/>
              </a:ext>
            </a:extLst>
          </p:cNvPr>
          <p:cNvSpPr>
            <a:spLocks noGrp="1"/>
          </p:cNvSpPr>
          <p:nvPr>
            <p:ph idx="1"/>
          </p:nvPr>
        </p:nvSpPr>
        <p:spPr>
          <a:xfrm>
            <a:off x="1293813" y="1524000"/>
            <a:ext cx="9601200" cy="5217368"/>
          </a:xfrm>
        </p:spPr>
        <p:txBody>
          <a:bodyPr>
            <a:normAutofit/>
          </a:bodyPr>
          <a:lstStyle/>
          <a:p>
            <a:r>
              <a:rPr lang="zh-CN" altLang="en-US" dirty="0"/>
              <a:t>首先为了操作方便我们考虑如何搬运一个元素。把一个左边的元素搬到右边的话，假设机器人站在右边的那个格子，我们执行</a:t>
            </a:r>
            <a:r>
              <a:rPr lang="en-US" altLang="zh-CN" dirty="0"/>
              <a:t>10lt</a:t>
            </a:r>
            <a:r>
              <a:rPr lang="zh-CN" altLang="en-US" dirty="0"/>
              <a:t>即可。这样就可以实现任意格子的赋值操作。</a:t>
            </a:r>
            <a:endParaRPr lang="en-US" altLang="zh-CN" dirty="0"/>
          </a:p>
          <a:p>
            <a:r>
              <a:rPr lang="zh-CN" altLang="en-US" dirty="0"/>
              <a:t>接下来考虑如何实现</a:t>
            </a:r>
            <a:r>
              <a:rPr lang="en-US" altLang="zh-CN" dirty="0"/>
              <a:t>!a</a:t>
            </a:r>
            <a:r>
              <a:rPr lang="zh-CN" altLang="en-US" dirty="0"/>
              <a:t>（</a:t>
            </a:r>
            <a:r>
              <a:rPr lang="en-US" altLang="zh-CN" dirty="0"/>
              <a:t>a=0</a:t>
            </a:r>
            <a:r>
              <a:rPr lang="zh-CN" altLang="en-US" dirty="0"/>
              <a:t>或</a:t>
            </a:r>
            <a:r>
              <a:rPr lang="en-US" altLang="zh-CN" dirty="0"/>
              <a:t>1</a:t>
            </a:r>
            <a:r>
              <a:rPr lang="zh-CN" altLang="en-US" dirty="0"/>
              <a:t>），这和搬运元素类似，将</a:t>
            </a:r>
            <a:r>
              <a:rPr lang="en-US" altLang="zh-CN" dirty="0"/>
              <a:t>01</a:t>
            </a:r>
            <a:r>
              <a:rPr lang="zh-CN" altLang="en-US" dirty="0"/>
              <a:t>反过来即可，例如</a:t>
            </a:r>
            <a:r>
              <a:rPr lang="en-US" altLang="zh-CN" dirty="0"/>
              <a:t>01lt</a:t>
            </a:r>
            <a:r>
              <a:rPr lang="zh-CN" altLang="en-US" dirty="0"/>
              <a:t>。</a:t>
            </a:r>
            <a:endParaRPr lang="en-US" altLang="zh-CN" dirty="0"/>
          </a:p>
          <a:p>
            <a:r>
              <a:rPr lang="zh-CN" altLang="en-US" dirty="0"/>
              <a:t>接下来考虑如何实现</a:t>
            </a:r>
            <a:r>
              <a:rPr lang="en-US" altLang="zh-CN" dirty="0" err="1"/>
              <a:t>nand</a:t>
            </a:r>
            <a:r>
              <a:rPr lang="en-US" altLang="zh-CN" dirty="0"/>
              <a:t>(</a:t>
            </a:r>
            <a:r>
              <a:rPr lang="en-US" altLang="zh-CN" dirty="0" err="1"/>
              <a:t>a,b</a:t>
            </a:r>
            <a:r>
              <a:rPr lang="en-US" altLang="zh-CN" dirty="0"/>
              <a:t>)</a:t>
            </a:r>
            <a:r>
              <a:rPr lang="zh-CN" altLang="en-US" dirty="0"/>
              <a:t>，这个构造会稍微复杂一些。</a:t>
            </a:r>
            <a:endParaRPr lang="en-US" altLang="zh-CN" dirty="0"/>
          </a:p>
        </p:txBody>
      </p:sp>
    </p:spTree>
    <p:extLst>
      <p:ext uri="{BB962C8B-B14F-4D97-AF65-F5344CB8AC3E}">
        <p14:creationId xmlns:p14="http://schemas.microsoft.com/office/powerpoint/2010/main" val="18566822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55CAD0-5EA2-4ED8-9BD2-1F77CA9218A2}"/>
              </a:ext>
            </a:extLst>
          </p:cNvPr>
          <p:cNvSpPr>
            <a:spLocks noGrp="1"/>
          </p:cNvSpPr>
          <p:nvPr>
            <p:ph type="title"/>
          </p:nvPr>
        </p:nvSpPr>
        <p:spPr/>
        <p:txBody>
          <a:bodyPr/>
          <a:lstStyle/>
          <a:p>
            <a:r>
              <a:rPr lang="en-US" altLang="zh-CN" dirty="0"/>
              <a:t>Negative Time Summation</a:t>
            </a:r>
          </a:p>
        </p:txBody>
      </p:sp>
      <p:sp>
        <p:nvSpPr>
          <p:cNvPr id="3" name="内容占位符 2">
            <a:extLst>
              <a:ext uri="{FF2B5EF4-FFF2-40B4-BE49-F238E27FC236}">
                <a16:creationId xmlns:a16="http://schemas.microsoft.com/office/drawing/2014/main" id="{3AE54A84-9E06-4DF9-B966-474FC4AD6E6F}"/>
              </a:ext>
            </a:extLst>
          </p:cNvPr>
          <p:cNvSpPr>
            <a:spLocks noGrp="1"/>
          </p:cNvSpPr>
          <p:nvPr>
            <p:ph idx="1"/>
          </p:nvPr>
        </p:nvSpPr>
        <p:spPr>
          <a:xfrm>
            <a:off x="1293813" y="1524000"/>
            <a:ext cx="9601200" cy="5217368"/>
          </a:xfrm>
        </p:spPr>
        <p:txBody>
          <a:bodyPr>
            <a:normAutofit/>
          </a:bodyPr>
          <a:lstStyle/>
          <a:p>
            <a:r>
              <a:rPr lang="zh-CN" altLang="en-US" dirty="0"/>
              <a:t>接下来考虑如何实现</a:t>
            </a:r>
            <a:r>
              <a:rPr lang="en-US" altLang="zh-CN" dirty="0" err="1"/>
              <a:t>nand</a:t>
            </a:r>
            <a:r>
              <a:rPr lang="en-US" altLang="zh-CN" dirty="0"/>
              <a:t>(</a:t>
            </a:r>
            <a:r>
              <a:rPr lang="en-US" altLang="zh-CN" dirty="0" err="1"/>
              <a:t>a,b</a:t>
            </a:r>
            <a:r>
              <a:rPr lang="en-US" altLang="zh-CN" dirty="0"/>
              <a:t>)</a:t>
            </a:r>
            <a:r>
              <a:rPr lang="zh-CN" altLang="en-US" dirty="0"/>
              <a:t>，这个构造会稍微复杂一些。</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dirty="0"/>
              <a:t>大约如图所示，如果两个位置都是</a:t>
            </a:r>
            <a:r>
              <a:rPr lang="en-US" altLang="zh-CN" dirty="0"/>
              <a:t>1</a:t>
            </a:r>
            <a:r>
              <a:rPr lang="zh-CN" altLang="en-US" dirty="0"/>
              <a:t>，就会走到最左侧并且放下一个</a:t>
            </a:r>
            <a:r>
              <a:rPr lang="en-US" altLang="zh-CN" dirty="0"/>
              <a:t>0</a:t>
            </a:r>
            <a:r>
              <a:rPr lang="zh-CN" altLang="en-US" dirty="0"/>
              <a:t>，否则会输出一开始放下的</a:t>
            </a:r>
            <a:r>
              <a:rPr lang="en-US" altLang="zh-CN" dirty="0"/>
              <a:t>1</a:t>
            </a:r>
            <a:r>
              <a:rPr lang="zh-CN" altLang="en-US" dirty="0"/>
              <a:t>。</a:t>
            </a:r>
            <a:endParaRPr lang="en-US" altLang="zh-CN" dirty="0"/>
          </a:p>
        </p:txBody>
      </p:sp>
      <p:pic>
        <p:nvPicPr>
          <p:cNvPr id="5" name="图片 4">
            <a:extLst>
              <a:ext uri="{FF2B5EF4-FFF2-40B4-BE49-F238E27FC236}">
                <a16:creationId xmlns:a16="http://schemas.microsoft.com/office/drawing/2014/main" id="{823A7566-8FE2-465E-8762-A6A8C8E60477}"/>
              </a:ext>
            </a:extLst>
          </p:cNvPr>
          <p:cNvPicPr>
            <a:picLocks noChangeAspect="1"/>
          </p:cNvPicPr>
          <p:nvPr/>
        </p:nvPicPr>
        <p:blipFill>
          <a:blip r:embed="rId2"/>
          <a:stretch>
            <a:fillRect/>
          </a:stretch>
        </p:blipFill>
        <p:spPr>
          <a:xfrm>
            <a:off x="2782044" y="1981200"/>
            <a:ext cx="6448425" cy="3352800"/>
          </a:xfrm>
          <a:prstGeom prst="rect">
            <a:avLst/>
          </a:prstGeom>
        </p:spPr>
      </p:pic>
    </p:spTree>
    <p:extLst>
      <p:ext uri="{BB962C8B-B14F-4D97-AF65-F5344CB8AC3E}">
        <p14:creationId xmlns:p14="http://schemas.microsoft.com/office/powerpoint/2010/main" val="28423802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55CAD0-5EA2-4ED8-9BD2-1F77CA9218A2}"/>
              </a:ext>
            </a:extLst>
          </p:cNvPr>
          <p:cNvSpPr>
            <a:spLocks noGrp="1"/>
          </p:cNvSpPr>
          <p:nvPr>
            <p:ph type="title"/>
          </p:nvPr>
        </p:nvSpPr>
        <p:spPr/>
        <p:txBody>
          <a:bodyPr/>
          <a:lstStyle/>
          <a:p>
            <a:r>
              <a:rPr lang="en-US" altLang="zh-CN" dirty="0"/>
              <a:t>Negative Time Summation</a:t>
            </a:r>
          </a:p>
        </p:txBody>
      </p:sp>
      <p:sp>
        <p:nvSpPr>
          <p:cNvPr id="3" name="内容占位符 2">
            <a:extLst>
              <a:ext uri="{FF2B5EF4-FFF2-40B4-BE49-F238E27FC236}">
                <a16:creationId xmlns:a16="http://schemas.microsoft.com/office/drawing/2014/main" id="{3AE54A84-9E06-4DF9-B966-474FC4AD6E6F}"/>
              </a:ext>
            </a:extLst>
          </p:cNvPr>
          <p:cNvSpPr>
            <a:spLocks noGrp="1"/>
          </p:cNvSpPr>
          <p:nvPr>
            <p:ph idx="1"/>
          </p:nvPr>
        </p:nvSpPr>
        <p:spPr>
          <a:xfrm>
            <a:off x="1293813" y="1524000"/>
            <a:ext cx="9601200" cy="5217368"/>
          </a:xfrm>
        </p:spPr>
        <p:txBody>
          <a:bodyPr>
            <a:normAutofit/>
          </a:bodyPr>
          <a:lstStyle/>
          <a:p>
            <a:r>
              <a:rPr lang="zh-CN" altLang="en-US" dirty="0"/>
              <a:t>有一个问题是执行完</a:t>
            </a:r>
            <a:r>
              <a:rPr lang="en-US" altLang="zh-CN" dirty="0" err="1"/>
              <a:t>nand</a:t>
            </a:r>
            <a:r>
              <a:rPr lang="zh-CN" altLang="en-US" dirty="0"/>
              <a:t>之后无法确定机器人的位置，解决方法是在右方放置</a:t>
            </a:r>
            <a:r>
              <a:rPr lang="en-US" altLang="zh-CN" dirty="0"/>
              <a:t>0eeeeee</a:t>
            </a:r>
            <a:r>
              <a:rPr lang="zh-CN" altLang="en-US" dirty="0"/>
              <a:t>，将机器人移动到</a:t>
            </a:r>
            <a:r>
              <a:rPr lang="en-US" altLang="zh-CN" dirty="0"/>
              <a:t>e</a:t>
            </a:r>
            <a:r>
              <a:rPr lang="zh-CN" altLang="en-US" dirty="0"/>
              <a:t>中，然后执行足够多个</a:t>
            </a:r>
            <a:r>
              <a:rPr lang="en-US" altLang="zh-CN" dirty="0" err="1"/>
              <a:t>lt</a:t>
            </a:r>
            <a:r>
              <a:rPr lang="zh-CN" altLang="en-US" dirty="0"/>
              <a:t>，就会在第一个</a:t>
            </a:r>
            <a:r>
              <a:rPr lang="en-US" altLang="zh-CN" dirty="0"/>
              <a:t>e</a:t>
            </a:r>
            <a:r>
              <a:rPr lang="zh-CN" altLang="en-US" dirty="0"/>
              <a:t>处停下。</a:t>
            </a:r>
            <a:endParaRPr lang="en-US" altLang="zh-CN" dirty="0"/>
          </a:p>
        </p:txBody>
      </p:sp>
    </p:spTree>
    <p:extLst>
      <p:ext uri="{BB962C8B-B14F-4D97-AF65-F5344CB8AC3E}">
        <p14:creationId xmlns:p14="http://schemas.microsoft.com/office/powerpoint/2010/main" val="22597721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C54667C-A188-4942-9866-B1F2452DB5FC}"/>
              </a:ext>
            </a:extLst>
          </p:cNvPr>
          <p:cNvSpPr>
            <a:spLocks noGrp="1"/>
          </p:cNvSpPr>
          <p:nvPr>
            <p:ph type="title"/>
          </p:nvPr>
        </p:nvSpPr>
        <p:spPr/>
        <p:txBody>
          <a:bodyPr/>
          <a:lstStyle/>
          <a:p>
            <a:r>
              <a:rPr lang="zh-CN" altLang="en-US" dirty="0"/>
              <a:t>讲完了</a:t>
            </a:r>
          </a:p>
        </p:txBody>
      </p:sp>
      <p:sp>
        <p:nvSpPr>
          <p:cNvPr id="5" name="文本占位符 4">
            <a:extLst>
              <a:ext uri="{FF2B5EF4-FFF2-40B4-BE49-F238E27FC236}">
                <a16:creationId xmlns:a16="http://schemas.microsoft.com/office/drawing/2014/main" id="{A1212C4B-3486-4BBB-BEDF-F3AD6B824B01}"/>
              </a:ext>
            </a:extLst>
          </p:cNvPr>
          <p:cNvSpPr>
            <a:spLocks noGrp="1"/>
          </p:cNvSpPr>
          <p:nvPr>
            <p:ph type="body" idx="1"/>
          </p:nvPr>
        </p:nvSpPr>
        <p:spPr/>
        <p:txBody>
          <a:bodyPr/>
          <a:lstStyle/>
          <a:p>
            <a:r>
              <a:rPr lang="zh-CN" altLang="en-US" dirty="0"/>
              <a:t>祝大家身体健康</a:t>
            </a:r>
          </a:p>
        </p:txBody>
      </p:sp>
    </p:spTree>
    <p:extLst>
      <p:ext uri="{BB962C8B-B14F-4D97-AF65-F5344CB8AC3E}">
        <p14:creationId xmlns:p14="http://schemas.microsoft.com/office/powerpoint/2010/main" val="33710118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55CAD0-5EA2-4ED8-9BD2-1F77CA9218A2}"/>
              </a:ext>
            </a:extLst>
          </p:cNvPr>
          <p:cNvSpPr>
            <a:spLocks noGrp="1"/>
          </p:cNvSpPr>
          <p:nvPr>
            <p:ph type="title"/>
          </p:nvPr>
        </p:nvSpPr>
        <p:spPr/>
        <p:txBody>
          <a:bodyPr/>
          <a:lstStyle/>
          <a:p>
            <a:r>
              <a:rPr lang="en-US" altLang="zh-CN" dirty="0"/>
              <a:t>Boring Game</a:t>
            </a:r>
            <a:endParaRPr lang="zh-CN" altLang="en-US" dirty="0"/>
          </a:p>
        </p:txBody>
      </p:sp>
      <p:sp>
        <p:nvSpPr>
          <p:cNvPr id="3" name="内容占位符 2">
            <a:extLst>
              <a:ext uri="{FF2B5EF4-FFF2-40B4-BE49-F238E27FC236}">
                <a16:creationId xmlns:a16="http://schemas.microsoft.com/office/drawing/2014/main" id="{3AE54A84-9E06-4DF9-B966-474FC4AD6E6F}"/>
              </a:ext>
            </a:extLst>
          </p:cNvPr>
          <p:cNvSpPr>
            <a:spLocks noGrp="1"/>
          </p:cNvSpPr>
          <p:nvPr>
            <p:ph idx="1"/>
          </p:nvPr>
        </p:nvSpPr>
        <p:spPr/>
        <p:txBody>
          <a:bodyPr/>
          <a:lstStyle/>
          <a:p>
            <a:r>
              <a:rPr lang="zh-CN" altLang="en-US" dirty="0"/>
              <a:t>有一个长度为</a:t>
            </a:r>
            <a:r>
              <a:rPr lang="en-US" altLang="zh-CN" dirty="0"/>
              <a:t>n</a:t>
            </a:r>
            <a:r>
              <a:rPr lang="zh-CN" altLang="en-US" dirty="0"/>
              <a:t>的序列</a:t>
            </a:r>
            <a:r>
              <a:rPr lang="en-US" altLang="zh-CN" dirty="0"/>
              <a:t>a[1]...a[n]</a:t>
            </a:r>
            <a:r>
              <a:rPr lang="zh-CN" altLang="en-US" dirty="0"/>
              <a:t>，你想把它变成</a:t>
            </a:r>
            <a:r>
              <a:rPr lang="en-US" altLang="zh-CN" dirty="0"/>
              <a:t>b[1]...b[n]</a:t>
            </a:r>
            <a:r>
              <a:rPr lang="zh-CN" altLang="en-US" dirty="0"/>
              <a:t>。</a:t>
            </a:r>
            <a:endParaRPr lang="en-US" altLang="zh-CN" dirty="0"/>
          </a:p>
          <a:p>
            <a:r>
              <a:rPr lang="zh-CN" altLang="en-US" dirty="0"/>
              <a:t>只有一种操作：选取一个</a:t>
            </a:r>
            <a:r>
              <a:rPr lang="en-US" altLang="zh-CN" dirty="0"/>
              <a:t>1&lt;t&lt;n</a:t>
            </a:r>
            <a:r>
              <a:rPr lang="zh-CN" altLang="en-US" dirty="0"/>
              <a:t>，把</a:t>
            </a:r>
            <a:r>
              <a:rPr lang="en-US" altLang="zh-CN" dirty="0"/>
              <a:t>(a[t-1],a[t],a[t+1])</a:t>
            </a:r>
            <a:r>
              <a:rPr lang="zh-CN" altLang="en-US" dirty="0"/>
              <a:t>变成</a:t>
            </a:r>
            <a:r>
              <a:rPr lang="en-US" altLang="zh-CN" dirty="0"/>
              <a:t>(a[t-1]+a[t],-a[t],a[t]+a[t+1])</a:t>
            </a:r>
            <a:r>
              <a:rPr lang="zh-CN" altLang="en-US" dirty="0"/>
              <a:t>。</a:t>
            </a:r>
            <a:endParaRPr lang="en-US" altLang="zh-CN" dirty="0"/>
          </a:p>
          <a:p>
            <a:r>
              <a:rPr lang="zh-CN" altLang="en-US" dirty="0"/>
              <a:t>你可以进行任意次操作，问是否可行（可以将</a:t>
            </a:r>
            <a:r>
              <a:rPr lang="en-US" altLang="zh-CN" dirty="0"/>
              <a:t>a</a:t>
            </a:r>
            <a:r>
              <a:rPr lang="zh-CN" altLang="en-US" dirty="0"/>
              <a:t>变成</a:t>
            </a:r>
            <a:r>
              <a:rPr lang="en-US" altLang="zh-CN" dirty="0"/>
              <a:t>b</a:t>
            </a:r>
            <a:r>
              <a:rPr lang="zh-CN" altLang="en-US" dirty="0"/>
              <a:t>）。</a:t>
            </a:r>
          </a:p>
        </p:txBody>
      </p:sp>
      <p:sp>
        <p:nvSpPr>
          <p:cNvPr id="4" name="文本框 3">
            <a:extLst>
              <a:ext uri="{FF2B5EF4-FFF2-40B4-BE49-F238E27FC236}">
                <a16:creationId xmlns:a16="http://schemas.microsoft.com/office/drawing/2014/main" id="{52910A2F-5506-4463-923F-DFAEEA6FEBEF}"/>
              </a:ext>
            </a:extLst>
          </p:cNvPr>
          <p:cNvSpPr txBox="1"/>
          <p:nvPr/>
        </p:nvSpPr>
        <p:spPr>
          <a:xfrm>
            <a:off x="1293813" y="5805264"/>
            <a:ext cx="4800599" cy="341632"/>
          </a:xfrm>
          <a:prstGeom prst="rect">
            <a:avLst/>
          </a:prstGeom>
          <a:noFill/>
        </p:spPr>
        <p:txBody>
          <a:bodyPr wrap="square" rtlCol="0">
            <a:spAutoFit/>
          </a:bodyPr>
          <a:lstStyle/>
          <a:p>
            <a:pPr>
              <a:lnSpc>
                <a:spcPct val="90000"/>
              </a:lnSpc>
            </a:pPr>
            <a:r>
              <a:rPr lang="en-US" altLang="zh-CN" dirty="0"/>
              <a:t>Source</a:t>
            </a:r>
            <a:r>
              <a:rPr lang="zh-CN" altLang="en-US" dirty="0"/>
              <a:t>：玲珑杯</a:t>
            </a:r>
            <a:r>
              <a:rPr lang="en-US" altLang="zh-CN" dirty="0"/>
              <a:t>Round 7</a:t>
            </a:r>
            <a:r>
              <a:rPr lang="zh-CN" altLang="en-US" dirty="0"/>
              <a:t>，有改动</a:t>
            </a:r>
          </a:p>
        </p:txBody>
      </p:sp>
    </p:spTree>
    <p:extLst>
      <p:ext uri="{BB962C8B-B14F-4D97-AF65-F5344CB8AC3E}">
        <p14:creationId xmlns:p14="http://schemas.microsoft.com/office/powerpoint/2010/main" val="14423132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55CAD0-5EA2-4ED8-9BD2-1F77CA9218A2}"/>
              </a:ext>
            </a:extLst>
          </p:cNvPr>
          <p:cNvSpPr>
            <a:spLocks noGrp="1"/>
          </p:cNvSpPr>
          <p:nvPr>
            <p:ph type="title"/>
          </p:nvPr>
        </p:nvSpPr>
        <p:spPr/>
        <p:txBody>
          <a:bodyPr/>
          <a:lstStyle/>
          <a:p>
            <a:r>
              <a:rPr lang="en-US" altLang="zh-CN" dirty="0"/>
              <a:t>Boring Game</a:t>
            </a:r>
            <a:endParaRPr lang="zh-CN" altLang="en-US" dirty="0"/>
          </a:p>
        </p:txBody>
      </p:sp>
      <p:sp>
        <p:nvSpPr>
          <p:cNvPr id="3" name="内容占位符 2">
            <a:extLst>
              <a:ext uri="{FF2B5EF4-FFF2-40B4-BE49-F238E27FC236}">
                <a16:creationId xmlns:a16="http://schemas.microsoft.com/office/drawing/2014/main" id="{3AE54A84-9E06-4DF9-B966-474FC4AD6E6F}"/>
              </a:ext>
            </a:extLst>
          </p:cNvPr>
          <p:cNvSpPr>
            <a:spLocks noGrp="1"/>
          </p:cNvSpPr>
          <p:nvPr>
            <p:ph idx="1"/>
          </p:nvPr>
        </p:nvSpPr>
        <p:spPr/>
        <p:txBody>
          <a:bodyPr/>
          <a:lstStyle/>
          <a:p>
            <a:r>
              <a:rPr lang="zh-CN" altLang="en-US" dirty="0"/>
              <a:t>考察这个数列的前缀和</a:t>
            </a:r>
            <a:endParaRPr lang="en-US" altLang="zh-CN" dirty="0"/>
          </a:p>
          <a:p>
            <a:r>
              <a:rPr lang="en-US" altLang="zh-CN" dirty="0"/>
              <a:t>(a[t-1],a[t],a[t+1])</a:t>
            </a:r>
            <a:r>
              <a:rPr lang="zh-CN" altLang="en-US" dirty="0"/>
              <a:t>的前缀和为</a:t>
            </a:r>
            <a:br>
              <a:rPr lang="en-US" altLang="zh-CN" dirty="0"/>
            </a:br>
            <a:r>
              <a:rPr lang="en-US" altLang="zh-CN" dirty="0"/>
              <a:t>(</a:t>
            </a:r>
            <a:r>
              <a:rPr lang="en-US" altLang="zh-CN" dirty="0" err="1"/>
              <a:t>s+a</a:t>
            </a:r>
            <a:r>
              <a:rPr lang="en-US" altLang="zh-CN" dirty="0"/>
              <a:t>[t-1],</a:t>
            </a:r>
            <a:r>
              <a:rPr lang="en-US" altLang="zh-CN" dirty="0" err="1"/>
              <a:t>s+a</a:t>
            </a:r>
            <a:r>
              <a:rPr lang="en-US" altLang="zh-CN" dirty="0"/>
              <a:t>[t-1]+a[t],</a:t>
            </a:r>
            <a:r>
              <a:rPr lang="en-US" altLang="zh-CN" dirty="0" err="1"/>
              <a:t>s+a</a:t>
            </a:r>
            <a:r>
              <a:rPr lang="en-US" altLang="zh-CN" dirty="0"/>
              <a:t>[t-1]+a[t]+a[t+1])</a:t>
            </a:r>
          </a:p>
          <a:p>
            <a:r>
              <a:rPr lang="en-US" altLang="zh-CN" dirty="0"/>
              <a:t>(a[t-1]+a[t],-a[t],a[t]+a[t+1])</a:t>
            </a:r>
            <a:r>
              <a:rPr lang="zh-CN" altLang="en-US" dirty="0"/>
              <a:t>的前缀和为</a:t>
            </a:r>
            <a:br>
              <a:rPr lang="en-US" altLang="zh-CN" dirty="0"/>
            </a:br>
            <a:r>
              <a:rPr lang="en-US" altLang="zh-CN" dirty="0"/>
              <a:t>(</a:t>
            </a:r>
            <a:r>
              <a:rPr lang="en-US" altLang="zh-CN" dirty="0" err="1"/>
              <a:t>s+a</a:t>
            </a:r>
            <a:r>
              <a:rPr lang="en-US" altLang="zh-CN" dirty="0"/>
              <a:t>[t-1]+a[t],</a:t>
            </a:r>
            <a:r>
              <a:rPr lang="en-US" altLang="zh-CN" dirty="0" err="1"/>
              <a:t>s+a</a:t>
            </a:r>
            <a:r>
              <a:rPr lang="en-US" altLang="zh-CN" dirty="0"/>
              <a:t>[t-1],</a:t>
            </a:r>
            <a:r>
              <a:rPr lang="en-US" altLang="zh-CN" dirty="0" err="1"/>
              <a:t>s+a</a:t>
            </a:r>
            <a:r>
              <a:rPr lang="en-US" altLang="zh-CN" dirty="0"/>
              <a:t>[t-1]+a[t]+a[t+1])</a:t>
            </a:r>
          </a:p>
          <a:p>
            <a:r>
              <a:rPr lang="zh-CN" altLang="en-US" dirty="0"/>
              <a:t>即我们实际上可以交换除了最后一个位置外的任意两个前缀和。</a:t>
            </a:r>
            <a:endParaRPr lang="en-US" altLang="zh-CN" dirty="0"/>
          </a:p>
          <a:p>
            <a:r>
              <a:rPr lang="zh-CN" altLang="en-US" dirty="0"/>
              <a:t>所以只需要将前缀和数组除最后一位外排序比较即可。</a:t>
            </a:r>
          </a:p>
        </p:txBody>
      </p:sp>
    </p:spTree>
    <p:extLst>
      <p:ext uri="{BB962C8B-B14F-4D97-AF65-F5344CB8AC3E}">
        <p14:creationId xmlns:p14="http://schemas.microsoft.com/office/powerpoint/2010/main" val="14745430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55CAD0-5EA2-4ED8-9BD2-1F77CA9218A2}"/>
              </a:ext>
            </a:extLst>
          </p:cNvPr>
          <p:cNvSpPr>
            <a:spLocks noGrp="1"/>
          </p:cNvSpPr>
          <p:nvPr>
            <p:ph type="title"/>
          </p:nvPr>
        </p:nvSpPr>
        <p:spPr/>
        <p:txBody>
          <a:bodyPr/>
          <a:lstStyle/>
          <a:p>
            <a:r>
              <a:rPr lang="zh-CN" altLang="en-US" dirty="0"/>
              <a:t>单调上升路径</a:t>
            </a:r>
          </a:p>
        </p:txBody>
      </p:sp>
      <p:sp>
        <p:nvSpPr>
          <p:cNvPr id="3" name="内容占位符 2">
            <a:extLst>
              <a:ext uri="{FF2B5EF4-FFF2-40B4-BE49-F238E27FC236}">
                <a16:creationId xmlns:a16="http://schemas.microsoft.com/office/drawing/2014/main" id="{3AE54A84-9E06-4DF9-B966-474FC4AD6E6F}"/>
              </a:ext>
            </a:extLst>
          </p:cNvPr>
          <p:cNvSpPr>
            <a:spLocks noGrp="1"/>
          </p:cNvSpPr>
          <p:nvPr>
            <p:ph idx="1"/>
          </p:nvPr>
        </p:nvSpPr>
        <p:spPr/>
        <p:txBody>
          <a:bodyPr/>
          <a:lstStyle/>
          <a:p>
            <a:r>
              <a:rPr lang="zh-CN" altLang="en-US" dirty="0"/>
              <a:t>有一张</a:t>
            </a:r>
            <a:r>
              <a:rPr lang="en-US" altLang="zh-CN" dirty="0"/>
              <a:t>n</a:t>
            </a:r>
            <a:r>
              <a:rPr lang="zh-CN" altLang="en-US" dirty="0"/>
              <a:t>个点的完全图</a:t>
            </a:r>
            <a:r>
              <a:rPr lang="en-US" altLang="zh-CN" dirty="0"/>
              <a:t>G</a:t>
            </a:r>
            <a:r>
              <a:rPr lang="zh-CN" altLang="en-US" dirty="0"/>
              <a:t>，</a:t>
            </a:r>
            <a:r>
              <a:rPr lang="en-US" altLang="zh-CN" dirty="0"/>
              <a:t>n</a:t>
            </a:r>
            <a:r>
              <a:rPr lang="zh-CN" altLang="en-US" dirty="0"/>
              <a:t>为偶数，为每条边确定一个不同的边权，使得这张图的最长单调上升路径边数最少。</a:t>
            </a:r>
            <a:endParaRPr lang="en-US" altLang="zh-CN" dirty="0"/>
          </a:p>
          <a:p>
            <a:r>
              <a:rPr lang="en-US" altLang="zh-CN" dirty="0"/>
              <a:t>1&lt;=n&lt;=500</a:t>
            </a:r>
          </a:p>
          <a:p>
            <a:r>
              <a:rPr lang="zh-CN" altLang="en-US" dirty="0"/>
              <a:t>原题还附有一个提示：</a:t>
            </a:r>
          </a:p>
        </p:txBody>
      </p:sp>
      <p:sp>
        <p:nvSpPr>
          <p:cNvPr id="4" name="文本框 3">
            <a:extLst>
              <a:ext uri="{FF2B5EF4-FFF2-40B4-BE49-F238E27FC236}">
                <a16:creationId xmlns:a16="http://schemas.microsoft.com/office/drawing/2014/main" id="{52910A2F-5506-4463-923F-DFAEEA6FEBEF}"/>
              </a:ext>
            </a:extLst>
          </p:cNvPr>
          <p:cNvSpPr txBox="1"/>
          <p:nvPr/>
        </p:nvSpPr>
        <p:spPr>
          <a:xfrm>
            <a:off x="1293813" y="5805264"/>
            <a:ext cx="5808711" cy="341632"/>
          </a:xfrm>
          <a:prstGeom prst="rect">
            <a:avLst/>
          </a:prstGeom>
          <a:noFill/>
        </p:spPr>
        <p:txBody>
          <a:bodyPr wrap="square" rtlCol="0">
            <a:spAutoFit/>
          </a:bodyPr>
          <a:lstStyle/>
          <a:p>
            <a:pPr>
              <a:lnSpc>
                <a:spcPct val="90000"/>
              </a:lnSpc>
            </a:pPr>
            <a:r>
              <a:rPr lang="en-US" altLang="zh-CN" dirty="0"/>
              <a:t>Source</a:t>
            </a:r>
            <a:r>
              <a:rPr lang="zh-CN" altLang="en-US" dirty="0"/>
              <a:t>：</a:t>
            </a:r>
            <a:r>
              <a:rPr lang="en-US" altLang="zh-CN" dirty="0"/>
              <a:t>CTSC2016</a:t>
            </a:r>
            <a:endParaRPr lang="zh-CN" altLang="en-US" dirty="0"/>
          </a:p>
        </p:txBody>
      </p:sp>
      <p:pic>
        <p:nvPicPr>
          <p:cNvPr id="5" name="图片 4">
            <a:extLst>
              <a:ext uri="{FF2B5EF4-FFF2-40B4-BE49-F238E27FC236}">
                <a16:creationId xmlns:a16="http://schemas.microsoft.com/office/drawing/2014/main" id="{76AA58BB-B167-46C1-8DB9-6144E9353BB4}"/>
              </a:ext>
            </a:extLst>
          </p:cNvPr>
          <p:cNvPicPr>
            <a:picLocks noChangeAspect="1"/>
          </p:cNvPicPr>
          <p:nvPr/>
        </p:nvPicPr>
        <p:blipFill>
          <a:blip r:embed="rId2"/>
          <a:stretch>
            <a:fillRect/>
          </a:stretch>
        </p:blipFill>
        <p:spPr>
          <a:xfrm>
            <a:off x="909836" y="3605951"/>
            <a:ext cx="10815603" cy="1728192"/>
          </a:xfrm>
          <a:prstGeom prst="rect">
            <a:avLst/>
          </a:prstGeom>
        </p:spPr>
      </p:pic>
    </p:spTree>
    <p:extLst>
      <p:ext uri="{BB962C8B-B14F-4D97-AF65-F5344CB8AC3E}">
        <p14:creationId xmlns:p14="http://schemas.microsoft.com/office/powerpoint/2010/main" val="341432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55CAD0-5EA2-4ED8-9BD2-1F77CA9218A2}"/>
              </a:ext>
            </a:extLst>
          </p:cNvPr>
          <p:cNvSpPr>
            <a:spLocks noGrp="1"/>
          </p:cNvSpPr>
          <p:nvPr>
            <p:ph type="title"/>
          </p:nvPr>
        </p:nvSpPr>
        <p:spPr/>
        <p:txBody>
          <a:bodyPr/>
          <a:lstStyle/>
          <a:p>
            <a:r>
              <a:rPr lang="zh-CN" altLang="en-US" dirty="0"/>
              <a:t>单调上升路径</a:t>
            </a:r>
          </a:p>
        </p:txBody>
      </p:sp>
      <p:sp>
        <p:nvSpPr>
          <p:cNvPr id="3" name="内容占位符 2">
            <a:extLst>
              <a:ext uri="{FF2B5EF4-FFF2-40B4-BE49-F238E27FC236}">
                <a16:creationId xmlns:a16="http://schemas.microsoft.com/office/drawing/2014/main" id="{3AE54A84-9E06-4DF9-B966-474FC4AD6E6F}"/>
              </a:ext>
            </a:extLst>
          </p:cNvPr>
          <p:cNvSpPr>
            <a:spLocks noGrp="1"/>
          </p:cNvSpPr>
          <p:nvPr>
            <p:ph idx="1"/>
          </p:nvPr>
        </p:nvSpPr>
        <p:spPr/>
        <p:txBody>
          <a:bodyPr/>
          <a:lstStyle/>
          <a:p>
            <a:r>
              <a:rPr lang="zh-CN" altLang="en-US" dirty="0"/>
              <a:t>由提示或打表可知，答案为</a:t>
            </a:r>
            <a:r>
              <a:rPr lang="en-US" altLang="zh-CN" dirty="0"/>
              <a:t>n-1</a:t>
            </a:r>
            <a:r>
              <a:rPr lang="zh-CN" altLang="en-US" dirty="0"/>
              <a:t>，考虑构造。</a:t>
            </a:r>
            <a:endParaRPr lang="en-US" altLang="zh-CN" dirty="0"/>
          </a:p>
          <a:p>
            <a:r>
              <a:rPr lang="zh-CN" altLang="en-US" dirty="0"/>
              <a:t>考虑把完全图的边分解成</a:t>
            </a:r>
            <a:r>
              <a:rPr lang="en-US" altLang="zh-CN" dirty="0"/>
              <a:t>n-1</a:t>
            </a:r>
            <a:r>
              <a:rPr lang="zh-CN" altLang="en-US" dirty="0"/>
              <a:t>个大小为</a:t>
            </a:r>
            <a:r>
              <a:rPr lang="en-US" altLang="zh-CN" dirty="0"/>
              <a:t>n/2</a:t>
            </a:r>
            <a:r>
              <a:rPr lang="zh-CN" altLang="en-US" dirty="0"/>
              <a:t>的组，每组的边都不在端点处相交，然后把第一组给边权</a:t>
            </a:r>
            <a:r>
              <a:rPr lang="en-US" altLang="zh-CN" dirty="0"/>
              <a:t>1..n/2</a:t>
            </a:r>
            <a:r>
              <a:rPr lang="zh-CN" altLang="en-US" dirty="0"/>
              <a:t>，第二组给</a:t>
            </a:r>
            <a:r>
              <a:rPr lang="en-US" altLang="zh-CN" dirty="0"/>
              <a:t>n/2+1...n</a:t>
            </a:r>
            <a:r>
              <a:rPr lang="zh-CN" altLang="en-US" dirty="0"/>
              <a:t>，以此类推，这样最长上升路径显然不超过</a:t>
            </a:r>
            <a:r>
              <a:rPr lang="en-US" altLang="zh-CN" dirty="0"/>
              <a:t>n-1</a:t>
            </a:r>
            <a:r>
              <a:rPr lang="zh-CN" altLang="en-US" dirty="0"/>
              <a:t>，因为不能在一组经过两次。</a:t>
            </a:r>
            <a:endParaRPr lang="en-US" altLang="zh-CN" dirty="0"/>
          </a:p>
          <a:p>
            <a:r>
              <a:rPr lang="zh-CN" altLang="en-US" dirty="0"/>
              <a:t>这个分解比较经典，我们把</a:t>
            </a:r>
            <a:r>
              <a:rPr lang="en-US" altLang="zh-CN" dirty="0"/>
              <a:t>n-1</a:t>
            </a:r>
            <a:r>
              <a:rPr lang="zh-CN" altLang="en-US" dirty="0"/>
              <a:t>个点围成一个圈，中间放一个点。</a:t>
            </a:r>
            <a:endParaRPr lang="en-US" altLang="zh-CN" dirty="0"/>
          </a:p>
        </p:txBody>
      </p:sp>
    </p:spTree>
    <p:extLst>
      <p:ext uri="{BB962C8B-B14F-4D97-AF65-F5344CB8AC3E}">
        <p14:creationId xmlns:p14="http://schemas.microsoft.com/office/powerpoint/2010/main" val="6018761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静谧 16x9">
  <a:themeElements>
    <a:clrScheme name="Serenity_16x9">
      <a:dk1>
        <a:srgbClr val="164B4F"/>
      </a:dk1>
      <a:lt1>
        <a:sysClr val="window" lastClr="FFFFFF"/>
      </a:lt1>
      <a:dk2>
        <a:srgbClr val="000000"/>
      </a:dk2>
      <a:lt2>
        <a:srgbClr val="C5E5EC"/>
      </a:lt2>
      <a:accent1>
        <a:srgbClr val="1B91A1"/>
      </a:accent1>
      <a:accent2>
        <a:srgbClr val="46AC6F"/>
      </a:accent2>
      <a:accent3>
        <a:srgbClr val="37AFD5"/>
      </a:accent3>
      <a:accent4>
        <a:srgbClr val="6786A9"/>
      </a:accent4>
      <a:accent5>
        <a:srgbClr val="90A693"/>
      </a:accent5>
      <a:accent6>
        <a:srgbClr val="389066"/>
      </a:accent6>
      <a:hlink>
        <a:srgbClr val="27A99A"/>
      </a:hlink>
      <a:folHlink>
        <a:srgbClr val="94AE9D"/>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sz="2400"/>
        </a:defPPr>
      </a:lstStyle>
      <a:style>
        <a:lnRef idx="2">
          <a:schemeClr val="accent1">
            <a:shade val="50000"/>
          </a:schemeClr>
        </a:lnRef>
        <a:fillRef idx="1">
          <a:schemeClr val="accent1"/>
        </a:fillRef>
        <a:effectRef idx="0">
          <a:schemeClr val="accent1"/>
        </a:effectRef>
        <a:fontRef idx="minor">
          <a:schemeClr val="lt1"/>
        </a:fontRef>
      </a:style>
    </a:spDef>
    <a:lnDef>
      <a:spPr>
        <a:ln w="12700"/>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0000"/>
          </a:lnSpc>
          <a:defRPr/>
        </a:defPPr>
      </a:lstStyle>
    </a:txDef>
  </a:objectDefaults>
  <a:extraClrSchemeLst/>
  <a:extLst>
    <a:ext uri="{05A4C25C-085E-4340-85A3-A5531E510DB2}">
      <thm15:themeFamily xmlns:thm15="http://schemas.microsoft.com/office/thememl/2012/main" name="Office_9532160_TF02801109" id="{64D9660F-F553-40F5-B9B2-F16A6361E136}" vid="{B595E204-AB5B-4593-8B71-C0919E13EC0A}"/>
    </a:ext>
  </a:extLst>
</a:theme>
</file>

<file path=ppt/theme/theme2.xml><?xml version="1.0" encoding="utf-8"?>
<a:theme xmlns:a="http://schemas.openxmlformats.org/drawingml/2006/main" name="办公室主题">
  <a:themeElements>
    <a:clrScheme name="Serenity">
      <a:dk1>
        <a:srgbClr val="164B4F"/>
      </a:dk1>
      <a:lt1>
        <a:sysClr val="window" lastClr="FFFFFF"/>
      </a:lt1>
      <a:dk2>
        <a:srgbClr val="000000"/>
      </a:dk2>
      <a:lt2>
        <a:srgbClr val="C5E5EC"/>
      </a:lt2>
      <a:accent1>
        <a:srgbClr val="1B91A1"/>
      </a:accent1>
      <a:accent2>
        <a:srgbClr val="46AC6F"/>
      </a:accent2>
      <a:accent3>
        <a:srgbClr val="37AFD5"/>
      </a:accent3>
      <a:accent4>
        <a:srgbClr val="6786A9"/>
      </a:accent4>
      <a:accent5>
        <a:srgbClr val="90A693"/>
      </a:accent5>
      <a:accent6>
        <a:srgbClr val="389066"/>
      </a:accent6>
      <a:hlink>
        <a:srgbClr val="27A99A"/>
      </a:hlink>
      <a:folHlink>
        <a:srgbClr val="94AE9D"/>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办公室主题">
  <a:themeElements>
    <a:clrScheme name="Serenity">
      <a:dk1>
        <a:srgbClr val="164B4F"/>
      </a:dk1>
      <a:lt1>
        <a:sysClr val="window" lastClr="FFFFFF"/>
      </a:lt1>
      <a:dk2>
        <a:srgbClr val="000000"/>
      </a:dk2>
      <a:lt2>
        <a:srgbClr val="C5E5EC"/>
      </a:lt2>
      <a:accent1>
        <a:srgbClr val="1B91A1"/>
      </a:accent1>
      <a:accent2>
        <a:srgbClr val="46AC6F"/>
      </a:accent2>
      <a:accent3>
        <a:srgbClr val="37AFD5"/>
      </a:accent3>
      <a:accent4>
        <a:srgbClr val="6786A9"/>
      </a:accent4>
      <a:accent5>
        <a:srgbClr val="90A693"/>
      </a:accent5>
      <a:accent6>
        <a:srgbClr val="389066"/>
      </a:accent6>
      <a:hlink>
        <a:srgbClr val="27A99A"/>
      </a:hlink>
      <a:folHlink>
        <a:srgbClr val="94AE9D"/>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false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1360506</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 xsi:nil="true"/>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2011-12-12T13:37:00+00:00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2035-01-01T08:00:00+00:00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TP102801108</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706526</LocLastLocAttemptVersionLookup>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REDMOND\v-soujap</DisplayName>
        <AccountId>1954</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14</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11E33DF-2340-4F4E-B874-B73FEFEBFC8D}">
  <ds:schemaRefs>
    <ds:schemaRef ds:uri="http://schemas.microsoft.com/sharepoint/v3/contenttype/forms"/>
  </ds:schemaRefs>
</ds:datastoreItem>
</file>

<file path=customXml/itemProps2.xml><?xml version="1.0" encoding="utf-8"?>
<ds:datastoreItem xmlns:ds="http://schemas.openxmlformats.org/officeDocument/2006/customXml" ds:itemID="{0F249165-F638-412C-8E0A-DFB7045CA2E0}">
  <ds:schemaRefs>
    <ds:schemaRef ds:uri="http://purl.org/dc/terms/"/>
    <ds:schemaRef ds:uri="http://schemas.microsoft.com/office/2006/documentManagement/types"/>
    <ds:schemaRef ds:uri="http://schemas.microsoft.com/office/2006/metadata/properties"/>
    <ds:schemaRef ds:uri="http://purl.org/dc/elements/1.1/"/>
    <ds:schemaRef ds:uri="http://schemas.openxmlformats.org/package/2006/metadata/core-properties"/>
    <ds:schemaRef ds:uri="http://schemas.microsoft.com/office/infopath/2007/PartnerControls"/>
    <ds:schemaRef ds:uri="4873beb7-5857-4685-be1f-d57550cc96cc"/>
    <ds:schemaRef ds:uri="http://www.w3.org/XML/1998/namespace"/>
    <ds:schemaRef ds:uri="http://purl.org/dc/dcmitype/"/>
  </ds:schemaRefs>
</ds:datastoreItem>
</file>

<file path=customXml/itemProps3.xml><?xml version="1.0" encoding="utf-8"?>
<ds:datastoreItem xmlns:ds="http://schemas.openxmlformats.org/officeDocument/2006/customXml" ds:itemID="{4683C129-7B42-490A-AD74-E9303BC76D3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静谧自然演示文稿（宽屏）</Template>
  <TotalTime>1549</TotalTime>
  <Words>6315</Words>
  <Application>Microsoft Office PowerPoint</Application>
  <PresentationFormat>自定义</PresentationFormat>
  <Paragraphs>273</Paragraphs>
  <Slides>59</Slides>
  <Notes>7</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59</vt:i4>
      </vt:variant>
    </vt:vector>
  </HeadingPairs>
  <TitlesOfParts>
    <vt:vector size="65" baseType="lpstr">
      <vt:lpstr>Salesforce Sans</vt:lpstr>
      <vt:lpstr>Microsoft YaHei</vt:lpstr>
      <vt:lpstr>Microsoft YaHei</vt:lpstr>
      <vt:lpstr>Arial</vt:lpstr>
      <vt:lpstr>Euphemia</vt:lpstr>
      <vt:lpstr>静谧 16x9</vt:lpstr>
      <vt:lpstr>组合与构造（杂题选讲）</vt:lpstr>
      <vt:lpstr>课前问答</vt:lpstr>
      <vt:lpstr>课前问答</vt:lpstr>
      <vt:lpstr>平方</vt:lpstr>
      <vt:lpstr>平方</vt:lpstr>
      <vt:lpstr>Boring Game</vt:lpstr>
      <vt:lpstr>Boring Game</vt:lpstr>
      <vt:lpstr>单调上升路径</vt:lpstr>
      <vt:lpstr>单调上升路径</vt:lpstr>
      <vt:lpstr>单调上升路径</vt:lpstr>
      <vt:lpstr>Misaka Network 与测试</vt:lpstr>
      <vt:lpstr>Misaka Network 与测试</vt:lpstr>
      <vt:lpstr>绯色IOI</vt:lpstr>
      <vt:lpstr>绯色IOI</vt:lpstr>
      <vt:lpstr>绯色IOI</vt:lpstr>
      <vt:lpstr>绯色IOI</vt:lpstr>
      <vt:lpstr>新年的拯救计划</vt:lpstr>
      <vt:lpstr>新年的拯救计划</vt:lpstr>
      <vt:lpstr>新年的拯救计划</vt:lpstr>
      <vt:lpstr>Ancient civilizations</vt:lpstr>
      <vt:lpstr>Ancient civilizations</vt:lpstr>
      <vt:lpstr>Ancient civilizations</vt:lpstr>
      <vt:lpstr>Ancient civilizations</vt:lpstr>
      <vt:lpstr>Modulo Matrix</vt:lpstr>
      <vt:lpstr>Modulo Matrix</vt:lpstr>
      <vt:lpstr>Modulo Matrix</vt:lpstr>
      <vt:lpstr>Transform Board</vt:lpstr>
      <vt:lpstr>Transform Board</vt:lpstr>
      <vt:lpstr>Transform Board</vt:lpstr>
      <vt:lpstr>Egor and an RPG game</vt:lpstr>
      <vt:lpstr>Egor and an RPG game</vt:lpstr>
      <vt:lpstr>Egor and an RPG game</vt:lpstr>
      <vt:lpstr>Omnipotent … Garland</vt:lpstr>
      <vt:lpstr>Omnipotent … Garland</vt:lpstr>
      <vt:lpstr>Omnipotent … Garland</vt:lpstr>
      <vt:lpstr>Omnipotent … Garland</vt:lpstr>
      <vt:lpstr>Public Service</vt:lpstr>
      <vt:lpstr>Public Service</vt:lpstr>
      <vt:lpstr>Public Service</vt:lpstr>
      <vt:lpstr>Public Service</vt:lpstr>
      <vt:lpstr>Public Service</vt:lpstr>
      <vt:lpstr>Public Service</vt:lpstr>
      <vt:lpstr>Public Service</vt:lpstr>
      <vt:lpstr>Sophisticated Device</vt:lpstr>
      <vt:lpstr>Sophisticated Device</vt:lpstr>
      <vt:lpstr>Sophisticated Device</vt:lpstr>
      <vt:lpstr>排行</vt:lpstr>
      <vt:lpstr>排行</vt:lpstr>
      <vt:lpstr>排行</vt:lpstr>
      <vt:lpstr>排行</vt:lpstr>
      <vt:lpstr>排行</vt:lpstr>
      <vt:lpstr>排行</vt:lpstr>
      <vt:lpstr>Negative Time Summation</vt:lpstr>
      <vt:lpstr>Negative Time Summation</vt:lpstr>
      <vt:lpstr>Negative Time Summation</vt:lpstr>
      <vt:lpstr>Negative Time Summation</vt:lpstr>
      <vt:lpstr>Negative Time Summation</vt:lpstr>
      <vt:lpstr>Negative Time Summation</vt:lpstr>
      <vt:lpstr>讲完了</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组合与构造</dc:title>
  <dc:creator>钟 子谦</dc:creator>
  <cp:lastModifiedBy>钟 子谦</cp:lastModifiedBy>
  <cp:revision>755</cp:revision>
  <dcterms:created xsi:type="dcterms:W3CDTF">2019-02-11T03:42:02Z</dcterms:created>
  <dcterms:modified xsi:type="dcterms:W3CDTF">2019-02-13T04:13:11Z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