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296" r:id="rId4"/>
    <p:sldId id="290" r:id="rId5"/>
    <p:sldId id="292" r:id="rId6"/>
    <p:sldId id="293" r:id="rId7"/>
    <p:sldId id="294" r:id="rId8"/>
    <p:sldId id="297" r:id="rId9"/>
    <p:sldId id="298" r:id="rId10"/>
    <p:sldId id="284" r:id="rId11"/>
    <p:sldId id="285" r:id="rId12"/>
    <p:sldId id="279" r:id="rId13"/>
    <p:sldId id="280" r:id="rId14"/>
    <p:sldId id="275" r:id="rId15"/>
    <p:sldId id="276" r:id="rId16"/>
    <p:sldId id="277" r:id="rId17"/>
    <p:sldId id="304" r:id="rId18"/>
    <p:sldId id="303" r:id="rId19"/>
    <p:sldId id="278" r:id="rId20"/>
    <p:sldId id="282" r:id="rId21"/>
    <p:sldId id="283" r:id="rId22"/>
    <p:sldId id="299" r:id="rId23"/>
    <p:sldId id="300" r:id="rId24"/>
    <p:sldId id="301" r:id="rId25"/>
    <p:sldId id="302" r:id="rId26"/>
    <p:sldId id="268" r:id="rId27"/>
    <p:sldId id="288" r:id="rId28"/>
    <p:sldId id="289" r:id="rId29"/>
    <p:sldId id="286" r:id="rId30"/>
    <p:sldId id="269" r:id="rId31"/>
    <p:sldId id="270" r:id="rId32"/>
    <p:sldId id="271" r:id="rId33"/>
    <p:sldId id="273" r:id="rId34"/>
    <p:sldId id="274" r:id="rId35"/>
    <p:sldId id="281"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542" autoAdjust="0"/>
    <p:restoredTop sz="94660"/>
  </p:normalViewPr>
  <p:slideViewPr>
    <p:cSldViewPr snapToGrid="0">
      <p:cViewPr varScale="1">
        <p:scale>
          <a:sx n="64" d="100"/>
          <a:sy n="64" d="100"/>
        </p:scale>
        <p:origin x="86" y="4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D3E061-5C82-4E3E-99B6-505B150F518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4F283BF-5A62-4BC1-82F9-B6BD76786D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9C88B52-B93C-487C-B8D0-27D79803884F}"/>
              </a:ext>
            </a:extLst>
          </p:cNvPr>
          <p:cNvSpPr>
            <a:spLocks noGrp="1"/>
          </p:cNvSpPr>
          <p:nvPr>
            <p:ph type="dt" sz="half" idx="10"/>
          </p:nvPr>
        </p:nvSpPr>
        <p:spPr/>
        <p:txBody>
          <a:bodyPr/>
          <a:lstStyle/>
          <a:p>
            <a:fld id="{F52B1A69-C99A-4674-8943-C426FC73F69A}" type="datetimeFigureOut">
              <a:rPr lang="zh-CN" altLang="en-US" smtClean="0"/>
              <a:t>2019/2/13</a:t>
            </a:fld>
            <a:endParaRPr lang="zh-CN" altLang="en-US"/>
          </a:p>
        </p:txBody>
      </p:sp>
      <p:sp>
        <p:nvSpPr>
          <p:cNvPr id="5" name="页脚占位符 4">
            <a:extLst>
              <a:ext uri="{FF2B5EF4-FFF2-40B4-BE49-F238E27FC236}">
                <a16:creationId xmlns:a16="http://schemas.microsoft.com/office/drawing/2014/main" id="{9057DF09-F51A-409F-B020-9C5ED02B06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B03987-2F5E-4662-8C07-D66A8EF47E7F}"/>
              </a:ext>
            </a:extLst>
          </p:cNvPr>
          <p:cNvSpPr>
            <a:spLocks noGrp="1"/>
          </p:cNvSpPr>
          <p:nvPr>
            <p:ph type="sldNum" sz="quarter" idx="12"/>
          </p:nvPr>
        </p:nvSpPr>
        <p:spPr/>
        <p:txBody>
          <a:bodyPr/>
          <a:lstStyle/>
          <a:p>
            <a:fld id="{1D751CE5-6B44-48E9-B8E2-B257B876AE48}" type="slidenum">
              <a:rPr lang="zh-CN" altLang="en-US" smtClean="0"/>
              <a:t>‹#›</a:t>
            </a:fld>
            <a:endParaRPr lang="zh-CN" altLang="en-US"/>
          </a:p>
        </p:txBody>
      </p:sp>
    </p:spTree>
    <p:extLst>
      <p:ext uri="{BB962C8B-B14F-4D97-AF65-F5344CB8AC3E}">
        <p14:creationId xmlns:p14="http://schemas.microsoft.com/office/powerpoint/2010/main" val="1838589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8E07F6-682F-4239-8B38-E47589EA35F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BDAF840-01B5-4B7C-BF96-35C1A372DE3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5F29C73-5E7F-41C8-AF99-2F588B4198DB}"/>
              </a:ext>
            </a:extLst>
          </p:cNvPr>
          <p:cNvSpPr>
            <a:spLocks noGrp="1"/>
          </p:cNvSpPr>
          <p:nvPr>
            <p:ph type="dt" sz="half" idx="10"/>
          </p:nvPr>
        </p:nvSpPr>
        <p:spPr/>
        <p:txBody>
          <a:bodyPr/>
          <a:lstStyle/>
          <a:p>
            <a:fld id="{F52B1A69-C99A-4674-8943-C426FC73F69A}" type="datetimeFigureOut">
              <a:rPr lang="zh-CN" altLang="en-US" smtClean="0"/>
              <a:t>2019/2/13</a:t>
            </a:fld>
            <a:endParaRPr lang="zh-CN" altLang="en-US"/>
          </a:p>
        </p:txBody>
      </p:sp>
      <p:sp>
        <p:nvSpPr>
          <p:cNvPr id="5" name="页脚占位符 4">
            <a:extLst>
              <a:ext uri="{FF2B5EF4-FFF2-40B4-BE49-F238E27FC236}">
                <a16:creationId xmlns:a16="http://schemas.microsoft.com/office/drawing/2014/main" id="{5615E267-258B-471C-B53D-452FDD2212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4B2C3C-5860-41CD-97ED-065873F9ADF5}"/>
              </a:ext>
            </a:extLst>
          </p:cNvPr>
          <p:cNvSpPr>
            <a:spLocks noGrp="1"/>
          </p:cNvSpPr>
          <p:nvPr>
            <p:ph type="sldNum" sz="quarter" idx="12"/>
          </p:nvPr>
        </p:nvSpPr>
        <p:spPr/>
        <p:txBody>
          <a:bodyPr/>
          <a:lstStyle/>
          <a:p>
            <a:fld id="{1D751CE5-6B44-48E9-B8E2-B257B876AE48}" type="slidenum">
              <a:rPr lang="zh-CN" altLang="en-US" smtClean="0"/>
              <a:t>‹#›</a:t>
            </a:fld>
            <a:endParaRPr lang="zh-CN" altLang="en-US"/>
          </a:p>
        </p:txBody>
      </p:sp>
    </p:spTree>
    <p:extLst>
      <p:ext uri="{BB962C8B-B14F-4D97-AF65-F5344CB8AC3E}">
        <p14:creationId xmlns:p14="http://schemas.microsoft.com/office/powerpoint/2010/main" val="2732815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B872F0A-57F9-4C39-88ED-010E5CBF5DC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227D70E-B3B7-406E-9CE9-84AEF3090D8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A1BB8D9-0D2F-46D2-8F40-83D5ADBF6ACE}"/>
              </a:ext>
            </a:extLst>
          </p:cNvPr>
          <p:cNvSpPr>
            <a:spLocks noGrp="1"/>
          </p:cNvSpPr>
          <p:nvPr>
            <p:ph type="dt" sz="half" idx="10"/>
          </p:nvPr>
        </p:nvSpPr>
        <p:spPr/>
        <p:txBody>
          <a:bodyPr/>
          <a:lstStyle/>
          <a:p>
            <a:fld id="{F52B1A69-C99A-4674-8943-C426FC73F69A}" type="datetimeFigureOut">
              <a:rPr lang="zh-CN" altLang="en-US" smtClean="0"/>
              <a:t>2019/2/13</a:t>
            </a:fld>
            <a:endParaRPr lang="zh-CN" altLang="en-US"/>
          </a:p>
        </p:txBody>
      </p:sp>
      <p:sp>
        <p:nvSpPr>
          <p:cNvPr id="5" name="页脚占位符 4">
            <a:extLst>
              <a:ext uri="{FF2B5EF4-FFF2-40B4-BE49-F238E27FC236}">
                <a16:creationId xmlns:a16="http://schemas.microsoft.com/office/drawing/2014/main" id="{A23CA7A6-D863-4B7E-8114-E5DB4A77DD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C3B7C1-6935-46EC-AEDB-26E9782026DE}"/>
              </a:ext>
            </a:extLst>
          </p:cNvPr>
          <p:cNvSpPr>
            <a:spLocks noGrp="1"/>
          </p:cNvSpPr>
          <p:nvPr>
            <p:ph type="sldNum" sz="quarter" idx="12"/>
          </p:nvPr>
        </p:nvSpPr>
        <p:spPr/>
        <p:txBody>
          <a:bodyPr/>
          <a:lstStyle/>
          <a:p>
            <a:fld id="{1D751CE5-6B44-48E9-B8E2-B257B876AE48}" type="slidenum">
              <a:rPr lang="zh-CN" altLang="en-US" smtClean="0"/>
              <a:t>‹#›</a:t>
            </a:fld>
            <a:endParaRPr lang="zh-CN" altLang="en-US"/>
          </a:p>
        </p:txBody>
      </p:sp>
    </p:spTree>
    <p:extLst>
      <p:ext uri="{BB962C8B-B14F-4D97-AF65-F5344CB8AC3E}">
        <p14:creationId xmlns:p14="http://schemas.microsoft.com/office/powerpoint/2010/main" val="2817420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6AC6E5-A66E-4ED6-BBFB-333B89D5B59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E5EC274-4DDE-4908-BB53-5107FE1C726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DDEA073-809F-44ED-8F2C-53DB690B4145}"/>
              </a:ext>
            </a:extLst>
          </p:cNvPr>
          <p:cNvSpPr>
            <a:spLocks noGrp="1"/>
          </p:cNvSpPr>
          <p:nvPr>
            <p:ph type="dt" sz="half" idx="10"/>
          </p:nvPr>
        </p:nvSpPr>
        <p:spPr/>
        <p:txBody>
          <a:bodyPr/>
          <a:lstStyle/>
          <a:p>
            <a:fld id="{F52B1A69-C99A-4674-8943-C426FC73F69A}" type="datetimeFigureOut">
              <a:rPr lang="zh-CN" altLang="en-US" smtClean="0"/>
              <a:t>2019/2/13</a:t>
            </a:fld>
            <a:endParaRPr lang="zh-CN" altLang="en-US"/>
          </a:p>
        </p:txBody>
      </p:sp>
      <p:sp>
        <p:nvSpPr>
          <p:cNvPr id="5" name="页脚占位符 4">
            <a:extLst>
              <a:ext uri="{FF2B5EF4-FFF2-40B4-BE49-F238E27FC236}">
                <a16:creationId xmlns:a16="http://schemas.microsoft.com/office/drawing/2014/main" id="{6F628808-6396-45E4-8372-7E0D2D4EBA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1B5ED1-F3AD-4740-B267-8004851DD1BF}"/>
              </a:ext>
            </a:extLst>
          </p:cNvPr>
          <p:cNvSpPr>
            <a:spLocks noGrp="1"/>
          </p:cNvSpPr>
          <p:nvPr>
            <p:ph type="sldNum" sz="quarter" idx="12"/>
          </p:nvPr>
        </p:nvSpPr>
        <p:spPr/>
        <p:txBody>
          <a:bodyPr/>
          <a:lstStyle/>
          <a:p>
            <a:fld id="{1D751CE5-6B44-48E9-B8E2-B257B876AE48}" type="slidenum">
              <a:rPr lang="zh-CN" altLang="en-US" smtClean="0"/>
              <a:t>‹#›</a:t>
            </a:fld>
            <a:endParaRPr lang="zh-CN" altLang="en-US"/>
          </a:p>
        </p:txBody>
      </p:sp>
    </p:spTree>
    <p:extLst>
      <p:ext uri="{BB962C8B-B14F-4D97-AF65-F5344CB8AC3E}">
        <p14:creationId xmlns:p14="http://schemas.microsoft.com/office/powerpoint/2010/main" val="4000613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4C187D-9C07-4C27-87E1-998E5834F7A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F44C5F6-8741-45AB-AB0F-F38A71AEE7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28A3608-246A-4548-9841-B39E4A0FB55F}"/>
              </a:ext>
            </a:extLst>
          </p:cNvPr>
          <p:cNvSpPr>
            <a:spLocks noGrp="1"/>
          </p:cNvSpPr>
          <p:nvPr>
            <p:ph type="dt" sz="half" idx="10"/>
          </p:nvPr>
        </p:nvSpPr>
        <p:spPr/>
        <p:txBody>
          <a:bodyPr/>
          <a:lstStyle/>
          <a:p>
            <a:fld id="{F52B1A69-C99A-4674-8943-C426FC73F69A}" type="datetimeFigureOut">
              <a:rPr lang="zh-CN" altLang="en-US" smtClean="0"/>
              <a:t>2019/2/13</a:t>
            </a:fld>
            <a:endParaRPr lang="zh-CN" altLang="en-US"/>
          </a:p>
        </p:txBody>
      </p:sp>
      <p:sp>
        <p:nvSpPr>
          <p:cNvPr id="5" name="页脚占位符 4">
            <a:extLst>
              <a:ext uri="{FF2B5EF4-FFF2-40B4-BE49-F238E27FC236}">
                <a16:creationId xmlns:a16="http://schemas.microsoft.com/office/drawing/2014/main" id="{CDB966D7-D308-46BE-AD8B-29162396A62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699C5C-213E-48F5-A45E-B297A2D28433}"/>
              </a:ext>
            </a:extLst>
          </p:cNvPr>
          <p:cNvSpPr>
            <a:spLocks noGrp="1"/>
          </p:cNvSpPr>
          <p:nvPr>
            <p:ph type="sldNum" sz="quarter" idx="12"/>
          </p:nvPr>
        </p:nvSpPr>
        <p:spPr/>
        <p:txBody>
          <a:bodyPr/>
          <a:lstStyle/>
          <a:p>
            <a:fld id="{1D751CE5-6B44-48E9-B8E2-B257B876AE48}" type="slidenum">
              <a:rPr lang="zh-CN" altLang="en-US" smtClean="0"/>
              <a:t>‹#›</a:t>
            </a:fld>
            <a:endParaRPr lang="zh-CN" altLang="en-US"/>
          </a:p>
        </p:txBody>
      </p:sp>
    </p:spTree>
    <p:extLst>
      <p:ext uri="{BB962C8B-B14F-4D97-AF65-F5344CB8AC3E}">
        <p14:creationId xmlns:p14="http://schemas.microsoft.com/office/powerpoint/2010/main" val="405658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9F3F9-2803-4434-A5C6-799298464D2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94F990-B836-492A-A600-1186E91E0BD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F02279E-BE89-4829-B47D-6C7EF6A4026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C3AFB2D-712B-4AE3-A14E-65B40EF1014F}"/>
              </a:ext>
            </a:extLst>
          </p:cNvPr>
          <p:cNvSpPr>
            <a:spLocks noGrp="1"/>
          </p:cNvSpPr>
          <p:nvPr>
            <p:ph type="dt" sz="half" idx="10"/>
          </p:nvPr>
        </p:nvSpPr>
        <p:spPr/>
        <p:txBody>
          <a:bodyPr/>
          <a:lstStyle/>
          <a:p>
            <a:fld id="{F52B1A69-C99A-4674-8943-C426FC73F69A}" type="datetimeFigureOut">
              <a:rPr lang="zh-CN" altLang="en-US" smtClean="0"/>
              <a:t>2019/2/13</a:t>
            </a:fld>
            <a:endParaRPr lang="zh-CN" altLang="en-US"/>
          </a:p>
        </p:txBody>
      </p:sp>
      <p:sp>
        <p:nvSpPr>
          <p:cNvPr id="6" name="页脚占位符 5">
            <a:extLst>
              <a:ext uri="{FF2B5EF4-FFF2-40B4-BE49-F238E27FC236}">
                <a16:creationId xmlns:a16="http://schemas.microsoft.com/office/drawing/2014/main" id="{A13E02E4-FA82-4D1A-9462-0B5078D4E7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8C3A6A-CDB3-4748-AA19-86904F811528}"/>
              </a:ext>
            </a:extLst>
          </p:cNvPr>
          <p:cNvSpPr>
            <a:spLocks noGrp="1"/>
          </p:cNvSpPr>
          <p:nvPr>
            <p:ph type="sldNum" sz="quarter" idx="12"/>
          </p:nvPr>
        </p:nvSpPr>
        <p:spPr/>
        <p:txBody>
          <a:bodyPr/>
          <a:lstStyle/>
          <a:p>
            <a:fld id="{1D751CE5-6B44-48E9-B8E2-B257B876AE48}" type="slidenum">
              <a:rPr lang="zh-CN" altLang="en-US" smtClean="0"/>
              <a:t>‹#›</a:t>
            </a:fld>
            <a:endParaRPr lang="zh-CN" altLang="en-US"/>
          </a:p>
        </p:txBody>
      </p:sp>
    </p:spTree>
    <p:extLst>
      <p:ext uri="{BB962C8B-B14F-4D97-AF65-F5344CB8AC3E}">
        <p14:creationId xmlns:p14="http://schemas.microsoft.com/office/powerpoint/2010/main" val="1519095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88D90A-44AA-4F96-8FD1-1F198D84328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1BC6FAD-9DA5-4E53-89C3-1306AADD4F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5BF9F98-FFEA-4270-9A29-B16D0A18B13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C299F39-EAB5-4B2C-9BBC-D95B61CB4D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FC311F3-3C30-404E-94A4-4FF686A3974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99A2DDF-06CB-49A1-B291-FD5A4FA3325E}"/>
              </a:ext>
            </a:extLst>
          </p:cNvPr>
          <p:cNvSpPr>
            <a:spLocks noGrp="1"/>
          </p:cNvSpPr>
          <p:nvPr>
            <p:ph type="dt" sz="half" idx="10"/>
          </p:nvPr>
        </p:nvSpPr>
        <p:spPr/>
        <p:txBody>
          <a:bodyPr/>
          <a:lstStyle/>
          <a:p>
            <a:fld id="{F52B1A69-C99A-4674-8943-C426FC73F69A}" type="datetimeFigureOut">
              <a:rPr lang="zh-CN" altLang="en-US" smtClean="0"/>
              <a:t>2019/2/13</a:t>
            </a:fld>
            <a:endParaRPr lang="zh-CN" altLang="en-US"/>
          </a:p>
        </p:txBody>
      </p:sp>
      <p:sp>
        <p:nvSpPr>
          <p:cNvPr id="8" name="页脚占位符 7">
            <a:extLst>
              <a:ext uri="{FF2B5EF4-FFF2-40B4-BE49-F238E27FC236}">
                <a16:creationId xmlns:a16="http://schemas.microsoft.com/office/drawing/2014/main" id="{D251A623-A867-488A-BA53-E481505BB16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5FB0732-2226-4756-B6FE-CAE243CBD909}"/>
              </a:ext>
            </a:extLst>
          </p:cNvPr>
          <p:cNvSpPr>
            <a:spLocks noGrp="1"/>
          </p:cNvSpPr>
          <p:nvPr>
            <p:ph type="sldNum" sz="quarter" idx="12"/>
          </p:nvPr>
        </p:nvSpPr>
        <p:spPr/>
        <p:txBody>
          <a:bodyPr/>
          <a:lstStyle/>
          <a:p>
            <a:fld id="{1D751CE5-6B44-48E9-B8E2-B257B876AE48}" type="slidenum">
              <a:rPr lang="zh-CN" altLang="en-US" smtClean="0"/>
              <a:t>‹#›</a:t>
            </a:fld>
            <a:endParaRPr lang="zh-CN" altLang="en-US"/>
          </a:p>
        </p:txBody>
      </p:sp>
    </p:spTree>
    <p:extLst>
      <p:ext uri="{BB962C8B-B14F-4D97-AF65-F5344CB8AC3E}">
        <p14:creationId xmlns:p14="http://schemas.microsoft.com/office/powerpoint/2010/main" val="1794007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5EA772-5C79-4540-962C-E65F8CA74EA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26277ED-7364-4F99-B9DB-151395730958}"/>
              </a:ext>
            </a:extLst>
          </p:cNvPr>
          <p:cNvSpPr>
            <a:spLocks noGrp="1"/>
          </p:cNvSpPr>
          <p:nvPr>
            <p:ph type="dt" sz="half" idx="10"/>
          </p:nvPr>
        </p:nvSpPr>
        <p:spPr/>
        <p:txBody>
          <a:bodyPr/>
          <a:lstStyle/>
          <a:p>
            <a:fld id="{F52B1A69-C99A-4674-8943-C426FC73F69A}" type="datetimeFigureOut">
              <a:rPr lang="zh-CN" altLang="en-US" smtClean="0"/>
              <a:t>2019/2/13</a:t>
            </a:fld>
            <a:endParaRPr lang="zh-CN" altLang="en-US"/>
          </a:p>
        </p:txBody>
      </p:sp>
      <p:sp>
        <p:nvSpPr>
          <p:cNvPr id="4" name="页脚占位符 3">
            <a:extLst>
              <a:ext uri="{FF2B5EF4-FFF2-40B4-BE49-F238E27FC236}">
                <a16:creationId xmlns:a16="http://schemas.microsoft.com/office/drawing/2014/main" id="{C26E4E1E-E80A-4432-A055-D3641AA633B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121CE26-48F9-46C9-B89B-73A16231C277}"/>
              </a:ext>
            </a:extLst>
          </p:cNvPr>
          <p:cNvSpPr>
            <a:spLocks noGrp="1"/>
          </p:cNvSpPr>
          <p:nvPr>
            <p:ph type="sldNum" sz="quarter" idx="12"/>
          </p:nvPr>
        </p:nvSpPr>
        <p:spPr/>
        <p:txBody>
          <a:bodyPr/>
          <a:lstStyle/>
          <a:p>
            <a:fld id="{1D751CE5-6B44-48E9-B8E2-B257B876AE48}" type="slidenum">
              <a:rPr lang="zh-CN" altLang="en-US" smtClean="0"/>
              <a:t>‹#›</a:t>
            </a:fld>
            <a:endParaRPr lang="zh-CN" altLang="en-US"/>
          </a:p>
        </p:txBody>
      </p:sp>
    </p:spTree>
    <p:extLst>
      <p:ext uri="{BB962C8B-B14F-4D97-AF65-F5344CB8AC3E}">
        <p14:creationId xmlns:p14="http://schemas.microsoft.com/office/powerpoint/2010/main" val="2319515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1E76CDF-9749-4D6E-83BE-97D7A1C30E99}"/>
              </a:ext>
            </a:extLst>
          </p:cNvPr>
          <p:cNvSpPr>
            <a:spLocks noGrp="1"/>
          </p:cNvSpPr>
          <p:nvPr>
            <p:ph type="dt" sz="half" idx="10"/>
          </p:nvPr>
        </p:nvSpPr>
        <p:spPr/>
        <p:txBody>
          <a:bodyPr/>
          <a:lstStyle/>
          <a:p>
            <a:fld id="{F52B1A69-C99A-4674-8943-C426FC73F69A}" type="datetimeFigureOut">
              <a:rPr lang="zh-CN" altLang="en-US" smtClean="0"/>
              <a:t>2019/2/13</a:t>
            </a:fld>
            <a:endParaRPr lang="zh-CN" altLang="en-US"/>
          </a:p>
        </p:txBody>
      </p:sp>
      <p:sp>
        <p:nvSpPr>
          <p:cNvPr id="3" name="页脚占位符 2">
            <a:extLst>
              <a:ext uri="{FF2B5EF4-FFF2-40B4-BE49-F238E27FC236}">
                <a16:creationId xmlns:a16="http://schemas.microsoft.com/office/drawing/2014/main" id="{243E233E-C1E6-4BEC-8311-8B9AEA627E1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313C417-AF4C-4C58-A59D-F95225F60A31}"/>
              </a:ext>
            </a:extLst>
          </p:cNvPr>
          <p:cNvSpPr>
            <a:spLocks noGrp="1"/>
          </p:cNvSpPr>
          <p:nvPr>
            <p:ph type="sldNum" sz="quarter" idx="12"/>
          </p:nvPr>
        </p:nvSpPr>
        <p:spPr/>
        <p:txBody>
          <a:bodyPr/>
          <a:lstStyle/>
          <a:p>
            <a:fld id="{1D751CE5-6B44-48E9-B8E2-B257B876AE48}" type="slidenum">
              <a:rPr lang="zh-CN" altLang="en-US" smtClean="0"/>
              <a:t>‹#›</a:t>
            </a:fld>
            <a:endParaRPr lang="zh-CN" altLang="en-US"/>
          </a:p>
        </p:txBody>
      </p:sp>
    </p:spTree>
    <p:extLst>
      <p:ext uri="{BB962C8B-B14F-4D97-AF65-F5344CB8AC3E}">
        <p14:creationId xmlns:p14="http://schemas.microsoft.com/office/powerpoint/2010/main" val="4108994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E296A6-D396-4D0E-8DBB-F9C11684118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C99DBF4-21DC-4EF0-8B8C-4841D49756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04D95FE2-9559-4FC6-9B1F-5780F8F47D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E6C2E30-8E2C-4B8F-97BA-E883178ED19C}"/>
              </a:ext>
            </a:extLst>
          </p:cNvPr>
          <p:cNvSpPr>
            <a:spLocks noGrp="1"/>
          </p:cNvSpPr>
          <p:nvPr>
            <p:ph type="dt" sz="half" idx="10"/>
          </p:nvPr>
        </p:nvSpPr>
        <p:spPr/>
        <p:txBody>
          <a:bodyPr/>
          <a:lstStyle/>
          <a:p>
            <a:fld id="{F52B1A69-C99A-4674-8943-C426FC73F69A}" type="datetimeFigureOut">
              <a:rPr lang="zh-CN" altLang="en-US" smtClean="0"/>
              <a:t>2019/2/13</a:t>
            </a:fld>
            <a:endParaRPr lang="zh-CN" altLang="en-US"/>
          </a:p>
        </p:txBody>
      </p:sp>
      <p:sp>
        <p:nvSpPr>
          <p:cNvPr id="6" name="页脚占位符 5">
            <a:extLst>
              <a:ext uri="{FF2B5EF4-FFF2-40B4-BE49-F238E27FC236}">
                <a16:creationId xmlns:a16="http://schemas.microsoft.com/office/drawing/2014/main" id="{57BED413-893D-4F5D-831C-09F3E6AA6A5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7A0B76-9A36-4F13-AC81-029D73389DAD}"/>
              </a:ext>
            </a:extLst>
          </p:cNvPr>
          <p:cNvSpPr>
            <a:spLocks noGrp="1"/>
          </p:cNvSpPr>
          <p:nvPr>
            <p:ph type="sldNum" sz="quarter" idx="12"/>
          </p:nvPr>
        </p:nvSpPr>
        <p:spPr/>
        <p:txBody>
          <a:bodyPr/>
          <a:lstStyle/>
          <a:p>
            <a:fld id="{1D751CE5-6B44-48E9-B8E2-B257B876AE48}" type="slidenum">
              <a:rPr lang="zh-CN" altLang="en-US" smtClean="0"/>
              <a:t>‹#›</a:t>
            </a:fld>
            <a:endParaRPr lang="zh-CN" altLang="en-US"/>
          </a:p>
        </p:txBody>
      </p:sp>
    </p:spTree>
    <p:extLst>
      <p:ext uri="{BB962C8B-B14F-4D97-AF65-F5344CB8AC3E}">
        <p14:creationId xmlns:p14="http://schemas.microsoft.com/office/powerpoint/2010/main" val="3720179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66CB1-664C-4C64-825E-194BE4C52C5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15BD0E0-4C73-4E37-A6A9-8EB2680019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05A1400-CECA-4454-B71E-4F9D89F1E0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1F4D550-3000-4D23-B1D1-6C4249132F2F}"/>
              </a:ext>
            </a:extLst>
          </p:cNvPr>
          <p:cNvSpPr>
            <a:spLocks noGrp="1"/>
          </p:cNvSpPr>
          <p:nvPr>
            <p:ph type="dt" sz="half" idx="10"/>
          </p:nvPr>
        </p:nvSpPr>
        <p:spPr/>
        <p:txBody>
          <a:bodyPr/>
          <a:lstStyle/>
          <a:p>
            <a:fld id="{F52B1A69-C99A-4674-8943-C426FC73F69A}" type="datetimeFigureOut">
              <a:rPr lang="zh-CN" altLang="en-US" smtClean="0"/>
              <a:t>2019/2/13</a:t>
            </a:fld>
            <a:endParaRPr lang="zh-CN" altLang="en-US"/>
          </a:p>
        </p:txBody>
      </p:sp>
      <p:sp>
        <p:nvSpPr>
          <p:cNvPr id="6" name="页脚占位符 5">
            <a:extLst>
              <a:ext uri="{FF2B5EF4-FFF2-40B4-BE49-F238E27FC236}">
                <a16:creationId xmlns:a16="http://schemas.microsoft.com/office/drawing/2014/main" id="{F4E45650-9075-403C-90E3-97A048E02F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215258-A119-4306-BDE3-F9FEBB2DF75B}"/>
              </a:ext>
            </a:extLst>
          </p:cNvPr>
          <p:cNvSpPr>
            <a:spLocks noGrp="1"/>
          </p:cNvSpPr>
          <p:nvPr>
            <p:ph type="sldNum" sz="quarter" idx="12"/>
          </p:nvPr>
        </p:nvSpPr>
        <p:spPr/>
        <p:txBody>
          <a:bodyPr/>
          <a:lstStyle/>
          <a:p>
            <a:fld id="{1D751CE5-6B44-48E9-B8E2-B257B876AE48}" type="slidenum">
              <a:rPr lang="zh-CN" altLang="en-US" smtClean="0"/>
              <a:t>‹#›</a:t>
            </a:fld>
            <a:endParaRPr lang="zh-CN" altLang="en-US"/>
          </a:p>
        </p:txBody>
      </p:sp>
    </p:spTree>
    <p:extLst>
      <p:ext uri="{BB962C8B-B14F-4D97-AF65-F5344CB8AC3E}">
        <p14:creationId xmlns:p14="http://schemas.microsoft.com/office/powerpoint/2010/main" val="3272351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C8C692A-50E9-46B1-880F-0FDF7B64B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F65E365-6B78-4656-97F4-2D1D7E46B3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44B51ED-ECC6-47E9-900D-FC039788A4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2B1A69-C99A-4674-8943-C426FC73F69A}" type="datetimeFigureOut">
              <a:rPr lang="zh-CN" altLang="en-US" smtClean="0"/>
              <a:t>2019/2/13</a:t>
            </a:fld>
            <a:endParaRPr lang="zh-CN" altLang="en-US"/>
          </a:p>
        </p:txBody>
      </p:sp>
      <p:sp>
        <p:nvSpPr>
          <p:cNvPr id="5" name="页脚占位符 4">
            <a:extLst>
              <a:ext uri="{FF2B5EF4-FFF2-40B4-BE49-F238E27FC236}">
                <a16:creationId xmlns:a16="http://schemas.microsoft.com/office/drawing/2014/main" id="{2969E8A5-42E0-4310-BDFA-F22D08F193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E7A139E-CFB7-4402-A7C5-DCAA8316E9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51CE5-6B44-48E9-B8E2-B257B876AE48}" type="slidenum">
              <a:rPr lang="zh-CN" altLang="en-US" smtClean="0"/>
              <a:t>‹#›</a:t>
            </a:fld>
            <a:endParaRPr lang="zh-CN" altLang="en-US"/>
          </a:p>
        </p:txBody>
      </p:sp>
    </p:spTree>
    <p:extLst>
      <p:ext uri="{BB962C8B-B14F-4D97-AF65-F5344CB8AC3E}">
        <p14:creationId xmlns:p14="http://schemas.microsoft.com/office/powerpoint/2010/main" val="4236284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AB295D-052F-4C96-8CEE-1A88D1BD6680}"/>
              </a:ext>
            </a:extLst>
          </p:cNvPr>
          <p:cNvSpPr>
            <a:spLocks noGrp="1"/>
          </p:cNvSpPr>
          <p:nvPr>
            <p:ph type="ctrTitle"/>
          </p:nvPr>
        </p:nvSpPr>
        <p:spPr/>
        <p:txBody>
          <a:bodyPr/>
          <a:lstStyle/>
          <a:p>
            <a:r>
              <a:rPr lang="zh-CN" altLang="en-US" dirty="0">
                <a:latin typeface="楷体" panose="02010609060101010101" pitchFamily="49" charset="-122"/>
                <a:ea typeface="楷体" panose="02010609060101010101" pitchFamily="49" charset="-122"/>
              </a:rPr>
              <a:t>动态规划问题选讲</a:t>
            </a:r>
            <a:endParaRPr lang="zh-CN" altLang="en-US" sz="2400" dirty="0">
              <a:latin typeface="楷体" panose="02010609060101010101" pitchFamily="49" charset="-122"/>
              <a:ea typeface="楷体" panose="02010609060101010101" pitchFamily="49" charset="-122"/>
            </a:endParaRPr>
          </a:p>
        </p:txBody>
      </p:sp>
      <p:sp>
        <p:nvSpPr>
          <p:cNvPr id="3" name="副标题 2">
            <a:extLst>
              <a:ext uri="{FF2B5EF4-FFF2-40B4-BE49-F238E27FC236}">
                <a16:creationId xmlns:a16="http://schemas.microsoft.com/office/drawing/2014/main" id="{4FC0B7B6-006C-4516-BDAC-B2DEF4A0E552}"/>
              </a:ext>
            </a:extLst>
          </p:cNvPr>
          <p:cNvSpPr>
            <a:spLocks noGrp="1"/>
          </p:cNvSpPr>
          <p:nvPr>
            <p:ph type="subTitle" idx="1"/>
          </p:nvPr>
        </p:nvSpPr>
        <p:spPr/>
        <p:txBody>
          <a:bodyPr/>
          <a:lstStyle/>
          <a:p>
            <a:r>
              <a:rPr lang="en-US" altLang="zh-CN" dirty="0">
                <a:latin typeface="楷体" panose="02010609060101010101" pitchFamily="49" charset="-122"/>
                <a:ea typeface="楷体" panose="02010609060101010101" pitchFamily="49" charset="-122"/>
              </a:rPr>
              <a:t>ditoly</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27611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AC03E-36AE-4CB9-99B2-E781F10DE5DA}"/>
              </a:ext>
            </a:extLst>
          </p:cNvPr>
          <p:cNvSpPr>
            <a:spLocks noGrp="1"/>
          </p:cNvSpPr>
          <p:nvPr>
            <p:ph type="title"/>
          </p:nvPr>
        </p:nvSpPr>
        <p:spPr/>
        <p:txBody>
          <a:bodyPr/>
          <a:lstStyle/>
          <a:p>
            <a:r>
              <a:rPr lang="zh-CN" altLang="en-US" dirty="0"/>
              <a:t>简单计数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45E403E-151D-47AF-9FBD-F96EB60E572C}"/>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𝑛</m:t>
                    </m:r>
                  </m:oMath>
                </a14:m>
                <a:r>
                  <a:rPr lang="zh-CN" altLang="en-US" dirty="0"/>
                  <a:t>个</a:t>
                </a:r>
                <a14:m>
                  <m:oMath xmlns:m="http://schemas.openxmlformats.org/officeDocument/2006/math">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m:t>
                    </m:r>
                    <m:r>
                      <a:rPr lang="zh-CN" altLang="en-US" i="1" dirty="0">
                        <a:latin typeface="Cambria Math" panose="02040503050406030204" pitchFamily="18" charset="0"/>
                      </a:rPr>
                      <m:t>内</m:t>
                    </m:r>
                  </m:oMath>
                </a14:m>
                <a:r>
                  <a:rPr lang="zh-CN" altLang="en-US" dirty="0"/>
                  <a:t>的整数变量，其中</a:t>
                </a:r>
                <a14:m>
                  <m:oMath xmlns:m="http://schemas.openxmlformats.org/officeDocument/2006/math">
                    <m:r>
                      <a:rPr lang="en-US" altLang="zh-CN" b="0" i="1" smtClean="0">
                        <a:latin typeface="Cambria Math" panose="02040503050406030204" pitchFamily="18" charset="0"/>
                      </a:rPr>
                      <m:t>𝑖</m:t>
                    </m:r>
                  </m:oMath>
                </a14:m>
                <a:r>
                  <a:rPr lang="zh-CN" altLang="en-US" dirty="0"/>
                  <a:t>不能连续出现超过</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次</m:t>
                    </m:r>
                  </m:oMath>
                </a14:m>
                <a:r>
                  <a:rPr lang="zh-CN" altLang="en-US" dirty="0"/>
                  <a:t>，求方案数</a:t>
                </a:r>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≤5000，1≤</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5</m:t>
                        </m:r>
                      </m:sup>
                    </m:sSup>
                  </m:oMath>
                </a14:m>
                <a:endParaRPr lang="zh-CN" altLang="en-US" dirty="0"/>
              </a:p>
            </p:txBody>
          </p:sp>
        </mc:Choice>
        <mc:Fallback xmlns="">
          <p:sp>
            <p:nvSpPr>
              <p:cNvPr id="3" name="内容占位符 2">
                <a:extLst>
                  <a:ext uri="{FF2B5EF4-FFF2-40B4-BE49-F238E27FC236}">
                    <a16:creationId xmlns:a16="http://schemas.microsoft.com/office/drawing/2014/main" id="{845E403E-151D-47AF-9FBD-F96EB60E572C}"/>
                  </a:ext>
                </a:extLst>
              </p:cNvPr>
              <p:cNvSpPr>
                <a:spLocks noGrp="1" noRot="1" noChangeAspect="1" noMove="1" noResize="1" noEditPoints="1" noAdjustHandles="1" noChangeArrowheads="1" noChangeShapeType="1" noTextEdit="1"/>
              </p:cNvSpPr>
              <p:nvPr>
                <p:ph idx="1"/>
              </p:nvPr>
            </p:nvSpPr>
            <p:spPr>
              <a:blipFill>
                <a:blip r:embed="rId2"/>
                <a:stretch>
                  <a:fillRect t="-2381"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7108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BB3E60-1C9F-46D2-AE81-8EFDD08868E8}"/>
              </a:ext>
            </a:extLst>
          </p:cNvPr>
          <p:cNvSpPr>
            <a:spLocks noGrp="1"/>
          </p:cNvSpPr>
          <p:nvPr>
            <p:ph type="title"/>
          </p:nvPr>
        </p:nvSpPr>
        <p:spPr/>
        <p:txBody>
          <a:bodyPr/>
          <a:lstStyle/>
          <a:p>
            <a:r>
              <a:rPr lang="zh-CN" altLang="en-US" dirty="0"/>
              <a:t>简单计数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FBB50E9-BB54-44F5-801B-3C4DBC22BABA}"/>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zh-CN" altLang="en-US" i="1">
                        <a:latin typeface="Cambria Math" panose="02040503050406030204" pitchFamily="18" charset="0"/>
                      </a:rPr>
                      <m:t>表示</m:t>
                    </m:r>
                    <m:r>
                      <a:rPr lang="zh-CN" altLang="en-US" i="1" smtClean="0">
                        <a:latin typeface="Cambria Math" panose="02040503050406030204" pitchFamily="18" charset="0"/>
                      </a:rPr>
                      <m:t>前</m:t>
                    </m:r>
                    <m:r>
                      <a:rPr lang="en-US" altLang="zh-CN" b="0" i="1" smtClean="0">
                        <a:latin typeface="Cambria Math" panose="02040503050406030204" pitchFamily="18" charset="0"/>
                      </a:rPr>
                      <m:t>𝑖</m:t>
                    </m:r>
                  </m:oMath>
                </a14:m>
                <a:r>
                  <a:rPr lang="zh-CN" altLang="en-US" dirty="0"/>
                  <a:t>个变量最后一个为</a:t>
                </a:r>
                <a14:m>
                  <m:oMath xmlns:m="http://schemas.openxmlformats.org/officeDocument/2006/math">
                    <m:r>
                      <a:rPr lang="en-US" altLang="zh-CN" b="0" i="1" smtClean="0">
                        <a:latin typeface="Cambria Math" panose="02040503050406030204" pitchFamily="18" charset="0"/>
                      </a:rPr>
                      <m:t>𝑗</m:t>
                    </m:r>
                  </m:oMath>
                </a14:m>
                <a:r>
                  <a:rPr lang="zh-CN" altLang="en-US" dirty="0"/>
                  <a:t>的方案数</a:t>
                </a:r>
                <a:endParaRPr lang="en-US" altLang="zh-CN" dirty="0"/>
              </a:p>
              <a:p>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−1,</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e>
                    </m:nary>
                  </m:oMath>
                </a14:m>
                <a:endParaRPr lang="en-US" altLang="zh-CN" dirty="0"/>
              </a:p>
              <a:p>
                <a:r>
                  <a:rPr lang="zh-CN" altLang="en-US" dirty="0"/>
                  <a:t>对于</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r>
                      <a:rPr lang="zh-CN" altLang="en-US" i="1">
                        <a:latin typeface="Cambria Math" panose="02040503050406030204" pitchFamily="18" charset="0"/>
                      </a:rPr>
                      <m:t>相同</m:t>
                    </m:r>
                  </m:oMath>
                </a14:m>
                <a:r>
                  <a:rPr lang="zh-CN" altLang="en-US" dirty="0"/>
                  <a:t>的</a:t>
                </a:r>
                <a14:m>
                  <m:oMath xmlns:m="http://schemas.openxmlformats.org/officeDocument/2006/math">
                    <m:r>
                      <a:rPr lang="en-US" altLang="zh-CN" b="0" i="1" dirty="0" smtClean="0">
                        <a:latin typeface="Cambria Math" panose="02040503050406030204" pitchFamily="18" charset="0"/>
                      </a:rPr>
                      <m:t>𝑗</m:t>
                    </m:r>
                  </m:oMath>
                </a14:m>
                <a:r>
                  <a:rPr lang="zh-CN" altLang="en-US" dirty="0"/>
                  <a:t>，方案数也相同，可以一起转移</a:t>
                </a:r>
                <a:endParaRPr lang="en-US" altLang="zh-CN" dirty="0"/>
              </a:p>
              <a:p>
                <a:r>
                  <a:rPr lang="zh-CN" altLang="en-US" dirty="0"/>
                  <a:t>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4FBB50E9-BB54-44F5-801B-3C4DBC22BABA}"/>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69143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D5B3B-478A-43F7-8373-16C3E7A30817}"/>
              </a:ext>
            </a:extLst>
          </p:cNvPr>
          <p:cNvSpPr>
            <a:spLocks noGrp="1"/>
          </p:cNvSpPr>
          <p:nvPr>
            <p:ph type="title"/>
          </p:nvPr>
        </p:nvSpPr>
        <p:spPr/>
        <p:txBody>
          <a:bodyPr/>
          <a:lstStyle/>
          <a:p>
            <a:r>
              <a:rPr lang="en-US" altLang="zh-CN" dirty="0"/>
              <a:t>CF995F Cowmpany Cowmpensation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DAB66A-E52B-4412-9BD8-B8D86B5A8188}"/>
                  </a:ext>
                </a:extLst>
              </p:cNvPr>
              <p:cNvSpPr>
                <a:spLocks noGrp="1"/>
              </p:cNvSpPr>
              <p:nvPr>
                <p:ph idx="1"/>
              </p:nvPr>
            </p:nvSpPr>
            <p:spPr/>
            <p:txBody>
              <a:bodyPr>
                <a:normAutofit/>
              </a:bodyPr>
              <a:lstStyle/>
              <a:p>
                <a:r>
                  <a:rPr lang="zh-CN" altLang="en-US" dirty="0"/>
                  <a:t>给出一棵</a:t>
                </a:r>
                <a14:m>
                  <m:oMath xmlns:m="http://schemas.openxmlformats.org/officeDocument/2006/math">
                    <m:r>
                      <a:rPr lang="en-US" altLang="zh-CN" b="0" i="1" smtClean="0">
                        <a:latin typeface="Cambria Math" panose="02040503050406030204" pitchFamily="18" charset="0"/>
                      </a:rPr>
                      <m:t>𝑛</m:t>
                    </m:r>
                  </m:oMath>
                </a14:m>
                <a:r>
                  <a:rPr lang="zh-CN" altLang="en-US" dirty="0"/>
                  <a:t>个点的有根树，每个点可以有一个</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oMath>
                </a14:m>
                <a:r>
                  <a:rPr lang="zh-CN" altLang="en-US" dirty="0"/>
                  <a:t>内的整数点权，问有多少种点权满足儿子点权不大于父亲</a:t>
                </a:r>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≤3000，1≤</m:t>
                    </m:r>
                    <m:r>
                      <a:rPr lang="en-US" altLang="zh-CN" b="0" i="1" smtClean="0">
                        <a:latin typeface="Cambria Math" panose="02040503050406030204" pitchFamily="18" charset="0"/>
                        <a:ea typeface="Cambria Math" panose="02040503050406030204" pitchFamily="18" charset="0"/>
                      </a:rPr>
                      <m:t>𝐷</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9</m:t>
                        </m:r>
                      </m:sup>
                    </m:sSup>
                  </m:oMath>
                </a14:m>
                <a:endParaRPr lang="zh-CN" altLang="en-US" dirty="0"/>
              </a:p>
            </p:txBody>
          </p:sp>
        </mc:Choice>
        <mc:Fallback xmlns="">
          <p:sp>
            <p:nvSpPr>
              <p:cNvPr id="3" name="内容占位符 2">
                <a:extLst>
                  <a:ext uri="{FF2B5EF4-FFF2-40B4-BE49-F238E27FC236}">
                    <a16:creationId xmlns:a16="http://schemas.microsoft.com/office/drawing/2014/main" id="{20DAB66A-E52B-4412-9BD8-B8D86B5A8188}"/>
                  </a:ext>
                </a:extLst>
              </p:cNvPr>
              <p:cNvSpPr>
                <a:spLocks noGrp="1" noRot="1" noChangeAspect="1" noMove="1" noResize="1" noEditPoints="1" noAdjustHandles="1" noChangeArrowheads="1" noChangeShapeType="1" noTextEdit="1"/>
              </p:cNvSpPr>
              <p:nvPr>
                <p:ph idx="1"/>
              </p:nvPr>
            </p:nvSpPr>
            <p:spPr>
              <a:blipFill>
                <a:blip r:embed="rId2"/>
                <a:stretch>
                  <a:fillRect l="-1043" t="-2381" r="-4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32944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D5B3B-478A-43F7-8373-16C3E7A30817}"/>
              </a:ext>
            </a:extLst>
          </p:cNvPr>
          <p:cNvSpPr>
            <a:spLocks noGrp="1"/>
          </p:cNvSpPr>
          <p:nvPr>
            <p:ph type="title"/>
          </p:nvPr>
        </p:nvSpPr>
        <p:spPr/>
        <p:txBody>
          <a:bodyPr/>
          <a:lstStyle/>
          <a:p>
            <a:r>
              <a:rPr lang="en-US" altLang="zh-CN" dirty="0"/>
              <a:t>CF995F Cowmpany Cowmpensation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DAB66A-E52B-4412-9BD8-B8D86B5A8188}"/>
                  </a:ext>
                </a:extLst>
              </p:cNvPr>
              <p:cNvSpPr>
                <a:spLocks noGrp="1"/>
              </p:cNvSpPr>
              <p:nvPr>
                <p:ph idx="1"/>
              </p:nvPr>
            </p:nvSpPr>
            <p:spPr/>
            <p:txBody>
              <a:bodyPr>
                <a:normAutofit/>
              </a:bodyPr>
              <a:lstStyle/>
              <a:p>
                <a:r>
                  <a:rPr lang="zh-CN" altLang="en-US" dirty="0"/>
                  <a:t>枚举最终一共出现多少种权值，方案数乘上</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𝐷</m:t>
                        </m:r>
                      </m:sub>
                      <m:sup>
                        <m:r>
                          <a:rPr lang="en-US" altLang="zh-CN" b="0" i="1" smtClean="0">
                            <a:latin typeface="Cambria Math" panose="02040503050406030204" pitchFamily="18" charset="0"/>
                          </a:rPr>
                          <m:t>𝑖</m:t>
                        </m:r>
                      </m:sup>
                    </m:sSubSup>
                    <m:r>
                      <a:rPr lang="zh-CN" altLang="en-US" i="1">
                        <a:latin typeface="Cambria Math" panose="02040503050406030204" pitchFamily="18" charset="0"/>
                      </a:rPr>
                      <m:t>算</m:t>
                    </m:r>
                  </m:oMath>
                </a14:m>
                <a:r>
                  <a:rPr lang="zh-CN" altLang="en-US" dirty="0"/>
                  <a:t>答案</a:t>
                </a:r>
                <a:endParaRPr lang="en-US" altLang="zh-CN" dirty="0"/>
              </a:p>
              <a:p>
                <a:r>
                  <a:rPr lang="zh-CN" altLang="en-US" dirty="0"/>
                  <a:t>容斥，对每个</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zh-CN" altLang="en-US" i="1">
                        <a:latin typeface="Cambria Math" panose="02040503050406030204" pitchFamily="18" charset="0"/>
                        <a:ea typeface="Cambria Math" panose="02040503050406030204" pitchFamily="18" charset="0"/>
                      </a:rPr>
                      <m:t>求出</m:t>
                    </m:r>
                  </m:oMath>
                </a14:m>
                <a:r>
                  <a:rPr lang="zh-CN" altLang="en-US" dirty="0"/>
                  <a:t>所有点权不超过</a:t>
                </a:r>
                <a14:m>
                  <m:oMath xmlns:m="http://schemas.openxmlformats.org/officeDocument/2006/math">
                    <m:r>
                      <a:rPr lang="en-US" altLang="zh-CN" b="0" i="1" smtClean="0">
                        <a:latin typeface="Cambria Math" panose="02040503050406030204" pitchFamily="18" charset="0"/>
                      </a:rPr>
                      <m:t>𝑖</m:t>
                    </m:r>
                  </m:oMath>
                </a14:m>
                <a:r>
                  <a:rPr lang="zh-CN" altLang="en-US" dirty="0"/>
                  <a:t>的方案数</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oMath>
                </a14:m>
                <a:endParaRPr lang="en-US" altLang="zh-CN" b="0" dirty="0"/>
              </a:p>
              <a:p>
                <a14:m>
                  <m:oMath xmlns:m="http://schemas.openxmlformats.org/officeDocument/2006/math">
                    <m:r>
                      <a:rPr lang="en-US" altLang="zh-CN" b="0" i="1" smtClean="0">
                        <a:latin typeface="Cambria Math" panose="02040503050406030204" pitchFamily="18" charset="0"/>
                      </a:rPr>
                      <m:t>𝑑𝑝</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oMath>
                </a14:m>
                <a:r>
                  <a:rPr lang="zh-CN" altLang="en-US" dirty="0"/>
                  <a:t>表示子树</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里</m:t>
                    </m:r>
                  </m:oMath>
                </a14:m>
                <a:r>
                  <a:rPr lang="zh-CN" altLang="en-US" dirty="0"/>
                  <a:t>根权值为</a:t>
                </a:r>
                <a14:m>
                  <m:oMath xmlns:m="http://schemas.openxmlformats.org/officeDocument/2006/math">
                    <m:r>
                      <a:rPr lang="en-US" altLang="zh-CN" b="0" i="1" smtClean="0">
                        <a:latin typeface="Cambria Math" panose="02040503050406030204" pitchFamily="18" charset="0"/>
                      </a:rPr>
                      <m:t>𝑗</m:t>
                    </m:r>
                    <m:r>
                      <a:rPr lang="zh-CN" altLang="en-US" i="1">
                        <a:latin typeface="Cambria Math" panose="02040503050406030204" pitchFamily="18" charset="0"/>
                      </a:rPr>
                      <m:t>的</m:t>
                    </m:r>
                  </m:oMath>
                </a14:m>
                <a:r>
                  <a:rPr lang="zh-CN" altLang="en-US" dirty="0"/>
                  <a:t>方案数，前缀和优化一下就好了</a:t>
                </a:r>
                <a:endParaRPr lang="en-US" altLang="zh-CN" dirty="0"/>
              </a:p>
              <a:p>
                <a:r>
                  <a:rPr lang="zh-CN" altLang="en-US" dirty="0"/>
                  <a:t>那么一共出现</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种</m:t>
                    </m:r>
                  </m:oMath>
                </a14:m>
                <a:r>
                  <a:rPr lang="zh-CN" altLang="en-US" dirty="0"/>
                  <a:t>权值的方案数</a:t>
                </a:r>
                <a14:m>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𝑗</m:t>
                            </m:r>
                          </m:sup>
                        </m:sSubSup>
                        <m:r>
                          <a:rPr lang="en-US" altLang="zh-CN" i="1">
                            <a:latin typeface="Cambria Math" panose="02040503050406030204" pitchFamily="18" charset="0"/>
                          </a:rPr>
                          <m:t>·</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e>
                    </m:nary>
                  </m:oMath>
                </a14:m>
                <a:endParaRPr lang="en-US" altLang="zh-CN" b="0" dirty="0"/>
              </a:p>
              <a:p>
                <a:r>
                  <a:rPr lang="zh-CN" altLang="en-US" dirty="0"/>
                  <a:t>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20DAB66A-E52B-4412-9BD8-B8D86B5A8188}"/>
                  </a:ext>
                </a:extLst>
              </p:cNvPr>
              <p:cNvSpPr>
                <a:spLocks noGrp="1" noRot="1" noChangeAspect="1" noMove="1" noResize="1" noEditPoints="1" noAdjustHandles="1" noChangeArrowheads="1" noChangeShapeType="1" noTextEdit="1"/>
              </p:cNvSpPr>
              <p:nvPr>
                <p:ph idx="1"/>
              </p:nvPr>
            </p:nvSpPr>
            <p:spPr>
              <a:blipFill>
                <a:blip r:embed="rId2"/>
                <a:stretch>
                  <a:fillRect l="-1043" t="-19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9013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736014-B8D9-4A69-87BA-E7856E255E06}"/>
              </a:ext>
            </a:extLst>
          </p:cNvPr>
          <p:cNvSpPr>
            <a:spLocks noGrp="1"/>
          </p:cNvSpPr>
          <p:nvPr>
            <p:ph type="title"/>
          </p:nvPr>
        </p:nvSpPr>
        <p:spPr/>
        <p:txBody>
          <a:bodyPr/>
          <a:lstStyle/>
          <a:p>
            <a:r>
              <a:rPr lang="zh-CN" altLang="en-US" dirty="0"/>
              <a:t>清华集训</a:t>
            </a:r>
            <a:r>
              <a:rPr lang="en-US" altLang="zh-CN" dirty="0"/>
              <a:t>2017 </a:t>
            </a:r>
            <a:r>
              <a:rPr lang="zh-CN" altLang="en-US" dirty="0"/>
              <a:t>某位歌姬的故事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354904F-2E7C-4104-8E97-633855361A04}"/>
                  </a:ext>
                </a:extLst>
              </p:cNvPr>
              <p:cNvSpPr>
                <a:spLocks noGrp="1"/>
              </p:cNvSpPr>
              <p:nvPr>
                <p:ph idx="1"/>
              </p:nvPr>
            </p:nvSpPr>
            <p:spPr/>
            <p:txBody>
              <a:bodyPr/>
              <a:lstStyle/>
              <a:p>
                <a:r>
                  <a:rPr lang="zh-CN" altLang="en-US" dirty="0"/>
                  <a:t>有</a:t>
                </a:r>
                <a14:m>
                  <m:oMath xmlns:m="http://schemas.openxmlformats.org/officeDocument/2006/math">
                    <m:r>
                      <a:rPr lang="en-US" altLang="zh-CN" b="0" i="1" smtClean="0">
                        <a:latin typeface="Cambria Math" panose="02040503050406030204" pitchFamily="18" charset="0"/>
                      </a:rPr>
                      <m:t>𝑛</m:t>
                    </m:r>
                  </m:oMath>
                </a14:m>
                <a:r>
                  <a:rPr lang="zh-CN" altLang="en-US" dirty="0"/>
                  <a:t>个</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zh-CN" altLang="en-US" i="1">
                        <a:latin typeface="Cambria Math" panose="02040503050406030204" pitchFamily="18" charset="0"/>
                      </a:rPr>
                      <m:t>内</m:t>
                    </m:r>
                  </m:oMath>
                </a14:m>
                <a:r>
                  <a:rPr lang="zh-CN" altLang="en-US" dirty="0"/>
                  <a:t>的整数变量，</a:t>
                </a:r>
                <a14:m>
                  <m:oMath xmlns:m="http://schemas.openxmlformats.org/officeDocument/2006/math">
                    <m:r>
                      <a:rPr lang="en-US" altLang="zh-CN" b="0" i="1" smtClean="0">
                        <a:latin typeface="Cambria Math" panose="02040503050406030204" pitchFamily="18" charset="0"/>
                      </a:rPr>
                      <m:t>𝑄</m:t>
                    </m:r>
                    <m:r>
                      <a:rPr lang="zh-CN" altLang="en-US" i="1">
                        <a:latin typeface="Cambria Math" panose="02040503050406030204" pitchFamily="18" charset="0"/>
                      </a:rPr>
                      <m:t>条</m:t>
                    </m:r>
                  </m:oMath>
                </a14:m>
                <a:r>
                  <a:rPr lang="zh-CN" altLang="en-US" dirty="0"/>
                  <a:t>限制，限制形如</a:t>
                </a:r>
                <a14:m>
                  <m:oMath xmlns:m="http://schemas.openxmlformats.org/officeDocument/2006/math">
                    <m:r>
                      <a:rPr lang="zh-CN" altLang="en-US" i="1" dirty="0">
                        <a:latin typeface="Cambria Math" panose="02040503050406030204" pitchFamily="18" charset="0"/>
                      </a:rPr>
                      <m:t>第</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oMath>
                </a14:m>
                <a:r>
                  <a:rPr lang="zh-CN" altLang="en-US" dirty="0"/>
                  <a:t>到第</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个</m:t>
                    </m:r>
                  </m:oMath>
                </a14:m>
                <a:r>
                  <a:rPr lang="zh-CN" altLang="en-US" dirty="0"/>
                  <a:t>变量的最大值为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m:t>
                    </m:r>
                  </m:oMath>
                </a14:m>
                <a:r>
                  <a:rPr lang="zh-CN" altLang="en-US" dirty="0"/>
                  <a:t>求方案数，多组数据。</a:t>
                </a:r>
                <a:endParaRPr lang="en-US" altLang="zh-CN" dirty="0"/>
              </a:p>
              <a:p>
                <a14:m>
                  <m:oMath xmlns:m="http://schemas.openxmlformats.org/officeDocument/2006/math">
                    <m:r>
                      <a:rPr lang="en-US" altLang="zh-CN" b="0" i="1" smtClean="0">
                        <a:latin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≤20</m:t>
                    </m:r>
                    <m:r>
                      <a:rPr lang="zh-CN" altLang="en-US"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≤9∗</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8</m:t>
                        </m:r>
                      </m:sup>
                    </m:sSup>
                    <m:r>
                      <a:rPr lang="zh-CN" altLang="en-US"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𝑄</m:t>
                    </m:r>
                    <m:r>
                      <a:rPr lang="en-US" altLang="zh-CN" b="0" i="1" smtClean="0">
                        <a:latin typeface="Cambria Math" panose="02040503050406030204" pitchFamily="18" charset="0"/>
                        <a:ea typeface="Cambria Math" panose="02040503050406030204" pitchFamily="18" charset="0"/>
                      </a:rPr>
                      <m:t>≤500，1≤</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𝑚</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≤9∗</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8</m:t>
                        </m:r>
                      </m:sup>
                    </m:sSup>
                  </m:oMath>
                </a14:m>
                <a:endParaRPr lang="zh-CN" altLang="en-US" dirty="0"/>
              </a:p>
            </p:txBody>
          </p:sp>
        </mc:Choice>
        <mc:Fallback xmlns="">
          <p:sp>
            <p:nvSpPr>
              <p:cNvPr id="3" name="内容占位符 2">
                <a:extLst>
                  <a:ext uri="{FF2B5EF4-FFF2-40B4-BE49-F238E27FC236}">
                    <a16:creationId xmlns:a16="http://schemas.microsoft.com/office/drawing/2014/main" id="{7354904F-2E7C-4104-8E97-633855361A04}"/>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3790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0B31B8-29A1-497C-A87C-1600D9D69C69}"/>
              </a:ext>
            </a:extLst>
          </p:cNvPr>
          <p:cNvSpPr>
            <a:spLocks noGrp="1"/>
          </p:cNvSpPr>
          <p:nvPr>
            <p:ph type="title"/>
          </p:nvPr>
        </p:nvSpPr>
        <p:spPr/>
        <p:txBody>
          <a:bodyPr/>
          <a:lstStyle/>
          <a:p>
            <a:r>
              <a:rPr lang="zh-CN" altLang="en-US" dirty="0"/>
              <a:t>清华集训</a:t>
            </a:r>
            <a:r>
              <a:rPr lang="en-US" altLang="zh-CN" dirty="0"/>
              <a:t>2017 </a:t>
            </a:r>
            <a:r>
              <a:rPr lang="zh-CN" altLang="en-US" dirty="0"/>
              <a:t>某位歌姬的故事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9D8B741-7756-44C8-8607-9D33A48F6BA5}"/>
                  </a:ext>
                </a:extLst>
              </p:cNvPr>
              <p:cNvSpPr>
                <a:spLocks noGrp="1"/>
              </p:cNvSpPr>
              <p:nvPr>
                <p:ph idx="1"/>
              </p:nvPr>
            </p:nvSpPr>
            <p:spPr/>
            <p:txBody>
              <a:bodyPr>
                <a:normAutofit/>
              </a:bodyPr>
              <a:lstStyle/>
              <a:p>
                <a:r>
                  <a:rPr lang="zh-CN" altLang="en-US" dirty="0"/>
                  <a:t>先离散一下，对每个条件先令</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全部小等于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oMath>
                </a14:m>
                <a:r>
                  <a:rPr lang="zh-CN" altLang="en-US" dirty="0"/>
                  <a:t>，对每个离散出的小块取最小的限制条件</a:t>
                </a:r>
                <a:endParaRPr lang="en-US" altLang="zh-CN" dirty="0"/>
              </a:p>
              <a:p>
                <a:r>
                  <a:rPr lang="zh-CN" altLang="en-US" dirty="0"/>
                  <a:t>容斥不满足的条件，每有一个则乘上一个</a:t>
                </a:r>
                <a14:m>
                  <m:oMath xmlns:m="http://schemas.openxmlformats.org/officeDocument/2006/math">
                    <m:r>
                      <a:rPr lang="en-US" altLang="zh-CN" b="0" i="1" smtClean="0">
                        <a:latin typeface="Cambria Math" panose="02040503050406030204" pitchFamily="18" charset="0"/>
                      </a:rPr>
                      <m:t>−1</m:t>
                    </m:r>
                  </m:oMath>
                </a14:m>
                <a:r>
                  <a:rPr lang="zh-CN" altLang="en-US" dirty="0"/>
                  <a:t>，不满足则</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全部小等于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m:t>
                    </m:r>
                  </m:oMath>
                </a14:m>
                <a:endParaRPr lang="en-US" altLang="zh-CN" dirty="0"/>
              </a:p>
              <a:p>
                <a:r>
                  <a:rPr lang="zh-CN" altLang="en-US" dirty="0"/>
                  <a:t>不满足的限制只会影响最小限制为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oMath>
                </a14:m>
                <a:r>
                  <a:rPr lang="zh-CN" altLang="en-US" dirty="0"/>
                  <a:t>的块</a:t>
                </a:r>
                <a:endParaRPr lang="en-US" altLang="zh-CN" dirty="0"/>
              </a:p>
              <a:p>
                <a:r>
                  <a:rPr lang="zh-CN" altLang="en-US" dirty="0"/>
                  <a:t>每种</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做</m:t>
                    </m:r>
                    <m:r>
                      <a:rPr lang="zh-CN" altLang="en-US" i="1" smtClean="0">
                        <a:latin typeface="Cambria Math" panose="02040503050406030204" pitchFamily="18" charset="0"/>
                      </a:rPr>
                      <m:t>一次</m:t>
                    </m:r>
                  </m:oMath>
                </a14:m>
                <a:r>
                  <a:rPr lang="en-US" altLang="zh-CN" dirty="0"/>
                  <a:t>DP</a:t>
                </a:r>
                <a:r>
                  <a:rPr lang="zh-CN" altLang="en-US" dirty="0"/>
                  <a:t>，按左端点排个序，</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oMath>
                </a14:m>
                <a:r>
                  <a:rPr lang="zh-CN" altLang="en-US" dirty="0"/>
                  <a:t>表示前</a:t>
                </a:r>
                <a14:m>
                  <m:oMath xmlns:m="http://schemas.openxmlformats.org/officeDocument/2006/math">
                    <m:r>
                      <a:rPr lang="en-US" altLang="zh-CN" b="0" i="1" smtClean="0">
                        <a:latin typeface="Cambria Math" panose="02040503050406030204" pitchFamily="18" charset="0"/>
                      </a:rPr>
                      <m:t>𝑖</m:t>
                    </m:r>
                  </m:oMath>
                </a14:m>
                <a:r>
                  <a:rPr lang="zh-CN" altLang="en-US" dirty="0"/>
                  <a:t>个条件，不满足的条件右端点最大为</a:t>
                </a:r>
                <a14:m>
                  <m:oMath xmlns:m="http://schemas.openxmlformats.org/officeDocument/2006/math">
                    <m:r>
                      <a:rPr lang="en-US" altLang="zh-CN" b="0" i="1" smtClean="0">
                        <a:latin typeface="Cambria Math" panose="02040503050406030204" pitchFamily="18" charset="0"/>
                      </a:rPr>
                      <m:t>𝑗</m:t>
                    </m:r>
                  </m:oMath>
                </a14:m>
                <a:r>
                  <a:rPr lang="zh-CN" altLang="en-US" dirty="0"/>
                  <a:t>的方案数</a:t>
                </a:r>
                <a:endParaRPr lang="en-US" altLang="zh-CN" dirty="0"/>
              </a:p>
              <a:p>
                <a:r>
                  <a:rPr lang="zh-CN" altLang="en-US" dirty="0"/>
                  <a:t>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09D8B741-7756-44C8-8607-9D33A48F6BA5}"/>
                  </a:ext>
                </a:extLst>
              </p:cNvPr>
              <p:cNvSpPr>
                <a:spLocks noGrp="1" noRot="1" noChangeAspect="1" noMove="1" noResize="1" noEditPoints="1" noAdjustHandles="1" noChangeArrowheads="1" noChangeShapeType="1" noTextEdit="1"/>
              </p:cNvSpPr>
              <p:nvPr>
                <p:ph idx="1"/>
              </p:nvPr>
            </p:nvSpPr>
            <p:spPr>
              <a:blipFill>
                <a:blip r:embed="rId2"/>
                <a:stretch>
                  <a:fillRect l="-1043" t="-2381" r="-3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995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90F6F9-02E8-46EF-B629-E5078A72A4FC}"/>
              </a:ext>
            </a:extLst>
          </p:cNvPr>
          <p:cNvSpPr>
            <a:spLocks noGrp="1"/>
          </p:cNvSpPr>
          <p:nvPr>
            <p:ph type="title"/>
          </p:nvPr>
        </p:nvSpPr>
        <p:spPr/>
        <p:txBody>
          <a:bodyPr/>
          <a:lstStyle/>
          <a:p>
            <a:r>
              <a:rPr lang="en-US" altLang="zh-CN" dirty="0"/>
              <a:t>CF500F New Year Shopping</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10D5776-0558-4404-A082-E81E63BAAD9E}"/>
                  </a:ext>
                </a:extLst>
              </p:cNvPr>
              <p:cNvSpPr>
                <a:spLocks noGrp="1"/>
              </p:cNvSpPr>
              <p:nvPr>
                <p:ph idx="1"/>
              </p:nvPr>
            </p:nvSpPr>
            <p:spPr/>
            <p:txBody>
              <a:bodyPr/>
              <a:lstStyle/>
              <a:p>
                <a:r>
                  <a:rPr lang="zh-CN" altLang="en-US" dirty="0"/>
                  <a:t>有</a:t>
                </a:r>
                <a14:m>
                  <m:oMath xmlns:m="http://schemas.openxmlformats.org/officeDocument/2006/math">
                    <m:r>
                      <a:rPr lang="en-US" altLang="zh-CN" b="0" i="1" smtClean="0">
                        <a:latin typeface="Cambria Math" panose="02040503050406030204" pitchFamily="18" charset="0"/>
                      </a:rPr>
                      <m:t>𝑛</m:t>
                    </m:r>
                    <m:r>
                      <a:rPr lang="zh-CN" altLang="en-US" i="1">
                        <a:latin typeface="Cambria Math" panose="02040503050406030204" pitchFamily="18" charset="0"/>
                      </a:rPr>
                      <m:t>个</m:t>
                    </m:r>
                  </m:oMath>
                </a14:m>
                <a:r>
                  <a:rPr lang="zh-CN" altLang="en-US" dirty="0"/>
                  <a:t>物品，第</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个</m:t>
                    </m:r>
                  </m:oMath>
                </a14:m>
                <a:r>
                  <a:rPr lang="zh-CN" altLang="en-US" dirty="0"/>
                  <a:t>物品价格为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oMath>
                </a14:m>
                <a:r>
                  <a:rPr lang="zh-CN" altLang="en-US" dirty="0"/>
                  <a:t>，价值为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m:t>
                    </m:r>
                  </m:oMath>
                </a14:m>
                <a:r>
                  <a:rPr lang="zh-CN" altLang="en-US" dirty="0"/>
                  <a:t>上架时间为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oMath>
                </a14:m>
                <a:r>
                  <a:rPr lang="zh-CN" altLang="en-US" dirty="0"/>
                  <a:t>，所有物品都会在上架</a:t>
                </a:r>
                <a14:m>
                  <m:oMath xmlns:m="http://schemas.openxmlformats.org/officeDocument/2006/math">
                    <m:r>
                      <a:rPr lang="en-US" altLang="zh-CN" b="0" i="1" smtClean="0">
                        <a:latin typeface="Cambria Math" panose="02040503050406030204" pitchFamily="18" charset="0"/>
                      </a:rPr>
                      <m:t>𝑝</m:t>
                    </m:r>
                    <m:r>
                      <a:rPr lang="zh-CN" altLang="en-US" i="1">
                        <a:latin typeface="Cambria Math" panose="02040503050406030204" pitchFamily="18" charset="0"/>
                      </a:rPr>
                      <m:t>个</m:t>
                    </m:r>
                  </m:oMath>
                </a14:m>
                <a:r>
                  <a:rPr lang="zh-CN" altLang="en-US" dirty="0"/>
                  <a:t>单位时间后下架。有</a:t>
                </a:r>
                <a14:m>
                  <m:oMath xmlns:m="http://schemas.openxmlformats.org/officeDocument/2006/math">
                    <m:r>
                      <a:rPr lang="en-US" altLang="zh-CN" b="0" i="1" smtClean="0">
                        <a:latin typeface="Cambria Math" panose="02040503050406030204" pitchFamily="18" charset="0"/>
                      </a:rPr>
                      <m:t>𝑞</m:t>
                    </m:r>
                    <m:r>
                      <a:rPr lang="zh-CN" altLang="en-US" i="1">
                        <a:latin typeface="Cambria Math" panose="02040503050406030204" pitchFamily="18" charset="0"/>
                      </a:rPr>
                      <m:t>次</m:t>
                    </m:r>
                  </m:oMath>
                </a14:m>
                <a:r>
                  <a:rPr lang="zh-CN" altLang="en-US" dirty="0"/>
                  <a:t>询问，每次询问在</a:t>
                </a:r>
                <a14:m>
                  <m:oMath xmlns:m="http://schemas.openxmlformats.org/officeDocument/2006/math">
                    <m:r>
                      <a:rPr lang="zh-CN" altLang="en-US" b="0" i="1" dirty="0">
                        <a:latin typeface="Cambria Math" panose="02040503050406030204" pitchFamily="18" charset="0"/>
                      </a:rPr>
                      <m:t>时间</m:t>
                    </m:r>
                    <m:r>
                      <a:rPr lang="zh-CN" altLang="en-US" i="1" dirty="0" smtClean="0">
                        <a:latin typeface="Cambria Math" panose="02040503050406030204" pitchFamily="18" charset="0"/>
                      </a:rPr>
                      <m:t>点</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花</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𝑏</m:t>
                        </m:r>
                      </m:e>
                      <m:sub>
                        <m:r>
                          <a:rPr lang="en-US" altLang="zh-CN" b="0" i="1" dirty="0" smtClean="0">
                            <a:latin typeface="Cambria Math" panose="02040503050406030204" pitchFamily="18" charset="0"/>
                          </a:rPr>
                          <m:t>𝑖</m:t>
                        </m:r>
                      </m:sub>
                    </m:sSub>
                    <m:r>
                      <a:rPr lang="zh-CN" altLang="en-US" i="1" dirty="0">
                        <a:latin typeface="Cambria Math" panose="02040503050406030204" pitchFamily="18" charset="0"/>
                      </a:rPr>
                      <m:t>最多</m:t>
                    </m:r>
                  </m:oMath>
                </a14:m>
                <a:r>
                  <a:rPr lang="zh-CN" altLang="en-US" dirty="0"/>
                  <a:t>能买到价值和为多少的物品，每个物品最多只能买一次，每个询问都是独立的。</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≤400</m:t>
                    </m:r>
                    <m:r>
                      <a:rPr lang="en-US" altLang="zh-CN" i="1">
                        <a:latin typeface="Cambria Math" panose="02040503050406030204" pitchFamily="18" charset="0"/>
                        <a:ea typeface="Cambria Math" panose="02040503050406030204" pitchFamily="18" charset="0"/>
                      </a:rPr>
                      <m:t>0</m:t>
                    </m:r>
                    <m:r>
                      <a:rPr lang="zh-CN" altLang="en-US"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𝑡</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≤10000</m:t>
                    </m:r>
                    <m:r>
                      <a:rPr lang="zh-CN" altLang="en-US"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𝑞</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20000</m:t>
                    </m:r>
                  </m:oMath>
                </a14:m>
                <a:endParaRPr lang="en-US" altLang="zh-CN" dirty="0"/>
              </a:p>
            </p:txBody>
          </p:sp>
        </mc:Choice>
        <mc:Fallback>
          <p:sp>
            <p:nvSpPr>
              <p:cNvPr id="3" name="内容占位符 2">
                <a:extLst>
                  <a:ext uri="{FF2B5EF4-FFF2-40B4-BE49-F238E27FC236}">
                    <a16:creationId xmlns:a16="http://schemas.microsoft.com/office/drawing/2014/main" id="{B10D5776-0558-4404-A082-E81E63BAAD9E}"/>
                  </a:ext>
                </a:extLst>
              </p:cNvPr>
              <p:cNvSpPr>
                <a:spLocks noGrp="1" noRot="1" noChangeAspect="1" noMove="1" noResize="1" noEditPoints="1" noAdjustHandles="1" noChangeArrowheads="1" noChangeShapeType="1" noTextEdit="1"/>
              </p:cNvSpPr>
              <p:nvPr>
                <p:ph idx="1"/>
              </p:nvPr>
            </p:nvSpPr>
            <p:spPr>
              <a:blipFill>
                <a:blip r:embed="rId2"/>
                <a:stretch>
                  <a:fillRect l="-1043" t="-2381" r="-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5872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90F6F9-02E8-46EF-B629-E5078A72A4FC}"/>
              </a:ext>
            </a:extLst>
          </p:cNvPr>
          <p:cNvSpPr>
            <a:spLocks noGrp="1"/>
          </p:cNvSpPr>
          <p:nvPr>
            <p:ph type="title"/>
          </p:nvPr>
        </p:nvSpPr>
        <p:spPr/>
        <p:txBody>
          <a:bodyPr/>
          <a:lstStyle/>
          <a:p>
            <a:r>
              <a:rPr lang="en-US" altLang="zh-CN" dirty="0"/>
              <a:t>CF500F New Year Shopping</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10D5776-0558-4404-A082-E81E63BAAD9E}"/>
                  </a:ext>
                </a:extLst>
              </p:cNvPr>
              <p:cNvSpPr>
                <a:spLocks noGrp="1"/>
              </p:cNvSpPr>
              <p:nvPr>
                <p:ph idx="1"/>
              </p:nvPr>
            </p:nvSpPr>
            <p:spPr/>
            <p:txBody>
              <a:bodyPr/>
              <a:lstStyle/>
              <a:p>
                <a:r>
                  <a:rPr lang="zh-CN" altLang="en-US" dirty="0"/>
                  <a:t>询问相当于给出一个长度为</a:t>
                </a:r>
                <a14:m>
                  <m:oMath xmlns:m="http://schemas.openxmlformats.org/officeDocument/2006/math">
                    <m:r>
                      <a:rPr lang="en-US" altLang="zh-CN" b="0" i="1" smtClean="0">
                        <a:latin typeface="Cambria Math" panose="02040503050406030204" pitchFamily="18" charset="0"/>
                      </a:rPr>
                      <m:t>𝑝</m:t>
                    </m:r>
                    <m:r>
                      <a:rPr lang="zh-CN" altLang="en-US" i="1">
                        <a:latin typeface="Cambria Math" panose="02040503050406030204" pitchFamily="18" charset="0"/>
                      </a:rPr>
                      <m:t>的</m:t>
                    </m:r>
                  </m:oMath>
                </a14:m>
                <a:r>
                  <a:rPr lang="zh-CN" altLang="en-US" dirty="0"/>
                  <a:t>区间，要求对这个时间区间内上架的物品做</a:t>
                </a:r>
                <a:r>
                  <a:rPr lang="en-US" altLang="zh-CN" dirty="0"/>
                  <a:t>01</a:t>
                </a:r>
                <a:r>
                  <a:rPr lang="zh-CN" altLang="en-US" dirty="0"/>
                  <a:t>背包</a:t>
                </a:r>
                <a:endParaRPr lang="en-US" altLang="zh-CN" dirty="0"/>
              </a:p>
              <a:p>
                <a:r>
                  <a:rPr lang="zh-CN" altLang="en-US" dirty="0"/>
                  <a:t>我们在时间轴（总长</a:t>
                </a:r>
                <a14:m>
                  <m:oMath xmlns:m="http://schemas.openxmlformats.org/officeDocument/2006/math">
                    <m:r>
                      <a:rPr lang="en-US" altLang="zh-CN" b="0" i="1" smtClean="0">
                        <a:latin typeface="Cambria Math" panose="02040503050406030204" pitchFamily="18" charset="0"/>
                      </a:rPr>
                      <m:t>𝐿</m:t>
                    </m:r>
                    <m:r>
                      <a:rPr lang="en-US" altLang="zh-CN" i="1">
                        <a:latin typeface="Cambria Math" panose="02040503050406030204" pitchFamily="18" charset="0"/>
                      </a:rPr>
                      <m:t>=</m:t>
                    </m:r>
                    <m:r>
                      <a:rPr lang="en-US" altLang="zh-CN" i="1" smtClean="0">
                        <a:latin typeface="Cambria Math" panose="02040503050406030204" pitchFamily="18" charset="0"/>
                      </a:rPr>
                      <m:t>2</m:t>
                    </m:r>
                    <m:r>
                      <a:rPr lang="en-US" altLang="zh-CN" i="1">
                        <a:latin typeface="Cambria Math" panose="02040503050406030204" pitchFamily="18" charset="0"/>
                      </a:rPr>
                      <m:t>0</m:t>
                    </m:r>
                    <m:r>
                      <a:rPr lang="en-US" altLang="zh-CN" i="1" smtClean="0">
                        <a:latin typeface="Cambria Math" panose="02040503050406030204" pitchFamily="18" charset="0"/>
                      </a:rPr>
                      <m:t>0</m:t>
                    </m:r>
                    <m:r>
                      <a:rPr lang="en-US" altLang="zh-CN" i="1">
                        <a:latin typeface="Cambria Math" panose="02040503050406030204" pitchFamily="18" charset="0"/>
                      </a:rPr>
                      <m:t>0</m:t>
                    </m:r>
                    <m:r>
                      <a:rPr lang="en-US" altLang="zh-CN" i="1" smtClean="0">
                        <a:latin typeface="Cambria Math" panose="02040503050406030204" pitchFamily="18" charset="0"/>
                      </a:rPr>
                      <m:t>0</m:t>
                    </m:r>
                  </m:oMath>
                </a14:m>
                <a:r>
                  <a:rPr lang="zh-CN" altLang="en-US" dirty="0"/>
                  <a:t>）上均匀分布</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𝐿</m:t>
                        </m:r>
                      </m:num>
                      <m:den>
                        <m:r>
                          <a:rPr lang="en-US" altLang="zh-CN" b="0" i="1" smtClean="0">
                            <a:latin typeface="Cambria Math" panose="02040503050406030204" pitchFamily="18" charset="0"/>
                          </a:rPr>
                          <m:t>𝑝</m:t>
                        </m:r>
                      </m:den>
                    </m:f>
                  </m:oMath>
                </a14:m>
                <a:r>
                  <a:rPr lang="zh-CN" altLang="en-US" dirty="0"/>
                  <a:t>个关键点，这样每次询问必然包含一个关键点</a:t>
                </a:r>
                <a:endParaRPr lang="en-US" altLang="zh-CN" dirty="0"/>
              </a:p>
              <a:p>
                <a:r>
                  <a:rPr lang="zh-CN" altLang="en-US" dirty="0"/>
                  <a:t>每个关键点分别对向左向右</a:t>
                </a:r>
                <a14:m>
                  <m:oMath xmlns:m="http://schemas.openxmlformats.org/officeDocument/2006/math">
                    <m:r>
                      <a:rPr lang="en-US" altLang="zh-CN" b="0" i="1" smtClean="0">
                        <a:latin typeface="Cambria Math" panose="02040503050406030204" pitchFamily="18" charset="0"/>
                      </a:rPr>
                      <m:t>𝑝</m:t>
                    </m:r>
                    <m:r>
                      <a:rPr lang="zh-CN" altLang="en-US" i="1">
                        <a:latin typeface="Cambria Math" panose="02040503050406030204" pitchFamily="18" charset="0"/>
                      </a:rPr>
                      <m:t>个</m:t>
                    </m:r>
                  </m:oMath>
                </a14:m>
                <a:r>
                  <a:rPr lang="zh-CN" altLang="en-US" dirty="0"/>
                  <a:t>时间做</a:t>
                </a:r>
                <a:r>
                  <a:rPr lang="en-US" altLang="zh-CN" dirty="0"/>
                  <a:t>01</a:t>
                </a:r>
                <a:r>
                  <a:rPr lang="zh-CN" altLang="en-US" dirty="0"/>
                  <a:t>背包，并保留中间结果</a:t>
                </a:r>
                <a:endParaRPr lang="en-US" altLang="zh-CN" dirty="0"/>
              </a:p>
              <a:p>
                <a:r>
                  <a:rPr lang="zh-CN" altLang="en-US" dirty="0"/>
                  <a:t>每个询问区间都可以分成向左一段，向右一段，枚举给左边多少钱即可算出答案</a:t>
                </a:r>
                <a:endParaRPr lang="en-US" altLang="zh-CN" dirty="0"/>
              </a:p>
              <a:p>
                <a:r>
                  <a:rPr lang="zh-CN" altLang="en-US" dirty="0"/>
                  <a:t>时间复杂度</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𝐿</m:t>
                            </m:r>
                          </m:num>
                          <m:den>
                            <m:r>
                              <a:rPr lang="en-US" altLang="zh-CN" b="0" i="1" smtClean="0">
                                <a:latin typeface="Cambria Math" panose="02040503050406030204" pitchFamily="18" charset="0"/>
                              </a:rPr>
                              <m:t>𝑝</m:t>
                            </m:r>
                          </m:den>
                        </m:f>
                        <m:r>
                          <a:rPr lang="en-US" altLang="zh-CN" b="0" i="1" smtClean="0">
                            <a:latin typeface="Cambria Math" panose="02040503050406030204" pitchFamily="18" charset="0"/>
                          </a:rPr>
                          <m:t>𝑝</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𝑞</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𝐿</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endParaRPr lang="en-US" altLang="zh-CN" dirty="0"/>
              </a:p>
            </p:txBody>
          </p:sp>
        </mc:Choice>
        <mc:Fallback>
          <p:sp>
            <p:nvSpPr>
              <p:cNvPr id="3" name="内容占位符 2">
                <a:extLst>
                  <a:ext uri="{FF2B5EF4-FFF2-40B4-BE49-F238E27FC236}">
                    <a16:creationId xmlns:a16="http://schemas.microsoft.com/office/drawing/2014/main" id="{B10D5776-0558-4404-A082-E81E63BAAD9E}"/>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9070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90F6F9-02E8-46EF-B629-E5078A72A4FC}"/>
              </a:ext>
            </a:extLst>
          </p:cNvPr>
          <p:cNvSpPr>
            <a:spLocks noGrp="1"/>
          </p:cNvSpPr>
          <p:nvPr>
            <p:ph type="title"/>
          </p:nvPr>
        </p:nvSpPr>
        <p:spPr/>
        <p:txBody>
          <a:bodyPr/>
          <a:lstStyle/>
          <a:p>
            <a:r>
              <a:rPr lang="en-US" altLang="zh-CN" dirty="0"/>
              <a:t>AGC002F Leftmost Ball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10D5776-0558-4404-A082-E81E63BAAD9E}"/>
                  </a:ext>
                </a:extLst>
              </p:cNvPr>
              <p:cNvSpPr>
                <a:spLocks noGrp="1"/>
              </p:cNvSpPr>
              <p:nvPr>
                <p:ph idx="1"/>
              </p:nvPr>
            </p:nvSpPr>
            <p:spPr/>
            <p:txBody>
              <a:bodyPr/>
              <a:lstStyle/>
              <a:p>
                <a:r>
                  <a:rPr lang="zh-CN" altLang="en-US" dirty="0"/>
                  <a:t>有</a:t>
                </a:r>
                <a14:m>
                  <m:oMath xmlns:m="http://schemas.openxmlformats.org/officeDocument/2006/math">
                    <m:r>
                      <a:rPr lang="en-US" altLang="zh-CN" b="0" i="1" smtClean="0">
                        <a:latin typeface="Cambria Math" panose="02040503050406030204" pitchFamily="18" charset="0"/>
                      </a:rPr>
                      <m:t>𝑛</m:t>
                    </m:r>
                  </m:oMath>
                </a14:m>
                <a:r>
                  <a:rPr lang="zh-CN" altLang="en-US" dirty="0"/>
                  <a:t>种颜色的球，编号为</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zh-CN" altLang="en-US" i="1">
                        <a:latin typeface="Cambria Math" panose="02040503050406030204" pitchFamily="18" charset="0"/>
                      </a:rPr>
                      <m:t>，</m:t>
                    </m:r>
                  </m:oMath>
                </a14:m>
                <a:r>
                  <a:rPr lang="zh-CN" altLang="en-US" dirty="0"/>
                  <a:t>每种有</a:t>
                </a:r>
                <a14:m>
                  <m:oMath xmlns:m="http://schemas.openxmlformats.org/officeDocument/2006/math">
                    <m:r>
                      <a:rPr lang="en-US" altLang="zh-CN" b="0" i="1" smtClean="0">
                        <a:latin typeface="Cambria Math" panose="02040503050406030204" pitchFamily="18" charset="0"/>
                      </a:rPr>
                      <m:t>𝑘</m:t>
                    </m:r>
                  </m:oMath>
                </a14:m>
                <a:r>
                  <a:rPr lang="zh-CN" altLang="en-US" dirty="0"/>
                  <a:t>个</a:t>
                </a:r>
                <a:endParaRPr lang="en-US" altLang="zh-CN" dirty="0"/>
              </a:p>
              <a:p>
                <a:r>
                  <a:rPr lang="zh-CN" altLang="en-US" dirty="0"/>
                  <a:t>将这</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oMath>
                </a14:m>
                <a:r>
                  <a:rPr lang="zh-CN" altLang="en-US" dirty="0"/>
                  <a:t>个球从左到右排成一个序列，将序列中每种颜色的第一个球变成</a:t>
                </a:r>
                <a14:m>
                  <m:oMath xmlns:m="http://schemas.openxmlformats.org/officeDocument/2006/math">
                    <m:r>
                      <a:rPr lang="en-US" altLang="zh-CN" b="0" i="1" smtClean="0">
                        <a:latin typeface="Cambria Math" panose="02040503050406030204" pitchFamily="18" charset="0"/>
                      </a:rPr>
                      <m:t>0</m:t>
                    </m:r>
                  </m:oMath>
                </a14:m>
                <a:r>
                  <a:rPr lang="zh-CN" altLang="en-US" dirty="0"/>
                  <a:t>，求最后能得到多少种不同的序列</a:t>
                </a:r>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≤2000</m:t>
                    </m:r>
                  </m:oMath>
                </a14:m>
                <a:endParaRPr lang="zh-CN" altLang="en-US" dirty="0"/>
              </a:p>
            </p:txBody>
          </p:sp>
        </mc:Choice>
        <mc:Fallback xmlns="">
          <p:sp>
            <p:nvSpPr>
              <p:cNvPr id="3" name="内容占位符 2">
                <a:extLst>
                  <a:ext uri="{FF2B5EF4-FFF2-40B4-BE49-F238E27FC236}">
                    <a16:creationId xmlns:a16="http://schemas.microsoft.com/office/drawing/2014/main" id="{B10D5776-0558-4404-A082-E81E63BAAD9E}"/>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2830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EAE72-1AC9-4BDE-B282-8F226E242B8F}"/>
              </a:ext>
            </a:extLst>
          </p:cNvPr>
          <p:cNvSpPr>
            <a:spLocks noGrp="1"/>
          </p:cNvSpPr>
          <p:nvPr>
            <p:ph type="title"/>
          </p:nvPr>
        </p:nvSpPr>
        <p:spPr/>
        <p:txBody>
          <a:bodyPr/>
          <a:lstStyle/>
          <a:p>
            <a:r>
              <a:rPr lang="en-US" altLang="zh-CN" dirty="0"/>
              <a:t>AGC002F Leftmost Ball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64D98F8-8CE3-4E35-A3DC-1A812BCF3DDC}"/>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=1</m:t>
                    </m:r>
                  </m:oMath>
                </a14:m>
                <a:r>
                  <a:rPr lang="zh-CN" altLang="en-US" dirty="0"/>
                  <a:t>时，答案为</a:t>
                </a:r>
                <a14:m>
                  <m:oMath xmlns:m="http://schemas.openxmlformats.org/officeDocument/2006/math">
                    <m:r>
                      <a:rPr lang="en-US" altLang="zh-CN" b="0" i="1" smtClean="0">
                        <a:latin typeface="Cambria Math" panose="02040503050406030204" pitchFamily="18" charset="0"/>
                      </a:rPr>
                      <m:t>1</m:t>
                    </m:r>
                  </m:oMath>
                </a14:m>
                <a:endParaRPr lang="en-US" altLang="zh-CN" dirty="0"/>
              </a:p>
              <a:p>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&gt;1</m:t>
                    </m:r>
                  </m:oMath>
                </a14:m>
                <a:r>
                  <a:rPr lang="zh-CN" altLang="en-US" dirty="0"/>
                  <a:t>时，最终序列中从右到左的第</a:t>
                </a:r>
                <a14:m>
                  <m:oMath xmlns:m="http://schemas.openxmlformats.org/officeDocument/2006/math">
                    <m:r>
                      <a:rPr lang="en-US" altLang="zh-CN" b="0" i="1" smtClean="0">
                        <a:latin typeface="Cambria Math" panose="02040503050406030204" pitchFamily="18" charset="0"/>
                      </a:rPr>
                      <m:t>𝑖</m:t>
                    </m:r>
                  </m:oMath>
                </a14:m>
                <a:r>
                  <a:rPr lang="zh-CN" altLang="en-US" dirty="0"/>
                  <a:t>个</a:t>
                </a:r>
                <a14:m>
                  <m:oMath xmlns:m="http://schemas.openxmlformats.org/officeDocument/2006/math">
                    <m:r>
                      <a:rPr lang="en-US" altLang="zh-CN" b="0" i="1" dirty="0" smtClean="0">
                        <a:latin typeface="Cambria Math" panose="02040503050406030204" pitchFamily="18" charset="0"/>
                      </a:rPr>
                      <m:t>0</m:t>
                    </m:r>
                  </m:oMath>
                </a14:m>
                <a:r>
                  <a:rPr lang="zh-CN" altLang="en-US" dirty="0"/>
                  <a:t>的右边至少有</a:t>
                </a:r>
                <a14:m>
                  <m:oMath xmlns:m="http://schemas.openxmlformats.org/officeDocument/2006/math">
                    <m:r>
                      <a:rPr lang="en-US" altLang="zh-CN" b="0" i="1" smtClean="0">
                        <a:latin typeface="Cambria Math" panose="02040503050406030204" pitchFamily="18" charset="0"/>
                      </a:rPr>
                      <m:t>𝑖</m:t>
                    </m:r>
                  </m:oMath>
                </a14:m>
                <a:r>
                  <a:rPr lang="zh-CN" altLang="en-US" dirty="0"/>
                  <a:t>种不同的数字出现了</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−1</m:t>
                    </m:r>
                    <m:r>
                      <a:rPr lang="zh-CN" altLang="en-US" i="1">
                        <a:latin typeface="Cambria Math" panose="02040503050406030204" pitchFamily="18" charset="0"/>
                      </a:rPr>
                      <m:t>次</m:t>
                    </m:r>
                  </m:oMath>
                </a14:m>
                <a:endParaRPr lang="en-US" altLang="zh-CN" dirty="0"/>
              </a:p>
              <a:p>
                <a:r>
                  <a:rPr lang="zh-CN" altLang="en-US" dirty="0"/>
                  <a:t>也就是说，从左到右第</a:t>
                </a:r>
                <a14:m>
                  <m:oMath xmlns:m="http://schemas.openxmlformats.org/officeDocument/2006/math">
                    <m:r>
                      <a:rPr lang="en-US" altLang="zh-CN" b="0" i="1" smtClean="0">
                        <a:latin typeface="Cambria Math" panose="02040503050406030204" pitchFamily="18" charset="0"/>
                      </a:rPr>
                      <m:t>𝑖</m:t>
                    </m:r>
                  </m:oMath>
                </a14:m>
                <a:r>
                  <a:rPr lang="zh-CN" altLang="en-US" dirty="0"/>
                  <a:t>个</a:t>
                </a:r>
                <a14:m>
                  <m:oMath xmlns:m="http://schemas.openxmlformats.org/officeDocument/2006/math">
                    <m:r>
                      <a:rPr lang="en-US" altLang="zh-CN" i="1" dirty="0">
                        <a:latin typeface="Cambria Math" panose="02040503050406030204" pitchFamily="18" charset="0"/>
                      </a:rPr>
                      <m:t>0</m:t>
                    </m:r>
                    <m:r>
                      <a:rPr lang="zh-CN" altLang="en-US" i="1" dirty="0" smtClean="0">
                        <a:latin typeface="Cambria Math" panose="02040503050406030204" pitchFamily="18" charset="0"/>
                      </a:rPr>
                      <m:t>的</m:t>
                    </m:r>
                  </m:oMath>
                </a14:m>
                <a:r>
                  <a:rPr lang="zh-CN" altLang="en-US" dirty="0"/>
                  <a:t>左边至多出现</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m:t>
                    </m:r>
                  </m:oMath>
                </a14:m>
                <a:r>
                  <a:rPr lang="zh-CN" altLang="en-US" dirty="0"/>
                  <a:t>种数字</a:t>
                </a:r>
                <a:endParaRPr lang="en-US" altLang="zh-CN" dirty="0"/>
              </a:p>
              <a:p>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zh-CN" altLang="en-US" i="1">
                        <a:latin typeface="Cambria Math" panose="02040503050406030204" pitchFamily="18" charset="0"/>
                      </a:rPr>
                      <m:t>表示</m:t>
                    </m:r>
                  </m:oMath>
                </a14:m>
                <a:r>
                  <a:rPr lang="zh-CN" altLang="en-US" dirty="0"/>
                  <a:t>从左到右依次确定了</a:t>
                </a:r>
                <a14:m>
                  <m:oMath xmlns:m="http://schemas.openxmlformats.org/officeDocument/2006/math">
                    <m:r>
                      <a:rPr lang="en-US" altLang="zh-CN" b="0" i="1" smtClean="0">
                        <a:latin typeface="Cambria Math" panose="02040503050406030204" pitchFamily="18" charset="0"/>
                      </a:rPr>
                      <m:t>𝑖</m:t>
                    </m:r>
                  </m:oMath>
                </a14:m>
                <a:r>
                  <a:rPr lang="zh-CN" altLang="en-US" dirty="0"/>
                  <a:t>个</a:t>
                </a:r>
                <a14:m>
                  <m:oMath xmlns:m="http://schemas.openxmlformats.org/officeDocument/2006/math">
                    <m:r>
                      <a:rPr lang="en-US" altLang="zh-CN" b="0" i="1" dirty="0" smtClean="0">
                        <a:latin typeface="Cambria Math" panose="02040503050406030204" pitchFamily="18" charset="0"/>
                      </a:rPr>
                      <m:t>0</m:t>
                    </m:r>
                  </m:oMath>
                </a14:m>
                <a:r>
                  <a:rPr lang="zh-CN" altLang="en-US" dirty="0"/>
                  <a:t>和</a:t>
                </a:r>
                <a14:m>
                  <m:oMath xmlns:m="http://schemas.openxmlformats.org/officeDocument/2006/math">
                    <m:r>
                      <a:rPr lang="en-US" altLang="zh-CN" b="0" i="1" dirty="0" smtClean="0">
                        <a:latin typeface="Cambria Math" panose="02040503050406030204" pitchFamily="18" charset="0"/>
                      </a:rPr>
                      <m:t>𝑗</m:t>
                    </m:r>
                  </m:oMath>
                </a14:m>
                <a:r>
                  <a:rPr lang="zh-CN" altLang="en-US" dirty="0"/>
                  <a:t>种数字的方案数</a:t>
                </a:r>
                <a:endParaRPr lang="en-US" altLang="zh-CN" dirty="0"/>
              </a:p>
              <a:p>
                <a:r>
                  <a:rPr lang="zh-CN" altLang="en-US" dirty="0"/>
                  <a:t>每次考虑序列中最左边的未确定数字填什么，填</a:t>
                </a:r>
                <a14:m>
                  <m:oMath xmlns:m="http://schemas.openxmlformats.org/officeDocument/2006/math">
                    <m:r>
                      <a:rPr lang="en-US" altLang="zh-CN" i="1" dirty="0">
                        <a:latin typeface="Cambria Math" panose="02040503050406030204" pitchFamily="18" charset="0"/>
                      </a:rPr>
                      <m:t>0</m:t>
                    </m:r>
                    <m:r>
                      <a:rPr lang="zh-CN" altLang="en-US" i="1" dirty="0" smtClean="0">
                        <a:latin typeface="Cambria Math" panose="02040503050406030204" pitchFamily="18" charset="0"/>
                      </a:rPr>
                      <m:t>或者</m:t>
                    </m:r>
                  </m:oMath>
                </a14:m>
                <a:r>
                  <a:rPr lang="zh-CN" altLang="en-US" dirty="0"/>
                  <a:t>填一种未填过的数字。如果新填一种数字，除了第一个这种数字，其他的数字的位置没有影响，直接用组合数算就好了</a:t>
                </a:r>
                <a:endParaRPr lang="en-US" altLang="zh-CN" dirty="0"/>
              </a:p>
              <a:p>
                <a:r>
                  <a:rPr lang="zh-CN" altLang="en-US" dirty="0"/>
                  <a:t>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A64D98F8-8CE3-4E35-A3DC-1A812BCF3DDC}"/>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8187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004D1-6C97-414A-9CE4-11BFE7ED0227}"/>
              </a:ext>
            </a:extLst>
          </p:cNvPr>
          <p:cNvSpPr>
            <a:spLocks noGrp="1"/>
          </p:cNvSpPr>
          <p:nvPr>
            <p:ph type="title"/>
          </p:nvPr>
        </p:nvSpPr>
        <p:spPr/>
        <p:txBody>
          <a:bodyPr/>
          <a:lstStyle/>
          <a:p>
            <a:r>
              <a:rPr lang="en-US" altLang="zh-CN" dirty="0"/>
              <a:t>POI2012 SZA-Cloakroom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5C27086-BF9C-4A66-8EC3-75DCF1D68406}"/>
                  </a:ext>
                </a:extLst>
              </p:cNvPr>
              <p:cNvSpPr>
                <a:spLocks noGrp="1"/>
              </p:cNvSpPr>
              <p:nvPr>
                <p:ph idx="1"/>
              </p:nvPr>
            </p:nvSpPr>
            <p:spPr/>
            <p:txBody>
              <a:bodyPr/>
              <a:lstStyle/>
              <a:p>
                <a:r>
                  <a:rPr lang="zh-CN" altLang="en-US" dirty="0">
                    <a:latin typeface="+mn-ea"/>
                  </a:rPr>
                  <a:t>有</a:t>
                </a:r>
                <a14:m>
                  <m:oMath xmlns:m="http://schemas.openxmlformats.org/officeDocument/2006/math">
                    <m:r>
                      <a:rPr lang="en-US" altLang="zh-CN" b="0" i="1" smtClean="0">
                        <a:latin typeface="Cambria Math" panose="02040503050406030204" pitchFamily="18" charset="0"/>
                      </a:rPr>
                      <m:t>𝑛</m:t>
                    </m:r>
                  </m:oMath>
                </a14:m>
                <a:r>
                  <a:rPr lang="zh-CN" altLang="en-US" dirty="0">
                    <a:latin typeface="+mn-ea"/>
                  </a:rPr>
                  <a:t>件物品，每件物品有三个正整数属性</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oMath>
                </a14:m>
                <a:endParaRPr lang="en-US" altLang="zh-CN" b="0" dirty="0">
                  <a:latin typeface="+mn-ea"/>
                </a:endParaRPr>
              </a:p>
              <a:p>
                <a14:m>
                  <m:oMath xmlns:m="http://schemas.openxmlformats.org/officeDocument/2006/math">
                    <m:r>
                      <a:rPr lang="en-US" altLang="zh-CN" b="0" i="1" smtClean="0">
                        <a:latin typeface="Cambria Math" panose="02040503050406030204" pitchFamily="18" charset="0"/>
                      </a:rPr>
                      <m:t>𝑞</m:t>
                    </m:r>
                    <m:r>
                      <a:rPr lang="zh-CN" altLang="en-US" i="1">
                        <a:latin typeface="Cambria Math" panose="02040503050406030204" pitchFamily="18" charset="0"/>
                      </a:rPr>
                      <m:t>次</m:t>
                    </m:r>
                  </m:oMath>
                </a14:m>
                <a:r>
                  <a:rPr lang="zh-CN" altLang="en-US" dirty="0">
                    <a:latin typeface="+mn-ea"/>
                  </a:rPr>
                  <a:t>询问，每次给出非负整数</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oMath>
                </a14:m>
                <a:r>
                  <a:rPr lang="zh-CN" altLang="en-US" dirty="0">
                    <a:latin typeface="+mn-ea"/>
                  </a:rPr>
                  <a:t>，问是否能选出物品满足：</a:t>
                </a:r>
                <a:endParaRPr lang="en-US" altLang="zh-CN" dirty="0">
                  <a:latin typeface="+mn-ea"/>
                </a:endParaRPr>
              </a:p>
              <a:p>
                <a:r>
                  <a:rPr lang="en-US" altLang="zh-CN" dirty="0">
                    <a:latin typeface="+mn-ea"/>
                  </a:rPr>
                  <a:t>1.</a:t>
                </a:r>
                <a:r>
                  <a:rPr lang="zh-CN" altLang="en-US" dirty="0">
                    <a:latin typeface="+mn-ea"/>
                  </a:rPr>
                  <a:t>每个选出的物品满足</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oMath>
                </a14:m>
                <a:r>
                  <a:rPr lang="zh-CN" altLang="en-US" dirty="0">
                    <a:latin typeface="+mn-ea"/>
                  </a:rPr>
                  <a:t>且</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𝑏</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&gt;</m:t>
                    </m:r>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𝑠</m:t>
                    </m:r>
                  </m:oMath>
                </a14:m>
                <a:endParaRPr lang="en-US" altLang="zh-CN" dirty="0">
                  <a:latin typeface="+mn-ea"/>
                </a:endParaRPr>
              </a:p>
              <a:p>
                <a:r>
                  <a:rPr lang="en-US" altLang="zh-CN" dirty="0">
                    <a:latin typeface="+mn-ea"/>
                  </a:rPr>
                  <a:t>2.</a:t>
                </a:r>
                <a:r>
                  <a:rPr lang="zh-CN" altLang="en-US" dirty="0">
                    <a:latin typeface="+mn-ea"/>
                  </a:rPr>
                  <a:t>选出的物品</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oMath>
                </a14:m>
                <a:r>
                  <a:rPr lang="zh-CN" altLang="en-US" dirty="0">
                    <a:latin typeface="+mn-ea"/>
                  </a:rPr>
                  <a:t>的和恰好为</a:t>
                </a:r>
                <a14:m>
                  <m:oMath xmlns:m="http://schemas.openxmlformats.org/officeDocument/2006/math">
                    <m:r>
                      <a:rPr lang="en-US" altLang="zh-CN" b="0" i="1" smtClean="0">
                        <a:latin typeface="Cambria Math" panose="02040503050406030204" pitchFamily="18" charset="0"/>
                      </a:rPr>
                      <m:t>𝑘</m:t>
                    </m:r>
                  </m:oMath>
                </a14:m>
                <a:endParaRPr lang="en-US" altLang="zh-CN" dirty="0">
                  <a:latin typeface="+mn-ea"/>
                </a:endParaRPr>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≤1000</m:t>
                    </m:r>
                    <m:r>
                      <a:rPr lang="zh-CN" altLang="en-US"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5</m:t>
                        </m:r>
                      </m:sup>
                    </m:sSup>
                    <m:r>
                      <a:rPr lang="zh-CN" altLang="en-US"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𝑞</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6</m:t>
                        </m:r>
                      </m:sup>
                    </m:sSup>
                    <m:r>
                      <a:rPr lang="zh-CN" altLang="en-US" i="1">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𝑏</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9</m:t>
                        </m:r>
                      </m:sup>
                    </m:sSup>
                  </m:oMath>
                </a14:m>
                <a:endParaRPr lang="en-US" altLang="zh-CN" dirty="0">
                  <a:latin typeface="+mn-ea"/>
                </a:endParaRPr>
              </a:p>
            </p:txBody>
          </p:sp>
        </mc:Choice>
        <mc:Fallback xmlns="">
          <p:sp>
            <p:nvSpPr>
              <p:cNvPr id="3" name="内容占位符 2">
                <a:extLst>
                  <a:ext uri="{FF2B5EF4-FFF2-40B4-BE49-F238E27FC236}">
                    <a16:creationId xmlns:a16="http://schemas.microsoft.com/office/drawing/2014/main" id="{B5C27086-BF9C-4A66-8EC3-75DCF1D68406}"/>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48042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CC8F9-2C2F-4598-A23C-4C382A81B242}"/>
              </a:ext>
            </a:extLst>
          </p:cNvPr>
          <p:cNvSpPr>
            <a:spLocks noGrp="1"/>
          </p:cNvSpPr>
          <p:nvPr>
            <p:ph type="title"/>
          </p:nvPr>
        </p:nvSpPr>
        <p:spPr/>
        <p:txBody>
          <a:bodyPr/>
          <a:lstStyle/>
          <a:p>
            <a:r>
              <a:rPr lang="en-US" altLang="zh-CN" dirty="0"/>
              <a:t>ARC093F Dark Horse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1649DE6-67B9-4323-B5F2-D08B129624E1}"/>
                  </a:ext>
                </a:extLst>
              </p:cNvPr>
              <p:cNvSpPr>
                <a:spLocks noGrp="1"/>
              </p:cNvSpPr>
              <p:nvPr>
                <p:ph idx="1"/>
              </p:nvPr>
            </p:nvSpPr>
            <p:spPr/>
            <p:txBody>
              <a:bodyPr/>
              <a:lstStyle/>
              <a:p>
                <a:r>
                  <a:rPr lang="zh-CN" altLang="en-US" dirty="0"/>
                  <a:t>有</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m:t>
                        </m:r>
                      </m:sup>
                    </m:sSup>
                    <m:r>
                      <a:rPr lang="zh-CN" altLang="en-US" i="1">
                        <a:latin typeface="Cambria Math" panose="02040503050406030204" pitchFamily="18" charset="0"/>
                      </a:rPr>
                      <m:t>名</m:t>
                    </m:r>
                  </m:oMath>
                </a14:m>
                <a:r>
                  <a:rPr lang="zh-CN" altLang="en-US" dirty="0"/>
                  <a:t>选手，编号为</a:t>
                </a:r>
                <a14:m>
                  <m:oMath xmlns:m="http://schemas.openxmlformats.org/officeDocument/2006/math">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m:t>
                        </m:r>
                      </m:sup>
                    </m:sSup>
                  </m:oMath>
                </a14:m>
                <a:endParaRPr lang="en-US" altLang="zh-CN" b="0" dirty="0"/>
              </a:p>
              <a:p>
                <a:r>
                  <a:rPr lang="zh-CN" altLang="en-US" dirty="0"/>
                  <a:t>现把这些选手排成一个序列，从左到右两两对决，进行</a:t>
                </a:r>
                <a14:m>
                  <m:oMath xmlns:m="http://schemas.openxmlformats.org/officeDocument/2006/math">
                    <m:r>
                      <a:rPr lang="en-US" altLang="zh-CN" b="0" i="1" smtClean="0">
                        <a:latin typeface="Cambria Math" panose="02040503050406030204" pitchFamily="18" charset="0"/>
                      </a:rPr>
                      <m:t>𝑛</m:t>
                    </m:r>
                    <m:r>
                      <a:rPr lang="zh-CN" altLang="en-US" i="1">
                        <a:latin typeface="Cambria Math" panose="02040503050406030204" pitchFamily="18" charset="0"/>
                      </a:rPr>
                      <m:t>轮</m:t>
                    </m:r>
                  </m:oMath>
                </a14:m>
                <a:r>
                  <a:rPr lang="zh-CN" altLang="en-US" dirty="0"/>
                  <a:t>淘汰赛决出胜者</a:t>
                </a:r>
                <a:endParaRPr lang="en-US" altLang="zh-CN" dirty="0"/>
              </a:p>
              <a:p>
                <a14:m>
                  <m:oMath xmlns:m="http://schemas.openxmlformats.org/officeDocument/2006/math">
                    <m:r>
                      <a:rPr lang="zh-CN" altLang="en-US" i="1" dirty="0">
                        <a:latin typeface="Cambria Math" panose="02040503050406030204" pitchFamily="18" charset="0"/>
                      </a:rPr>
                      <m:t>若</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&lt;</m:t>
                    </m:r>
                    <m:r>
                      <a:rPr lang="en-US" altLang="zh-CN" b="0" i="1" dirty="0" smtClean="0">
                        <a:latin typeface="Cambria Math" panose="02040503050406030204" pitchFamily="18" charset="0"/>
                      </a:rPr>
                      <m:t>𝑦</m:t>
                    </m:r>
                  </m:oMath>
                </a14:m>
                <a:r>
                  <a:rPr lang="zh-CN" altLang="en-US" dirty="0"/>
                  <a:t>，</a:t>
                </a:r>
                <a14:m>
                  <m:oMath xmlns:m="http://schemas.openxmlformats.org/officeDocument/2006/math">
                    <m:r>
                      <a:rPr lang="en-US" altLang="zh-CN" b="0" i="1" dirty="0" smtClean="0">
                        <a:latin typeface="Cambria Math" panose="02040503050406030204" pitchFamily="18" charset="0"/>
                      </a:rPr>
                      <m:t>𝑥</m:t>
                    </m:r>
                  </m:oMath>
                </a14:m>
                <a:r>
                  <a:rPr lang="zh-CN" altLang="en-US" dirty="0"/>
                  <a:t>与</a:t>
                </a:r>
                <a14:m>
                  <m:oMath xmlns:m="http://schemas.openxmlformats.org/officeDocument/2006/math">
                    <m:r>
                      <a:rPr lang="en-US" altLang="zh-CN" b="0" i="1" dirty="0" smtClean="0">
                        <a:latin typeface="Cambria Math" panose="02040503050406030204" pitchFamily="18" charset="0"/>
                      </a:rPr>
                      <m:t>𝑦</m:t>
                    </m:r>
                  </m:oMath>
                </a14:m>
                <a:r>
                  <a:rPr lang="zh-CN" altLang="en-US" dirty="0"/>
                  <a:t>对决时</a:t>
                </a:r>
                <a14:m>
                  <m:oMath xmlns:m="http://schemas.openxmlformats.org/officeDocument/2006/math">
                    <m:r>
                      <a:rPr lang="en-US" altLang="zh-CN" b="0" i="1" smtClean="0">
                        <a:latin typeface="Cambria Math" panose="02040503050406030204" pitchFamily="18" charset="0"/>
                      </a:rPr>
                      <m:t>𝑥</m:t>
                    </m:r>
                    <m:r>
                      <a:rPr lang="zh-CN" altLang="en-US" i="1">
                        <a:latin typeface="Cambria Math" panose="02040503050406030204" pitchFamily="18" charset="0"/>
                      </a:rPr>
                      <m:t>胜</m:t>
                    </m:r>
                  </m:oMath>
                </a14:m>
                <a:r>
                  <a:rPr lang="zh-CN" altLang="en-US" dirty="0"/>
                  <a:t>，但有</a:t>
                </a:r>
                <a14:m>
                  <m:oMath xmlns:m="http://schemas.openxmlformats.org/officeDocument/2006/math">
                    <m:r>
                      <a:rPr lang="en-US" altLang="zh-CN" b="0" i="1" smtClean="0">
                        <a:latin typeface="Cambria Math" panose="02040503050406030204" pitchFamily="18" charset="0"/>
                      </a:rPr>
                      <m:t>𝑚</m:t>
                    </m:r>
                  </m:oMath>
                </a14:m>
                <a:r>
                  <a:rPr lang="zh-CN" altLang="en-US" dirty="0"/>
                  <a:t>个例外，</a:t>
                </a:r>
                <a14:m>
                  <m:oMath xmlns:m="http://schemas.openxmlformats.org/officeDocument/2006/math">
                    <m:r>
                      <a:rPr lang="en-US" altLang="zh-CN" i="1" dirty="0">
                        <a:latin typeface="Cambria Math" panose="02040503050406030204" pitchFamily="18" charset="0"/>
                      </a:rPr>
                      <m:t>1</m:t>
                    </m:r>
                    <m:r>
                      <a:rPr lang="zh-CN" altLang="en-US" i="1" dirty="0" smtClean="0">
                        <a:latin typeface="Cambria Math" panose="02040503050406030204" pitchFamily="18" charset="0"/>
                      </a:rPr>
                      <m:t>号</m:t>
                    </m:r>
                  </m:oMath>
                </a14:m>
                <a:r>
                  <a:rPr lang="zh-CN" altLang="en-US" dirty="0"/>
                  <a:t>选手和这</a:t>
                </a:r>
                <a14:m>
                  <m:oMath xmlns:m="http://schemas.openxmlformats.org/officeDocument/2006/math">
                    <m:r>
                      <a:rPr lang="en-US" altLang="zh-CN" b="0" i="1" smtClean="0">
                        <a:latin typeface="Cambria Math" panose="02040503050406030204" pitchFamily="18" charset="0"/>
                      </a:rPr>
                      <m:t>𝑚</m:t>
                    </m:r>
                    <m:r>
                      <a:rPr lang="zh-CN" altLang="en-US" i="1">
                        <a:latin typeface="Cambria Math" panose="02040503050406030204" pitchFamily="18" charset="0"/>
                      </a:rPr>
                      <m:t>个</m:t>
                    </m:r>
                  </m:oMath>
                </a14:m>
                <a:r>
                  <a:rPr lang="zh-CN" altLang="en-US" dirty="0"/>
                  <a:t>选手对决时</a:t>
                </a:r>
                <a14:m>
                  <m:oMath xmlns:m="http://schemas.openxmlformats.org/officeDocument/2006/math">
                    <m:r>
                      <a:rPr lang="en-US" altLang="zh-CN" b="0" i="1" smtClean="0">
                        <a:latin typeface="Cambria Math" panose="02040503050406030204" pitchFamily="18" charset="0"/>
                      </a:rPr>
                      <m:t>1</m:t>
                    </m:r>
                  </m:oMath>
                </a14:m>
                <a:r>
                  <a:rPr lang="zh-CN" altLang="en-US" dirty="0"/>
                  <a:t>号负</a:t>
                </a:r>
                <a:endParaRPr lang="en-US" altLang="zh-CN" dirty="0"/>
              </a:p>
              <a:p>
                <a:r>
                  <a:rPr lang="zh-CN" altLang="en-US" dirty="0"/>
                  <a:t>求有多少种排列方式</a:t>
                </a:r>
                <a14:m>
                  <m:oMath xmlns:m="http://schemas.openxmlformats.org/officeDocument/2006/math">
                    <m:r>
                      <a:rPr lang="en-US" altLang="zh-CN" b="0" i="1" smtClean="0">
                        <a:latin typeface="Cambria Math" panose="02040503050406030204" pitchFamily="18" charset="0"/>
                      </a:rPr>
                      <m:t>1</m:t>
                    </m:r>
                  </m:oMath>
                </a14:m>
                <a:r>
                  <a:rPr lang="zh-CN" altLang="en-US" dirty="0"/>
                  <a:t>号能获得最终胜利</a:t>
                </a:r>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≤16</m:t>
                    </m:r>
                  </m:oMath>
                </a14:m>
                <a:r>
                  <a:rPr lang="zh-CN" altLang="en-US" dirty="0"/>
                  <a:t>，</a:t>
                </a:r>
                <a14:m>
                  <m:oMath xmlns:m="http://schemas.openxmlformats.org/officeDocument/2006/math">
                    <m:r>
                      <a:rPr lang="en-US" altLang="zh-CN" b="0" i="1" dirty="0" smtClean="0">
                        <a:latin typeface="Cambria Math" panose="02040503050406030204" pitchFamily="18" charset="0"/>
                      </a:rPr>
                      <m:t>0</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𝑚</m:t>
                    </m:r>
                    <m:r>
                      <a:rPr lang="en-US" altLang="zh-CN" b="0" i="1" dirty="0" smtClean="0">
                        <a:latin typeface="Cambria Math" panose="02040503050406030204" pitchFamily="18" charset="0"/>
                        <a:ea typeface="Cambria Math" panose="02040503050406030204" pitchFamily="18" charset="0"/>
                      </a:rPr>
                      <m:t>≤16</m:t>
                    </m:r>
                  </m:oMath>
                </a14:m>
                <a:endParaRPr lang="en-US" altLang="zh-CN" dirty="0"/>
              </a:p>
            </p:txBody>
          </p:sp>
        </mc:Choice>
        <mc:Fallback xmlns="">
          <p:sp>
            <p:nvSpPr>
              <p:cNvPr id="3" name="内容占位符 2">
                <a:extLst>
                  <a:ext uri="{FF2B5EF4-FFF2-40B4-BE49-F238E27FC236}">
                    <a16:creationId xmlns:a16="http://schemas.microsoft.com/office/drawing/2014/main" id="{61649DE6-67B9-4323-B5F2-D08B129624E1}"/>
                  </a:ext>
                </a:extLst>
              </p:cNvPr>
              <p:cNvSpPr>
                <a:spLocks noGrp="1" noRot="1" noChangeAspect="1" noMove="1" noResize="1" noEditPoints="1" noAdjustHandles="1" noChangeArrowheads="1" noChangeShapeType="1" noTextEdit="1"/>
              </p:cNvSpPr>
              <p:nvPr>
                <p:ph idx="1"/>
              </p:nvPr>
            </p:nvSpPr>
            <p:spPr>
              <a:blipFill>
                <a:blip r:embed="rId2"/>
                <a:stretch>
                  <a:fillRect l="-1043" t="-2381" r="-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9594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31C99-9DD1-4755-A999-7086D3EA9D5F}"/>
              </a:ext>
            </a:extLst>
          </p:cNvPr>
          <p:cNvSpPr>
            <a:spLocks noGrp="1"/>
          </p:cNvSpPr>
          <p:nvPr>
            <p:ph type="title"/>
          </p:nvPr>
        </p:nvSpPr>
        <p:spPr/>
        <p:txBody>
          <a:bodyPr/>
          <a:lstStyle/>
          <a:p>
            <a:r>
              <a:rPr lang="en-US" altLang="zh-CN" dirty="0"/>
              <a:t>ARC093F Dark Horse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B0D4090-2288-43D8-BC64-E5464BB02B86}"/>
                  </a:ext>
                </a:extLst>
              </p:cNvPr>
              <p:cNvSpPr>
                <a:spLocks noGrp="1"/>
              </p:cNvSpPr>
              <p:nvPr>
                <p:ph idx="1"/>
              </p:nvPr>
            </p:nvSpPr>
            <p:spPr/>
            <p:txBody>
              <a:bodyPr>
                <a:normAutofit lnSpcReduction="10000"/>
              </a:bodyPr>
              <a:lstStyle/>
              <a:p>
                <a:r>
                  <a:rPr lang="zh-CN" altLang="en-US" dirty="0"/>
                  <a:t>比赛可以用一棵二叉树来表示，</a:t>
                </a:r>
                <a14:m>
                  <m:oMath xmlns:m="http://schemas.openxmlformats.org/officeDocument/2006/math">
                    <m:r>
                      <a:rPr lang="en-US" altLang="zh-CN" i="1" dirty="0">
                        <a:latin typeface="Cambria Math" panose="02040503050406030204" pitchFamily="18" charset="0"/>
                      </a:rPr>
                      <m:t>1</m:t>
                    </m:r>
                  </m:oMath>
                </a14:m>
                <a:r>
                  <a:rPr lang="zh-CN" altLang="en-US" dirty="0"/>
                  <a:t>号会依次和大小</a:t>
                </a:r>
                <a14:m>
                  <m:oMath xmlns:m="http://schemas.openxmlformats.org/officeDocument/2006/math">
                    <m:r>
                      <a:rPr lang="zh-CN" altLang="en-US" b="0" i="1" dirty="0">
                        <a:latin typeface="Cambria Math" panose="02040503050406030204" pitchFamily="18" charset="0"/>
                      </a:rPr>
                      <m:t>为</m:t>
                    </m:r>
                    <m:sSup>
                      <m:sSupPr>
                        <m:ctrlPr>
                          <a:rPr lang="en-US" altLang="zh-CN" b="0" i="1" dirty="0" smtClean="0">
                            <a:latin typeface="Cambria Math" panose="02040503050406030204" pitchFamily="18" charset="0"/>
                          </a:rPr>
                        </m:ctrlPr>
                      </m:sSupPr>
                      <m:e>
                        <m:r>
                          <a:rPr lang="en-US" altLang="zh-CN" b="0" i="1" dirty="0">
                            <a:latin typeface="Cambria Math" panose="02040503050406030204" pitchFamily="18" charset="0"/>
                          </a:rPr>
                          <m:t>2</m:t>
                        </m:r>
                      </m:e>
                      <m:sup>
                        <m:r>
                          <a:rPr lang="en-US" altLang="zh-CN" b="0" i="1" dirty="0" smtClean="0">
                            <a:latin typeface="Cambria Math" panose="02040503050406030204" pitchFamily="18" charset="0"/>
                          </a:rPr>
                          <m:t>𝑖</m:t>
                        </m:r>
                      </m:sup>
                    </m:sSup>
                    <m:r>
                      <a:rPr lang="en-US" altLang="zh-CN" b="0" i="1" dirty="0" smtClean="0">
                        <a:latin typeface="Cambria Math" panose="02040503050406030204" pitchFamily="18" charset="0"/>
                      </a:rPr>
                      <m:t>(</m:t>
                    </m:r>
                    <m:r>
                      <a:rPr lang="en-US" altLang="zh-CN" b="0" i="1" smtClean="0">
                        <a:latin typeface="Cambria Math" panose="02040503050406030204" pitchFamily="18" charset="0"/>
                      </a:rPr>
                      <m:t>𝑖</m:t>
                    </m:r>
                    <m:r>
                      <a:rPr lang="en-US" altLang="zh-CN" i="1">
                        <a:latin typeface="Cambria Math" panose="02040503050406030204" pitchFamily="18" charset="0"/>
                      </a:rPr>
                      <m:t>=</m:t>
                    </m:r>
                    <m:r>
                      <a:rPr lang="en-US" altLang="zh-CN"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oMath>
                </a14:m>
                <a:r>
                  <a:rPr lang="zh-CN" altLang="en-US" dirty="0"/>
                  <a:t>的子树内的最小值比赛，他胜出的条件是不遇上那</a:t>
                </a:r>
                <a14:m>
                  <m:oMath xmlns:m="http://schemas.openxmlformats.org/officeDocument/2006/math">
                    <m:r>
                      <a:rPr lang="en-US" altLang="zh-CN" b="0" i="1" smtClean="0">
                        <a:latin typeface="Cambria Math" panose="02040503050406030204" pitchFamily="18" charset="0"/>
                      </a:rPr>
                      <m:t>𝑚</m:t>
                    </m:r>
                    <m:r>
                      <a:rPr lang="zh-CN" altLang="en-US" i="1">
                        <a:latin typeface="Cambria Math" panose="02040503050406030204" pitchFamily="18" charset="0"/>
                      </a:rPr>
                      <m:t>个</m:t>
                    </m:r>
                  </m:oMath>
                </a14:m>
                <a:r>
                  <a:rPr lang="zh-CN" altLang="en-US" dirty="0"/>
                  <a:t>人</a:t>
                </a:r>
                <a:endParaRPr lang="en-US" altLang="zh-CN" dirty="0"/>
              </a:p>
              <a:p>
                <a:r>
                  <a:rPr lang="zh-CN" altLang="en-US" dirty="0"/>
                  <a:t>我们容斥一下，对于在其中</a:t>
                </a:r>
                <a14:m>
                  <m:oMath xmlns:m="http://schemas.openxmlformats.org/officeDocument/2006/math">
                    <m:r>
                      <a:rPr lang="en-US" altLang="zh-CN" b="0" i="1" smtClean="0">
                        <a:latin typeface="Cambria Math" panose="02040503050406030204" pitchFamily="18" charset="0"/>
                      </a:rPr>
                      <m:t>𝑗</m:t>
                    </m:r>
                    <m:r>
                      <a:rPr lang="zh-CN" altLang="en-US" i="1">
                        <a:latin typeface="Cambria Math" panose="02040503050406030204" pitchFamily="18" charset="0"/>
                      </a:rPr>
                      <m:t>个</m:t>
                    </m:r>
                  </m:oMath>
                </a14:m>
                <a:r>
                  <a:rPr lang="zh-CN" altLang="en-US" dirty="0"/>
                  <a:t>子树遇见那</a:t>
                </a:r>
                <a14:m>
                  <m:oMath xmlns:m="http://schemas.openxmlformats.org/officeDocument/2006/math">
                    <m:r>
                      <a:rPr lang="en-US" altLang="zh-CN" b="0" i="1" smtClean="0">
                        <a:latin typeface="Cambria Math" panose="02040503050406030204" pitchFamily="18" charset="0"/>
                      </a:rPr>
                      <m:t>𝑚</m:t>
                    </m:r>
                    <m:r>
                      <a:rPr lang="zh-CN" altLang="en-US" i="1">
                        <a:latin typeface="Cambria Math" panose="02040503050406030204" pitchFamily="18" charset="0"/>
                      </a:rPr>
                      <m:t>个</m:t>
                    </m:r>
                  </m:oMath>
                </a14:m>
                <a:r>
                  <a:rPr lang="zh-CN" altLang="en-US" dirty="0"/>
                  <a:t>人的方案乘上</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𝑗</m:t>
                        </m:r>
                      </m:sup>
                    </m:sSup>
                  </m:oMath>
                </a14:m>
                <a:r>
                  <a:rPr lang="zh-CN" altLang="en-US" dirty="0"/>
                  <a:t>，其他子树遇不遇见无所谓</a:t>
                </a:r>
                <a:endParaRPr lang="en-US" altLang="zh-CN" dirty="0"/>
              </a:p>
              <a:p>
                <a:r>
                  <a:rPr lang="zh-CN" altLang="en-US" dirty="0"/>
                  <a:t>我们从大到小依次确定</a:t>
                </a:r>
                <a14:m>
                  <m:oMath xmlns:m="http://schemas.openxmlformats.org/officeDocument/2006/math">
                    <m:r>
                      <a:rPr lang="en-US" altLang="zh-CN" b="0" i="1" smtClean="0">
                        <a:latin typeface="Cambria Math" panose="02040503050406030204" pitchFamily="18" charset="0"/>
                      </a:rPr>
                      <m:t>𝑚</m:t>
                    </m:r>
                    <m:r>
                      <a:rPr lang="zh-CN" altLang="en-US" i="1">
                        <a:latin typeface="Cambria Math" panose="02040503050406030204" pitchFamily="18" charset="0"/>
                      </a:rPr>
                      <m:t>个</m:t>
                    </m:r>
                  </m:oMath>
                </a14:m>
                <a:r>
                  <a:rPr lang="zh-CN" altLang="en-US" dirty="0"/>
                  <a:t>人每个人是否强制遇见以及在哪个子树遇见，并顺带确定遇见的子树内的所有选手，令</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oMath>
                </a14:m>
                <a:r>
                  <a:rPr lang="zh-CN" altLang="en-US" dirty="0"/>
                  <a:t>表示已经确定了后</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个</m:t>
                    </m:r>
                  </m:oMath>
                </a14:m>
                <a:r>
                  <a:rPr lang="zh-CN" altLang="en-US" dirty="0"/>
                  <a:t>人，并且已经确定了</a:t>
                </a:r>
                <a14:m>
                  <m:oMath xmlns:m="http://schemas.openxmlformats.org/officeDocument/2006/math">
                    <m:r>
                      <a:rPr lang="en-US" altLang="zh-CN" b="0" i="1" smtClean="0">
                        <a:latin typeface="Cambria Math" panose="02040503050406030204" pitchFamily="18" charset="0"/>
                      </a:rPr>
                      <m:t>𝑆</m:t>
                    </m:r>
                    <m:r>
                      <a:rPr lang="zh-CN" altLang="en-US" i="1">
                        <a:latin typeface="Cambria Math" panose="02040503050406030204" pitchFamily="18" charset="0"/>
                      </a:rPr>
                      <m:t>集合</m:t>
                    </m:r>
                  </m:oMath>
                </a14:m>
                <a:r>
                  <a:rPr lang="zh-CN" altLang="en-US" dirty="0"/>
                  <a:t>中的子树内的分配方案</a:t>
                </a:r>
                <a:endParaRPr lang="en-US" altLang="zh-CN" dirty="0"/>
              </a:p>
              <a:p>
                <a:r>
                  <a:rPr lang="zh-CN" altLang="en-US" dirty="0"/>
                  <a:t>若强制遇见，枚举一个不在</a:t>
                </a:r>
                <a14:m>
                  <m:oMath xmlns:m="http://schemas.openxmlformats.org/officeDocument/2006/math">
                    <m:r>
                      <a:rPr lang="en-US" altLang="zh-CN" b="0" i="1" smtClean="0">
                        <a:latin typeface="Cambria Math" panose="02040503050406030204" pitchFamily="18" charset="0"/>
                      </a:rPr>
                      <m:t>𝑆</m:t>
                    </m:r>
                    <m:r>
                      <a:rPr lang="zh-CN" altLang="en-US" i="1">
                        <a:latin typeface="Cambria Math" panose="02040503050406030204" pitchFamily="18" charset="0"/>
                      </a:rPr>
                      <m:t>集合</m:t>
                    </m:r>
                  </m:oMath>
                </a14:m>
                <a:r>
                  <a:rPr lang="zh-CN" altLang="en-US" dirty="0"/>
                  <a:t>内的子树，在里面填满编号比第</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个</m:t>
                    </m:r>
                  </m:oMath>
                </a14:m>
                <a:r>
                  <a:rPr lang="zh-CN" altLang="en-US" dirty="0"/>
                  <a:t>人大的选手（根据</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oMath>
                </a14:m>
                <a:r>
                  <a:rPr lang="zh-CN" altLang="en-US" dirty="0"/>
                  <a:t>可算出可用人数，用组合数算方案）</a:t>
                </a:r>
                <a:endParaRPr lang="en-US" altLang="zh-CN" dirty="0"/>
              </a:p>
              <a:p>
                <a:r>
                  <a:rPr lang="zh-CN" altLang="en-US" dirty="0"/>
                  <a:t>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𝑛𝑚</m:t>
                    </m:r>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oMath>
                </a14:m>
                <a:endParaRPr lang="en-US" altLang="zh-CN" dirty="0"/>
              </a:p>
            </p:txBody>
          </p:sp>
        </mc:Choice>
        <mc:Fallback xmlns="">
          <p:sp>
            <p:nvSpPr>
              <p:cNvPr id="3" name="内容占位符 2">
                <a:extLst>
                  <a:ext uri="{FF2B5EF4-FFF2-40B4-BE49-F238E27FC236}">
                    <a16:creationId xmlns:a16="http://schemas.microsoft.com/office/drawing/2014/main" id="{EB0D4090-2288-43D8-BC64-E5464BB02B86}"/>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3740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31C99-9DD1-4755-A999-7086D3EA9D5F}"/>
              </a:ext>
            </a:extLst>
          </p:cNvPr>
          <p:cNvSpPr>
            <a:spLocks noGrp="1"/>
          </p:cNvSpPr>
          <p:nvPr>
            <p:ph type="title"/>
          </p:nvPr>
        </p:nvSpPr>
        <p:spPr/>
        <p:txBody>
          <a:bodyPr/>
          <a:lstStyle/>
          <a:p>
            <a:r>
              <a:rPr lang="en-US" altLang="zh-CN" dirty="0"/>
              <a:t>subsequence</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B0D4090-2288-43D8-BC64-E5464BB02B86}"/>
                  </a:ext>
                </a:extLst>
              </p:cNvPr>
              <p:cNvSpPr>
                <a:spLocks noGrp="1"/>
              </p:cNvSpPr>
              <p:nvPr>
                <p:ph idx="1"/>
              </p:nvPr>
            </p:nvSpPr>
            <p:spPr/>
            <p:txBody>
              <a:bodyPr>
                <a:normAutofit/>
              </a:bodyPr>
              <a:lstStyle/>
              <a:p>
                <a:r>
                  <a:rPr lang="zh-CN" altLang="en-US" dirty="0"/>
                  <a:t>定义</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为</a:t>
                </a:r>
                <a14:m>
                  <m:oMath xmlns:m="http://schemas.openxmlformats.org/officeDocument/2006/math">
                    <m:r>
                      <a:rPr lang="en-US" altLang="zh-CN" b="0" i="1" dirty="0" smtClean="0">
                        <a:latin typeface="Cambria Math" panose="02040503050406030204" pitchFamily="18" charset="0"/>
                      </a:rPr>
                      <m:t>𝑥</m:t>
                    </m:r>
                  </m:oMath>
                </a14:m>
                <a:r>
                  <a:rPr lang="zh-CN" altLang="en-US" dirty="0"/>
                  <a:t>在</a:t>
                </a:r>
                <a14:m>
                  <m:oMath xmlns:m="http://schemas.openxmlformats.org/officeDocument/2006/math">
                    <m:r>
                      <a:rPr lang="en-US" altLang="zh-CN" b="0" i="1" dirty="0" smtClean="0">
                        <a:latin typeface="Cambria Math" panose="02040503050406030204" pitchFamily="18" charset="0"/>
                      </a:rPr>
                      <m:t>𝑘</m:t>
                    </m:r>
                    <m:r>
                      <a:rPr lang="zh-CN" altLang="en-US" i="1" dirty="0">
                        <a:latin typeface="Cambria Math" panose="02040503050406030204" pitchFamily="18" charset="0"/>
                      </a:rPr>
                      <m:t>进制</m:t>
                    </m:r>
                  </m:oMath>
                </a14:m>
                <a:r>
                  <a:rPr lang="zh-CN" altLang="en-US" dirty="0"/>
                  <a:t>下各位数字之和，现有一个序列</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𝐴</m:t>
                        </m:r>
                      </m:e>
                      <m:sub>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sub>
                    </m:sSub>
                    <m:r>
                      <a:rPr lang="zh-CN" altLang="en-US" i="1">
                        <a:latin typeface="Cambria Math" panose="02040503050406030204" pitchFamily="18" charset="0"/>
                        <a:ea typeface="Cambria Math" panose="02040503050406030204" pitchFamily="18" charset="0"/>
                      </a:rPr>
                      <m:t>，</m:t>
                    </m:r>
                  </m:oMath>
                </a14:m>
                <a:r>
                  <a:rPr lang="zh-CN" altLang="en-US" dirty="0"/>
                  <a:t>其中</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𝐴</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𝑆</m:t>
                        </m:r>
                      </m:e>
                      <m:sub>
                        <m:r>
                          <a:rPr lang="en-US" altLang="zh-CN" b="0" i="1" dirty="0" smtClean="0">
                            <a:latin typeface="Cambria Math" panose="02040503050406030204" pitchFamily="18" charset="0"/>
                          </a:rPr>
                          <m:t>𝑘</m:t>
                        </m:r>
                      </m:sub>
                    </m:sSub>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𝑖</m:t>
                        </m:r>
                      </m:e>
                    </m:d>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𝑚𝑜𝑑</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𝑘</m:t>
                    </m:r>
                  </m:oMath>
                </a14:m>
                <a:r>
                  <a:rPr lang="zh-CN" altLang="en-US" dirty="0"/>
                  <a:t>，求</a:t>
                </a:r>
                <a14:m>
                  <m:oMath xmlns:m="http://schemas.openxmlformats.org/officeDocument/2006/math">
                    <m:r>
                      <a:rPr lang="en-US" altLang="zh-CN" b="0" i="1" smtClean="0">
                        <a:latin typeface="Cambria Math" panose="02040503050406030204" pitchFamily="18" charset="0"/>
                      </a:rPr>
                      <m:t>𝐴</m:t>
                    </m:r>
                    <m:r>
                      <a:rPr lang="zh-CN" altLang="en-US" i="1">
                        <a:latin typeface="Cambria Math" panose="02040503050406030204" pitchFamily="18" charset="0"/>
                      </a:rPr>
                      <m:t>有</m:t>
                    </m:r>
                  </m:oMath>
                </a14:m>
                <a:r>
                  <a:rPr lang="zh-CN" altLang="en-US" dirty="0"/>
                  <a:t>多少种不同的子序列</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18</m:t>
                        </m:r>
                      </m:sup>
                    </m:sSup>
                    <m:r>
                      <a:rPr lang="zh-CN" altLang="en-US"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2≤</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r>
                      <a:rPr lang="en-US" altLang="zh-CN" b="0" i="0" smtClean="0">
                        <a:latin typeface="Cambria Math" panose="02040503050406030204" pitchFamily="18" charset="0"/>
                        <a:ea typeface="Cambria Math" panose="02040503050406030204" pitchFamily="18" charset="0"/>
                      </a:rPr>
                      <m:t>150</m:t>
                    </m:r>
                  </m:oMath>
                </a14:m>
                <a:endParaRPr lang="en-US" altLang="zh-CN" dirty="0"/>
              </a:p>
            </p:txBody>
          </p:sp>
        </mc:Choice>
        <mc:Fallback>
          <p:sp>
            <p:nvSpPr>
              <p:cNvPr id="3" name="内容占位符 2">
                <a:extLst>
                  <a:ext uri="{FF2B5EF4-FFF2-40B4-BE49-F238E27FC236}">
                    <a16:creationId xmlns:a16="http://schemas.microsoft.com/office/drawing/2014/main" id="{EB0D4090-2288-43D8-BC64-E5464BB02B86}"/>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5056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31C99-9DD1-4755-A999-7086D3EA9D5F}"/>
              </a:ext>
            </a:extLst>
          </p:cNvPr>
          <p:cNvSpPr>
            <a:spLocks noGrp="1"/>
          </p:cNvSpPr>
          <p:nvPr>
            <p:ph type="title"/>
          </p:nvPr>
        </p:nvSpPr>
        <p:spPr/>
        <p:txBody>
          <a:bodyPr/>
          <a:lstStyle/>
          <a:p>
            <a:r>
              <a:rPr lang="en-US" altLang="zh-CN" dirty="0"/>
              <a:t>subsequence</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B0D4090-2288-43D8-BC64-E5464BB02B86}"/>
                  </a:ext>
                </a:extLst>
              </p:cNvPr>
              <p:cNvSpPr>
                <a:spLocks noGrp="1"/>
              </p:cNvSpPr>
              <p:nvPr>
                <p:ph idx="1"/>
              </p:nvPr>
            </p:nvSpPr>
            <p:spPr/>
            <p:txBody>
              <a:bodyPr>
                <a:normAutofit/>
              </a:bodyPr>
              <a:lstStyle/>
              <a:p>
                <a:r>
                  <a:rPr lang="zh-CN" altLang="en-US" dirty="0"/>
                  <a:t>普通的子序列</a:t>
                </a:r>
                <a:r>
                  <a:rPr lang="en-US" altLang="zh-CN" dirty="0"/>
                  <a:t>DP</a:t>
                </a:r>
                <a:r>
                  <a:rPr lang="zh-CN" altLang="en-US" dirty="0"/>
                  <a:t>：</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oMath>
                </a14:m>
                <a:r>
                  <a:rPr lang="zh-CN" altLang="en-US" dirty="0"/>
                  <a:t>表示以第</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个</m:t>
                    </m:r>
                  </m:oMath>
                </a14:m>
                <a:r>
                  <a:rPr lang="zh-CN" altLang="en-US" dirty="0"/>
                  <a:t>元素结尾的子序列数量，转移时枚举下一个元素是什么，在原序列找到最近的这个元素转移</a:t>
                </a:r>
                <a:endParaRPr lang="en-US" altLang="zh-CN" dirty="0"/>
              </a:p>
              <a:p>
                <a:r>
                  <a:rPr lang="zh-CN" altLang="en-US" dirty="0"/>
                  <a:t>我们把子序列</a:t>
                </a:r>
                <a:r>
                  <a:rPr lang="en-US" altLang="zh-CN" dirty="0"/>
                  <a:t>DP</a:t>
                </a:r>
                <a:r>
                  <a:rPr lang="zh-CN" altLang="en-US" dirty="0"/>
                  <a:t>表示成矩阵的形式，我们用一个矩阵表示某一段序列的</a:t>
                </a:r>
                <a:r>
                  <a:rPr lang="en-US" altLang="zh-CN" dirty="0"/>
                  <a:t>DP</a:t>
                </a:r>
                <a:r>
                  <a:rPr lang="zh-CN" altLang="en-US" dirty="0"/>
                  <a:t>结果：</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zh-CN" altLang="en-US" i="1">
                        <a:latin typeface="Cambria Math" panose="02040503050406030204" pitchFamily="18" charset="0"/>
                      </a:rPr>
                      <m:t>表示</m:t>
                    </m:r>
                  </m:oMath>
                </a14:m>
                <a:r>
                  <a:rPr lang="zh-CN" altLang="en-US" dirty="0"/>
                  <a:t>这段序列的所有子序列中第一个</a:t>
                </a:r>
                <a14:m>
                  <m:oMath xmlns:m="http://schemas.openxmlformats.org/officeDocument/2006/math">
                    <m:r>
                      <a:rPr lang="zh-CN" altLang="en-US" b="0" i="1" dirty="0">
                        <a:latin typeface="Cambria Math" panose="02040503050406030204" pitchFamily="18" charset="0"/>
                      </a:rPr>
                      <m:t>元素</m:t>
                    </m:r>
                    <m:r>
                      <a:rPr lang="zh-CN" altLang="en-US" i="1" dirty="0" smtClean="0">
                        <a:latin typeface="Cambria Math" panose="02040503050406030204" pitchFamily="18" charset="0"/>
                      </a:rPr>
                      <m:t>为</m:t>
                    </m:r>
                    <m:r>
                      <a:rPr lang="en-US" altLang="zh-CN" b="0" i="1" smtClean="0">
                        <a:latin typeface="Cambria Math" panose="02040503050406030204" pitchFamily="18" charset="0"/>
                      </a:rPr>
                      <m:t>𝑖</m:t>
                    </m:r>
                  </m:oMath>
                </a14:m>
                <a:r>
                  <a:rPr lang="zh-CN" altLang="en-US" dirty="0"/>
                  <a:t>，之后还要再加一个元素</a:t>
                </a:r>
                <a14:m>
                  <m:oMath xmlns:m="http://schemas.openxmlformats.org/officeDocument/2006/math">
                    <m:r>
                      <a:rPr lang="en-US" altLang="zh-CN" b="0" i="1" smtClean="0">
                        <a:latin typeface="Cambria Math" panose="02040503050406030204" pitchFamily="18" charset="0"/>
                      </a:rPr>
                      <m:t>𝑗</m:t>
                    </m:r>
                    <m:r>
                      <a:rPr lang="zh-CN" altLang="en-US" i="1">
                        <a:latin typeface="Cambria Math" panose="02040503050406030204" pitchFamily="18" charset="0"/>
                      </a:rPr>
                      <m:t>但是</m:t>
                    </m:r>
                  </m:oMath>
                </a14:m>
                <a:r>
                  <a:rPr lang="zh-CN" altLang="en-US" dirty="0"/>
                  <a:t>已经不能在这个序列中找到下一个</a:t>
                </a:r>
                <a14:m>
                  <m:oMath xmlns:m="http://schemas.openxmlformats.org/officeDocument/2006/math">
                    <m:r>
                      <a:rPr lang="en-US" altLang="zh-CN" b="0" i="1" smtClean="0">
                        <a:latin typeface="Cambria Math" panose="02040503050406030204" pitchFamily="18" charset="0"/>
                      </a:rPr>
                      <m:t>𝑗</m:t>
                    </m:r>
                    <m:r>
                      <a:rPr lang="zh-CN" altLang="en-US" i="1">
                        <a:latin typeface="Cambria Math" panose="02040503050406030204" pitchFamily="18" charset="0"/>
                      </a:rPr>
                      <m:t>的</m:t>
                    </m:r>
                  </m:oMath>
                </a14:m>
                <a:r>
                  <a:rPr lang="zh-CN" altLang="en-US" dirty="0"/>
                  <a:t>方案数</a:t>
                </a:r>
                <a:endParaRPr lang="en-US" altLang="zh-CN" dirty="0"/>
              </a:p>
              <a:p>
                <a:r>
                  <a:rPr lang="zh-CN" altLang="en-US" dirty="0"/>
                  <a:t>两段序列拼起来后的</a:t>
                </a:r>
                <a:r>
                  <a:rPr lang="en-US" altLang="zh-CN" dirty="0"/>
                  <a:t>DP</a:t>
                </a:r>
                <a:r>
                  <a:rPr lang="zh-CN" altLang="en-US" dirty="0"/>
                  <a:t>矩阵相当于直接把两段序列对应的矩阵乘起来</a:t>
                </a:r>
                <a:endParaRPr lang="en-US" altLang="zh-CN" dirty="0"/>
              </a:p>
              <a:p>
                <a:r>
                  <a:rPr lang="zh-CN" altLang="en-US" dirty="0"/>
                  <a:t>子序列总个数在矩阵中开个寄存器存一下就好了</a:t>
                </a:r>
                <a:endParaRPr lang="en-US" altLang="zh-CN" dirty="0"/>
              </a:p>
            </p:txBody>
          </p:sp>
        </mc:Choice>
        <mc:Fallback>
          <p:sp>
            <p:nvSpPr>
              <p:cNvPr id="3" name="内容占位符 2">
                <a:extLst>
                  <a:ext uri="{FF2B5EF4-FFF2-40B4-BE49-F238E27FC236}">
                    <a16:creationId xmlns:a16="http://schemas.microsoft.com/office/drawing/2014/main" id="{EB0D4090-2288-43D8-BC64-E5464BB02B86}"/>
                  </a:ext>
                </a:extLst>
              </p:cNvPr>
              <p:cNvSpPr>
                <a:spLocks noGrp="1" noRot="1" noChangeAspect="1" noMove="1" noResize="1" noEditPoints="1" noAdjustHandles="1" noChangeArrowheads="1" noChangeShapeType="1" noTextEdit="1"/>
              </p:cNvSpPr>
              <p:nvPr>
                <p:ph idx="1"/>
              </p:nvPr>
            </p:nvSpPr>
            <p:spPr>
              <a:blipFill>
                <a:blip r:embed="rId2"/>
                <a:stretch>
                  <a:fillRect l="-1043" t="-2381" r="-4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3024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31C99-9DD1-4755-A999-7086D3EA9D5F}"/>
              </a:ext>
            </a:extLst>
          </p:cNvPr>
          <p:cNvSpPr>
            <a:spLocks noGrp="1"/>
          </p:cNvSpPr>
          <p:nvPr>
            <p:ph type="title"/>
          </p:nvPr>
        </p:nvSpPr>
        <p:spPr/>
        <p:txBody>
          <a:bodyPr/>
          <a:lstStyle/>
          <a:p>
            <a:r>
              <a:rPr lang="en-US" altLang="zh-CN" dirty="0"/>
              <a:t>subsequence</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B0D4090-2288-43D8-BC64-E5464BB02B86}"/>
                  </a:ext>
                </a:extLst>
              </p:cNvPr>
              <p:cNvSpPr>
                <a:spLocks noGrp="1"/>
              </p:cNvSpPr>
              <p:nvPr>
                <p:ph idx="1"/>
              </p:nvPr>
            </p:nvSpPr>
            <p:spPr/>
            <p:txBody>
              <a:bodyPr>
                <a:normAutofit/>
              </a:bodyPr>
              <a:lstStyle/>
              <a:p>
                <a:r>
                  <a:rPr lang="zh-CN" altLang="en-US" dirty="0"/>
                  <a:t>接下来我们考虑利用倍增得到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𝐴</m:t>
                        </m:r>
                      </m:e>
                      <m:sub>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sub>
                    </m:sSub>
                  </m:oMath>
                </a14:m>
                <a:r>
                  <a:rPr lang="zh-CN" altLang="en-US" dirty="0"/>
                  <a:t>对应的矩阵</a:t>
                </a:r>
                <a:endParaRPr lang="en-US" altLang="zh-CN" dirty="0"/>
              </a:p>
              <a:p>
                <a:r>
                  <a:rPr lang="zh-CN" altLang="en-US" dirty="0"/>
                  <a:t>我们用</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,0</m:t>
                        </m:r>
                      </m:sub>
                    </m:sSub>
                    <m:r>
                      <a:rPr lang="zh-CN" altLang="en-US" i="1">
                        <a:latin typeface="Cambria Math" panose="02040503050406030204" pitchFamily="18" charset="0"/>
                      </a:rPr>
                      <m:t>表示</m:t>
                    </m:r>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𝐴</m:t>
                        </m:r>
                      </m:e>
                      <m:sub>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𝑘</m:t>
                            </m:r>
                          </m:e>
                          <m:sup>
                            <m:r>
                              <a:rPr lang="en-US" altLang="zh-CN" b="0" i="1" smtClean="0">
                                <a:latin typeface="Cambria Math" panose="02040503050406030204" pitchFamily="18" charset="0"/>
                                <a:ea typeface="Cambria Math" panose="02040503050406030204" pitchFamily="18" charset="0"/>
                              </a:rPr>
                              <m:t>𝑖</m:t>
                            </m:r>
                          </m:sup>
                        </m:sSup>
                        <m:r>
                          <a:rPr lang="en-US" altLang="zh-CN" i="1">
                            <a:latin typeface="Cambria Math" panose="02040503050406030204" pitchFamily="18" charset="0"/>
                            <a:ea typeface="Cambria Math" panose="02040503050406030204" pitchFamily="18" charset="0"/>
                          </a:rPr>
                          <m:t>−1</m:t>
                        </m:r>
                      </m:sub>
                    </m:sSub>
                  </m:oMath>
                </a14:m>
                <a:r>
                  <a:rPr lang="zh-CN" altLang="en-US" dirty="0"/>
                  <a:t>，即</a:t>
                </a:r>
                <a14:m>
                  <m:oMath xmlns:m="http://schemas.openxmlformats.org/officeDocument/2006/math">
                    <m:r>
                      <a:rPr lang="en-US" altLang="zh-CN" b="0" i="1" smtClean="0">
                        <a:latin typeface="Cambria Math" panose="02040503050406030204" pitchFamily="18" charset="0"/>
                      </a:rPr>
                      <m:t>𝑘</m:t>
                    </m:r>
                    <m:r>
                      <a:rPr lang="zh-CN" altLang="en-US" i="1">
                        <a:latin typeface="Cambria Math" panose="02040503050406030204" pitchFamily="18" charset="0"/>
                      </a:rPr>
                      <m:t>进制</m:t>
                    </m:r>
                  </m:oMath>
                </a14:m>
                <a:r>
                  <a:rPr lang="zh-CN" altLang="en-US" dirty="0"/>
                  <a:t>下所有不超过</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位</m:t>
                    </m:r>
                  </m:oMath>
                </a14:m>
                <a:r>
                  <a:rPr lang="zh-CN" altLang="en-US" dirty="0"/>
                  <a:t>的数对应的矩阵</a:t>
                </a:r>
                <a:endParaRPr lang="en-US" altLang="zh-CN" dirty="0"/>
              </a:p>
              <a:p>
                <a:r>
                  <a:rPr lang="zh-CN" altLang="en-US" dirty="0"/>
                  <a:t>用</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zh-CN" altLang="en-US" i="1">
                        <a:latin typeface="Cambria Math" panose="02040503050406030204" pitchFamily="18" charset="0"/>
                      </a:rPr>
                      <m:t>表示</m:t>
                    </m:r>
                    <m:r>
                      <a:rPr lang="en-US" altLang="zh-CN" b="0" i="1" smtClean="0">
                        <a:latin typeface="Cambria Math" panose="02040503050406030204" pitchFamily="18" charset="0"/>
                      </a:rPr>
                      <m:t>𝑘</m:t>
                    </m:r>
                    <m:r>
                      <a:rPr lang="zh-CN" altLang="en-US" i="1">
                        <a:latin typeface="Cambria Math" panose="02040503050406030204" pitchFamily="18" charset="0"/>
                      </a:rPr>
                      <m:t>进制</m:t>
                    </m:r>
                  </m:oMath>
                </a14:m>
                <a:r>
                  <a:rPr lang="zh-CN" altLang="en-US" dirty="0"/>
                  <a:t>下不超过</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zh-CN" altLang="en-US" i="1">
                        <a:latin typeface="Cambria Math" panose="02040503050406030204" pitchFamily="18" charset="0"/>
                      </a:rPr>
                      <m:t>位</m:t>
                    </m:r>
                  </m:oMath>
                </a14:m>
                <a:r>
                  <a:rPr lang="zh-CN" altLang="en-US" dirty="0"/>
                  <a:t>且最高位（第</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位</m:t>
                    </m:r>
                  </m:oMath>
                </a14:m>
                <a:r>
                  <a:rPr lang="zh-CN" altLang="en-US" dirty="0"/>
                  <a:t>）为</a:t>
                </a:r>
                <a14:m>
                  <m:oMath xmlns:m="http://schemas.openxmlformats.org/officeDocument/2006/math">
                    <m:r>
                      <a:rPr lang="en-US" altLang="zh-CN" b="0" i="1" smtClean="0">
                        <a:latin typeface="Cambria Math" panose="02040503050406030204" pitchFamily="18" charset="0"/>
                      </a:rPr>
                      <m:t>𝑗</m:t>
                    </m:r>
                    <m:r>
                      <a:rPr lang="zh-CN" altLang="en-US" i="1">
                        <a:latin typeface="Cambria Math" panose="02040503050406030204" pitchFamily="18" charset="0"/>
                      </a:rPr>
                      <m:t>的</m:t>
                    </m:r>
                  </m:oMath>
                </a14:m>
                <a:r>
                  <a:rPr lang="zh-CN" altLang="en-US" dirty="0"/>
                  <a:t>矩阵</a:t>
                </a:r>
                <a:endParaRPr lang="en-US" altLang="zh-CN" dirty="0"/>
              </a:p>
              <a:p>
                <a:r>
                  <a:rPr lang="zh-CN" altLang="en-US" dirty="0"/>
                  <a:t>不难注意到，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r>
                      <a:rPr lang="zh-CN" altLang="en-US" i="1">
                        <a:latin typeface="Cambria Math" panose="02040503050406030204" pitchFamily="18" charset="0"/>
                      </a:rPr>
                      <m:t>对应</m:t>
                    </m:r>
                  </m:oMath>
                </a14:m>
                <a:r>
                  <a:rPr lang="zh-CN" altLang="en-US" dirty="0"/>
                  <a:t>的序列相当于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zh-CN" altLang="en-US" i="1">
                        <a:latin typeface="Cambria Math" panose="02040503050406030204" pitchFamily="18" charset="0"/>
                      </a:rPr>
                      <m:t>对应</m:t>
                    </m:r>
                  </m:oMath>
                </a14:m>
                <a:r>
                  <a:rPr lang="zh-CN" altLang="en-US" dirty="0"/>
                  <a:t>的序列每一位都加上</a:t>
                </a:r>
                <a14:m>
                  <m:oMath xmlns:m="http://schemas.openxmlformats.org/officeDocument/2006/math">
                    <m:r>
                      <a:rPr lang="en-US" altLang="zh-CN" i="1" dirty="0">
                        <a:latin typeface="Cambria Math" panose="02040503050406030204" pitchFamily="18" charset="0"/>
                      </a:rPr>
                      <m:t>1</m:t>
                    </m:r>
                    <m:r>
                      <a:rPr lang="zh-CN" altLang="en-US" i="1" dirty="0" smtClean="0">
                        <a:latin typeface="Cambria Math" panose="02040503050406030204" pitchFamily="18" charset="0"/>
                      </a:rPr>
                      <m:t>，</m:t>
                    </m:r>
                  </m:oMath>
                </a14:m>
                <a:r>
                  <a:rPr lang="zh-CN" altLang="en-US" dirty="0"/>
                  <a:t>所以</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oMath>
                </a14:m>
                <a:r>
                  <a:rPr lang="zh-CN" altLang="en-US" dirty="0"/>
                  <a:t>可以直接由</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zh-CN" altLang="en-US" dirty="0"/>
                  <a:t>对行和列循环移位得到</a:t>
                </a:r>
                <a:endParaRPr lang="en-US" altLang="zh-CN" dirty="0"/>
              </a:p>
              <a:p>
                <a:r>
                  <a:rPr lang="zh-CN" altLang="en-US" dirty="0"/>
                  <a:t>我们用</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,0</m:t>
                        </m:r>
                      </m:sub>
                    </m:sSub>
                    <m:r>
                      <a:rPr lang="zh-CN" altLang="en-US" i="1">
                        <a:latin typeface="Cambria Math" panose="02040503050406030204" pitchFamily="18" charset="0"/>
                      </a:rPr>
                      <m:t>循环</m:t>
                    </m:r>
                    <m:r>
                      <a:rPr lang="zh-CN" altLang="en-US" i="1" smtClean="0">
                        <a:latin typeface="Cambria Math" panose="02040503050406030204" pitchFamily="18" charset="0"/>
                      </a:rPr>
                      <m:t>移</m:t>
                    </m:r>
                  </m:oMath>
                </a14:m>
                <a:r>
                  <a:rPr lang="zh-CN" altLang="en-US" dirty="0"/>
                  <a:t>出所有</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𝐹</m:t>
                        </m:r>
                      </m:e>
                      <m:sub>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sub>
                    </m:sSub>
                    <m:r>
                      <a:rPr lang="zh-CN" altLang="en-US" i="1" dirty="0">
                        <a:latin typeface="Cambria Math" panose="02040503050406030204" pitchFamily="18" charset="0"/>
                      </a:rPr>
                      <m:t>乘</m:t>
                    </m:r>
                  </m:oMath>
                </a14:m>
                <a:r>
                  <a:rPr lang="zh-CN" altLang="en-US" dirty="0"/>
                  <a:t>起来就得到了</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+1,0</m:t>
                        </m:r>
                      </m:sub>
                    </m:sSub>
                  </m:oMath>
                </a14:m>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𝐴</m:t>
                        </m:r>
                      </m:e>
                      <m:sub>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−1</m:t>
                        </m:r>
                      </m:sub>
                    </m:sSub>
                  </m:oMath>
                </a14:m>
                <a:r>
                  <a:rPr lang="zh-CN" altLang="en-US" dirty="0"/>
                  <a:t>对应的矩阵也不难用这些</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𝐹</m:t>
                        </m:r>
                      </m:e>
                      <m:sub>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𝑗</m:t>
                        </m:r>
                      </m:sub>
                    </m:sSub>
                  </m:oMath>
                </a14:m>
                <a:r>
                  <a:rPr lang="zh-CN" altLang="en-US" dirty="0"/>
                  <a:t>求出</a:t>
                </a:r>
                <a:endParaRPr lang="en-US" altLang="zh-CN" dirty="0"/>
              </a:p>
              <a:p>
                <a:endParaRPr lang="en-US" altLang="zh-CN" dirty="0"/>
              </a:p>
            </p:txBody>
          </p:sp>
        </mc:Choice>
        <mc:Fallback>
          <p:sp>
            <p:nvSpPr>
              <p:cNvPr id="3" name="内容占位符 2">
                <a:extLst>
                  <a:ext uri="{FF2B5EF4-FFF2-40B4-BE49-F238E27FC236}">
                    <a16:creationId xmlns:a16="http://schemas.microsoft.com/office/drawing/2014/main" id="{EB0D4090-2288-43D8-BC64-E5464BB02B86}"/>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277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31C99-9DD1-4755-A999-7086D3EA9D5F}"/>
              </a:ext>
            </a:extLst>
          </p:cNvPr>
          <p:cNvSpPr>
            <a:spLocks noGrp="1"/>
          </p:cNvSpPr>
          <p:nvPr>
            <p:ph type="title"/>
          </p:nvPr>
        </p:nvSpPr>
        <p:spPr/>
        <p:txBody>
          <a:bodyPr/>
          <a:lstStyle/>
          <a:p>
            <a:r>
              <a:rPr lang="en-US" altLang="zh-CN" dirty="0"/>
              <a:t>subsequence</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B0D4090-2288-43D8-BC64-E5464BB02B86}"/>
                  </a:ext>
                </a:extLst>
              </p:cNvPr>
              <p:cNvSpPr>
                <a:spLocks noGrp="1"/>
              </p:cNvSpPr>
              <p:nvPr>
                <p:ph idx="1"/>
              </p:nvPr>
            </p:nvSpPr>
            <p:spPr/>
            <p:txBody>
              <a:bodyPr>
                <a:normAutofit/>
              </a:bodyPr>
              <a:lstStyle/>
              <a:p>
                <a:r>
                  <a:rPr lang="zh-CN" altLang="en-US" dirty="0"/>
                  <a:t>直接这么做复杂度是</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𝑘</m:t>
                        </m:r>
                      </m:e>
                      <m:sup>
                        <m:r>
                          <a:rPr lang="en-US" altLang="zh-CN" b="0" i="1" smtClean="0">
                            <a:latin typeface="Cambria Math" panose="02040503050406030204" pitchFamily="18" charset="0"/>
                          </a:rPr>
                          <m:t>4</m:t>
                        </m:r>
                      </m:sup>
                    </m:sSup>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𝑘</m:t>
                            </m:r>
                          </m:sub>
                        </m:sSub>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oMath>
                </a14:m>
                <a:endParaRPr lang="en-US" altLang="zh-CN" dirty="0"/>
              </a:p>
              <a:p>
                <a:r>
                  <a:rPr lang="zh-CN" altLang="en-US" dirty="0"/>
                  <a:t>我们可以优化一下求</a:t>
                </a:r>
                <a14:m>
                  <m:oMath xmlns:m="http://schemas.openxmlformats.org/officeDocument/2006/math">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e>
                    </m:nary>
                  </m:oMath>
                </a14:m>
                <a:endParaRPr lang="en-US" altLang="zh-CN" dirty="0"/>
              </a:p>
              <a:p>
                <a:r>
                  <a:rPr lang="zh-CN" altLang="en-US" dirty="0"/>
                  <a:t>由于对于</a:t>
                </a:r>
                <a14:m>
                  <m:oMath xmlns:m="http://schemas.openxmlformats.org/officeDocument/2006/math">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=0</m:t>
                        </m:r>
                      </m:sub>
                      <m:sup>
                        <m:r>
                          <a:rPr lang="en-US" altLang="zh-CN" b="0" i="1" smtClean="0">
                            <a:latin typeface="Cambria Math" panose="02040503050406030204" pitchFamily="18" charset="0"/>
                          </a:rPr>
                          <m:t>𝑥</m:t>
                        </m:r>
                        <m:r>
                          <a:rPr lang="en-US" altLang="zh-CN" i="1">
                            <a:latin typeface="Cambria Math" panose="02040503050406030204" pitchFamily="18" charset="0"/>
                          </a:rPr>
                          <m:t>−1</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e>
                    </m:nary>
                    <m:r>
                      <a:rPr lang="zh-CN" altLang="en-US" i="1" smtClean="0">
                        <a:latin typeface="Cambria Math" panose="02040503050406030204" pitchFamily="18" charset="0"/>
                      </a:rPr>
                      <m:t>可以</m:t>
                    </m:r>
                  </m:oMath>
                </a14:m>
                <a:r>
                  <a:rPr lang="zh-CN" altLang="en-US" dirty="0"/>
                  <a:t>直接循环移位得到</a:t>
                </a:r>
                <a14:m>
                  <m:oMath xmlns:m="http://schemas.openxmlformats.org/officeDocument/2006/math">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m:t>
                        </m:r>
                        <m:r>
                          <a:rPr lang="en-US" altLang="zh-CN" b="0" i="1" smtClean="0">
                            <a:latin typeface="Cambria Math" panose="02040503050406030204" pitchFamily="18" charset="0"/>
                          </a:rPr>
                          <m:t>𝑦</m:t>
                        </m:r>
                      </m:sub>
                      <m:sup>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i="1">
                            <a:latin typeface="Cambria Math" panose="02040503050406030204" pitchFamily="18" charset="0"/>
                          </a:rPr>
                          <m:t>−1</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e>
                    </m:nary>
                  </m:oMath>
                </a14:m>
                <a:endParaRPr lang="en-US" altLang="zh-CN" dirty="0"/>
              </a:p>
              <a:p>
                <a:r>
                  <a:rPr lang="zh-CN" altLang="en-US" dirty="0"/>
                  <a:t>求</a:t>
                </a:r>
                <a14:m>
                  <m:oMath xmlns:m="http://schemas.openxmlformats.org/officeDocument/2006/math">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=0</m:t>
                        </m:r>
                      </m:sub>
                      <m:sup>
                        <m:r>
                          <a:rPr lang="en-US" altLang="zh-CN" i="1">
                            <a:latin typeface="Cambria Math" panose="02040503050406030204" pitchFamily="18" charset="0"/>
                          </a:rPr>
                          <m:t>𝑘</m:t>
                        </m:r>
                        <m:r>
                          <a:rPr lang="en-US" altLang="zh-CN" i="1">
                            <a:latin typeface="Cambria Math" panose="02040503050406030204" pitchFamily="18" charset="0"/>
                          </a:rPr>
                          <m:t>−1</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e>
                    </m:nary>
                  </m:oMath>
                </a14:m>
                <a:r>
                  <a:rPr lang="zh-CN" altLang="en-US" dirty="0"/>
                  <a:t>可以用类似快速幂的方法做到</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r>
                              <a:rPr lang="en-US" altLang="zh-CN" b="0" i="1" smtClean="0">
                                <a:latin typeface="Cambria Math" panose="02040503050406030204" pitchFamily="18" charset="0"/>
                              </a:rPr>
                              <m:t>𝑘</m:t>
                            </m:r>
                          </m:e>
                        </m:func>
                      </m:e>
                    </m:d>
                  </m:oMath>
                </a14:m>
                <a:endParaRPr lang="en-US" altLang="zh-CN" b="0" dirty="0"/>
              </a:p>
              <a:p>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𝑘</m:t>
                            </m:r>
                          </m:e>
                          <m:sup>
                            <m:r>
                              <a:rPr lang="en-US" altLang="zh-CN" b="0" i="1" smtClean="0">
                                <a:latin typeface="Cambria Math" panose="02040503050406030204" pitchFamily="18" charset="0"/>
                              </a:rPr>
                              <m:t>3</m:t>
                            </m:r>
                          </m:sup>
                        </m:sSup>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r>
                              <a:rPr lang="en-US" altLang="zh-CN" b="0" i="1" smtClean="0">
                                <a:latin typeface="Cambria Math" panose="02040503050406030204" pitchFamily="18" charset="0"/>
                              </a:rPr>
                              <m:t>𝑘</m:t>
                            </m:r>
                          </m:e>
                        </m:func>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𝑘</m:t>
                                </m:r>
                              </m:sub>
                            </m:sSub>
                          </m:fName>
                          <m:e>
                            <m:r>
                              <a:rPr lang="en-US" altLang="zh-CN" b="0" i="1" smtClean="0">
                                <a:latin typeface="Cambria Math" panose="02040503050406030204" pitchFamily="18" charset="0"/>
                              </a:rPr>
                              <m:t>𝑛</m:t>
                            </m:r>
                          </m:e>
                        </m:func>
                      </m:e>
                    </m:d>
                    <m:r>
                      <a:rPr lang="en-US" altLang="zh-CN" b="0" i="1" smtClean="0">
                        <a:latin typeface="Cambria Math" panose="02040503050406030204" pitchFamily="18" charset="0"/>
                      </a:rPr>
                      <m:t>=</m:t>
                    </m:r>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𝑘</m:t>
                        </m:r>
                      </m:e>
                      <m:sup>
                        <m:r>
                          <a:rPr lang="en-US" altLang="zh-CN" b="0" i="1" smtClean="0">
                            <a:latin typeface="Cambria Math" panose="02040503050406030204" pitchFamily="18" charset="0"/>
                          </a:rPr>
                          <m:t>3</m:t>
                        </m:r>
                      </m:sup>
                    </m:sSup>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oMath>
                </a14:m>
                <a:endParaRPr lang="en-US" altLang="zh-CN" dirty="0"/>
              </a:p>
            </p:txBody>
          </p:sp>
        </mc:Choice>
        <mc:Fallback>
          <p:sp>
            <p:nvSpPr>
              <p:cNvPr id="3" name="内容占位符 2">
                <a:extLst>
                  <a:ext uri="{FF2B5EF4-FFF2-40B4-BE49-F238E27FC236}">
                    <a16:creationId xmlns:a16="http://schemas.microsoft.com/office/drawing/2014/main" id="{EB0D4090-2288-43D8-BC64-E5464BB02B86}"/>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4122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DCBA6-4B36-4FF9-8F55-69A3CA8012B4}"/>
              </a:ext>
            </a:extLst>
          </p:cNvPr>
          <p:cNvSpPr>
            <a:spLocks noGrp="1"/>
          </p:cNvSpPr>
          <p:nvPr>
            <p:ph type="title"/>
          </p:nvPr>
        </p:nvSpPr>
        <p:spPr/>
        <p:txBody>
          <a:bodyPr/>
          <a:lstStyle/>
          <a:p>
            <a:r>
              <a:rPr lang="en-US" altLang="zh-CN" dirty="0"/>
              <a:t>CF979E Kuro and Topological Parity</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C9D3439-5367-447C-BF7E-3B9AABAE56D4}"/>
                  </a:ext>
                </a:extLst>
              </p:cNvPr>
              <p:cNvSpPr>
                <a:spLocks noGrp="1"/>
              </p:cNvSpPr>
              <p:nvPr>
                <p:ph idx="1"/>
              </p:nvPr>
            </p:nvSpPr>
            <p:spPr/>
            <p:txBody>
              <a:bodyPr/>
              <a:lstStyle/>
              <a:p>
                <a:r>
                  <a:rPr lang="zh-CN" altLang="en-US" dirty="0"/>
                  <a:t>有一张</a:t>
                </a:r>
                <a14:m>
                  <m:oMath xmlns:m="http://schemas.openxmlformats.org/officeDocument/2006/math">
                    <m:r>
                      <a:rPr lang="en-US" altLang="zh-CN" b="0" i="1" smtClean="0">
                        <a:latin typeface="Cambria Math" panose="02040503050406030204" pitchFamily="18" charset="0"/>
                      </a:rPr>
                      <m:t>𝑛</m:t>
                    </m:r>
                  </m:oMath>
                </a14:m>
                <a:r>
                  <a:rPr lang="zh-CN" altLang="en-US" dirty="0"/>
                  <a:t>个点的图，每个点是黑色或者白色或者未确定，图中一开始没有边，对于每对</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&lt;</m:t>
                    </m:r>
                    <m:r>
                      <a:rPr lang="en-US" altLang="zh-CN" b="0" i="1" smtClean="0">
                        <a:latin typeface="Cambria Math" panose="02040503050406030204" pitchFamily="18" charset="0"/>
                      </a:rPr>
                      <m:t>𝑗</m:t>
                    </m:r>
                  </m:oMath>
                </a14:m>
                <a:r>
                  <a:rPr lang="zh-CN" altLang="en-US" dirty="0"/>
                  <a:t>，你可以从</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向</m:t>
                    </m:r>
                    <m:r>
                      <a:rPr lang="en-US" altLang="zh-CN" b="0" i="1" smtClean="0">
                        <a:latin typeface="Cambria Math" panose="02040503050406030204" pitchFamily="18" charset="0"/>
                      </a:rPr>
                      <m:t>𝑗</m:t>
                    </m:r>
                  </m:oMath>
                </a14:m>
                <a:r>
                  <a:rPr lang="zh-CN" altLang="en-US" dirty="0"/>
                  <a:t>连一条边或不连，求有多少种确定颜色并连边的方案使得最终图中有奇数</a:t>
                </a:r>
                <a:r>
                  <a:rPr lang="en-US" altLang="zh-CN" dirty="0"/>
                  <a:t>/</a:t>
                </a:r>
                <a:r>
                  <a:rPr lang="zh-CN" altLang="en-US" dirty="0"/>
                  <a:t>偶数条黑白相间的路径</a:t>
                </a:r>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≤50</m:t>
                    </m:r>
                  </m:oMath>
                </a14:m>
                <a:endParaRPr lang="en-US" altLang="zh-CN" dirty="0"/>
              </a:p>
              <a:p>
                <a:r>
                  <a:rPr lang="zh-CN" altLang="en-US" dirty="0"/>
                  <a:t>加强版：</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≤5×</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5</m:t>
                        </m:r>
                      </m:sup>
                    </m:sSup>
                  </m:oMath>
                </a14:m>
                <a:endParaRPr lang="en-US" altLang="zh-CN" dirty="0"/>
              </a:p>
            </p:txBody>
          </p:sp>
        </mc:Choice>
        <mc:Fallback xmlns="">
          <p:sp>
            <p:nvSpPr>
              <p:cNvPr id="3" name="内容占位符 2">
                <a:extLst>
                  <a:ext uri="{FF2B5EF4-FFF2-40B4-BE49-F238E27FC236}">
                    <a16:creationId xmlns:a16="http://schemas.microsoft.com/office/drawing/2014/main" id="{5C9D3439-5367-447C-BF7E-3B9AABAE56D4}"/>
                  </a:ext>
                </a:extLst>
              </p:cNvPr>
              <p:cNvSpPr>
                <a:spLocks noGrp="1" noRot="1" noChangeAspect="1" noMove="1" noResize="1" noEditPoints="1" noAdjustHandles="1" noChangeArrowheads="1" noChangeShapeType="1" noTextEdit="1"/>
              </p:cNvSpPr>
              <p:nvPr>
                <p:ph idx="1"/>
              </p:nvPr>
            </p:nvSpPr>
            <p:spPr>
              <a:blipFill>
                <a:blip r:embed="rId2"/>
                <a:stretch>
                  <a:fillRect l="-1043" t="-2381" r="-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6385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DCBA6-4B36-4FF9-8F55-69A3CA8012B4}"/>
              </a:ext>
            </a:extLst>
          </p:cNvPr>
          <p:cNvSpPr>
            <a:spLocks noGrp="1"/>
          </p:cNvSpPr>
          <p:nvPr>
            <p:ph type="title"/>
          </p:nvPr>
        </p:nvSpPr>
        <p:spPr/>
        <p:txBody>
          <a:bodyPr/>
          <a:lstStyle/>
          <a:p>
            <a:r>
              <a:rPr lang="en-US" altLang="zh-CN" dirty="0"/>
              <a:t>CF979E Kuro and Topological Parity</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C9D3439-5367-447C-BF7E-3B9AABAE56D4}"/>
                  </a:ext>
                </a:extLst>
              </p:cNvPr>
              <p:cNvSpPr>
                <a:spLocks noGrp="1"/>
              </p:cNvSpPr>
              <p:nvPr>
                <p:ph idx="1"/>
              </p:nvPr>
            </p:nvSpPr>
            <p:spPr/>
            <p:txBody>
              <a:bodyPr>
                <a:normAutofit/>
              </a:bodyPr>
              <a:lstStyle/>
              <a:p>
                <a:r>
                  <a:rPr lang="zh-CN" altLang="en-US" dirty="0"/>
                  <a:t>假设已知图最终情况，我们用</a:t>
                </a:r>
                <a14:m>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zh-CN" altLang="en-US" dirty="0"/>
                  <a:t>表示有多少条以</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结尾</m:t>
                    </m:r>
                  </m:oMath>
                </a14:m>
                <a:r>
                  <a:rPr lang="zh-CN" altLang="en-US" dirty="0"/>
                  <a:t>的黑白相间路径，不难</a:t>
                </a:r>
                <a14:m>
                  <m:oMath xmlns:m="http://schemas.openxmlformats.org/officeDocument/2006/math">
                    <m:r>
                      <a:rPr lang="en-US" altLang="zh-CN" i="1" smtClean="0">
                        <a:latin typeface="Cambria Math" panose="02040503050406030204" pitchFamily="18" charset="0"/>
                      </a:rPr>
                      <m:t>𝑂</m:t>
                    </m:r>
                    <m:r>
                      <a:rPr lang="en-US" altLang="zh-CN"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2</m:t>
                        </m:r>
                      </m:sup>
                    </m:sSup>
                    <m:r>
                      <a:rPr lang="en-US" altLang="zh-CN" i="1">
                        <a:latin typeface="Cambria Math" panose="02040503050406030204" pitchFamily="18" charset="0"/>
                      </a:rPr>
                      <m:t>)</m:t>
                    </m:r>
                    <m:r>
                      <a:rPr lang="en-US" altLang="zh-CN" b="0" i="1" dirty="0" smtClean="0">
                        <a:latin typeface="Cambria Math" panose="02040503050406030204" pitchFamily="18" charset="0"/>
                      </a:rPr>
                      <m:t>𝐷𝑃</m:t>
                    </m:r>
                    <m:r>
                      <a:rPr lang="zh-CN" altLang="en-US" i="1" dirty="0">
                        <a:latin typeface="Cambria Math" panose="02040503050406030204" pitchFamily="18" charset="0"/>
                      </a:rPr>
                      <m:t>出</m:t>
                    </m:r>
                  </m:oMath>
                </a14:m>
                <a:r>
                  <a:rPr lang="zh-CN" altLang="en-US" dirty="0"/>
                  <a:t>有多少条黑白相间的路径</a:t>
                </a:r>
                <a:endParaRPr lang="en-US" altLang="zh-CN" dirty="0"/>
              </a:p>
              <a:p>
                <a:r>
                  <a:rPr lang="zh-CN" altLang="en-US" dirty="0"/>
                  <a:t>假设已经确定了前</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个</m:t>
                    </m:r>
                    <m:r>
                      <a:rPr lang="zh-CN" altLang="en-US" i="1" smtClean="0">
                        <a:latin typeface="Cambria Math" panose="02040503050406030204" pitchFamily="18" charset="0"/>
                      </a:rPr>
                      <m:t>点</m:t>
                    </m:r>
                  </m:oMath>
                </a14:m>
                <a:r>
                  <a:rPr lang="zh-CN" altLang="en-US" dirty="0"/>
                  <a:t>的颜色和连边情况，根据它们对后面的影响，实际上只有四种本质不同的点：颜色黑</a:t>
                </a:r>
                <a:r>
                  <a:rPr lang="en-US" altLang="zh-CN" dirty="0"/>
                  <a:t>/</a:t>
                </a:r>
                <a:r>
                  <a:rPr lang="zh-CN" altLang="en-US" dirty="0"/>
                  <a:t>白，</a:t>
                </a:r>
                <a14:m>
                  <m:oMath xmlns:m="http://schemas.openxmlformats.org/officeDocument/2006/math">
                    <m:r>
                      <a:rPr lang="en-US" altLang="zh-CN" b="0" i="1" smtClean="0">
                        <a:latin typeface="Cambria Math" panose="02040503050406030204" pitchFamily="18" charset="0"/>
                      </a:rPr>
                      <m:t>𝑔</m:t>
                    </m:r>
                  </m:oMath>
                </a14:m>
                <a:r>
                  <a:rPr lang="zh-CN" altLang="en-US" dirty="0"/>
                  <a:t>值奇</a:t>
                </a:r>
                <a:r>
                  <a:rPr lang="en-US" altLang="zh-CN" dirty="0"/>
                  <a:t>/</a:t>
                </a:r>
                <a:r>
                  <a:rPr lang="zh-CN" altLang="en-US" dirty="0"/>
                  <a:t>偶</a:t>
                </a:r>
                <a:endParaRPr lang="en-US" altLang="zh-CN" dirty="0"/>
              </a:p>
              <a:p>
                <a:r>
                  <a:rPr lang="zh-CN" altLang="en-US" b="0" dirty="0"/>
                  <a:t>我们把所有信息表示进状态，</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a:t>表示前</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个</m:t>
                    </m:r>
                  </m:oMath>
                </a14:m>
                <a:r>
                  <a:rPr lang="zh-CN" altLang="en-US" dirty="0"/>
                  <a:t>点中有</a:t>
                </a:r>
                <a14:m>
                  <m:oMath xmlns:m="http://schemas.openxmlformats.org/officeDocument/2006/math">
                    <m:r>
                      <a:rPr lang="en-US" altLang="zh-CN" b="0" i="1" smtClean="0">
                        <a:latin typeface="Cambria Math" panose="02040503050406030204" pitchFamily="18" charset="0"/>
                      </a:rPr>
                      <m:t>𝑗</m:t>
                    </m:r>
                    <m:r>
                      <a:rPr lang="zh-CN" altLang="en-US" i="1">
                        <a:latin typeface="Cambria Math" panose="02040503050406030204" pitchFamily="18" charset="0"/>
                      </a:rPr>
                      <m:t>个</m:t>
                    </m:r>
                  </m:oMath>
                </a14:m>
                <a:r>
                  <a:rPr lang="zh-CN" altLang="en-US" dirty="0"/>
                  <a:t>黑点，</a:t>
                </a:r>
                <a14:m>
                  <m:oMath xmlns:m="http://schemas.openxmlformats.org/officeDocument/2006/math">
                    <m:r>
                      <a:rPr lang="en-US" altLang="zh-CN" b="0" i="1" smtClean="0">
                        <a:latin typeface="Cambria Math" panose="02040503050406030204" pitchFamily="18" charset="0"/>
                      </a:rPr>
                      <m:t>𝑥</m:t>
                    </m:r>
                  </m:oMath>
                </a14:m>
                <a:r>
                  <a:rPr lang="zh-CN" altLang="en-US" dirty="0"/>
                  <a:t>个白点</a:t>
                </a:r>
                <a14:m>
                  <m:oMath xmlns:m="http://schemas.openxmlformats.org/officeDocument/2006/math">
                    <m:r>
                      <a:rPr lang="en-US" altLang="zh-CN" b="0" i="1" smtClean="0">
                        <a:latin typeface="Cambria Math" panose="02040503050406030204" pitchFamily="18" charset="0"/>
                      </a:rPr>
                      <m:t>𝑔</m:t>
                    </m:r>
                    <m:r>
                      <a:rPr lang="zh-CN" altLang="en-US" i="1">
                        <a:latin typeface="Cambria Math" panose="02040503050406030204" pitchFamily="18" charset="0"/>
                      </a:rPr>
                      <m:t>为</m:t>
                    </m:r>
                  </m:oMath>
                </a14:m>
                <a:r>
                  <a:rPr lang="zh-CN" altLang="en-US" dirty="0"/>
                  <a:t>奇，</a:t>
                </a:r>
                <a14:m>
                  <m:oMath xmlns:m="http://schemas.openxmlformats.org/officeDocument/2006/math">
                    <m:r>
                      <a:rPr lang="en-US" altLang="zh-CN" b="0" i="1" smtClean="0">
                        <a:latin typeface="Cambria Math" panose="02040503050406030204" pitchFamily="18" charset="0"/>
                      </a:rPr>
                      <m:t>𝑦</m:t>
                    </m:r>
                    <m:r>
                      <a:rPr lang="zh-CN" altLang="en-US" i="1">
                        <a:latin typeface="Cambria Math" panose="02040503050406030204" pitchFamily="18" charset="0"/>
                      </a:rPr>
                      <m:t>个</m:t>
                    </m:r>
                  </m:oMath>
                </a14:m>
                <a:r>
                  <a:rPr lang="zh-CN" altLang="en-US" dirty="0"/>
                  <a:t>黑点</a:t>
                </a:r>
                <a14:m>
                  <m:oMath xmlns:m="http://schemas.openxmlformats.org/officeDocument/2006/math">
                    <m:r>
                      <a:rPr lang="en-US" altLang="zh-CN" b="0" i="1" dirty="0" smtClean="0">
                        <a:latin typeface="Cambria Math" panose="02040503050406030204" pitchFamily="18" charset="0"/>
                      </a:rPr>
                      <m:t>𝑔</m:t>
                    </m:r>
                    <m:r>
                      <a:rPr lang="zh-CN" altLang="en-US" i="1" dirty="0">
                        <a:latin typeface="Cambria Math" panose="02040503050406030204" pitchFamily="18" charset="0"/>
                      </a:rPr>
                      <m:t>为</m:t>
                    </m:r>
                  </m:oMath>
                </a14:m>
                <a:r>
                  <a:rPr lang="zh-CN" altLang="en-US" dirty="0"/>
                  <a:t>奇</a:t>
                </a:r>
                <a:endParaRPr lang="en-US" altLang="zh-CN" dirty="0"/>
              </a:p>
              <a:p>
                <a:r>
                  <a:rPr lang="zh-CN" altLang="en-US" dirty="0"/>
                  <a:t>转移时枚举新的点的颜色以及与多少个之前的颜色相反的且</a:t>
                </a:r>
                <a14:m>
                  <m:oMath xmlns:m="http://schemas.openxmlformats.org/officeDocument/2006/math">
                    <m:r>
                      <a:rPr lang="en-US" altLang="zh-CN" b="0" i="1" smtClean="0">
                        <a:latin typeface="Cambria Math" panose="02040503050406030204" pitchFamily="18" charset="0"/>
                      </a:rPr>
                      <m:t>𝑔</m:t>
                    </m:r>
                    <m:r>
                      <a:rPr lang="zh-CN" altLang="en-US" i="1">
                        <a:latin typeface="Cambria Math" panose="02040503050406030204" pitchFamily="18" charset="0"/>
                      </a:rPr>
                      <m:t>为</m:t>
                    </m:r>
                  </m:oMath>
                </a14:m>
                <a:r>
                  <a:rPr lang="zh-CN" altLang="en-US" dirty="0"/>
                  <a:t>奇的点连边，乘上组合数，其他点连不连没影响，乘上</a:t>
                </a:r>
                <a14:m>
                  <m:oMath xmlns:m="http://schemas.openxmlformats.org/officeDocument/2006/math">
                    <m:r>
                      <a:rPr lang="en-US" altLang="zh-CN" i="1" dirty="0" smtClean="0">
                        <a:latin typeface="Cambria Math" panose="02040503050406030204" pitchFamily="18" charset="0"/>
                      </a:rPr>
                      <m:t>2</m:t>
                    </m:r>
                  </m:oMath>
                </a14:m>
                <a:r>
                  <a:rPr lang="zh-CN" altLang="en-US" dirty="0"/>
                  <a:t>的次幂</a:t>
                </a:r>
                <a:endParaRPr lang="en-US" altLang="zh-CN" dirty="0"/>
              </a:p>
              <a:p>
                <a:r>
                  <a:rPr lang="zh-CN" altLang="en-US" dirty="0"/>
                  <a:t>实际上转移只用到了</a:t>
                </a:r>
                <a14:m>
                  <m:oMath xmlns:m="http://schemas.openxmlformats.org/officeDocument/2006/math">
                    <m:r>
                      <a:rPr lang="en-US" altLang="zh-CN" b="0" i="1" smtClean="0">
                        <a:latin typeface="Cambria Math" panose="02040503050406030204" pitchFamily="18" charset="0"/>
                      </a:rPr>
                      <m:t>𝑔</m:t>
                    </m:r>
                    <m:r>
                      <a:rPr lang="zh-CN" altLang="en-US" i="1">
                        <a:latin typeface="Cambria Math" panose="02040503050406030204" pitchFamily="18" charset="0"/>
                      </a:rPr>
                      <m:t>为</m:t>
                    </m:r>
                  </m:oMath>
                </a14:m>
                <a:r>
                  <a:rPr lang="zh-CN" altLang="en-US" dirty="0"/>
                  <a:t>奇的点，状态简化为</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endParaRPr lang="en-US" altLang="zh-CN" dirty="0"/>
              </a:p>
            </p:txBody>
          </p:sp>
        </mc:Choice>
        <mc:Fallback xmlns="">
          <p:sp>
            <p:nvSpPr>
              <p:cNvPr id="3" name="内容占位符 2">
                <a:extLst>
                  <a:ext uri="{FF2B5EF4-FFF2-40B4-BE49-F238E27FC236}">
                    <a16:creationId xmlns:a16="http://schemas.microsoft.com/office/drawing/2014/main" id="{5C9D3439-5367-447C-BF7E-3B9AABAE56D4}"/>
                  </a:ext>
                </a:extLst>
              </p:cNvPr>
              <p:cNvSpPr>
                <a:spLocks noGrp="1" noRot="1" noChangeAspect="1" noMove="1" noResize="1" noEditPoints="1" noAdjustHandles="1" noChangeArrowheads="1" noChangeShapeType="1" noTextEdit="1"/>
              </p:cNvSpPr>
              <p:nvPr>
                <p:ph idx="1"/>
              </p:nvPr>
            </p:nvSpPr>
            <p:spPr>
              <a:blipFill>
                <a:blip r:embed="rId2"/>
                <a:stretch>
                  <a:fillRect l="-1043" t="-2381" r="-4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1619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DCBA6-4B36-4FF9-8F55-69A3CA8012B4}"/>
              </a:ext>
            </a:extLst>
          </p:cNvPr>
          <p:cNvSpPr>
            <a:spLocks noGrp="1"/>
          </p:cNvSpPr>
          <p:nvPr>
            <p:ph type="title"/>
          </p:nvPr>
        </p:nvSpPr>
        <p:spPr/>
        <p:txBody>
          <a:bodyPr/>
          <a:lstStyle/>
          <a:p>
            <a:r>
              <a:rPr lang="en-US" altLang="zh-CN" dirty="0"/>
              <a:t>CF979E Kuro and Topological Parity</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C9D3439-5367-447C-BF7E-3B9AABAE56D4}"/>
                  </a:ext>
                </a:extLst>
              </p:cNvPr>
              <p:cNvSpPr>
                <a:spLocks noGrp="1"/>
              </p:cNvSpPr>
              <p:nvPr>
                <p:ph idx="1"/>
              </p:nvPr>
            </p:nvSpPr>
            <p:spPr/>
            <p:txBody>
              <a:bodyPr>
                <a:normAutofit lnSpcReduction="10000"/>
              </a:bodyPr>
              <a:lstStyle/>
              <a:p>
                <a:r>
                  <a:rPr lang="zh-CN" altLang="en-US" dirty="0"/>
                  <a:t>我们考虑优化一下转移，枚举与之前多少个颜色相反且</a:t>
                </a:r>
                <a14:m>
                  <m:oMath xmlns:m="http://schemas.openxmlformats.org/officeDocument/2006/math">
                    <m:r>
                      <a:rPr lang="en-US" altLang="zh-CN" b="0" i="1" smtClean="0">
                        <a:latin typeface="Cambria Math" panose="02040503050406030204" pitchFamily="18" charset="0"/>
                      </a:rPr>
                      <m:t>𝑔</m:t>
                    </m:r>
                    <m:r>
                      <a:rPr lang="zh-CN" altLang="en-US" i="1">
                        <a:latin typeface="Cambria Math" panose="02040503050406030204" pitchFamily="18" charset="0"/>
                      </a:rPr>
                      <m:t>为</m:t>
                    </m:r>
                  </m:oMath>
                </a14:m>
                <a:r>
                  <a:rPr lang="zh-CN" altLang="en-US" dirty="0"/>
                  <a:t>奇的点连边，实际上只有两种情况，连奇数个和连偶数个</a:t>
                </a:r>
                <a:endParaRPr lang="en-US" altLang="zh-CN" dirty="0"/>
              </a:p>
              <a:p>
                <a:r>
                  <a:rPr lang="zh-CN" altLang="en-US" dirty="0"/>
                  <a:t>把这两种情况对应的组合数分别加起来，我们有：</a:t>
                </a:r>
                <a:endParaRPr lang="en-US" altLang="zh-CN" dirty="0"/>
              </a:p>
              <a:p>
                <a:r>
                  <a:rPr lang="zh-CN" altLang="en-US" dirty="0"/>
                  <a:t>当</a:t>
                </a:r>
                <a14:m>
                  <m:oMath xmlns:m="http://schemas.openxmlformats.org/officeDocument/2006/math">
                    <m:r>
                      <a:rPr lang="en-US" altLang="zh-CN" i="1">
                        <a:latin typeface="Cambria Math" panose="02040503050406030204" pitchFamily="18" charset="0"/>
                      </a:rPr>
                      <m:t>𝑛</m:t>
                    </m:r>
                    <m:r>
                      <a:rPr lang="en-US" altLang="zh-CN" i="1">
                        <a:latin typeface="Cambria Math" panose="02040503050406030204" pitchFamily="18" charset="0"/>
                      </a:rPr>
                      <m:t>=0</m:t>
                    </m:r>
                  </m:oMath>
                </a14:m>
                <a:r>
                  <a:rPr lang="zh-CN" altLang="en-US" dirty="0"/>
                  <a:t>时，</a:t>
                </a:r>
                <a14:m>
                  <m:oMath xmlns:m="http://schemas.openxmlformats.org/officeDocument/2006/math">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=0</m:t>
                        </m:r>
                      </m:sub>
                      <m:sup>
                        <m:r>
                          <a:rPr lang="en-US" altLang="zh-CN" i="1">
                            <a:latin typeface="Cambria Math" panose="02040503050406030204" pitchFamily="18" charset="0"/>
                          </a:rPr>
                          <m:t>𝑛</m:t>
                        </m:r>
                      </m:sup>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zh-CN" altLang="en-US" i="1">
                                <a:latin typeface="Cambria Math" panose="02040503050406030204" pitchFamily="18" charset="0"/>
                              </a:rPr>
                              <m:t>为奇数</m:t>
                            </m:r>
                          </m:e>
                        </m:d>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𝑛</m:t>
                            </m:r>
                          </m:sub>
                          <m:sup>
                            <m:r>
                              <a:rPr lang="en-US" altLang="zh-CN" i="1">
                                <a:latin typeface="Cambria Math" panose="02040503050406030204" pitchFamily="18" charset="0"/>
                              </a:rPr>
                              <m:t>𝑖</m:t>
                            </m:r>
                          </m:sup>
                        </m:sSubSup>
                        <m:r>
                          <a:rPr lang="en-US" altLang="zh-CN" i="1">
                            <a:latin typeface="Cambria Math" panose="02040503050406030204" pitchFamily="18" charset="0"/>
                          </a:rPr>
                          <m:t>=0</m:t>
                        </m:r>
                        <m:r>
                          <a:rPr lang="zh-CN" altLang="en-US" i="1">
                            <a:latin typeface="Cambria Math" panose="02040503050406030204" pitchFamily="18" charset="0"/>
                          </a:rPr>
                          <m:t>，</m:t>
                        </m:r>
                      </m:e>
                    </m:nary>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=0</m:t>
                        </m:r>
                      </m:sub>
                      <m:sup>
                        <m:r>
                          <a:rPr lang="en-US" altLang="zh-CN" i="1">
                            <a:latin typeface="Cambria Math" panose="02040503050406030204" pitchFamily="18" charset="0"/>
                          </a:rPr>
                          <m:t>𝑛</m:t>
                        </m:r>
                      </m:sup>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zh-CN" altLang="en-US" i="1">
                                <a:latin typeface="Cambria Math" panose="02040503050406030204" pitchFamily="18" charset="0"/>
                              </a:rPr>
                              <m:t>为偶数</m:t>
                            </m:r>
                          </m:e>
                        </m:d>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𝑛</m:t>
                            </m:r>
                          </m:sub>
                          <m:sup>
                            <m:r>
                              <a:rPr lang="en-US" altLang="zh-CN" i="1">
                                <a:latin typeface="Cambria Math" panose="02040503050406030204" pitchFamily="18" charset="0"/>
                              </a:rPr>
                              <m:t>𝑖</m:t>
                            </m:r>
                          </m:sup>
                        </m:sSubSup>
                        <m:r>
                          <a:rPr lang="en-US" altLang="zh-CN" i="1">
                            <a:latin typeface="Cambria Math" panose="02040503050406030204" pitchFamily="18" charset="0"/>
                          </a:rPr>
                          <m:t>=1</m:t>
                        </m:r>
                      </m:e>
                    </m:nary>
                  </m:oMath>
                </a14:m>
                <a:endParaRPr lang="en-US" altLang="zh-CN" dirty="0"/>
              </a:p>
              <a:p>
                <a:r>
                  <a:rPr lang="zh-CN" altLang="en-US" dirty="0"/>
                  <a:t>当</a:t>
                </a:r>
                <a14:m>
                  <m:oMath xmlns:m="http://schemas.openxmlformats.org/officeDocument/2006/math">
                    <m:r>
                      <a:rPr lang="en-US" altLang="zh-CN" i="1">
                        <a:latin typeface="Cambria Math" panose="02040503050406030204" pitchFamily="18" charset="0"/>
                      </a:rPr>
                      <m:t>𝑛</m:t>
                    </m:r>
                    <m:r>
                      <a:rPr lang="en-US" altLang="zh-CN" i="1">
                        <a:latin typeface="Cambria Math" panose="02040503050406030204" pitchFamily="18" charset="0"/>
                      </a:rPr>
                      <m:t>&gt;0</m:t>
                    </m:r>
                  </m:oMath>
                </a14:m>
                <a:r>
                  <a:rPr lang="zh-CN" altLang="en-US" dirty="0"/>
                  <a:t>时，</a:t>
                </a:r>
                <a14:m>
                  <m:oMath xmlns:m="http://schemas.openxmlformats.org/officeDocument/2006/math">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=0</m:t>
                        </m:r>
                      </m:sub>
                      <m:sup>
                        <m:r>
                          <a:rPr lang="en-US" altLang="zh-CN" i="1">
                            <a:latin typeface="Cambria Math" panose="02040503050406030204" pitchFamily="18" charset="0"/>
                          </a:rPr>
                          <m:t>𝑛</m:t>
                        </m:r>
                      </m:sup>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zh-CN" altLang="en-US" i="1">
                                <a:latin typeface="Cambria Math" panose="02040503050406030204" pitchFamily="18" charset="0"/>
                              </a:rPr>
                              <m:t>为奇数</m:t>
                            </m:r>
                          </m:e>
                        </m:d>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𝑛</m:t>
                            </m:r>
                          </m:sub>
                          <m:sup>
                            <m:r>
                              <a:rPr lang="en-US" altLang="zh-CN" i="1">
                                <a:latin typeface="Cambria Math" panose="02040503050406030204" pitchFamily="18" charset="0"/>
                              </a:rPr>
                              <m:t>𝑖</m:t>
                            </m:r>
                          </m:sup>
                        </m:sSubSup>
                        <m:r>
                          <a:rPr lang="en-US" altLang="zh-CN" i="1">
                            <a:latin typeface="Cambria Math" panose="02040503050406030204" pitchFamily="18" charset="0"/>
                          </a:rPr>
                          <m:t>=</m:t>
                        </m:r>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=0</m:t>
                            </m:r>
                          </m:sub>
                          <m:sup>
                            <m:r>
                              <a:rPr lang="en-US" altLang="zh-CN" i="1">
                                <a:latin typeface="Cambria Math" panose="02040503050406030204" pitchFamily="18" charset="0"/>
                              </a:rPr>
                              <m:t>𝑛</m:t>
                            </m:r>
                          </m:sup>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zh-CN" altLang="en-US" i="1">
                                    <a:latin typeface="Cambria Math" panose="02040503050406030204" pitchFamily="18" charset="0"/>
                                  </a:rPr>
                                  <m:t>为偶数</m:t>
                                </m:r>
                              </m:e>
                            </m:d>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𝑛</m:t>
                                </m:r>
                              </m:sub>
                              <m:sup>
                                <m:r>
                                  <a:rPr lang="en-US" altLang="zh-CN" i="1">
                                    <a:latin typeface="Cambria Math" panose="02040503050406030204" pitchFamily="18" charset="0"/>
                                  </a:rPr>
                                  <m:t>𝑖</m:t>
                                </m:r>
                              </m:sup>
                            </m:sSub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𝑛</m:t>
                                </m:r>
                                <m:r>
                                  <a:rPr lang="en-US" altLang="zh-CN" i="1">
                                    <a:latin typeface="Cambria Math" panose="02040503050406030204" pitchFamily="18" charset="0"/>
                                  </a:rPr>
                                  <m:t>−1</m:t>
                                </m:r>
                              </m:sup>
                            </m:sSup>
                          </m:e>
                        </m:nary>
                      </m:e>
                    </m:nary>
                  </m:oMath>
                </a14:m>
                <a:endParaRPr lang="en-US" altLang="zh-CN" dirty="0"/>
              </a:p>
              <a:p>
                <a:r>
                  <a:rPr lang="zh-CN" altLang="en-US" dirty="0"/>
                  <a:t>转移时，如果之前没有颜色相反且</a:t>
                </a:r>
                <a14:m>
                  <m:oMath xmlns:m="http://schemas.openxmlformats.org/officeDocument/2006/math">
                    <m:r>
                      <a:rPr lang="en-US" altLang="zh-CN" i="1">
                        <a:latin typeface="Cambria Math" panose="02040503050406030204" pitchFamily="18" charset="0"/>
                      </a:rPr>
                      <m:t>𝑔</m:t>
                    </m:r>
                  </m:oMath>
                </a14:m>
                <a:r>
                  <a:rPr lang="zh-CN" altLang="en-US" dirty="0"/>
                  <a:t>为奇数的点，我们特殊转移</a:t>
                </a:r>
                <a:endParaRPr lang="en-US" altLang="zh-CN" dirty="0"/>
              </a:p>
              <a:p>
                <a:r>
                  <a:rPr lang="zh-CN" altLang="en-US" dirty="0"/>
                  <a:t>如果有，转移的两种情况的方案数都是</a:t>
                </a:r>
                <a:r>
                  <a:rPr lang="en-US" altLang="zh-CN" dirty="0"/>
                  <a:t>2</a:t>
                </a:r>
                <a:r>
                  <a:rPr lang="zh-CN" altLang="en-US" dirty="0"/>
                  <a:t>的次幂，与有几个无关</a:t>
                </a:r>
                <a:endParaRPr lang="en-US" altLang="zh-CN" dirty="0"/>
              </a:p>
              <a:p>
                <a:r>
                  <a:rPr lang="zh-CN" altLang="en-US" dirty="0"/>
                  <a:t>把</a:t>
                </a:r>
                <a14:m>
                  <m:oMath xmlns:m="http://schemas.openxmlformats.org/officeDocument/2006/math">
                    <m:r>
                      <a:rPr lang="en-US" altLang="zh-CN" i="1">
                        <a:latin typeface="Cambria Math" panose="02040503050406030204" pitchFamily="18" charset="0"/>
                      </a:rPr>
                      <m:t>𝑥</m:t>
                    </m:r>
                  </m:oMath>
                </a14:m>
                <a:r>
                  <a:rPr lang="zh-CN" altLang="en-US" dirty="0"/>
                  <a:t>和</a:t>
                </a:r>
                <a14:m>
                  <m:oMath xmlns:m="http://schemas.openxmlformats.org/officeDocument/2006/math">
                    <m:r>
                      <a:rPr lang="en-US" altLang="zh-CN" i="1" dirty="0">
                        <a:latin typeface="Cambria Math" panose="02040503050406030204" pitchFamily="18" charset="0"/>
                      </a:rPr>
                      <m:t>𝑦</m:t>
                    </m:r>
                    <m:r>
                      <a:rPr lang="zh-CN" altLang="en-US" i="1" dirty="0">
                        <a:latin typeface="Cambria Math" panose="02040503050406030204" pitchFamily="18" charset="0"/>
                      </a:rPr>
                      <m:t>改</m:t>
                    </m:r>
                  </m:oMath>
                </a14:m>
                <a:r>
                  <a:rPr lang="zh-CN" altLang="en-US" dirty="0"/>
                  <a:t>成是否存在黑色</a:t>
                </a:r>
                <a:r>
                  <a:rPr lang="en-US" altLang="zh-CN" dirty="0"/>
                  <a:t>/</a:t>
                </a:r>
                <a:r>
                  <a:rPr lang="zh-CN" altLang="en-US" dirty="0"/>
                  <a:t>白色且</a:t>
                </a:r>
                <a14:m>
                  <m:oMath xmlns:m="http://schemas.openxmlformats.org/officeDocument/2006/math">
                    <m:r>
                      <a:rPr lang="en-US" altLang="zh-CN" i="1">
                        <a:latin typeface="Cambria Math" panose="02040503050406030204" pitchFamily="18" charset="0"/>
                      </a:rPr>
                      <m:t>𝑔</m:t>
                    </m:r>
                    <m:r>
                      <a:rPr lang="zh-CN" altLang="en-US" i="1">
                        <a:latin typeface="Cambria Math" panose="02040503050406030204" pitchFamily="18" charset="0"/>
                      </a:rPr>
                      <m:t>为</m:t>
                    </m:r>
                  </m:oMath>
                </a14:m>
                <a:r>
                  <a:rPr lang="zh-CN" altLang="en-US" dirty="0"/>
                  <a:t>奇数的点，再开一维记录当前总黑白相间路径数的奇偶性即可，时间复杂度</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oMath>
                </a14:m>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5C9D3439-5367-447C-BF7E-3B9AABAE56D4}"/>
                  </a:ext>
                </a:extLst>
              </p:cNvPr>
              <p:cNvSpPr>
                <a:spLocks noGrp="1" noRot="1" noChangeAspect="1" noMove="1" noResize="1" noEditPoints="1" noAdjustHandles="1" noChangeArrowheads="1" noChangeShapeType="1" noTextEdit="1"/>
              </p:cNvSpPr>
              <p:nvPr>
                <p:ph idx="1"/>
              </p:nvPr>
            </p:nvSpPr>
            <p:spPr>
              <a:blipFill>
                <a:blip r:embed="rId2"/>
                <a:stretch>
                  <a:fillRect l="-1043" t="-32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854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DCBA6-4B36-4FF9-8F55-69A3CA8012B4}"/>
              </a:ext>
            </a:extLst>
          </p:cNvPr>
          <p:cNvSpPr>
            <a:spLocks noGrp="1"/>
          </p:cNvSpPr>
          <p:nvPr>
            <p:ph type="title"/>
          </p:nvPr>
        </p:nvSpPr>
        <p:spPr/>
        <p:txBody>
          <a:bodyPr/>
          <a:lstStyle/>
          <a:p>
            <a:r>
              <a:rPr lang="en-US" altLang="zh-CN" dirty="0"/>
              <a:t>AGC022F Checkers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C9D3439-5367-447C-BF7E-3B9AABAE56D4}"/>
                  </a:ext>
                </a:extLst>
              </p:cNvPr>
              <p:cNvSpPr>
                <a:spLocks noGrp="1"/>
              </p:cNvSpPr>
              <p:nvPr>
                <p:ph idx="1"/>
              </p:nvPr>
            </p:nvSpPr>
            <p:spPr/>
            <p:txBody>
              <a:bodyPr/>
              <a:lstStyle/>
              <a:p>
                <a:r>
                  <a:rPr lang="zh-CN" altLang="en-US" dirty="0"/>
                  <a:t>数轴上有</a:t>
                </a:r>
                <a14:m>
                  <m:oMath xmlns:m="http://schemas.openxmlformats.org/officeDocument/2006/math">
                    <m:r>
                      <a:rPr lang="en-US" altLang="zh-CN" b="0" i="1" smtClean="0">
                        <a:latin typeface="Cambria Math" panose="02040503050406030204" pitchFamily="18" charset="0"/>
                      </a:rPr>
                      <m:t>𝑛</m:t>
                    </m:r>
                  </m:oMath>
                </a14:m>
                <a:r>
                  <a:rPr lang="zh-CN" altLang="en-US" dirty="0"/>
                  <a:t>个物品，令</a:t>
                </a:r>
                <a14:m>
                  <m:oMath xmlns:m="http://schemas.openxmlformats.org/officeDocument/2006/math">
                    <m:r>
                      <a:rPr lang="en-US" altLang="zh-CN" b="0" i="1" smtClean="0">
                        <a:latin typeface="Cambria Math" panose="02040503050406030204" pitchFamily="18" charset="0"/>
                      </a:rPr>
                      <m:t>𝑋</m:t>
                    </m:r>
                    <m:r>
                      <a:rPr lang="en-US" altLang="zh-CN"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1</m:t>
                        </m:r>
                        <m:r>
                          <a:rPr lang="en-US" altLang="zh-CN" i="1" smtClean="0">
                            <a:latin typeface="Cambria Math" panose="02040503050406030204" pitchFamily="18" charset="0"/>
                          </a:rPr>
                          <m:t>0</m:t>
                        </m:r>
                      </m:e>
                      <m:sup>
                        <m:r>
                          <a:rPr lang="en-US" altLang="zh-CN" i="1">
                            <a:latin typeface="Cambria Math" panose="02040503050406030204" pitchFamily="18" charset="0"/>
                          </a:rPr>
                          <m:t>1</m:t>
                        </m:r>
                        <m:r>
                          <a:rPr lang="en-US" altLang="zh-CN" i="1" smtClean="0">
                            <a:latin typeface="Cambria Math" panose="02040503050406030204" pitchFamily="18" charset="0"/>
                          </a:rPr>
                          <m:t>0</m:t>
                        </m:r>
                        <m:r>
                          <a:rPr lang="en-US" altLang="zh-CN" i="1">
                            <a:latin typeface="Cambria Math" panose="02040503050406030204" pitchFamily="18" charset="0"/>
                          </a:rPr>
                          <m:t>0</m:t>
                        </m:r>
                      </m:sup>
                    </m:sSup>
                  </m:oMath>
                </a14:m>
                <a:r>
                  <a:rPr lang="zh-CN" altLang="en-US" dirty="0"/>
                  <a:t>，第</a:t>
                </a:r>
                <a14:m>
                  <m:oMath xmlns:m="http://schemas.openxmlformats.org/officeDocument/2006/math">
                    <m:r>
                      <a:rPr lang="en-US" altLang="zh-CN" b="0" i="1" smtClean="0">
                        <a:latin typeface="Cambria Math" panose="02040503050406030204" pitchFamily="18" charset="0"/>
                      </a:rPr>
                      <m:t>𝑖</m:t>
                    </m:r>
                  </m:oMath>
                </a14:m>
                <a:r>
                  <a:rPr lang="zh-CN" altLang="en-US" dirty="0"/>
                  <a:t>个物品位于</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𝑋</m:t>
                        </m:r>
                      </m:e>
                      <m:sup>
                        <m:r>
                          <a:rPr lang="en-US" altLang="zh-CN" b="0" i="1" smtClean="0">
                            <a:latin typeface="Cambria Math" panose="02040503050406030204" pitchFamily="18" charset="0"/>
                          </a:rPr>
                          <m:t>𝑖</m:t>
                        </m:r>
                      </m:sup>
                    </m:sSup>
                  </m:oMath>
                </a14:m>
                <a:endParaRPr lang="en-US" altLang="zh-CN" dirty="0"/>
              </a:p>
              <a:p>
                <a:r>
                  <a:rPr lang="zh-CN" altLang="en-US" dirty="0"/>
                  <a:t>进行</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m:t>
                    </m:r>
                    <m:r>
                      <a:rPr lang="zh-CN" altLang="en-US" i="1">
                        <a:latin typeface="Cambria Math" panose="02040503050406030204" pitchFamily="18" charset="0"/>
                      </a:rPr>
                      <m:t>次</m:t>
                    </m:r>
                  </m:oMath>
                </a14:m>
                <a:r>
                  <a:rPr lang="zh-CN" altLang="en-US" dirty="0"/>
                  <a:t>操作，每次随机选择物品</a:t>
                </a:r>
                <a14:m>
                  <m:oMath xmlns:m="http://schemas.openxmlformats.org/officeDocument/2006/math">
                    <m:r>
                      <a:rPr lang="en-US" altLang="zh-CN" b="0" i="1" smtClean="0">
                        <a:latin typeface="Cambria Math" panose="02040503050406030204" pitchFamily="18" charset="0"/>
                      </a:rPr>
                      <m:t>𝐴</m:t>
                    </m:r>
                  </m:oMath>
                </a14:m>
                <a:r>
                  <a:rPr lang="zh-CN" altLang="en-US" dirty="0"/>
                  <a:t>和物品</a:t>
                </a:r>
                <a14:m>
                  <m:oMath xmlns:m="http://schemas.openxmlformats.org/officeDocument/2006/math">
                    <m:r>
                      <a:rPr lang="en-US" altLang="zh-CN" b="0" i="1" smtClean="0">
                        <a:latin typeface="Cambria Math" panose="02040503050406030204" pitchFamily="18" charset="0"/>
                      </a:rPr>
                      <m:t>𝐵</m:t>
                    </m:r>
                  </m:oMath>
                </a14:m>
                <a:r>
                  <a:rPr lang="zh-CN" altLang="en-US" dirty="0"/>
                  <a:t>，把</a:t>
                </a:r>
                <a14:m>
                  <m:oMath xmlns:m="http://schemas.openxmlformats.org/officeDocument/2006/math">
                    <m:r>
                      <a:rPr lang="en-US" altLang="zh-CN" b="0" i="1" smtClean="0">
                        <a:latin typeface="Cambria Math" panose="02040503050406030204" pitchFamily="18" charset="0"/>
                      </a:rPr>
                      <m:t>𝐴</m:t>
                    </m:r>
                  </m:oMath>
                </a14:m>
                <a:r>
                  <a:rPr lang="zh-CN" altLang="en-US" dirty="0"/>
                  <a:t>移动到关于</a:t>
                </a:r>
                <a14:m>
                  <m:oMath xmlns:m="http://schemas.openxmlformats.org/officeDocument/2006/math">
                    <m:r>
                      <a:rPr lang="en-US" altLang="zh-CN" b="0" i="1" smtClean="0">
                        <a:latin typeface="Cambria Math" panose="02040503050406030204" pitchFamily="18" charset="0"/>
                      </a:rPr>
                      <m:t>𝐵</m:t>
                    </m:r>
                  </m:oMath>
                </a14:m>
                <a:r>
                  <a:rPr lang="zh-CN" altLang="en-US" dirty="0"/>
                  <a:t>对称的位置上，并移除</a:t>
                </a:r>
                <a14:m>
                  <m:oMath xmlns:m="http://schemas.openxmlformats.org/officeDocument/2006/math">
                    <m:r>
                      <a:rPr lang="en-US" altLang="zh-CN" b="0" i="1" smtClean="0">
                        <a:latin typeface="Cambria Math" panose="02040503050406030204" pitchFamily="18" charset="0"/>
                      </a:rPr>
                      <m:t>𝐵</m:t>
                    </m:r>
                  </m:oMath>
                </a14:m>
                <a:endParaRPr lang="en-US" altLang="zh-CN" dirty="0"/>
              </a:p>
              <a:p>
                <a:r>
                  <a:rPr lang="zh-CN" altLang="en-US" dirty="0"/>
                  <a:t>求最后剩下的物品有多少种可能的位置</a:t>
                </a:r>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≤50</m:t>
                    </m:r>
                  </m:oMath>
                </a14:m>
                <a:endParaRPr lang="en-US" altLang="zh-CN" dirty="0"/>
              </a:p>
              <a:p>
                <a:r>
                  <a:rPr lang="zh-CN" altLang="en-US" dirty="0"/>
                  <a:t>加强版：</a:t>
                </a:r>
                <a14:m>
                  <m:oMath xmlns:m="http://schemas.openxmlformats.org/officeDocument/2006/math">
                    <m:r>
                      <a:rPr lang="en-US" altLang="zh-CN" i="1" dirty="0">
                        <a:latin typeface="Cambria Math" panose="02040503050406030204" pitchFamily="18" charset="0"/>
                      </a:rPr>
                      <m:t>1</m:t>
                    </m:r>
                    <m:r>
                      <a:rPr lang="en-US" altLang="zh-CN"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𝑛</m:t>
                    </m:r>
                    <m:r>
                      <a:rPr lang="en-US" altLang="zh-CN" b="0" i="1" dirty="0" smtClean="0">
                        <a:latin typeface="Cambria Math" panose="02040503050406030204" pitchFamily="18" charset="0"/>
                        <a:ea typeface="Cambria Math" panose="02040503050406030204" pitchFamily="18" charset="0"/>
                      </a:rPr>
                      <m:t>≤500</m:t>
                    </m:r>
                  </m:oMath>
                </a14:m>
                <a:endParaRPr lang="en-US" altLang="zh-CN" dirty="0"/>
              </a:p>
            </p:txBody>
          </p:sp>
        </mc:Choice>
        <mc:Fallback xmlns="">
          <p:sp>
            <p:nvSpPr>
              <p:cNvPr id="3" name="内容占位符 2">
                <a:extLst>
                  <a:ext uri="{FF2B5EF4-FFF2-40B4-BE49-F238E27FC236}">
                    <a16:creationId xmlns:a16="http://schemas.microsoft.com/office/drawing/2014/main" id="{5C9D3439-5367-447C-BF7E-3B9AABAE56D4}"/>
                  </a:ext>
                </a:extLst>
              </p:cNvPr>
              <p:cNvSpPr>
                <a:spLocks noGrp="1" noRot="1" noChangeAspect="1" noMove="1" noResize="1" noEditPoints="1" noAdjustHandles="1" noChangeArrowheads="1" noChangeShapeType="1" noTextEdit="1"/>
              </p:cNvSpPr>
              <p:nvPr>
                <p:ph idx="1"/>
              </p:nvPr>
            </p:nvSpPr>
            <p:spPr>
              <a:blipFill>
                <a:blip r:embed="rId2"/>
                <a:stretch>
                  <a:fillRect l="-1043" t="-2101" r="-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194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004D1-6C97-414A-9CE4-11BFE7ED0227}"/>
              </a:ext>
            </a:extLst>
          </p:cNvPr>
          <p:cNvSpPr>
            <a:spLocks noGrp="1"/>
          </p:cNvSpPr>
          <p:nvPr>
            <p:ph type="title"/>
          </p:nvPr>
        </p:nvSpPr>
        <p:spPr/>
        <p:txBody>
          <a:bodyPr/>
          <a:lstStyle/>
          <a:p>
            <a:r>
              <a:rPr lang="en-US" altLang="zh-CN" dirty="0"/>
              <a:t>POI2012 SZA-Cloakroom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5C27086-BF9C-4A66-8EC3-75DCF1D68406}"/>
                  </a:ext>
                </a:extLst>
              </p:cNvPr>
              <p:cNvSpPr>
                <a:spLocks noGrp="1"/>
              </p:cNvSpPr>
              <p:nvPr>
                <p:ph idx="1"/>
              </p:nvPr>
            </p:nvSpPr>
            <p:spPr/>
            <p:txBody>
              <a:bodyPr/>
              <a:lstStyle/>
              <a:p>
                <a:r>
                  <a:rPr lang="zh-CN" altLang="en-US" b="0" dirty="0"/>
                  <a:t>把</a:t>
                </a:r>
                <a14:m>
                  <m:oMath xmlns:m="http://schemas.openxmlformats.org/officeDocument/2006/math">
                    <m:r>
                      <a:rPr lang="en-US" altLang="zh-CN" b="0" i="1" smtClean="0">
                        <a:latin typeface="Cambria Math" panose="02040503050406030204" pitchFamily="18" charset="0"/>
                      </a:rPr>
                      <m:t>𝑎</m:t>
                    </m:r>
                    <m:r>
                      <a:rPr lang="zh-CN" altLang="en-US" i="1">
                        <a:latin typeface="Cambria Math" panose="02040503050406030204" pitchFamily="18" charset="0"/>
                      </a:rPr>
                      <m:t>离散</m:t>
                    </m:r>
                  </m:oMath>
                </a14:m>
                <a:r>
                  <a:rPr lang="zh-CN" altLang="en-US" b="0" dirty="0"/>
                  <a:t>一下，</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oMath>
                </a14:m>
                <a:r>
                  <a:rPr lang="zh-CN" altLang="en-US" dirty="0">
                    <a:latin typeface="+mn-ea"/>
                  </a:rPr>
                  <a:t>表示选出的物品</a:t>
                </a:r>
                <a14:m>
                  <m:oMath xmlns:m="http://schemas.openxmlformats.org/officeDocument/2006/math">
                    <m:r>
                      <a:rPr lang="en-US" altLang="zh-CN" b="0" i="1" smtClean="0">
                        <a:latin typeface="Cambria Math" panose="02040503050406030204" pitchFamily="18" charset="0"/>
                      </a:rPr>
                      <m:t>𝑎</m:t>
                    </m:r>
                  </m:oMath>
                </a14:m>
                <a:r>
                  <a:rPr lang="zh-CN" altLang="en-US" dirty="0">
                    <a:latin typeface="+mn-ea"/>
                  </a:rPr>
                  <a:t>不超过</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m:t>
                    </m:r>
                    <m:r>
                      <a:rPr lang="en-US" altLang="zh-CN" b="0" i="1" smtClean="0">
                        <a:latin typeface="Cambria Math" panose="02040503050406030204" pitchFamily="18" charset="0"/>
                      </a:rPr>
                      <m:t>𝑐</m:t>
                    </m:r>
                    <m:r>
                      <a:rPr lang="zh-CN" altLang="en-US" i="1">
                        <a:latin typeface="Cambria Math" panose="02040503050406030204" pitchFamily="18" charset="0"/>
                      </a:rPr>
                      <m:t>的</m:t>
                    </m:r>
                  </m:oMath>
                </a14:m>
                <a:r>
                  <a:rPr lang="zh-CN" altLang="en-US" dirty="0">
                    <a:latin typeface="+mn-ea"/>
                  </a:rPr>
                  <a:t>和恰好为</a:t>
                </a:r>
                <a14:m>
                  <m:oMath xmlns:m="http://schemas.openxmlformats.org/officeDocument/2006/math">
                    <m:r>
                      <a:rPr lang="en-US" altLang="zh-CN" b="0" i="1" smtClean="0">
                        <a:latin typeface="Cambria Math" panose="02040503050406030204" pitchFamily="18" charset="0"/>
                      </a:rPr>
                      <m:t>𝑗</m:t>
                    </m:r>
                  </m:oMath>
                </a14:m>
                <a:r>
                  <a:rPr lang="zh-CN" altLang="en-US" dirty="0">
                    <a:latin typeface="+mn-ea"/>
                  </a:rPr>
                  <a:t>，</a:t>
                </a:r>
                <a14:m>
                  <m:oMath xmlns:m="http://schemas.openxmlformats.org/officeDocument/2006/math">
                    <m:r>
                      <a:rPr lang="en-US" altLang="zh-CN" b="0" i="1" dirty="0" smtClean="0">
                        <a:latin typeface="Cambria Math" panose="02040503050406030204" pitchFamily="18" charset="0"/>
                      </a:rPr>
                      <m:t>𝑏</m:t>
                    </m:r>
                    <m:r>
                      <a:rPr lang="zh-CN" altLang="en-US" i="1" dirty="0">
                        <a:latin typeface="Cambria Math" panose="02040503050406030204" pitchFamily="18" charset="0"/>
                      </a:rPr>
                      <m:t>最小值</m:t>
                    </m:r>
                  </m:oMath>
                </a14:m>
                <a:r>
                  <a:rPr lang="zh-CN" altLang="en-US" dirty="0">
                    <a:latin typeface="+mn-ea"/>
                  </a:rPr>
                  <a:t>的最大值</a:t>
                </a:r>
                <a:endParaRPr lang="en-US" altLang="zh-CN" dirty="0">
                  <a:latin typeface="+mn-ea"/>
                </a:endParaRPr>
              </a:p>
              <a:p>
                <a:r>
                  <a:rPr lang="zh-CN" altLang="en-US" dirty="0">
                    <a:latin typeface="+mn-ea"/>
                  </a:rPr>
                  <a:t>询问即查询</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oMath>
                </a14:m>
                <a:r>
                  <a:rPr lang="zh-CN" altLang="en-US" dirty="0">
                    <a:latin typeface="+mn-ea"/>
                  </a:rPr>
                  <a:t>是否大于</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oMath>
                </a14:m>
                <a:endParaRPr lang="en-US" altLang="zh-CN" dirty="0">
                  <a:latin typeface="+mn-ea"/>
                </a:endParaRPr>
              </a:p>
              <a:p>
                <a:r>
                  <a:rPr lang="zh-CN" altLang="en-US" dirty="0">
                    <a:latin typeface="+mn-ea"/>
                  </a:rPr>
                  <a:t>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𝑛𝑘</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oMath>
                </a14:m>
                <a:endParaRPr lang="en-US" altLang="zh-CN" dirty="0">
                  <a:latin typeface="+mn-ea"/>
                </a:endParaRPr>
              </a:p>
            </p:txBody>
          </p:sp>
        </mc:Choice>
        <mc:Fallback xmlns="">
          <p:sp>
            <p:nvSpPr>
              <p:cNvPr id="3" name="内容占位符 2">
                <a:extLst>
                  <a:ext uri="{FF2B5EF4-FFF2-40B4-BE49-F238E27FC236}">
                    <a16:creationId xmlns:a16="http://schemas.microsoft.com/office/drawing/2014/main" id="{B5C27086-BF9C-4A66-8EC3-75DCF1D68406}"/>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85763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617613-3461-43B0-9BA5-4868B698714A}"/>
              </a:ext>
            </a:extLst>
          </p:cNvPr>
          <p:cNvSpPr>
            <a:spLocks noGrp="1"/>
          </p:cNvSpPr>
          <p:nvPr>
            <p:ph type="title"/>
          </p:nvPr>
        </p:nvSpPr>
        <p:spPr/>
        <p:txBody>
          <a:bodyPr/>
          <a:lstStyle/>
          <a:p>
            <a:r>
              <a:rPr lang="en-US" altLang="zh-CN" dirty="0"/>
              <a:t>AGC022F Checkers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416FF02-83F4-4A58-A1FE-FD3FED306B52}"/>
                  </a:ext>
                </a:extLst>
              </p:cNvPr>
              <p:cNvSpPr>
                <a:spLocks noGrp="1"/>
              </p:cNvSpPr>
              <p:nvPr>
                <p:ph idx="1"/>
              </p:nvPr>
            </p:nvSpPr>
            <p:spPr/>
            <p:txBody>
              <a:bodyPr/>
              <a:lstStyle/>
              <a:p>
                <a:r>
                  <a:rPr lang="zh-CN" altLang="en-US" dirty="0"/>
                  <a:t>对于每次操作，令</a:t>
                </a:r>
                <a14:m>
                  <m:oMath xmlns:m="http://schemas.openxmlformats.org/officeDocument/2006/math">
                    <m:r>
                      <a:rPr lang="en-US" altLang="zh-CN" b="0" i="1" smtClean="0">
                        <a:latin typeface="Cambria Math" panose="02040503050406030204" pitchFamily="18" charset="0"/>
                      </a:rPr>
                      <m:t>𝐴</m:t>
                    </m:r>
                  </m:oMath>
                </a14:m>
                <a:r>
                  <a:rPr lang="zh-CN" altLang="en-US" dirty="0"/>
                  <a:t>为</a:t>
                </a:r>
                <a14:m>
                  <m:oMath xmlns:m="http://schemas.openxmlformats.org/officeDocument/2006/math">
                    <m:r>
                      <a:rPr lang="en-US" altLang="zh-CN" b="0" i="1" smtClean="0">
                        <a:latin typeface="Cambria Math" panose="02040503050406030204" pitchFamily="18" charset="0"/>
                      </a:rPr>
                      <m:t>𝐵</m:t>
                    </m:r>
                  </m:oMath>
                </a14:m>
                <a:r>
                  <a:rPr lang="zh-CN" altLang="en-US" dirty="0"/>
                  <a:t>的父亲，构成一棵有根树</a:t>
                </a:r>
                <a:endParaRPr lang="en-US" altLang="zh-CN" dirty="0"/>
              </a:p>
              <a:p>
                <a:r>
                  <a:rPr lang="zh-CN" altLang="en-US" dirty="0"/>
                  <a:t>移动到对称的位置就是变成</a:t>
                </a:r>
                <a14:m>
                  <m:oMath xmlns:m="http://schemas.openxmlformats.org/officeDocument/2006/math">
                    <m:r>
                      <a:rPr lang="en-US" altLang="zh-CN" b="0" i="1" dirty="0">
                        <a:latin typeface="Cambria Math" panose="02040503050406030204" pitchFamily="18" charset="0"/>
                      </a:rPr>
                      <m:t>2</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zh-CN" altLang="en-US" i="1">
                        <a:latin typeface="Cambria Math" panose="02040503050406030204" pitchFamily="18" charset="0"/>
                      </a:rPr>
                      <m:t>，</m:t>
                    </m:r>
                  </m:oMath>
                </a14:m>
                <a:r>
                  <a:rPr lang="zh-CN" altLang="en-US" dirty="0"/>
                  <a:t>每个物品对最终物品的贡献有一个系数，其绝对值为</a:t>
                </a:r>
                <a:r>
                  <a:rPr lang="en-US" altLang="zh-CN" dirty="0"/>
                  <a:t>2</a:t>
                </a:r>
                <a:r>
                  <a:rPr lang="zh-CN" altLang="en-US" dirty="0"/>
                  <a:t>的深度次方，并且每个有</a:t>
                </a:r>
                <a14:m>
                  <m:oMath xmlns:m="http://schemas.openxmlformats.org/officeDocument/2006/math">
                    <m:r>
                      <a:rPr lang="en-US" altLang="zh-CN" b="0" i="1" smtClean="0">
                        <a:latin typeface="Cambria Math" panose="02040503050406030204" pitchFamily="18" charset="0"/>
                      </a:rPr>
                      <m:t>𝑘</m:t>
                    </m:r>
                  </m:oMath>
                </a14:m>
                <a:r>
                  <a:rPr lang="zh-CN" altLang="en-US" dirty="0"/>
                  <a:t>个儿子的物品会让其中</a:t>
                </a:r>
                <a14:m>
                  <m:oMath xmlns:m="http://schemas.openxmlformats.org/officeDocument/2006/math">
                    <m:d>
                      <m:dPr>
                        <m:begChr m:val="⌊"/>
                        <m:endChr m:val="⌋"/>
                        <m:ctrlPr>
                          <a:rPr lang="zh-CN" altLang="en-US" i="1" smtClean="0">
                            <a:latin typeface="Cambria Math" panose="02040503050406030204" pitchFamily="18" charset="0"/>
                          </a:rPr>
                        </m:ctrlPr>
                      </m:dPr>
                      <m:e>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𝑘</m:t>
                            </m:r>
                          </m:num>
                          <m:den>
                            <m:r>
                              <a:rPr lang="en-US" altLang="zh-CN" b="0" i="1" smtClean="0">
                                <a:latin typeface="Cambria Math" panose="02040503050406030204" pitchFamily="18" charset="0"/>
                              </a:rPr>
                              <m:t>2</m:t>
                            </m:r>
                          </m:den>
                        </m:f>
                      </m:e>
                    </m:d>
                    <m:r>
                      <a:rPr lang="zh-CN" altLang="en-US" i="1">
                        <a:latin typeface="Cambria Math" panose="02040503050406030204" pitchFamily="18" charset="0"/>
                      </a:rPr>
                      <m:t>个</m:t>
                    </m:r>
                  </m:oMath>
                </a14:m>
                <a:r>
                  <a:rPr lang="zh-CN" altLang="en-US" dirty="0"/>
                  <a:t>子树符号取反，</a:t>
                </a:r>
                <a14:m>
                  <m:oMath xmlns:m="http://schemas.openxmlformats.org/officeDocument/2006/math">
                    <m:r>
                      <a:rPr lang="en-US" altLang="zh-CN" b="0" i="1" smtClean="0">
                        <a:latin typeface="Cambria Math" panose="02040503050406030204" pitchFamily="18" charset="0"/>
                      </a:rPr>
                      <m:t>𝑘</m:t>
                    </m:r>
                  </m:oMath>
                </a14:m>
                <a:r>
                  <a:rPr lang="zh-CN" altLang="en-US" dirty="0"/>
                  <a:t>为奇数时其自己的符号也会被取反。又因为初始位置比较特殊，我们可以认为两种方案不同当且仅当存在某个物品的深度或符号不同。</a:t>
                </a:r>
              </a:p>
            </p:txBody>
          </p:sp>
        </mc:Choice>
        <mc:Fallback xmlns="">
          <p:sp>
            <p:nvSpPr>
              <p:cNvPr id="3" name="内容占位符 2">
                <a:extLst>
                  <a:ext uri="{FF2B5EF4-FFF2-40B4-BE49-F238E27FC236}">
                    <a16:creationId xmlns:a16="http://schemas.microsoft.com/office/drawing/2014/main" id="{F416FF02-83F4-4A58-A1FE-FD3FED306B52}"/>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525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14E38A-0429-4B81-9C8F-5A804E1C2DD6}"/>
              </a:ext>
            </a:extLst>
          </p:cNvPr>
          <p:cNvSpPr>
            <a:spLocks noGrp="1"/>
          </p:cNvSpPr>
          <p:nvPr>
            <p:ph type="title"/>
          </p:nvPr>
        </p:nvSpPr>
        <p:spPr/>
        <p:txBody>
          <a:bodyPr/>
          <a:lstStyle/>
          <a:p>
            <a:r>
              <a:rPr lang="en-US" altLang="zh-CN" dirty="0"/>
              <a:t>AGC022F Checkers</a:t>
            </a:r>
            <a:endParaRPr lang="zh-CN" altLang="en-US" dirty="0"/>
          </a:p>
        </p:txBody>
      </p:sp>
      <p:sp>
        <p:nvSpPr>
          <p:cNvPr id="3" name="内容占位符 2">
            <a:extLst>
              <a:ext uri="{FF2B5EF4-FFF2-40B4-BE49-F238E27FC236}">
                <a16:creationId xmlns:a16="http://schemas.microsoft.com/office/drawing/2014/main" id="{B505F757-F918-4C29-A232-A97B61F7AB14}"/>
              </a:ext>
            </a:extLst>
          </p:cNvPr>
          <p:cNvSpPr>
            <a:spLocks noGrp="1"/>
          </p:cNvSpPr>
          <p:nvPr>
            <p:ph idx="1"/>
          </p:nvPr>
        </p:nvSpPr>
        <p:spPr/>
        <p:txBody>
          <a:bodyPr/>
          <a:lstStyle/>
          <a:p>
            <a:r>
              <a:rPr lang="zh-CN" altLang="en-US" dirty="0"/>
              <a:t>考虑</a:t>
            </a:r>
            <a:r>
              <a:rPr lang="en-US" altLang="zh-CN" dirty="0"/>
              <a:t>DP</a:t>
            </a:r>
            <a:r>
              <a:rPr lang="zh-CN" altLang="en-US" dirty="0"/>
              <a:t>，每次枚举新的一层有几正几负来转移</a:t>
            </a:r>
            <a:endParaRPr lang="en-US" altLang="zh-CN" dirty="0"/>
          </a:p>
          <a:p>
            <a:r>
              <a:rPr lang="zh-CN" altLang="en-US" dirty="0"/>
              <a:t>每一层对下一层有影响的只有出现了几个有奇数个儿子的物品，先不考虑下一层的物品拥有奇数个儿子而让自己取反，上一层每有一个有奇数个儿子的物品，下一层就有一个符号相反的物品与之对应，剩下的物品正负个数相等</a:t>
            </a:r>
            <a:endParaRPr lang="en-US" altLang="zh-CN" dirty="0"/>
          </a:p>
        </p:txBody>
      </p:sp>
    </p:spTree>
    <p:extLst>
      <p:ext uri="{BB962C8B-B14F-4D97-AF65-F5344CB8AC3E}">
        <p14:creationId xmlns:p14="http://schemas.microsoft.com/office/powerpoint/2010/main" val="217203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0CE2AC-19C2-4F21-8CA4-C0B5C82991EF}"/>
              </a:ext>
            </a:extLst>
          </p:cNvPr>
          <p:cNvSpPr>
            <a:spLocks noGrp="1"/>
          </p:cNvSpPr>
          <p:nvPr>
            <p:ph type="title"/>
          </p:nvPr>
        </p:nvSpPr>
        <p:spPr/>
        <p:txBody>
          <a:bodyPr/>
          <a:lstStyle/>
          <a:p>
            <a:r>
              <a:rPr lang="en-US" altLang="zh-CN" dirty="0"/>
              <a:t>AGC022F Checkers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BFCD64B-C1B7-467F-A127-2DED73C35414}"/>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oMath>
                </a14:m>
                <a:r>
                  <a:rPr lang="zh-CN" altLang="en-US" dirty="0"/>
                  <a:t>表示已经确定了</a:t>
                </a:r>
                <a14:m>
                  <m:oMath xmlns:m="http://schemas.openxmlformats.org/officeDocument/2006/math">
                    <m:r>
                      <a:rPr lang="en-US" altLang="zh-CN" b="0" i="1" smtClean="0">
                        <a:latin typeface="Cambria Math" panose="02040503050406030204" pitchFamily="18" charset="0"/>
                      </a:rPr>
                      <m:t>𝑖</m:t>
                    </m:r>
                  </m:oMath>
                </a14:m>
                <a:r>
                  <a:rPr lang="zh-CN" altLang="en-US" dirty="0"/>
                  <a:t>个物品的系数，最后一层有</a:t>
                </a:r>
                <a14:m>
                  <m:oMath xmlns:m="http://schemas.openxmlformats.org/officeDocument/2006/math">
                    <m:r>
                      <a:rPr lang="en-US" altLang="zh-CN" b="0" i="1" smtClean="0">
                        <a:latin typeface="Cambria Math" panose="02040503050406030204" pitchFamily="18" charset="0"/>
                      </a:rPr>
                      <m:t>𝑗</m:t>
                    </m:r>
                  </m:oMath>
                </a14:m>
                <a:r>
                  <a:rPr lang="zh-CN" altLang="en-US" dirty="0"/>
                  <a:t>个正的有奇数个儿子的物品，</a:t>
                </a:r>
                <a14:m>
                  <m:oMath xmlns:m="http://schemas.openxmlformats.org/officeDocument/2006/math">
                    <m:r>
                      <a:rPr lang="en-US" altLang="zh-CN" b="0" i="1" smtClean="0">
                        <a:latin typeface="Cambria Math" panose="02040503050406030204" pitchFamily="18" charset="0"/>
                      </a:rPr>
                      <m:t>𝑘</m:t>
                    </m:r>
                    <m:r>
                      <a:rPr lang="zh-CN" altLang="en-US" i="1">
                        <a:latin typeface="Cambria Math" panose="02040503050406030204" pitchFamily="18" charset="0"/>
                      </a:rPr>
                      <m:t>个</m:t>
                    </m:r>
                  </m:oMath>
                </a14:m>
                <a:r>
                  <a:rPr lang="zh-CN" altLang="en-US" dirty="0"/>
                  <a:t>负的有奇数个儿子的物品，枚举新的一层</a:t>
                </a:r>
                <a14:m>
                  <m:oMath xmlns:m="http://schemas.openxmlformats.org/officeDocument/2006/math">
                    <m:r>
                      <a:rPr lang="en-US" altLang="zh-CN" b="0" i="1" smtClean="0">
                        <a:latin typeface="Cambria Math" panose="02040503050406030204" pitchFamily="18" charset="0"/>
                      </a:rPr>
                      <m:t>𝑥</m:t>
                    </m:r>
                  </m:oMath>
                </a14:m>
                <a:r>
                  <a:rPr lang="zh-CN" altLang="en-US" dirty="0"/>
                  <a:t>个正的，</a:t>
                </a:r>
                <a14:m>
                  <m:oMath xmlns:m="http://schemas.openxmlformats.org/officeDocument/2006/math">
                    <m:r>
                      <a:rPr lang="en-US" altLang="zh-CN" b="0" i="1" smtClean="0">
                        <a:latin typeface="Cambria Math" panose="02040503050406030204" pitchFamily="18" charset="0"/>
                      </a:rPr>
                      <m:t>𝑦</m:t>
                    </m:r>
                  </m:oMath>
                </a14:m>
                <a:r>
                  <a:rPr lang="zh-CN" altLang="en-US" dirty="0"/>
                  <a:t>个负的转移，其中</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zh-CN" altLang="en-US" i="1">
                        <a:latin typeface="Cambria Math" panose="02040503050406030204" pitchFamily="18" charset="0"/>
                        <a:ea typeface="Cambria Math" panose="02040503050406030204" pitchFamily="18" charset="0"/>
                      </a:rPr>
                      <m:t>且</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r>
                      <a:rPr lang="zh-CN" altLang="en-US" i="1">
                        <a:latin typeface="Cambria Math" panose="02040503050406030204" pitchFamily="18" charset="0"/>
                        <a:ea typeface="Cambria Math" panose="02040503050406030204" pitchFamily="18" charset="0"/>
                      </a:rPr>
                      <m:t>与</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zh-CN" altLang="en-US" i="1">
                        <a:latin typeface="Cambria Math" panose="02040503050406030204" pitchFamily="18" charset="0"/>
                        <a:ea typeface="Cambria Math" panose="02040503050406030204" pitchFamily="18" charset="0"/>
                      </a:rPr>
                      <m:t>同</m:t>
                    </m:r>
                    <m:r>
                      <a:rPr lang="zh-CN" altLang="en-US" i="1" smtClean="0">
                        <a:latin typeface="Cambria Math" panose="02040503050406030204" pitchFamily="18" charset="0"/>
                        <a:ea typeface="Cambria Math" panose="02040503050406030204" pitchFamily="18" charset="0"/>
                      </a:rPr>
                      <m:t>奇</m:t>
                    </m:r>
                    <m:r>
                      <a:rPr lang="zh-CN" altLang="en-US" i="1">
                        <a:latin typeface="Cambria Math" panose="02040503050406030204" pitchFamily="18" charset="0"/>
                        <a:ea typeface="Cambria Math" panose="02040503050406030204" pitchFamily="18" charset="0"/>
                      </a:rPr>
                      <m:t>偶</m:t>
                    </m:r>
                  </m:oMath>
                </a14:m>
                <a:endParaRPr lang="en-US" altLang="zh-CN" dirty="0"/>
              </a:p>
              <a:p>
                <a:r>
                  <a:rPr lang="zh-CN" altLang="en-US" dirty="0"/>
                  <a:t>若不考虑新一层对自己的取反，应该有</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num>
                      <m:den>
                        <m:r>
                          <a:rPr lang="en-US" altLang="zh-CN" b="0" i="1" smtClean="0">
                            <a:latin typeface="Cambria Math" panose="02040503050406030204" pitchFamily="18" charset="0"/>
                          </a:rPr>
                          <m:t>2</m:t>
                        </m:r>
                      </m:den>
                    </m:f>
                    <m:r>
                      <a:rPr lang="zh-CN" altLang="en-US" i="1">
                        <a:latin typeface="Cambria Math" panose="02040503050406030204" pitchFamily="18" charset="0"/>
                      </a:rPr>
                      <m:t>个</m:t>
                    </m:r>
                  </m:oMath>
                </a14:m>
                <a:r>
                  <a:rPr lang="zh-CN" altLang="en-US" dirty="0"/>
                  <a:t>正的和</a:t>
                </a:r>
                <a14:m>
                  <m:oMath xmlns:m="http://schemas.openxmlformats.org/officeDocument/2006/math">
                    <m:r>
                      <a:rPr lang="en-US" altLang="zh-CN" b="0" i="1" smtClean="0">
                        <a:latin typeface="Cambria Math" panose="02040503050406030204" pitchFamily="18" charset="0"/>
                      </a:rPr>
                      <m:t>𝑗</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num>
                      <m:den>
                        <m:r>
                          <a:rPr lang="en-US" altLang="zh-CN" b="0" i="1" smtClean="0">
                            <a:latin typeface="Cambria Math" panose="02040503050406030204" pitchFamily="18" charset="0"/>
                          </a:rPr>
                          <m:t>2</m:t>
                        </m:r>
                      </m:den>
                    </m:f>
                    <m:r>
                      <a:rPr lang="zh-CN" altLang="en-US" i="1">
                        <a:latin typeface="Cambria Math" panose="02040503050406030204" pitchFamily="18" charset="0"/>
                      </a:rPr>
                      <m:t>个</m:t>
                    </m:r>
                  </m:oMath>
                </a14:m>
                <a:r>
                  <a:rPr lang="zh-CN" altLang="en-US" dirty="0"/>
                  <a:t>负的，那么至少需要取反</a:t>
                </a:r>
                <a14:m>
                  <m:oMath xmlns:m="http://schemas.openxmlformats.org/officeDocument/2006/math">
                    <m:r>
                      <a:rPr lang="zh-CN" altLang="en-US" i="1">
                        <a:latin typeface="Cambria Math" panose="02040503050406030204" pitchFamily="18" charset="0"/>
                      </a:rPr>
                      <m:t>其中</m:t>
                    </m:r>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zh-CN" altLang="en-US" i="1">
                        <a:latin typeface="Cambria Math" panose="02040503050406030204" pitchFamily="18" charset="0"/>
                      </a:rPr>
                      <m:t>个</m:t>
                    </m:r>
                  </m:oMath>
                </a14:m>
                <a:r>
                  <a:rPr lang="zh-CN" altLang="en-US" dirty="0"/>
                  <a:t>物品来变成我们想要的状态</a:t>
                </a:r>
                <a:endParaRPr lang="en-US" altLang="zh-CN" dirty="0"/>
              </a:p>
              <a:p>
                <a:r>
                  <a:rPr lang="zh-CN" altLang="en-US" dirty="0"/>
                  <a:t>再取反若干对符号相反的物品没有意义，于是发现有用的状态必然满足</a:t>
                </a:r>
                <a14:m>
                  <m:oMath xmlns:m="http://schemas.openxmlformats.org/officeDocument/2006/math">
                    <m:r>
                      <a:rPr lang="en-US" altLang="zh-CN" b="0" i="1" smtClean="0">
                        <a:latin typeface="Cambria Math" panose="02040503050406030204" pitchFamily="18" charset="0"/>
                      </a:rPr>
                      <m:t>𝑗</m:t>
                    </m:r>
                    <m:r>
                      <a:rPr lang="en-US" altLang="zh-CN" b="0" i="1" smtClean="0">
                        <a:latin typeface="Cambria Math" panose="02040503050406030204" pitchFamily="18" charset="0"/>
                      </a:rPr>
                      <m:t>=0</m:t>
                    </m:r>
                  </m:oMath>
                </a14:m>
                <a:r>
                  <a:rPr lang="zh-CN" altLang="en-US" dirty="0"/>
                  <a:t>或</a:t>
                </a:r>
                <a14:m>
                  <m:oMath xmlns:m="http://schemas.openxmlformats.org/officeDocument/2006/math">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=0</m:t>
                    </m:r>
                  </m:oMath>
                </a14:m>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CBFCD64B-C1B7-467F-A127-2DED73C35414}"/>
                  </a:ext>
                </a:extLst>
              </p:cNvPr>
              <p:cNvSpPr>
                <a:spLocks noGrp="1" noRot="1" noChangeAspect="1" noMove="1" noResize="1" noEditPoints="1" noAdjustHandles="1" noChangeArrowheads="1" noChangeShapeType="1" noTextEdit="1"/>
              </p:cNvSpPr>
              <p:nvPr>
                <p:ph idx="1"/>
              </p:nvPr>
            </p:nvSpPr>
            <p:spPr>
              <a:blipFill>
                <a:blip r:embed="rId2"/>
                <a:stretch>
                  <a:fillRect l="-1043" t="-2381" r="-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45848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0CE2AC-19C2-4F21-8CA4-C0B5C82991EF}"/>
              </a:ext>
            </a:extLst>
          </p:cNvPr>
          <p:cNvSpPr>
            <a:spLocks noGrp="1"/>
          </p:cNvSpPr>
          <p:nvPr>
            <p:ph type="title"/>
          </p:nvPr>
        </p:nvSpPr>
        <p:spPr/>
        <p:txBody>
          <a:bodyPr/>
          <a:lstStyle/>
          <a:p>
            <a:r>
              <a:rPr lang="en-US" altLang="zh-CN" dirty="0"/>
              <a:t>AGC022F Checkers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BFCD64B-C1B7-467F-A127-2DED73C35414}"/>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oMath>
                </a14:m>
                <a:r>
                  <a:rPr lang="zh-CN" altLang="en-US" dirty="0"/>
                  <a:t>表示已经确定了</a:t>
                </a:r>
                <a14:m>
                  <m:oMath xmlns:m="http://schemas.openxmlformats.org/officeDocument/2006/math">
                    <m:r>
                      <a:rPr lang="en-US" altLang="zh-CN" b="0" i="1" smtClean="0">
                        <a:latin typeface="Cambria Math" panose="02040503050406030204" pitchFamily="18" charset="0"/>
                      </a:rPr>
                      <m:t>𝑖</m:t>
                    </m:r>
                  </m:oMath>
                </a14:m>
                <a:r>
                  <a:rPr lang="zh-CN" altLang="en-US" dirty="0"/>
                  <a:t>个物品的系数，最后一层有</a:t>
                </a:r>
                <a14:m>
                  <m:oMath xmlns:m="http://schemas.openxmlformats.org/officeDocument/2006/math">
                    <m:r>
                      <a:rPr lang="en-US" altLang="zh-CN" b="0" i="1" smtClean="0">
                        <a:latin typeface="Cambria Math" panose="02040503050406030204" pitchFamily="18" charset="0"/>
                      </a:rPr>
                      <m:t>𝑗</m:t>
                    </m:r>
                  </m:oMath>
                </a14:m>
                <a:r>
                  <a:rPr lang="zh-CN" altLang="en-US" dirty="0"/>
                  <a:t>个有奇数个儿子的物品，枚举新的一层</a:t>
                </a:r>
                <a14:m>
                  <m:oMath xmlns:m="http://schemas.openxmlformats.org/officeDocument/2006/math">
                    <m:r>
                      <a:rPr lang="zh-CN" altLang="en-US" b="0" i="1" dirty="0">
                        <a:latin typeface="Cambria Math" panose="02040503050406030204" pitchFamily="18" charset="0"/>
                      </a:rPr>
                      <m:t>有</m:t>
                    </m:r>
                    <m:r>
                      <a:rPr lang="en-US" altLang="zh-CN" b="0" i="1" smtClean="0">
                        <a:latin typeface="Cambria Math" panose="02040503050406030204" pitchFamily="18" charset="0"/>
                      </a:rPr>
                      <m:t>𝑥</m:t>
                    </m:r>
                  </m:oMath>
                </a14:m>
                <a:r>
                  <a:rPr lang="zh-CN" altLang="en-US" dirty="0"/>
                  <a:t>个与上一层有奇数个儿子的物品符号相反，</a:t>
                </a:r>
                <a14:m>
                  <m:oMath xmlns:m="http://schemas.openxmlformats.org/officeDocument/2006/math">
                    <m:r>
                      <a:rPr lang="en-US" altLang="zh-CN" b="0" i="1" smtClean="0">
                        <a:latin typeface="Cambria Math" panose="02040503050406030204" pitchFamily="18" charset="0"/>
                      </a:rPr>
                      <m:t>𝑦</m:t>
                    </m:r>
                  </m:oMath>
                </a14:m>
                <a:r>
                  <a:rPr lang="zh-CN" altLang="en-US" dirty="0"/>
                  <a:t>个符号相同，其中</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zh-CN" altLang="en-US" i="1">
                        <a:latin typeface="Cambria Math" panose="02040503050406030204" pitchFamily="18" charset="0"/>
                        <a:ea typeface="Cambria Math" panose="02040503050406030204" pitchFamily="18" charset="0"/>
                      </a:rPr>
                      <m:t>且</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r>
                      <a:rPr lang="zh-CN" altLang="en-US" i="1">
                        <a:latin typeface="Cambria Math" panose="02040503050406030204" pitchFamily="18" charset="0"/>
                        <a:ea typeface="Cambria Math" panose="02040503050406030204" pitchFamily="18" charset="0"/>
                      </a:rPr>
                      <m:t>与</m:t>
                    </m:r>
                    <m:r>
                      <a:rPr lang="en-US" altLang="zh-CN" b="0" i="1" smtClean="0">
                        <a:latin typeface="Cambria Math" panose="02040503050406030204" pitchFamily="18" charset="0"/>
                        <a:ea typeface="Cambria Math" panose="02040503050406030204" pitchFamily="18" charset="0"/>
                      </a:rPr>
                      <m:t>𝑗</m:t>
                    </m:r>
                    <m:r>
                      <a:rPr lang="zh-CN" altLang="en-US" i="1">
                        <a:latin typeface="Cambria Math" panose="02040503050406030204" pitchFamily="18" charset="0"/>
                        <a:ea typeface="Cambria Math" panose="02040503050406030204" pitchFamily="18" charset="0"/>
                      </a:rPr>
                      <m:t>同</m:t>
                    </m:r>
                    <m:r>
                      <a:rPr lang="zh-CN" altLang="en-US" i="1" smtClean="0">
                        <a:latin typeface="Cambria Math" panose="02040503050406030204" pitchFamily="18" charset="0"/>
                        <a:ea typeface="Cambria Math" panose="02040503050406030204" pitchFamily="18" charset="0"/>
                      </a:rPr>
                      <m:t>奇</m:t>
                    </m:r>
                    <m:r>
                      <a:rPr lang="zh-CN" altLang="en-US" i="1">
                        <a:latin typeface="Cambria Math" panose="02040503050406030204" pitchFamily="18" charset="0"/>
                        <a:ea typeface="Cambria Math" panose="02040503050406030204" pitchFamily="18" charset="0"/>
                      </a:rPr>
                      <m:t>偶</m:t>
                    </m:r>
                  </m:oMath>
                </a14:m>
                <a:r>
                  <a:rPr lang="zh-CN" altLang="en-US" dirty="0"/>
                  <a:t>，可以转移到</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endParaRPr lang="en-US" altLang="zh-CN" dirty="0"/>
              </a:p>
              <a:p>
                <a:r>
                  <a:rPr lang="zh-CN" altLang="en-US" dirty="0"/>
                  <a:t>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4</m:t>
                        </m:r>
                      </m:sup>
                    </m:sSup>
                    <m:r>
                      <a:rPr lang="en-US" altLang="zh-CN" b="0" i="1" smtClean="0">
                        <a:latin typeface="Cambria Math" panose="02040503050406030204" pitchFamily="18" charset="0"/>
                      </a:rPr>
                      <m:t>)</m:t>
                    </m:r>
                  </m:oMath>
                </a14:m>
                <a:endParaRPr lang="en-US" altLang="zh-CN" dirty="0"/>
              </a:p>
            </p:txBody>
          </p:sp>
        </mc:Choice>
        <mc:Fallback xmlns="">
          <p:sp>
            <p:nvSpPr>
              <p:cNvPr id="3" name="内容占位符 2">
                <a:extLst>
                  <a:ext uri="{FF2B5EF4-FFF2-40B4-BE49-F238E27FC236}">
                    <a16:creationId xmlns:a16="http://schemas.microsoft.com/office/drawing/2014/main" id="{CBFCD64B-C1B7-467F-A127-2DED73C35414}"/>
                  </a:ext>
                </a:extLst>
              </p:cNvPr>
              <p:cNvSpPr>
                <a:spLocks noGrp="1" noRot="1" noChangeAspect="1" noMove="1" noResize="1" noEditPoints="1" noAdjustHandles="1" noChangeArrowheads="1" noChangeShapeType="1" noTextEdit="1"/>
              </p:cNvSpPr>
              <p:nvPr>
                <p:ph idx="1"/>
              </p:nvPr>
            </p:nvSpPr>
            <p:spPr>
              <a:blipFill>
                <a:blip r:embed="rId2"/>
                <a:stretch>
                  <a:fillRect l="-1043" t="-2381" r="-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8090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238DDE-BF73-44AB-BAA4-64F2B0E32112}"/>
              </a:ext>
            </a:extLst>
          </p:cNvPr>
          <p:cNvSpPr>
            <a:spLocks noGrp="1"/>
          </p:cNvSpPr>
          <p:nvPr>
            <p:ph type="title"/>
          </p:nvPr>
        </p:nvSpPr>
        <p:spPr/>
        <p:txBody>
          <a:bodyPr/>
          <a:lstStyle/>
          <a:p>
            <a:r>
              <a:rPr lang="en-US" altLang="zh-CN" dirty="0"/>
              <a:t>AGC022F Checkers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B8E9925-F943-42D9-8B0E-F8D179B5A322}"/>
                  </a:ext>
                </a:extLst>
              </p:cNvPr>
              <p:cNvSpPr>
                <a:spLocks noGrp="1"/>
              </p:cNvSpPr>
              <p:nvPr>
                <p:ph idx="1"/>
              </p:nvPr>
            </p:nvSpPr>
            <p:spPr/>
            <p:txBody>
              <a:bodyPr/>
              <a:lstStyle/>
              <a:p>
                <a:r>
                  <a:rPr lang="zh-CN" altLang="en-US" dirty="0"/>
                  <a:t>考虑优化这个</a:t>
                </a:r>
                <a:r>
                  <a:rPr lang="en-US" altLang="zh-CN" dirty="0"/>
                  <a:t>DP</a:t>
                </a:r>
                <a:r>
                  <a:rPr lang="zh-CN" altLang="en-US" dirty="0"/>
                  <a:t>，</a:t>
                </a:r>
                <a14:m>
                  <m:oMath xmlns:m="http://schemas.openxmlformats.org/officeDocument/2006/math">
                    <m:r>
                      <a:rPr lang="zh-CN" altLang="en-US" i="1" dirty="0">
                        <a:latin typeface="Cambria Math" panose="02040503050406030204" pitchFamily="18" charset="0"/>
                      </a:rPr>
                      <m:t>这个</m:t>
                    </m:r>
                  </m:oMath>
                </a14:m>
                <a:r>
                  <a:rPr lang="en-US" altLang="zh-CN" dirty="0"/>
                  <a:t>DP</a:t>
                </a:r>
                <a:r>
                  <a:rPr lang="zh-CN" altLang="en-US" dirty="0"/>
                  <a:t>实际上是对</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oMath>
                </a14:m>
                <a:r>
                  <a:rPr lang="zh-CN" altLang="en-US" dirty="0"/>
                  <a:t>枚举</a:t>
                </a:r>
                <a14:m>
                  <m:oMath xmlns:m="http://schemas.openxmlformats.org/officeDocument/2006/math">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𝑦</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𝑗</m:t>
                    </m:r>
                  </m:oMath>
                </a14:m>
                <a:r>
                  <a:rPr lang="zh-CN" altLang="en-US" dirty="0"/>
                  <a:t>转移到</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num>
                          <m:den>
                            <m:r>
                              <a:rPr lang="en-US" altLang="zh-CN" b="0" i="1" smtClean="0">
                                <a:latin typeface="Cambria Math" panose="02040503050406030204" pitchFamily="18" charset="0"/>
                              </a:rPr>
                              <m:t>2</m:t>
                            </m:r>
                          </m:den>
                        </m:f>
                      </m:e>
                    </m:d>
                    <m:r>
                      <a:rPr lang="en-US" altLang="zh-CN" b="0" i="1" smtClean="0">
                        <a:latin typeface="Cambria Math" panose="02040503050406030204" pitchFamily="18" charset="0"/>
                      </a:rPr>
                      <m:t>)</m:t>
                    </m:r>
                  </m:oMath>
                </a14:m>
                <a:endParaRPr lang="en-US" altLang="zh-CN" dirty="0"/>
              </a:p>
              <a:p>
                <a:r>
                  <a:rPr lang="zh-CN" altLang="en-US" dirty="0"/>
                  <a:t>把条件变为</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zh-CN" altLang="en-US" i="1">
                        <a:latin typeface="Cambria Math" panose="02040503050406030204" pitchFamily="18" charset="0"/>
                        <a:ea typeface="Cambria Math" panose="02040503050406030204" pitchFamily="18" charset="0"/>
                      </a:rPr>
                      <m:t>，</m:t>
                    </m:r>
                  </m:oMath>
                </a14:m>
                <a:r>
                  <a:rPr lang="zh-CN" altLang="en-US" dirty="0"/>
                  <a:t>发现</a:t>
                </a:r>
                <a14:m>
                  <m:oMath xmlns:m="http://schemas.openxmlformats.org/officeDocument/2006/math">
                    <m:r>
                      <a:rPr lang="en-US" altLang="zh-CN" b="0" i="1" dirty="0" smtClean="0">
                        <a:latin typeface="Cambria Math" panose="02040503050406030204" pitchFamily="18" charset="0"/>
                      </a:rPr>
                      <m:t>𝑦</m:t>
                    </m:r>
                  </m:oMath>
                </a14:m>
                <a:r>
                  <a:rPr lang="zh-CN" altLang="en-US" dirty="0"/>
                  <a:t>的转移对于</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zh-CN" altLang="en-US" i="1">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zh-CN" altLang="en-US" dirty="0"/>
                  <a:t>相同的状态是等价的</a:t>
                </a:r>
                <a:endParaRPr lang="en-US" altLang="zh-CN" dirty="0"/>
              </a:p>
              <a:p>
                <a:r>
                  <a:rPr lang="zh-CN" altLang="en-US" dirty="0"/>
                  <a:t>先对</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zh-CN" altLang="en-US" i="1">
                        <a:latin typeface="Cambria Math" panose="02040503050406030204" pitchFamily="18" charset="0"/>
                      </a:rPr>
                      <m:t>枚举</m:t>
                    </m:r>
                    <m:r>
                      <a:rPr lang="en-US" altLang="zh-CN" b="0" i="1" smtClean="0">
                        <a:latin typeface="Cambria Math" panose="02040503050406030204" pitchFamily="18" charset="0"/>
                      </a:rPr>
                      <m:t>𝑥</m:t>
                    </m:r>
                  </m:oMath>
                </a14:m>
                <a:r>
                  <a:rPr lang="zh-CN" altLang="en-US" dirty="0"/>
                  <a:t>转移到</a:t>
                </a:r>
                <a14:m>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，再对每个</a:t>
                </a:r>
                <a14:m>
                  <m:oMath xmlns:m="http://schemas.openxmlformats.org/officeDocument/2006/math">
                    <m:r>
                      <a:rPr lang="en-US" altLang="zh-CN" b="0" i="1" smtClean="0">
                        <a:latin typeface="Cambria Math" panose="02040503050406030204" pitchFamily="18" charset="0"/>
                      </a:rPr>
                      <m:t>𝑔</m:t>
                    </m:r>
                    <m:r>
                      <a:rPr lang="zh-CN" altLang="en-US" i="1">
                        <a:latin typeface="Cambria Math" panose="02040503050406030204" pitchFamily="18" charset="0"/>
                      </a:rPr>
                      <m:t>枚举</m:t>
                    </m:r>
                    <m:r>
                      <a:rPr lang="en-US" altLang="zh-CN" b="0" i="1" smtClean="0">
                        <a:latin typeface="Cambria Math" panose="02040503050406030204" pitchFamily="18" charset="0"/>
                      </a:rPr>
                      <m:t>𝑦</m:t>
                    </m:r>
                  </m:oMath>
                </a14:m>
                <a:r>
                  <a:rPr lang="zh-CN" altLang="en-US" dirty="0"/>
                  <a:t>转移</a:t>
                </a:r>
                <a:endParaRPr lang="en-US" altLang="zh-CN" dirty="0"/>
              </a:p>
              <a:p>
                <a:r>
                  <a:rPr lang="zh-CN" altLang="en-US" dirty="0"/>
                  <a:t>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oMath>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EB8E9925-F943-42D9-8B0E-F8D179B5A322}"/>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5004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8E17A6-8319-416B-851C-4412E8401E44}"/>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2E59A87B-F7FB-4452-8053-FFCC2A4B2A2C}"/>
              </a:ext>
            </a:extLst>
          </p:cNvPr>
          <p:cNvSpPr>
            <a:spLocks noGrp="1"/>
          </p:cNvSpPr>
          <p:nvPr>
            <p:ph idx="1"/>
          </p:nvPr>
        </p:nvSpPr>
        <p:spPr/>
        <p:txBody>
          <a:bodyPr/>
          <a:lstStyle/>
          <a:p>
            <a:r>
              <a:rPr lang="zh-CN" altLang="en-US" dirty="0"/>
              <a:t>谢谢大家</a:t>
            </a:r>
          </a:p>
        </p:txBody>
      </p:sp>
    </p:spTree>
    <p:extLst>
      <p:ext uri="{BB962C8B-B14F-4D97-AF65-F5344CB8AC3E}">
        <p14:creationId xmlns:p14="http://schemas.microsoft.com/office/powerpoint/2010/main" val="3276530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004D1-6C97-414A-9CE4-11BFE7ED0227}"/>
              </a:ext>
            </a:extLst>
          </p:cNvPr>
          <p:cNvSpPr>
            <a:spLocks noGrp="1"/>
          </p:cNvSpPr>
          <p:nvPr>
            <p:ph type="title"/>
          </p:nvPr>
        </p:nvSpPr>
        <p:spPr/>
        <p:txBody>
          <a:bodyPr/>
          <a:lstStyle/>
          <a:p>
            <a:r>
              <a:rPr lang="en-US" altLang="zh-CN" dirty="0"/>
              <a:t>CF1025D Recovering BST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5C27086-BF9C-4A66-8EC3-75DCF1D68406}"/>
                  </a:ext>
                </a:extLst>
              </p:cNvPr>
              <p:cNvSpPr>
                <a:spLocks noGrp="1"/>
              </p:cNvSpPr>
              <p:nvPr>
                <p:ph idx="1"/>
              </p:nvPr>
            </p:nvSpPr>
            <p:spPr/>
            <p:txBody>
              <a:bodyPr/>
              <a:lstStyle/>
              <a:p>
                <a14:m>
                  <m:oMath xmlns:m="http://schemas.openxmlformats.org/officeDocument/2006/math">
                    <m:r>
                      <a:rPr lang="zh-CN" altLang="en-US" i="1" smtClean="0">
                        <a:latin typeface="Cambria Math" panose="02040503050406030204" pitchFamily="18" charset="0"/>
                      </a:rPr>
                      <m:t>给出</m:t>
                    </m:r>
                  </m:oMath>
                </a14:m>
                <a:r>
                  <a:rPr lang="zh-CN" altLang="en-US" dirty="0">
                    <a:latin typeface="+mn-ea"/>
                  </a:rPr>
                  <a:t>一个长度</a:t>
                </a:r>
                <a14:m>
                  <m:oMath xmlns:m="http://schemas.openxmlformats.org/officeDocument/2006/math">
                    <m:r>
                      <a:rPr lang="zh-CN" altLang="en-US" b="0" i="1" dirty="0">
                        <a:latin typeface="Cambria Math" panose="02040503050406030204" pitchFamily="18" charset="0"/>
                      </a:rPr>
                      <m:t>为</m:t>
                    </m:r>
                    <m:r>
                      <a:rPr lang="en-US" altLang="zh-CN" b="0" i="1" smtClean="0">
                        <a:latin typeface="Cambria Math" panose="02040503050406030204" pitchFamily="18" charset="0"/>
                      </a:rPr>
                      <m:t>𝑛</m:t>
                    </m:r>
                  </m:oMath>
                </a14:m>
                <a:r>
                  <a:rPr lang="zh-CN" altLang="en-US" dirty="0">
                    <a:latin typeface="+mn-ea"/>
                  </a:rPr>
                  <a:t>的上升序列，问是否存在一棵二叉搜索树满足所有有边直接相连的点对的权值的</a:t>
                </a:r>
                <a14:m>
                  <m:oMath xmlns:m="http://schemas.openxmlformats.org/officeDocument/2006/math">
                    <m:r>
                      <a:rPr lang="en-US" altLang="zh-CN" b="0" i="1" smtClean="0">
                        <a:latin typeface="Cambria Math" panose="02040503050406030204" pitchFamily="18" charset="0"/>
                      </a:rPr>
                      <m:t>𝑔𝑐𝑑</m:t>
                    </m:r>
                  </m:oMath>
                </a14:m>
                <a:r>
                  <a:rPr lang="zh-CN" altLang="en-US" dirty="0">
                    <a:latin typeface="+mn-ea"/>
                  </a:rPr>
                  <a:t>都大于</a:t>
                </a:r>
                <a14:m>
                  <m:oMath xmlns:m="http://schemas.openxmlformats.org/officeDocument/2006/math">
                    <m:r>
                      <a:rPr lang="en-US" altLang="zh-CN" i="1" dirty="0">
                        <a:latin typeface="Cambria Math" panose="02040503050406030204" pitchFamily="18" charset="0"/>
                      </a:rPr>
                      <m:t>1</m:t>
                    </m:r>
                  </m:oMath>
                </a14:m>
                <a:r>
                  <a:rPr lang="zh-CN" altLang="en-US" dirty="0">
                    <a:latin typeface="+mn-ea"/>
                  </a:rPr>
                  <a:t>，且其中序遍历恰好可以得到这个序列</a:t>
                </a:r>
                <a:endParaRPr lang="en-US" altLang="zh-CN" dirty="0">
                  <a:latin typeface="+mn-ea"/>
                </a:endParaRPr>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≤700</m:t>
                    </m:r>
                    <m:r>
                      <a:rPr lang="zh-CN" altLang="en-US" i="1">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9</m:t>
                        </m:r>
                      </m:sup>
                    </m:sSup>
                  </m:oMath>
                </a14:m>
                <a:endParaRPr lang="zh-CN" altLang="en-US" dirty="0">
                  <a:latin typeface="+mn-ea"/>
                </a:endParaRPr>
              </a:p>
            </p:txBody>
          </p:sp>
        </mc:Choice>
        <mc:Fallback xmlns="">
          <p:sp>
            <p:nvSpPr>
              <p:cNvPr id="3" name="内容占位符 2">
                <a:extLst>
                  <a:ext uri="{FF2B5EF4-FFF2-40B4-BE49-F238E27FC236}">
                    <a16:creationId xmlns:a16="http://schemas.microsoft.com/office/drawing/2014/main" id="{B5C27086-BF9C-4A66-8EC3-75DCF1D68406}"/>
                  </a:ext>
                </a:extLst>
              </p:cNvPr>
              <p:cNvSpPr>
                <a:spLocks noGrp="1" noRot="1" noChangeAspect="1" noMove="1" noResize="1" noEditPoints="1" noAdjustHandles="1" noChangeArrowheads="1" noChangeShapeType="1" noTextEdit="1"/>
              </p:cNvSpPr>
              <p:nvPr>
                <p:ph idx="1"/>
              </p:nvPr>
            </p:nvSpPr>
            <p:spPr>
              <a:blipFill>
                <a:blip r:embed="rId2"/>
                <a:stretch>
                  <a:fillRect t="-2381" r="-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3502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004D1-6C97-414A-9CE4-11BFE7ED0227}"/>
              </a:ext>
            </a:extLst>
          </p:cNvPr>
          <p:cNvSpPr>
            <a:spLocks noGrp="1"/>
          </p:cNvSpPr>
          <p:nvPr>
            <p:ph type="title"/>
          </p:nvPr>
        </p:nvSpPr>
        <p:spPr/>
        <p:txBody>
          <a:bodyPr/>
          <a:lstStyle/>
          <a:p>
            <a:r>
              <a:rPr lang="en-US" altLang="zh-CN" dirty="0"/>
              <a:t>CF1025D Recovering BST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5C27086-BF9C-4A66-8EC3-75DCF1D68406}"/>
                  </a:ext>
                </a:extLst>
              </p:cNvPr>
              <p:cNvSpPr>
                <a:spLocks noGrp="1"/>
              </p:cNvSpPr>
              <p:nvPr>
                <p:ph idx="1"/>
              </p:nvPr>
            </p:nvSpPr>
            <p:spPr/>
            <p:txBody>
              <a:bodyPr/>
              <a:lstStyle/>
              <a:p>
                <a:r>
                  <a:rPr lang="zh-CN" altLang="en-US" dirty="0">
                    <a:latin typeface="+mn-ea"/>
                  </a:rPr>
                  <a:t>每个子树必然是一个区间，且子树</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a14:m>
                <a:r>
                  <a:rPr lang="zh-CN" altLang="en-US" dirty="0">
                    <a:latin typeface="+mn-ea"/>
                  </a:rPr>
                  <a:t>的父亲只可能是</a:t>
                </a:r>
                <a14:m>
                  <m:oMath xmlns:m="http://schemas.openxmlformats.org/officeDocument/2006/math">
                    <m:r>
                      <a:rPr lang="en-US" altLang="zh-CN" b="0" i="1" smtClean="0">
                        <a:latin typeface="Cambria Math" panose="02040503050406030204" pitchFamily="18" charset="0"/>
                      </a:rPr>
                      <m:t>𝑙</m:t>
                    </m:r>
                    <m:r>
                      <a:rPr lang="en-US" altLang="zh-CN" b="0" i="1" smtClean="0">
                        <a:latin typeface="Cambria Math" panose="02040503050406030204" pitchFamily="18" charset="0"/>
                      </a:rPr>
                      <m:t>−1</m:t>
                    </m:r>
                    <m:r>
                      <a:rPr lang="zh-CN" altLang="en-US" i="1">
                        <a:latin typeface="Cambria Math" panose="02040503050406030204" pitchFamily="18" charset="0"/>
                      </a:rPr>
                      <m:t>或</m:t>
                    </m:r>
                    <m:r>
                      <a:rPr lang="en-US" altLang="zh-CN" b="0" i="1" smtClean="0">
                        <a:latin typeface="Cambria Math" panose="02040503050406030204" pitchFamily="18" charset="0"/>
                      </a:rPr>
                      <m:t>𝑟</m:t>
                    </m:r>
                    <m:r>
                      <a:rPr lang="en-US" altLang="zh-CN" b="0" i="1" smtClean="0">
                        <a:latin typeface="Cambria Math" panose="02040503050406030204" pitchFamily="18" charset="0"/>
                      </a:rPr>
                      <m:t>+1</m:t>
                    </m:r>
                  </m:oMath>
                </a14:m>
                <a:endParaRPr lang="en-US" altLang="zh-CN" dirty="0">
                  <a:latin typeface="+mn-ea"/>
                </a:endParaRPr>
              </a:p>
              <a:p>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,0/1)</m:t>
                    </m:r>
                  </m:oMath>
                </a14:m>
                <a:r>
                  <a:rPr lang="zh-CN" altLang="en-US" dirty="0">
                    <a:latin typeface="+mn-ea"/>
                  </a:rPr>
                  <a:t>表示</a:t>
                </a:r>
                <a14:m>
                  <m:oMath xmlns:m="http://schemas.openxmlformats.org/officeDocument/2006/math">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𝑙</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𝑟</m:t>
                    </m:r>
                    <m:r>
                      <a:rPr lang="en-US" altLang="zh-CN" b="0" i="1" dirty="0" smtClean="0">
                        <a:latin typeface="Cambria Math" panose="02040503050406030204" pitchFamily="18" charset="0"/>
                      </a:rPr>
                      <m:t>]</m:t>
                    </m:r>
                  </m:oMath>
                </a14:m>
                <a:r>
                  <a:rPr lang="zh-CN" altLang="en-US" dirty="0">
                    <a:latin typeface="+mn-ea"/>
                  </a:rPr>
                  <a:t>区间是否能组成一棵二叉搜索树，且根的权值与</a:t>
                </a:r>
                <a14:m>
                  <m:oMath xmlns:m="http://schemas.openxmlformats.org/officeDocument/2006/math">
                    <m:r>
                      <a:rPr lang="en-US" altLang="zh-CN" b="0" i="1" smtClean="0">
                        <a:latin typeface="Cambria Math" panose="02040503050406030204" pitchFamily="18" charset="0"/>
                      </a:rPr>
                      <m:t>𝑙</m:t>
                    </m:r>
                    <m:r>
                      <a:rPr lang="en-US" altLang="zh-CN" b="0" i="1" smtClean="0">
                        <a:latin typeface="Cambria Math" panose="02040503050406030204" pitchFamily="18" charset="0"/>
                      </a:rPr>
                      <m:t>−1 / </m:t>
                    </m:r>
                    <m:r>
                      <a:rPr lang="en-US" altLang="zh-CN" b="0" i="1" smtClean="0">
                        <a:latin typeface="Cambria Math" panose="02040503050406030204" pitchFamily="18" charset="0"/>
                      </a:rPr>
                      <m:t>𝑟</m:t>
                    </m:r>
                    <m:r>
                      <a:rPr lang="en-US" altLang="zh-CN" b="0" i="1" smtClean="0">
                        <a:latin typeface="Cambria Math" panose="02040503050406030204" pitchFamily="18" charset="0"/>
                      </a:rPr>
                      <m:t>+1</m:t>
                    </m:r>
                    <m:r>
                      <a:rPr lang="zh-CN" altLang="en-US" i="1">
                        <a:latin typeface="Cambria Math" panose="02040503050406030204" pitchFamily="18" charset="0"/>
                      </a:rPr>
                      <m:t>的</m:t>
                    </m:r>
                  </m:oMath>
                </a14:m>
                <a:r>
                  <a:rPr lang="zh-CN" altLang="en-US" dirty="0">
                    <a:latin typeface="+mn-ea"/>
                  </a:rPr>
                  <a:t>权值</a:t>
                </a:r>
                <a14:m>
                  <m:oMath xmlns:m="http://schemas.openxmlformats.org/officeDocument/2006/math">
                    <m:r>
                      <a:rPr lang="en-US" altLang="zh-CN" b="0" i="1" smtClean="0">
                        <a:latin typeface="Cambria Math" panose="02040503050406030204" pitchFamily="18" charset="0"/>
                      </a:rPr>
                      <m:t>𝑔𝑐𝑑</m:t>
                    </m:r>
                    <m:r>
                      <a:rPr lang="zh-CN" altLang="en-US" i="1">
                        <a:latin typeface="Cambria Math" panose="02040503050406030204" pitchFamily="18" charset="0"/>
                      </a:rPr>
                      <m:t>大于</m:t>
                    </m:r>
                    <m:r>
                      <a:rPr lang="en-US" altLang="zh-CN" i="1" smtClean="0">
                        <a:latin typeface="Cambria Math" panose="02040503050406030204" pitchFamily="18" charset="0"/>
                      </a:rPr>
                      <m:t>1</m:t>
                    </m:r>
                  </m:oMath>
                </a14:m>
                <a:endParaRPr lang="en-US" altLang="zh-CN" dirty="0">
                  <a:latin typeface="+mn-ea"/>
                </a:endParaRPr>
              </a:p>
              <a:p>
                <a:r>
                  <a:rPr lang="zh-CN" altLang="en-US" dirty="0">
                    <a:latin typeface="+mn-ea"/>
                  </a:rPr>
                  <a:t>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latin typeface="+mn-ea"/>
                  </a:rPr>
                  <a:t>可以用</a:t>
                </a:r>
                <a14:m>
                  <m:oMath xmlns:m="http://schemas.openxmlformats.org/officeDocument/2006/math">
                    <m:r>
                      <a:rPr lang="en-US" altLang="zh-CN" b="0" i="1" smtClean="0">
                        <a:latin typeface="Cambria Math" panose="02040503050406030204" pitchFamily="18" charset="0"/>
                      </a:rPr>
                      <m:t>𝑏𝑖𝑡𝑠𝑒𝑡</m:t>
                    </m:r>
                  </m:oMath>
                </a14:m>
                <a:r>
                  <a:rPr lang="zh-CN" altLang="en-US" dirty="0">
                    <a:latin typeface="+mn-ea"/>
                  </a:rPr>
                  <a:t>优化到</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3</m:t>
                            </m:r>
                          </m:sup>
                        </m:sSup>
                      </m:num>
                      <m:den>
                        <m:r>
                          <a:rPr lang="en-US" altLang="zh-CN" b="0" i="1" smtClean="0">
                            <a:latin typeface="Cambria Math" panose="02040503050406030204" pitchFamily="18" charset="0"/>
                          </a:rPr>
                          <m:t>𝑤</m:t>
                        </m:r>
                      </m:den>
                    </m:f>
                    <m:r>
                      <a:rPr lang="en-US" altLang="zh-CN" b="0" i="1" smtClean="0">
                        <a:latin typeface="Cambria Math" panose="02040503050406030204" pitchFamily="18" charset="0"/>
                      </a:rPr>
                      <m:t>)</m:t>
                    </m:r>
                  </m:oMath>
                </a14:m>
                <a:endParaRPr lang="zh-CN" altLang="en-US" dirty="0">
                  <a:latin typeface="+mn-ea"/>
                </a:endParaRPr>
              </a:p>
            </p:txBody>
          </p:sp>
        </mc:Choice>
        <mc:Fallback xmlns="">
          <p:sp>
            <p:nvSpPr>
              <p:cNvPr id="3" name="内容占位符 2">
                <a:extLst>
                  <a:ext uri="{FF2B5EF4-FFF2-40B4-BE49-F238E27FC236}">
                    <a16:creationId xmlns:a16="http://schemas.microsoft.com/office/drawing/2014/main" id="{B5C27086-BF9C-4A66-8EC3-75DCF1D68406}"/>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5422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004D1-6C97-414A-9CE4-11BFE7ED0227}"/>
              </a:ext>
            </a:extLst>
          </p:cNvPr>
          <p:cNvSpPr>
            <a:spLocks noGrp="1"/>
          </p:cNvSpPr>
          <p:nvPr>
            <p:ph type="title"/>
          </p:nvPr>
        </p:nvSpPr>
        <p:spPr/>
        <p:txBody>
          <a:bodyPr/>
          <a:lstStyle/>
          <a:p>
            <a:r>
              <a:rPr lang="en-US" altLang="zh-CN" dirty="0"/>
              <a:t>CF938F Erasing Substrings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5C27086-BF9C-4A66-8EC3-75DCF1D68406}"/>
                  </a:ext>
                </a:extLst>
              </p:cNvPr>
              <p:cNvSpPr>
                <a:spLocks noGrp="1"/>
              </p:cNvSpPr>
              <p:nvPr>
                <p:ph idx="1"/>
              </p:nvPr>
            </p:nvSpPr>
            <p:spPr/>
            <p:txBody>
              <a:bodyPr/>
              <a:lstStyle/>
              <a:p>
                <a:r>
                  <a:rPr lang="zh-CN" altLang="en-US" dirty="0">
                    <a:latin typeface="+mn-ea"/>
                  </a:rPr>
                  <a:t>给出一个长度为</a:t>
                </a:r>
                <a14:m>
                  <m:oMath xmlns:m="http://schemas.openxmlformats.org/officeDocument/2006/math">
                    <m:r>
                      <a:rPr lang="en-US" altLang="zh-CN" b="0" i="1" smtClean="0">
                        <a:latin typeface="Cambria Math" panose="02040503050406030204" pitchFamily="18" charset="0"/>
                      </a:rPr>
                      <m:t>𝑛</m:t>
                    </m:r>
                  </m:oMath>
                </a14:m>
                <a:r>
                  <a:rPr lang="zh-CN" altLang="en-US" dirty="0">
                    <a:latin typeface="+mn-ea"/>
                  </a:rPr>
                  <a:t>的字符串，你需要进行</a:t>
                </a:r>
                <a14:m>
                  <m:oMath xmlns:m="http://schemas.openxmlformats.org/officeDocument/2006/math">
                    <m:d>
                      <m:dPr>
                        <m:begChr m:val="⌊"/>
                        <m:endChr m:val="⌋"/>
                        <m:ctrlPr>
                          <a:rPr lang="zh-CN" altLang="en-US"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r>
                              <a:rPr lang="en-US" altLang="zh-CN" b="0" i="1" smtClean="0">
                                <a:latin typeface="Cambria Math" panose="02040503050406030204" pitchFamily="18" charset="0"/>
                              </a:rPr>
                              <m:t>𝑛</m:t>
                            </m:r>
                          </m:e>
                        </m:func>
                      </m:e>
                    </m:d>
                    <m:r>
                      <a:rPr lang="zh-CN" altLang="en-US" i="1">
                        <a:latin typeface="Cambria Math" panose="02040503050406030204" pitchFamily="18" charset="0"/>
                      </a:rPr>
                      <m:t>次</m:t>
                    </m:r>
                  </m:oMath>
                </a14:m>
                <a:r>
                  <a:rPr lang="zh-CN" altLang="en-US" dirty="0">
                    <a:latin typeface="+mn-ea"/>
                  </a:rPr>
                  <a:t>操作，第</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次</m:t>
                    </m:r>
                  </m:oMath>
                </a14:m>
                <a:r>
                  <a:rPr lang="zh-CN" altLang="en-US" dirty="0">
                    <a:latin typeface="+mn-ea"/>
                  </a:rPr>
                  <a:t>操作删掉一个长度为</a:t>
                </a:r>
                <a14:m>
                  <m:oMath xmlns:m="http://schemas.openxmlformats.org/officeDocument/2006/math">
                    <m:sSup>
                      <m:sSupPr>
                        <m:ctrlPr>
                          <a:rPr lang="en-US" altLang="zh-CN" b="0" i="1" dirty="0" smtClean="0">
                            <a:latin typeface="Cambria Math" panose="02040503050406030204" pitchFamily="18" charset="0"/>
                          </a:rPr>
                        </m:ctrlPr>
                      </m:sSupPr>
                      <m:e>
                        <m:r>
                          <a:rPr lang="en-US" altLang="zh-CN" i="1" dirty="0">
                            <a:latin typeface="Cambria Math" panose="02040503050406030204" pitchFamily="18" charset="0"/>
                          </a:rPr>
                          <m:t>2</m:t>
                        </m:r>
                      </m:e>
                      <m:sup>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sup>
                    </m:sSup>
                  </m:oMath>
                </a14:m>
                <a:r>
                  <a:rPr lang="zh-CN" altLang="en-US" dirty="0">
                    <a:latin typeface="+mn-ea"/>
                  </a:rPr>
                  <a:t>的子串，求最后留下来的字典序最小的串</a:t>
                </a:r>
                <a:endParaRPr lang="en-US" altLang="zh-CN" dirty="0">
                  <a:latin typeface="+mn-ea"/>
                </a:endParaRPr>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≤5000</m:t>
                    </m:r>
                  </m:oMath>
                </a14:m>
                <a:endParaRPr lang="zh-CN" altLang="en-US" dirty="0">
                  <a:latin typeface="+mn-ea"/>
                </a:endParaRPr>
              </a:p>
            </p:txBody>
          </p:sp>
        </mc:Choice>
        <mc:Fallback xmlns="">
          <p:sp>
            <p:nvSpPr>
              <p:cNvPr id="3" name="内容占位符 2">
                <a:extLst>
                  <a:ext uri="{FF2B5EF4-FFF2-40B4-BE49-F238E27FC236}">
                    <a16:creationId xmlns:a16="http://schemas.microsoft.com/office/drawing/2014/main" id="{B5C27086-BF9C-4A66-8EC3-75DCF1D68406}"/>
                  </a:ext>
                </a:extLst>
              </p:cNvPr>
              <p:cNvSpPr>
                <a:spLocks noGrp="1" noRot="1" noChangeAspect="1" noMove="1" noResize="1" noEditPoints="1" noAdjustHandles="1" noChangeArrowheads="1" noChangeShapeType="1" noTextEdit="1"/>
              </p:cNvSpPr>
              <p:nvPr>
                <p:ph idx="1"/>
              </p:nvPr>
            </p:nvSpPr>
            <p:spPr>
              <a:blipFill>
                <a:blip r:embed="rId2"/>
                <a:stretch>
                  <a:fillRect l="-1043" t="-2381" r="-1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2365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004D1-6C97-414A-9CE4-11BFE7ED0227}"/>
              </a:ext>
            </a:extLst>
          </p:cNvPr>
          <p:cNvSpPr>
            <a:spLocks noGrp="1"/>
          </p:cNvSpPr>
          <p:nvPr>
            <p:ph type="title"/>
          </p:nvPr>
        </p:nvSpPr>
        <p:spPr/>
        <p:txBody>
          <a:bodyPr/>
          <a:lstStyle/>
          <a:p>
            <a:r>
              <a:rPr lang="en-US" altLang="zh-CN" dirty="0"/>
              <a:t>CF938F Erasing Substrings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5C27086-BF9C-4A66-8EC3-75DCF1D68406}"/>
                  </a:ext>
                </a:extLst>
              </p:cNvPr>
              <p:cNvSpPr>
                <a:spLocks noGrp="1"/>
              </p:cNvSpPr>
              <p:nvPr>
                <p:ph idx="1"/>
              </p:nvPr>
            </p:nvSpPr>
            <p:spPr/>
            <p:txBody>
              <a:bodyPr/>
              <a:lstStyle/>
              <a:p>
                <a:r>
                  <a:rPr lang="zh-CN" altLang="en-US" dirty="0">
                    <a:latin typeface="+mn-ea"/>
                  </a:rPr>
                  <a:t>首先操作的顺序显然不会影响答案</a:t>
                </a:r>
                <a:endParaRPr lang="en-US" altLang="zh-CN" dirty="0">
                  <a:latin typeface="+mn-ea"/>
                </a:endParaRPr>
              </a:p>
              <a:p>
                <a:r>
                  <a:rPr lang="zh-CN" altLang="en-US" dirty="0">
                    <a:latin typeface="+mn-ea"/>
                  </a:rPr>
                  <a:t>我们贪心地依次确定答案的每一位，并</a:t>
                </a:r>
                <a:r>
                  <a:rPr lang="en-US" altLang="zh-CN" dirty="0">
                    <a:latin typeface="+mn-ea"/>
                  </a:rPr>
                  <a:t>DP</a:t>
                </a:r>
                <a:r>
                  <a:rPr lang="zh-CN" altLang="en-US" dirty="0">
                    <a:latin typeface="+mn-ea"/>
                  </a:rPr>
                  <a:t>记录原串有哪些前缀可以进行若干次操作得到我们当前确定的答案的前缀</a:t>
                </a:r>
                <a:endParaRPr lang="en-US" altLang="zh-CN" dirty="0">
                  <a:latin typeface="+mn-ea"/>
                </a:endParaRPr>
              </a:p>
              <a:p>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oMath>
                </a14:m>
                <a:r>
                  <a:rPr lang="zh-CN" altLang="en-US" dirty="0">
                    <a:latin typeface="+mn-ea"/>
                  </a:rPr>
                  <a:t>表示答案的前</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位</m:t>
                    </m:r>
                  </m:oMath>
                </a14:m>
                <a:r>
                  <a:rPr lang="zh-CN" altLang="en-US" dirty="0">
                    <a:latin typeface="+mn-ea"/>
                  </a:rPr>
                  <a:t>是否可以由对原串的某个前缀做集合</a:t>
                </a:r>
                <a14:m>
                  <m:oMath xmlns:m="http://schemas.openxmlformats.org/officeDocument/2006/math">
                    <m:r>
                      <a:rPr lang="en-US" altLang="zh-CN" b="0" i="1" smtClean="0">
                        <a:latin typeface="Cambria Math" panose="02040503050406030204" pitchFamily="18" charset="0"/>
                      </a:rPr>
                      <m:t>𝑆</m:t>
                    </m:r>
                    <m:r>
                      <a:rPr lang="zh-CN" altLang="en-US" i="1">
                        <a:latin typeface="Cambria Math" panose="02040503050406030204" pitchFamily="18" charset="0"/>
                      </a:rPr>
                      <m:t>内</m:t>
                    </m:r>
                  </m:oMath>
                </a14:m>
                <a:r>
                  <a:rPr lang="zh-CN" altLang="en-US" dirty="0">
                    <a:latin typeface="+mn-ea"/>
                  </a:rPr>
                  <a:t>的操作得到（这个前缀可以直接根据</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和</m:t>
                    </m:r>
                    <m:r>
                      <a:rPr lang="en-US" altLang="zh-CN" b="0" i="1" smtClean="0">
                        <a:latin typeface="Cambria Math" panose="02040503050406030204" pitchFamily="18" charset="0"/>
                      </a:rPr>
                      <m:t>𝑆</m:t>
                    </m:r>
                    <m:r>
                      <a:rPr lang="zh-CN" altLang="en-US" i="1">
                        <a:latin typeface="Cambria Math" panose="02040503050406030204" pitchFamily="18" charset="0"/>
                      </a:rPr>
                      <m:t>唯一</m:t>
                    </m:r>
                  </m:oMath>
                </a14:m>
                <a:r>
                  <a:rPr lang="zh-CN" altLang="en-US" dirty="0">
                    <a:latin typeface="+mn-ea"/>
                  </a:rPr>
                  <a:t>确定）</a:t>
                </a:r>
                <a:endParaRPr lang="en-US" altLang="zh-CN" dirty="0">
                  <a:latin typeface="+mn-ea"/>
                </a:endParaRPr>
              </a:p>
              <a:p>
                <a:r>
                  <a:rPr lang="zh-CN" altLang="en-US" dirty="0">
                    <a:latin typeface="+mn-ea"/>
                  </a:rPr>
                  <a:t>确定下一位时只要取出上一位合法的所有</a:t>
                </a:r>
                <a14:m>
                  <m:oMath xmlns:m="http://schemas.openxmlformats.org/officeDocument/2006/math">
                    <m:r>
                      <a:rPr lang="en-US" altLang="zh-CN" b="0" i="1" smtClean="0">
                        <a:latin typeface="Cambria Math" panose="02040503050406030204" pitchFamily="18" charset="0"/>
                      </a:rPr>
                      <m:t>𝑆</m:t>
                    </m:r>
                  </m:oMath>
                </a14:m>
                <a:r>
                  <a:rPr lang="zh-CN" altLang="en-US" dirty="0">
                    <a:latin typeface="+mn-ea"/>
                  </a:rPr>
                  <a:t>集合的超集，取它们对应前缀的下一个字符中最小的，然后把能得到这个最小字符的超集保留下来即可</a:t>
                </a:r>
                <a:endParaRPr lang="en-US" altLang="zh-CN" dirty="0">
                  <a:latin typeface="+mn-ea"/>
                </a:endParaRPr>
              </a:p>
              <a:p>
                <a:r>
                  <a:rPr lang="zh-CN" altLang="en-US" dirty="0">
                    <a:latin typeface="+mn-ea"/>
                  </a:rPr>
                  <a:t>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oMath>
                </a14:m>
                <a:endParaRPr lang="en-US" altLang="zh-CN" dirty="0">
                  <a:latin typeface="+mn-ea"/>
                </a:endParaRPr>
              </a:p>
              <a:p>
                <a:endParaRPr lang="en-US" altLang="zh-CN" dirty="0">
                  <a:latin typeface="+mn-ea"/>
                </a:endParaRPr>
              </a:p>
            </p:txBody>
          </p:sp>
        </mc:Choice>
        <mc:Fallback xmlns="">
          <p:sp>
            <p:nvSpPr>
              <p:cNvPr id="3" name="内容占位符 2">
                <a:extLst>
                  <a:ext uri="{FF2B5EF4-FFF2-40B4-BE49-F238E27FC236}">
                    <a16:creationId xmlns:a16="http://schemas.microsoft.com/office/drawing/2014/main" id="{B5C27086-BF9C-4A66-8EC3-75DCF1D68406}"/>
                  </a:ext>
                </a:extLst>
              </p:cNvPr>
              <p:cNvSpPr>
                <a:spLocks noGrp="1" noRot="1" noChangeAspect="1" noMove="1" noResize="1" noEditPoints="1" noAdjustHandles="1" noChangeArrowheads="1" noChangeShapeType="1" noTextEdit="1"/>
              </p:cNvSpPr>
              <p:nvPr>
                <p:ph idx="1"/>
              </p:nvPr>
            </p:nvSpPr>
            <p:spPr>
              <a:blipFill>
                <a:blip r:embed="rId2"/>
                <a:stretch>
                  <a:fillRect l="-1043" t="-2521" r="-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3335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004D1-6C97-414A-9CE4-11BFE7ED0227}"/>
              </a:ext>
            </a:extLst>
          </p:cNvPr>
          <p:cNvSpPr>
            <a:spLocks noGrp="1"/>
          </p:cNvSpPr>
          <p:nvPr>
            <p:ph type="title"/>
          </p:nvPr>
        </p:nvSpPr>
        <p:spPr/>
        <p:txBody>
          <a:bodyPr/>
          <a:lstStyle/>
          <a:p>
            <a:r>
              <a:rPr lang="en-US" altLang="zh-CN" dirty="0"/>
              <a:t>AGC010F Tree Game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5C27086-BF9C-4A66-8EC3-75DCF1D68406}"/>
                  </a:ext>
                </a:extLst>
              </p:cNvPr>
              <p:cNvSpPr>
                <a:spLocks noGrp="1"/>
              </p:cNvSpPr>
              <p:nvPr>
                <p:ph idx="1"/>
              </p:nvPr>
            </p:nvSpPr>
            <p:spPr/>
            <p:txBody>
              <a:bodyPr/>
              <a:lstStyle/>
              <a:p>
                <a:r>
                  <a:rPr lang="zh-CN" altLang="en-US" dirty="0">
                    <a:latin typeface="+mn-ea"/>
                  </a:rPr>
                  <a:t>有一棵</a:t>
                </a:r>
                <a14:m>
                  <m:oMath xmlns:m="http://schemas.openxmlformats.org/officeDocument/2006/math">
                    <m:r>
                      <a:rPr lang="en-US" altLang="zh-CN" b="0" i="1" smtClean="0">
                        <a:latin typeface="Cambria Math" panose="02040503050406030204" pitchFamily="18" charset="0"/>
                      </a:rPr>
                      <m:t>𝑛</m:t>
                    </m:r>
                  </m:oMath>
                </a14:m>
                <a:r>
                  <a:rPr lang="zh-CN" altLang="en-US" dirty="0">
                    <a:latin typeface="+mn-ea"/>
                  </a:rPr>
                  <a:t>个点的树，一开始点</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上</m:t>
                    </m:r>
                  </m:oMath>
                </a14:m>
                <a:r>
                  <a:rPr lang="zh-CN" altLang="en-US" dirty="0">
                    <a:latin typeface="+mn-ea"/>
                  </a:rPr>
                  <a:t>有</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𝑖</m:t>
                        </m:r>
                      </m:sub>
                    </m:sSub>
                    <m:r>
                      <a:rPr lang="zh-CN" altLang="en-US" i="1" dirty="0">
                        <a:latin typeface="Cambria Math" panose="02040503050406030204" pitchFamily="18" charset="0"/>
                      </a:rPr>
                      <m:t>个</m:t>
                    </m:r>
                  </m:oMath>
                </a14:m>
                <a:r>
                  <a:rPr lang="zh-CN" altLang="en-US" dirty="0">
                    <a:latin typeface="+mn-ea"/>
                  </a:rPr>
                  <a:t>石子。</a:t>
                </a:r>
                <a:r>
                  <a:rPr lang="en-US" altLang="zh-CN" dirty="0">
                    <a:latin typeface="+mn-ea"/>
                  </a:rPr>
                  <a:t>A</a:t>
                </a:r>
                <a:r>
                  <a:rPr lang="zh-CN" altLang="en-US" dirty="0">
                    <a:latin typeface="+mn-ea"/>
                  </a:rPr>
                  <a:t>和</a:t>
                </a:r>
                <a:r>
                  <a:rPr lang="en-US" altLang="zh-CN" dirty="0">
                    <a:latin typeface="+mn-ea"/>
                  </a:rPr>
                  <a:t>B</a:t>
                </a:r>
                <a:r>
                  <a:rPr lang="zh-CN" altLang="en-US" dirty="0">
                    <a:latin typeface="+mn-ea"/>
                  </a:rPr>
                  <a:t>两人玩游戏，</a:t>
                </a:r>
                <a:r>
                  <a:rPr lang="en-US" altLang="zh-CN" dirty="0">
                    <a:latin typeface="+mn-ea"/>
                  </a:rPr>
                  <a:t>A</a:t>
                </a:r>
                <a:r>
                  <a:rPr lang="zh-CN" altLang="en-US" dirty="0">
                    <a:latin typeface="+mn-ea"/>
                  </a:rPr>
                  <a:t>先将一个棋子放在一个节点上，然后</a:t>
                </a:r>
                <a:r>
                  <a:rPr lang="en-US" altLang="zh-CN" dirty="0">
                    <a:latin typeface="+mn-ea"/>
                  </a:rPr>
                  <a:t>AB</a:t>
                </a:r>
                <a:r>
                  <a:rPr lang="zh-CN" altLang="en-US" dirty="0">
                    <a:latin typeface="+mn-ea"/>
                  </a:rPr>
                  <a:t>轮流操作，</a:t>
                </a:r>
                <a:r>
                  <a:rPr lang="en-US" altLang="zh-CN" dirty="0">
                    <a:latin typeface="+mn-ea"/>
                  </a:rPr>
                  <a:t>A</a:t>
                </a:r>
                <a:r>
                  <a:rPr lang="zh-CN" altLang="en-US" dirty="0">
                    <a:latin typeface="+mn-ea"/>
                  </a:rPr>
                  <a:t>先，每次操作取走当前棋子所在节点上的一个石子并将棋子移动到一个相邻节点上，无石子可取者输。假设两人都取最优操作，求</a:t>
                </a:r>
                <a:r>
                  <a:rPr lang="en-US" altLang="zh-CN" dirty="0">
                    <a:latin typeface="+mn-ea"/>
                  </a:rPr>
                  <a:t>A</a:t>
                </a:r>
                <a:r>
                  <a:rPr lang="zh-CN" altLang="en-US" dirty="0">
                    <a:latin typeface="+mn-ea"/>
                  </a:rPr>
                  <a:t>一开始将棋子摆在哪些节点上会赢</a:t>
                </a:r>
                <a:endParaRPr lang="en-US" altLang="zh-CN" dirty="0">
                  <a:latin typeface="+mn-ea"/>
                </a:endParaRPr>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≤3000</m:t>
                    </m:r>
                    <m:r>
                      <a:rPr lang="zh-CN" altLang="en-US" i="1">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9</m:t>
                        </m:r>
                      </m:sup>
                    </m:sSup>
                  </m:oMath>
                </a14:m>
                <a:endParaRPr lang="zh-CN" altLang="en-US" dirty="0">
                  <a:latin typeface="+mn-ea"/>
                </a:endParaRPr>
              </a:p>
            </p:txBody>
          </p:sp>
        </mc:Choice>
        <mc:Fallback xmlns="">
          <p:sp>
            <p:nvSpPr>
              <p:cNvPr id="3" name="内容占位符 2">
                <a:extLst>
                  <a:ext uri="{FF2B5EF4-FFF2-40B4-BE49-F238E27FC236}">
                    <a16:creationId xmlns:a16="http://schemas.microsoft.com/office/drawing/2014/main" id="{B5C27086-BF9C-4A66-8EC3-75DCF1D68406}"/>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5663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004D1-6C97-414A-9CE4-11BFE7ED0227}"/>
              </a:ext>
            </a:extLst>
          </p:cNvPr>
          <p:cNvSpPr>
            <a:spLocks noGrp="1"/>
          </p:cNvSpPr>
          <p:nvPr>
            <p:ph type="title"/>
          </p:nvPr>
        </p:nvSpPr>
        <p:spPr/>
        <p:txBody>
          <a:bodyPr/>
          <a:lstStyle/>
          <a:p>
            <a:r>
              <a:rPr lang="en-US" altLang="zh-CN" dirty="0"/>
              <a:t>AGC010F Tree Game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5C27086-BF9C-4A66-8EC3-75DCF1D68406}"/>
                  </a:ext>
                </a:extLst>
              </p:cNvPr>
              <p:cNvSpPr>
                <a:spLocks noGrp="1"/>
              </p:cNvSpPr>
              <p:nvPr>
                <p:ph idx="1"/>
              </p:nvPr>
            </p:nvSpPr>
            <p:spPr/>
            <p:txBody>
              <a:bodyPr/>
              <a:lstStyle/>
              <a:p>
                <a:r>
                  <a:rPr lang="zh-CN" altLang="en-US" dirty="0">
                    <a:latin typeface="+mn-ea"/>
                  </a:rPr>
                  <a:t>由于树是二分图，摆上棋子后两人可用的石子实际上都确定了</a:t>
                </a:r>
                <a:endParaRPr lang="en-US" altLang="zh-CN" dirty="0">
                  <a:latin typeface="+mn-ea"/>
                </a:endParaRPr>
              </a:p>
              <a:p>
                <a:r>
                  <a:rPr lang="zh-CN" altLang="en-US" dirty="0">
                    <a:latin typeface="+mn-ea"/>
                  </a:rPr>
                  <a:t>假设当前棋子在点</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m:t>
                    </m:r>
                  </m:oMath>
                </a14:m>
                <a:r>
                  <a:rPr lang="zh-CN" altLang="en-US" dirty="0">
                    <a:latin typeface="+mn-ea"/>
                  </a:rPr>
                  <a:t>如果有相邻点</a:t>
                </a:r>
                <a14:m>
                  <m:oMath xmlns:m="http://schemas.openxmlformats.org/officeDocument/2006/math">
                    <m:r>
                      <a:rPr lang="en-US" altLang="zh-CN" b="0" i="1" smtClean="0">
                        <a:latin typeface="Cambria Math" panose="02040503050406030204" pitchFamily="18" charset="0"/>
                      </a:rPr>
                      <m:t>𝑗</m:t>
                    </m:r>
                    <m:r>
                      <a:rPr lang="zh-CN" altLang="en-US" i="1">
                        <a:latin typeface="Cambria Math" panose="02040503050406030204" pitchFamily="18" charset="0"/>
                      </a:rPr>
                      <m:t>满足</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𝑖</m:t>
                        </m:r>
                      </m:sub>
                    </m:sSub>
                  </m:oMath>
                </a14:m>
                <a:r>
                  <a:rPr lang="zh-CN" altLang="en-US" dirty="0">
                    <a:latin typeface="+mn-ea"/>
                  </a:rPr>
                  <a:t>，那么当前玩家肯定不会将棋子移向</a:t>
                </a:r>
                <a14:m>
                  <m:oMath xmlns:m="http://schemas.openxmlformats.org/officeDocument/2006/math">
                    <m:r>
                      <a:rPr lang="en-US" altLang="zh-CN" b="0" i="1" smtClean="0">
                        <a:latin typeface="Cambria Math" panose="02040503050406030204" pitchFamily="18" charset="0"/>
                      </a:rPr>
                      <m:t>𝑗</m:t>
                    </m:r>
                    <m:r>
                      <a:rPr lang="zh-CN" altLang="en-US" i="1">
                        <a:latin typeface="Cambria Math" panose="02040503050406030204" pitchFamily="18" charset="0"/>
                      </a:rPr>
                      <m:t>，</m:t>
                    </m:r>
                  </m:oMath>
                </a14:m>
                <a:r>
                  <a:rPr lang="zh-CN" altLang="en-US" dirty="0">
                    <a:latin typeface="+mn-ea"/>
                  </a:rPr>
                  <a:t>否则对手将棋子移回来，双方来回推的话当前玩家必败，推一半不推白白损耗自己石子而没有任何收益</a:t>
                </a:r>
                <a:endParaRPr lang="en-US" altLang="zh-CN" dirty="0">
                  <a:latin typeface="+mn-ea"/>
                </a:endParaRPr>
              </a:p>
              <a:p>
                <a:r>
                  <a:rPr lang="zh-CN" altLang="en-US" dirty="0">
                    <a:latin typeface="+mn-ea"/>
                  </a:rPr>
                  <a:t>每条边可以根据两端大小关系看成单向边，那么用</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zh-CN" altLang="en-US" dirty="0">
                    <a:latin typeface="+mn-ea"/>
                  </a:rPr>
                  <a:t>表示棋子在</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是否</m:t>
                    </m:r>
                  </m:oMath>
                </a14:m>
                <a:r>
                  <a:rPr lang="zh-CN" altLang="en-US" dirty="0">
                    <a:latin typeface="+mn-ea"/>
                  </a:rPr>
                  <a:t>有必胜策略，不难</a:t>
                </a:r>
                <a:r>
                  <a:rPr lang="en-US" altLang="zh-CN" dirty="0">
                    <a:latin typeface="+mn-ea"/>
                  </a:rPr>
                  <a:t>DP</a:t>
                </a:r>
                <a:r>
                  <a:rPr lang="zh-CN" altLang="en-US" dirty="0">
                    <a:latin typeface="+mn-ea"/>
                  </a:rPr>
                  <a:t>求出答案</a:t>
                </a:r>
                <a:endParaRPr lang="en-US" altLang="zh-CN" dirty="0">
                  <a:latin typeface="+mn-ea"/>
                </a:endParaRPr>
              </a:p>
              <a:p>
                <a:r>
                  <a:rPr lang="zh-CN" altLang="en-US" dirty="0">
                    <a:latin typeface="+mn-ea"/>
                  </a:rPr>
                  <a:t>总时间复杂度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endParaRPr lang="zh-CN" altLang="en-US" dirty="0">
                  <a:latin typeface="+mn-ea"/>
                </a:endParaRPr>
              </a:p>
            </p:txBody>
          </p:sp>
        </mc:Choice>
        <mc:Fallback xmlns="">
          <p:sp>
            <p:nvSpPr>
              <p:cNvPr id="3" name="内容占位符 2">
                <a:extLst>
                  <a:ext uri="{FF2B5EF4-FFF2-40B4-BE49-F238E27FC236}">
                    <a16:creationId xmlns:a16="http://schemas.microsoft.com/office/drawing/2014/main" id="{B5C27086-BF9C-4A66-8EC3-75DCF1D68406}"/>
                  </a:ext>
                </a:extLst>
              </p:cNvPr>
              <p:cNvSpPr>
                <a:spLocks noGrp="1" noRot="1" noChangeAspect="1" noMove="1" noResize="1" noEditPoints="1" noAdjustHandles="1" noChangeArrowheads="1" noChangeShapeType="1" noTextEdit="1"/>
              </p:cNvSpPr>
              <p:nvPr>
                <p:ph idx="1"/>
              </p:nvPr>
            </p:nvSpPr>
            <p:spPr>
              <a:blipFill>
                <a:blip r:embed="rId2"/>
                <a:stretch>
                  <a:fillRect l="-1043" t="-2521" r="-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0728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2005</TotalTime>
  <Words>3258</Words>
  <Application>Microsoft Office PowerPoint</Application>
  <PresentationFormat>宽屏</PresentationFormat>
  <Paragraphs>159</Paragraphs>
  <Slides>35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35</vt:i4>
      </vt:variant>
    </vt:vector>
  </HeadingPairs>
  <TitlesOfParts>
    <vt:vector size="41" baseType="lpstr">
      <vt:lpstr>等线</vt:lpstr>
      <vt:lpstr>等线 Light</vt:lpstr>
      <vt:lpstr>楷体</vt:lpstr>
      <vt:lpstr>Arial</vt:lpstr>
      <vt:lpstr>Cambria Math</vt:lpstr>
      <vt:lpstr>Office 主题​​</vt:lpstr>
      <vt:lpstr>动态规划问题选讲</vt:lpstr>
      <vt:lpstr>POI2012 SZA-Cloakroom</vt:lpstr>
      <vt:lpstr>POI2012 SZA-Cloakroom</vt:lpstr>
      <vt:lpstr>CF1025D Recovering BST</vt:lpstr>
      <vt:lpstr>CF1025D Recovering BST</vt:lpstr>
      <vt:lpstr>CF938F Erasing Substrings</vt:lpstr>
      <vt:lpstr>CF938F Erasing Substrings</vt:lpstr>
      <vt:lpstr>AGC010F Tree Game</vt:lpstr>
      <vt:lpstr>AGC010F Tree Game</vt:lpstr>
      <vt:lpstr>简单计数</vt:lpstr>
      <vt:lpstr>简单计数</vt:lpstr>
      <vt:lpstr>CF995F Cowmpany Cowmpensation</vt:lpstr>
      <vt:lpstr>CF995F Cowmpany Cowmpensation</vt:lpstr>
      <vt:lpstr>清华集训2017 某位歌姬的故事</vt:lpstr>
      <vt:lpstr>清华集训2017 某位歌姬的故事</vt:lpstr>
      <vt:lpstr>CF500F New Year Shopping</vt:lpstr>
      <vt:lpstr>CF500F New Year Shopping</vt:lpstr>
      <vt:lpstr>AGC002F Leftmost Ball</vt:lpstr>
      <vt:lpstr>AGC002F Leftmost Ball</vt:lpstr>
      <vt:lpstr>ARC093F Dark Horse</vt:lpstr>
      <vt:lpstr>ARC093F Dark Horse</vt:lpstr>
      <vt:lpstr>subsequence</vt:lpstr>
      <vt:lpstr>subsequence</vt:lpstr>
      <vt:lpstr>subsequence</vt:lpstr>
      <vt:lpstr>subsequence</vt:lpstr>
      <vt:lpstr>CF979E Kuro and Topological Parity</vt:lpstr>
      <vt:lpstr>CF979E Kuro and Topological Parity</vt:lpstr>
      <vt:lpstr>CF979E Kuro and Topological Parity</vt:lpstr>
      <vt:lpstr>AGC022F Checkers</vt:lpstr>
      <vt:lpstr>AGC022F Checkers</vt:lpstr>
      <vt:lpstr>AGC022F Checkers</vt:lpstr>
      <vt:lpstr>AGC022F Checkers</vt:lpstr>
      <vt:lpstr>AGC022F Checkers</vt:lpstr>
      <vt:lpstr>AGC022F Checkers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概率与期望</dc:title>
  <dc:creator>Zhao Sunday</dc:creator>
  <cp:lastModifiedBy>Sunday Zhao</cp:lastModifiedBy>
  <cp:revision>95</cp:revision>
  <dcterms:created xsi:type="dcterms:W3CDTF">2018-06-29T04:14:44Z</dcterms:created>
  <dcterms:modified xsi:type="dcterms:W3CDTF">2019-02-13T11:28:03Z</dcterms:modified>
</cp:coreProperties>
</file>