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311" r:id="rId4"/>
    <p:sldId id="312" r:id="rId5"/>
    <p:sldId id="313" r:id="rId6"/>
    <p:sldId id="314" r:id="rId7"/>
    <p:sldId id="315" r:id="rId8"/>
    <p:sldId id="316" r:id="rId9"/>
    <p:sldId id="317" r:id="rId10"/>
    <p:sldId id="31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21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499FE-2364-4BC7-9191-A535AA917689}"/>
              </a:ext>
            </a:extLst>
          </p:cNvPr>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题解</a:t>
            </a:r>
          </a:p>
        </p:txBody>
      </p:sp>
      <p:sp>
        <p:nvSpPr>
          <p:cNvPr id="3" name="副标题 2">
            <a:extLst>
              <a:ext uri="{FF2B5EF4-FFF2-40B4-BE49-F238E27FC236}">
                <a16:creationId xmlns:a16="http://schemas.microsoft.com/office/drawing/2014/main" id="{484FA4E5-C60F-46DF-B9B5-51648FEF8CDE}"/>
              </a:ext>
            </a:extLst>
          </p:cNvPr>
          <p:cNvSpPr>
            <a:spLocks noGrp="1"/>
          </p:cNvSpPr>
          <p:nvPr>
            <p:ph type="subTitle" idx="1"/>
          </p:nvPr>
        </p:nvSpPr>
        <p:spPr/>
        <p:txBody>
          <a:bodyPr/>
          <a:lstStyle/>
          <a:p>
            <a:r>
              <a:rPr lang="en-US" altLang="zh-CN" dirty="0">
                <a:latin typeface="楷体" panose="02010609060101010101" pitchFamily="49" charset="-122"/>
                <a:ea typeface="楷体" panose="02010609060101010101" pitchFamily="49" charset="-122"/>
              </a:rPr>
              <a:t>ditoly</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2230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简单题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转移时我们分第二行第</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列</m:t>
                    </m:r>
                  </m:oMath>
                </a14:m>
                <a:r>
                  <a:rPr lang="zh-CN" altLang="en-US" dirty="0">
                    <a:latin typeface="楷体" panose="02010609060101010101" pitchFamily="49" charset="-122"/>
                    <a:ea typeface="楷体" panose="02010609060101010101" pitchFamily="49" charset="-122"/>
                  </a:rPr>
                  <a:t>的这个格子的操作时间是在左右两格之后还是在上下两格之后来转移</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如果是在左右两格之后，转移到</a:t>
                </a:r>
                <a14:m>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𝑖</m:t>
                        </m:r>
                      </m:e>
                    </m:d>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𝑗</m:t>
                        </m:r>
                      </m:e>
                    </m:d>
                    <m:r>
                      <a:rPr lang="en-US" altLang="zh-CN" b="0" i="1" smtClean="0">
                        <a:latin typeface="Cambria Math" panose="02040503050406030204" pitchFamily="18" charset="0"/>
                        <a:ea typeface="楷体" panose="02010609060101010101" pitchFamily="49" charset="-122"/>
                      </a:rPr>
                      <m:t>[1]</m:t>
                    </m:r>
                  </m:oMath>
                </a14:m>
                <a:r>
                  <a:rPr lang="zh-CN" altLang="en-US" dirty="0">
                    <a:latin typeface="楷体" panose="02010609060101010101" pitchFamily="49" charset="-122"/>
                    <a:ea typeface="楷体" panose="02010609060101010101" pitchFamily="49" charset="-122"/>
                  </a:rPr>
                  <a:t>，转移过来的</a:t>
                </a:r>
                <a14:m>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e>
                    </m:d>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𝑘</m:t>
                        </m:r>
                      </m:e>
                    </m:d>
                    <m:r>
                      <a:rPr lang="en-US" altLang="zh-CN" b="0" i="1" smtClean="0">
                        <a:latin typeface="Cambria Math" panose="02040503050406030204" pitchFamily="18" charset="0"/>
                        <a:ea typeface="楷体" panose="02010609060101010101" pitchFamily="49" charset="-122"/>
                      </a:rPr>
                      <m:t>[0]</m:t>
                    </m:r>
                  </m:oMath>
                </a14:m>
                <a:r>
                  <a:rPr lang="zh-CN" altLang="en-US" dirty="0">
                    <a:latin typeface="楷体" panose="02010609060101010101" pitchFamily="49" charset="-122"/>
                    <a:ea typeface="楷体" panose="02010609060101010101" pitchFamily="49" charset="-122"/>
                  </a:rPr>
                  <a:t>要满足</a:t>
                </a:r>
                <a14:m>
                  <m:oMath xmlns:m="http://schemas.openxmlformats.org/officeDocument/2006/math">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&lt;</m:t>
                    </m:r>
                    <m:r>
                      <a:rPr lang="en-US" altLang="zh-CN" b="0" i="1" smtClean="0">
                        <a:latin typeface="Cambria Math" panose="02040503050406030204" pitchFamily="18" charset="0"/>
                        <a:ea typeface="楷体" panose="02010609060101010101" pitchFamily="49" charset="-122"/>
                      </a:rPr>
                      <m:t>𝑗</m:t>
                    </m:r>
                  </m:oMath>
                </a14:m>
                <a:r>
                  <a:rPr lang="zh-CN" altLang="en-US" dirty="0">
                    <a:latin typeface="楷体" panose="02010609060101010101" pitchFamily="49" charset="-122"/>
                    <a:ea typeface="楷体" panose="02010609060101010101" pitchFamily="49" charset="-122"/>
                  </a:rPr>
                  <a:t>，这个转移可以用前缀和来优化，然后再考虑把第</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列</m:t>
                    </m:r>
                  </m:oMath>
                </a14:m>
                <a:r>
                  <a:rPr lang="zh-CN" altLang="en-US" dirty="0">
                    <a:latin typeface="楷体" panose="02010609060101010101" pitchFamily="49" charset="-122"/>
                    <a:ea typeface="楷体" panose="02010609060101010101" pitchFamily="49" charset="-122"/>
                  </a:rPr>
                  <a:t>第一行和第三行的格子任意插入进来</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如果是在上下两格之后，为了避免重复计数，我们只转移不满足同时在左右两格之后的情况，然后把第一行和第三行的格子插入在第二行的格子之前就行了</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总时间复杂度</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𝑛</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m:t>
                    </m:r>
                  </m:oMath>
                </a14:m>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036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签到题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给出一个序列，你需要支持修改一个数以及查询是否存在一个数</a:t>
                </a:r>
                <a14:m>
                  <m:oMath xmlns:m="http://schemas.openxmlformats.org/officeDocument/2006/math">
                    <m:r>
                      <a:rPr lang="en-US" altLang="zh-CN" b="0" i="1" smtClean="0">
                        <a:latin typeface="Cambria Math" panose="02040503050406030204" pitchFamily="18" charset="0"/>
                        <a:ea typeface="楷体" panose="02010609060101010101" pitchFamily="49" charset="-122"/>
                      </a:rPr>
                      <m:t>𝑥</m:t>
                    </m:r>
                  </m:oMath>
                </a14:m>
                <a:r>
                  <a:rPr lang="zh-CN" altLang="en-US" dirty="0">
                    <a:latin typeface="楷体" panose="02010609060101010101" pitchFamily="49" charset="-122"/>
                    <a:ea typeface="楷体" panose="02010609060101010101" pitchFamily="49" charset="-122"/>
                  </a:rPr>
                  <a:t>使得所有数异或上</a:t>
                </a:r>
                <a14:m>
                  <m:oMath xmlns:m="http://schemas.openxmlformats.org/officeDocument/2006/math">
                    <m:r>
                      <a:rPr lang="en-US" altLang="zh-CN" b="0" i="1" smtClean="0">
                        <a:latin typeface="Cambria Math" panose="02040503050406030204" pitchFamily="18" charset="0"/>
                        <a:ea typeface="楷体" panose="02010609060101010101" pitchFamily="49" charset="-122"/>
                      </a:rPr>
                      <m:t>𝑥</m:t>
                    </m:r>
                  </m:oMath>
                </a14:m>
                <a:r>
                  <a:rPr lang="zh-CN" altLang="en-US" dirty="0">
                    <a:latin typeface="楷体" panose="02010609060101010101" pitchFamily="49" charset="-122"/>
                    <a:ea typeface="楷体" panose="02010609060101010101" pitchFamily="49" charset="-122"/>
                  </a:rPr>
                  <a:t>后按从小到大排列，有则输出最小的</a:t>
                </a:r>
                <a:endParaRPr lang="en-US" altLang="zh-CN" dirty="0">
                  <a:latin typeface="楷体" panose="02010609060101010101" pitchFamily="49" charset="-122"/>
                  <a:ea typeface="楷体" panose="02010609060101010101" pitchFamily="49" charset="-122"/>
                </a:endParaRPr>
              </a:p>
              <a:p>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oMath>
                </a14:m>
                <a:r>
                  <a:rPr lang="zh-CN" altLang="en-US" dirty="0">
                    <a:latin typeface="楷体" panose="02010609060101010101" pitchFamily="49" charset="-122"/>
                    <a:ea typeface="楷体" panose="02010609060101010101" pitchFamily="49" charset="-122"/>
                  </a:rPr>
                  <a:t>，所有数字不超过</a:t>
                </a:r>
                <a14:m>
                  <m:oMath xmlns:m="http://schemas.openxmlformats.org/officeDocument/2006/math">
                    <m:sSup>
                      <m:sSupPr>
                        <m:ctrlPr>
                          <a:rPr lang="en-US" altLang="zh-CN" b="0" i="1" dirty="0" smtClean="0">
                            <a:latin typeface="Cambria Math" panose="02040503050406030204" pitchFamily="18" charset="0"/>
                            <a:ea typeface="楷体" panose="02010609060101010101" pitchFamily="49" charset="-122"/>
                          </a:rPr>
                        </m:ctrlPr>
                      </m:sSupPr>
                      <m:e>
                        <m:r>
                          <a:rPr lang="en-US" altLang="zh-CN" i="1" dirty="0">
                            <a:latin typeface="Cambria Math" panose="02040503050406030204" pitchFamily="18" charset="0"/>
                            <a:ea typeface="楷体" panose="02010609060101010101" pitchFamily="49" charset="-122"/>
                          </a:rPr>
                          <m:t>2</m:t>
                        </m:r>
                      </m:e>
                      <m:sup>
                        <m:r>
                          <a:rPr lang="en-US" altLang="zh-CN" b="0" i="1" dirty="0" smtClean="0">
                            <a:latin typeface="Cambria Math" panose="02040503050406030204" pitchFamily="18" charset="0"/>
                            <a:ea typeface="楷体" panose="02010609060101010101" pitchFamily="49" charset="-122"/>
                          </a:rPr>
                          <m:t>30</m:t>
                        </m:r>
                      </m:sup>
                    </m:sSup>
                  </m:oMath>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775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签到题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考虑相邻两个数第一个不相同的二进制位</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如果存在（即两个数不同），那么最终合法的</a:t>
                </a:r>
                <a14:m>
                  <m:oMath xmlns:m="http://schemas.openxmlformats.org/officeDocument/2006/math">
                    <m:r>
                      <a:rPr lang="en-US" altLang="zh-CN" b="0" i="1" smtClean="0">
                        <a:latin typeface="Cambria Math" panose="02040503050406030204" pitchFamily="18" charset="0"/>
                        <a:ea typeface="楷体" panose="02010609060101010101" pitchFamily="49" charset="-122"/>
                      </a:rPr>
                      <m:t>𝑥</m:t>
                    </m:r>
                    <m:r>
                      <a:rPr lang="zh-CN" altLang="en-US" i="1">
                        <a:latin typeface="Cambria Math" panose="02040503050406030204" pitchFamily="18" charset="0"/>
                        <a:ea typeface="楷体" panose="02010609060101010101" pitchFamily="49" charset="-122"/>
                      </a:rPr>
                      <m:t>这一位</m:t>
                    </m:r>
                  </m:oMath>
                </a14:m>
                <a:r>
                  <a:rPr lang="zh-CN" altLang="en-US" dirty="0">
                    <a:latin typeface="楷体" panose="02010609060101010101" pitchFamily="49" charset="-122"/>
                    <a:ea typeface="楷体" panose="02010609060101010101" pitchFamily="49" charset="-122"/>
                  </a:rPr>
                  <a:t>就确定了</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我们对每个二进制位记录有多少对相邻的数确定了</a:t>
                </a:r>
                <a14:m>
                  <m:oMath xmlns:m="http://schemas.openxmlformats.org/officeDocument/2006/math">
                    <m:r>
                      <a:rPr lang="en-US" altLang="zh-CN" b="0" i="1" smtClean="0">
                        <a:latin typeface="Cambria Math" panose="02040503050406030204" pitchFamily="18" charset="0"/>
                        <a:ea typeface="楷体" panose="02010609060101010101" pitchFamily="49" charset="-122"/>
                      </a:rPr>
                      <m:t>𝑥</m:t>
                    </m:r>
                  </m:oMath>
                </a14:m>
                <a:r>
                  <a:rPr lang="zh-CN" altLang="en-US" dirty="0">
                    <a:latin typeface="楷体" panose="02010609060101010101" pitchFamily="49" charset="-122"/>
                    <a:ea typeface="楷体" panose="02010609060101010101" pitchFamily="49" charset="-122"/>
                  </a:rPr>
                  <a:t>的这位为</a:t>
                </a:r>
                <a14:m>
                  <m:oMath xmlns:m="http://schemas.openxmlformats.org/officeDocument/2006/math">
                    <m:r>
                      <a:rPr lang="en-US" altLang="zh-CN" i="1" dirty="0">
                        <a:latin typeface="Cambria Math" panose="02040503050406030204" pitchFamily="18" charset="0"/>
                        <a:ea typeface="楷体" panose="02010609060101010101" pitchFamily="49" charset="-122"/>
                      </a:rPr>
                      <m:t>1</m:t>
                    </m:r>
                  </m:oMath>
                </a14:m>
                <a:r>
                  <a:rPr lang="zh-CN" altLang="en-US" dirty="0">
                    <a:latin typeface="楷体" panose="02010609060101010101" pitchFamily="49" charset="-122"/>
                    <a:ea typeface="楷体" panose="02010609060101010101" pitchFamily="49" charset="-122"/>
                  </a:rPr>
                  <a:t>以及</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𝑥</m:t>
                    </m:r>
                    <m:r>
                      <a:rPr lang="zh-CN" altLang="en-US" i="1" dirty="0">
                        <a:latin typeface="Cambria Math" panose="02040503050406030204" pitchFamily="18" charset="0"/>
                        <a:ea typeface="楷体" panose="02010609060101010101" pitchFamily="49" charset="-122"/>
                      </a:rPr>
                      <m:t>的</m:t>
                    </m:r>
                  </m:oMath>
                </a14:m>
                <a:r>
                  <a:rPr lang="zh-CN" altLang="en-US" dirty="0">
                    <a:latin typeface="楷体" panose="02010609060101010101" pitchFamily="49" charset="-122"/>
                    <a:ea typeface="楷体" panose="02010609060101010101" pitchFamily="49" charset="-122"/>
                  </a:rPr>
                  <a:t>这位为</a:t>
                </a:r>
                <a14:m>
                  <m:oMath xmlns:m="http://schemas.openxmlformats.org/officeDocument/2006/math">
                    <m:r>
                      <a:rPr lang="en-US" altLang="zh-CN" i="1" dirty="0">
                        <a:latin typeface="Cambria Math" panose="02040503050406030204" pitchFamily="18" charset="0"/>
                        <a:ea typeface="楷体" panose="02010609060101010101" pitchFamily="49" charset="-122"/>
                      </a:rPr>
                      <m:t>0</m:t>
                    </m:r>
                  </m:oMath>
                </a14:m>
                <a:r>
                  <a:rPr lang="zh-CN" altLang="en-US" dirty="0">
                    <a:latin typeface="楷体" panose="02010609060101010101" pitchFamily="49" charset="-122"/>
                    <a:ea typeface="楷体" panose="02010609060101010101" pitchFamily="49" charset="-122"/>
                  </a:rPr>
                  <a:t>，不难计算答案</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修改的时候处理一下相邻的数不难维护这个信息</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每次修改和查询容易在</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func>
                      <m:funcPr>
                        <m:ctrlPr>
                          <a:rPr lang="en-US" altLang="zh-CN" b="0" i="1" smtClean="0">
                            <a:latin typeface="Cambria Math" panose="02040503050406030204" pitchFamily="18" charset="0"/>
                            <a:ea typeface="楷体" panose="02010609060101010101" pitchFamily="49" charset="-122"/>
                          </a:rPr>
                        </m:ctrlPr>
                      </m:funcPr>
                      <m:fName>
                        <m:r>
                          <m:rPr>
                            <m:sty m:val="p"/>
                          </m:rPr>
                          <a:rPr lang="en-US" altLang="zh-CN" b="0" i="0" smtClean="0">
                            <a:latin typeface="Cambria Math" panose="02040503050406030204" pitchFamily="18" charset="0"/>
                            <a:ea typeface="楷体" panose="02010609060101010101" pitchFamily="49" charset="-122"/>
                          </a:rPr>
                          <m:t>log</m:t>
                        </m:r>
                      </m:fNa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𝑖</m:t>
                            </m:r>
                          </m:sub>
                        </m:sSub>
                      </m:e>
                    </m:func>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的时间内完成</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实现精细一点可以每次</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(1)</m:t>
                    </m:r>
                  </m:oMath>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38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599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送分题</a:t>
            </a:r>
          </a:p>
        </p:txBody>
      </p:sp>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题面太长，不写了</a:t>
            </a:r>
          </a:p>
        </p:txBody>
      </p:sp>
    </p:spTree>
    <p:extLst>
      <p:ext uri="{BB962C8B-B14F-4D97-AF65-F5344CB8AC3E}">
        <p14:creationId xmlns:p14="http://schemas.microsoft.com/office/powerpoint/2010/main" val="260851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送分题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先将模型转化一下：我们进行</a:t>
                </a:r>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zh-CN" altLang="en-US" i="1">
                        <a:latin typeface="Cambria Math" panose="02040503050406030204" pitchFamily="18" charset="0"/>
                        <a:ea typeface="楷体" panose="02010609060101010101" pitchFamily="49" charset="-122"/>
                      </a:rPr>
                      <m:t>轮</m:t>
                    </m:r>
                  </m:oMath>
                </a14:m>
                <a:r>
                  <a:rPr lang="zh-CN" altLang="en-US" dirty="0">
                    <a:latin typeface="楷体" panose="02010609060101010101" pitchFamily="49" charset="-122"/>
                    <a:ea typeface="楷体" panose="02010609060101010101" pitchFamily="49" charset="-122"/>
                  </a:rPr>
                  <a:t>操作，每轮先删除队列最前的女性，再删掉队列最前的人，你需要保证每次操作都能找到删掉的目标</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显然，女性数量必须大等于</a:t>
                </a:r>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oMath>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不难发现队列合法的充要条件：对于任意</a:t>
                </a:r>
                <a14:m>
                  <m:oMath xmlns:m="http://schemas.openxmlformats.org/officeDocument/2006/math">
                    <m:r>
                      <a:rPr lang="en-US" altLang="zh-CN" i="1" dirty="0">
                        <a:latin typeface="Cambria Math" panose="02040503050406030204" pitchFamily="18" charset="0"/>
                        <a:ea typeface="楷体" panose="02010609060101010101" pitchFamily="49" charset="-122"/>
                      </a:rPr>
                      <m:t>1</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𝑛</m:t>
                    </m:r>
                  </m:oMath>
                </a14:m>
                <a:r>
                  <a:rPr lang="zh-CN" altLang="en-US" dirty="0">
                    <a:latin typeface="楷体" panose="02010609060101010101" pitchFamily="49" charset="-122"/>
                    <a:ea typeface="楷体" panose="02010609060101010101" pitchFamily="49" charset="-122"/>
                  </a:rPr>
                  <a:t>，从后往前第</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个</m:t>
                    </m:r>
                  </m:oMath>
                </a14:m>
                <a:r>
                  <a:rPr lang="zh-CN" altLang="en-US" dirty="0">
                    <a:latin typeface="楷体" panose="02010609060101010101" pitchFamily="49" charset="-122"/>
                    <a:ea typeface="楷体" panose="02010609060101010101" pitchFamily="49" charset="-122"/>
                  </a:rPr>
                  <a:t>女性的位置要在从后往前第</a:t>
                </a:r>
                <a14:m>
                  <m:oMath xmlns:m="http://schemas.openxmlformats.org/officeDocument/2006/math">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个</m:t>
                    </m:r>
                  </m:oMath>
                </a14:m>
                <a:r>
                  <a:rPr lang="zh-CN" altLang="en-US" dirty="0">
                    <a:latin typeface="楷体" panose="02010609060101010101" pitchFamily="49" charset="-122"/>
                    <a:ea typeface="楷体" panose="02010609060101010101" pitchFamily="49" charset="-122"/>
                  </a:rPr>
                  <a:t>位置之后</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如果在从后往前第</a:t>
                </a:r>
                <a14:m>
                  <m:oMath xmlns:m="http://schemas.openxmlformats.org/officeDocument/2006/math">
                    <m:r>
                      <a:rPr lang="en-US" altLang="zh-CN" i="1" dirty="0">
                        <a:latin typeface="Cambria Math" panose="02040503050406030204" pitchFamily="18" charset="0"/>
                        <a:ea typeface="楷体" panose="02010609060101010101" pitchFamily="49" charset="-122"/>
                      </a:rPr>
                      <m:t>2</m:t>
                    </m:r>
                    <m:r>
                      <a:rPr lang="en-US" altLang="zh-CN" b="0" i="1" dirty="0" smtClean="0">
                        <a:latin typeface="Cambria Math" panose="02040503050406030204" pitchFamily="18" charset="0"/>
                        <a:ea typeface="楷体" panose="02010609060101010101" pitchFamily="49" charset="-122"/>
                      </a:rPr>
                      <m:t>𝑖</m:t>
                    </m:r>
                  </m:oMath>
                </a14:m>
                <a:r>
                  <a:rPr lang="zh-CN" altLang="en-US" dirty="0">
                    <a:latin typeface="楷体" panose="02010609060101010101" pitchFamily="49" charset="-122"/>
                    <a:ea typeface="楷体" panose="02010609060101010101" pitchFamily="49" charset="-122"/>
                  </a:rPr>
                  <a:t>个位置之前，我们贪心地把她移到第</a:t>
                </a:r>
                <a14:m>
                  <m:oMath xmlns:m="http://schemas.openxmlformats.org/officeDocument/2006/math">
                    <m:r>
                      <a:rPr lang="en-US" altLang="zh-CN" i="1" dirty="0">
                        <a:latin typeface="Cambria Math" panose="02040503050406030204" pitchFamily="18" charset="0"/>
                        <a:ea typeface="楷体" panose="02010609060101010101" pitchFamily="49" charset="-122"/>
                      </a:rPr>
                      <m:t>2</m:t>
                    </m:r>
                    <m:r>
                      <a:rPr lang="en-US" altLang="zh-CN" b="0" i="1" dirty="0" smtClean="0">
                        <a:latin typeface="Cambria Math" panose="02040503050406030204" pitchFamily="18" charset="0"/>
                        <a:ea typeface="楷体" panose="02010609060101010101" pitchFamily="49" charset="-122"/>
                      </a:rPr>
                      <m:t>𝑖</m:t>
                    </m:r>
                  </m:oMath>
                </a14:m>
                <a:r>
                  <a:rPr lang="zh-CN" altLang="en-US" dirty="0">
                    <a:latin typeface="楷体" panose="02010609060101010101" pitchFamily="49" charset="-122"/>
                    <a:ea typeface="楷体" panose="02010609060101010101" pitchFamily="49" charset="-122"/>
                  </a:rPr>
                  <a:t>个位置显然最优，不难</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m:t>
                    </m:r>
                    <m:r>
                      <a:rPr lang="zh-CN" altLang="en-US" i="1">
                        <a:latin typeface="Cambria Math" panose="02040503050406030204" pitchFamily="18" charset="0"/>
                        <a:ea typeface="楷体" panose="02010609060101010101" pitchFamily="49" charset="-122"/>
                      </a:rPr>
                      <m:t>计算</m:t>
                    </m:r>
                  </m:oMath>
                </a14:m>
                <a:r>
                  <a:rPr lang="zh-CN" altLang="en-US" dirty="0">
                    <a:latin typeface="楷体" panose="02010609060101010101" pitchFamily="49" charset="-122"/>
                    <a:ea typeface="楷体" panose="02010609060101010101" pitchFamily="49" charset="-122"/>
                  </a:rPr>
                  <a:t>出答案</a:t>
                </a:r>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965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送分题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这题的队列是以复读的形式给出来的，很长，怎么办呢？</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我们从后往前对复读的每一段分别处理</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我们令第</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个</m:t>
                    </m:r>
                  </m:oMath>
                </a14:m>
                <a:r>
                  <a:rPr lang="zh-CN" altLang="en-US" dirty="0">
                    <a:latin typeface="楷体" panose="02010609060101010101" pitchFamily="49" charset="-122"/>
                    <a:ea typeface="楷体" panose="02010609060101010101" pitchFamily="49" charset="-122"/>
                  </a:rPr>
                  <a:t>女性和第</a:t>
                </a:r>
                <a14:m>
                  <m:oMath xmlns:m="http://schemas.openxmlformats.org/officeDocument/2006/math">
                    <m:r>
                      <a:rPr lang="en-US" altLang="zh-CN" i="1" dirty="0">
                        <a:latin typeface="Cambria Math" panose="02040503050406030204" pitchFamily="18" charset="0"/>
                        <a:ea typeface="楷体" panose="02010609060101010101" pitchFamily="49" charset="-122"/>
                      </a:rPr>
                      <m:t>2</m:t>
                    </m:r>
                    <m:r>
                      <a:rPr lang="en-US" altLang="zh-CN" b="0" i="1" dirty="0" smtClean="0">
                        <a:latin typeface="Cambria Math" panose="02040503050406030204" pitchFamily="18" charset="0"/>
                        <a:ea typeface="楷体" panose="02010609060101010101" pitchFamily="49" charset="-122"/>
                      </a:rPr>
                      <m:t>𝑖</m:t>
                    </m:r>
                  </m:oMath>
                </a14:m>
                <a:r>
                  <a:rPr lang="zh-CN" altLang="en-US" dirty="0">
                    <a:latin typeface="楷体" panose="02010609060101010101" pitchFamily="49" charset="-122"/>
                    <a:ea typeface="楷体" panose="02010609060101010101" pitchFamily="49" charset="-122"/>
                  </a:rPr>
                  <a:t>个位置匹配（都是从后往前数的），令我们当前处理的这段长度为</a:t>
                </a:r>
                <a14:m>
                  <m:oMath xmlns:m="http://schemas.openxmlformats.org/officeDocument/2006/math">
                    <m:r>
                      <a:rPr lang="en-US" altLang="zh-CN" b="0" i="1" smtClean="0">
                        <a:latin typeface="Cambria Math" panose="02040503050406030204" pitchFamily="18" charset="0"/>
                        <a:ea typeface="楷体" panose="02010609060101010101" pitchFamily="49" charset="-122"/>
                      </a:rPr>
                      <m:t>𝑥</m:t>
                    </m:r>
                    <m:r>
                      <a:rPr lang="zh-CN" altLang="en-US" i="1">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其中女性数为</a:t>
                </a:r>
                <a14:m>
                  <m:oMath xmlns:m="http://schemas.openxmlformats.org/officeDocument/2006/math">
                    <m:r>
                      <a:rPr lang="en-US" altLang="zh-CN" b="0" i="1" smtClean="0">
                        <a:latin typeface="Cambria Math" panose="02040503050406030204" pitchFamily="18" charset="0"/>
                        <a:ea typeface="楷体" panose="02010609060101010101" pitchFamily="49" charset="-122"/>
                      </a:rPr>
                      <m:t>𝑦</m:t>
                    </m:r>
                  </m:oMath>
                </a14:m>
                <a:r>
                  <a:rPr lang="zh-CN" altLang="en-US" dirty="0">
                    <a:latin typeface="楷体" panose="02010609060101010101" pitchFamily="49" charset="-122"/>
                    <a:ea typeface="楷体" panose="02010609060101010101" pitchFamily="49" charset="-122"/>
                  </a:rPr>
                  <a:t>，那么对于被复读的每个女性，每复读一次，与其匹配的位置就</a:t>
                </a:r>
                <a14:m>
                  <m:oMath xmlns:m="http://schemas.openxmlformats.org/officeDocument/2006/math">
                    <m:r>
                      <a:rPr lang="zh-CN" altLang="en-US" i="1" dirty="0">
                        <a:latin typeface="Cambria Math" panose="02040503050406030204" pitchFamily="18" charset="0"/>
                        <a:ea typeface="楷体" panose="02010609060101010101" pitchFamily="49" charset="-122"/>
                      </a:rPr>
                      <m:t>会</m:t>
                    </m:r>
                    <m:r>
                      <a:rPr lang="zh-CN" altLang="en-US" i="1" dirty="0" smtClean="0">
                        <a:latin typeface="Cambria Math" panose="02040503050406030204" pitchFamily="18" charset="0"/>
                        <a:ea typeface="楷体" panose="02010609060101010101" pitchFamily="49" charset="-122"/>
                      </a:rPr>
                      <m:t>相对</m:t>
                    </m:r>
                    <m:r>
                      <a:rPr lang="zh-CN" altLang="en-US" i="1" dirty="0">
                        <a:latin typeface="Cambria Math" panose="02040503050406030204" pitchFamily="18" charset="0"/>
                        <a:ea typeface="楷体" panose="02010609060101010101" pitchFamily="49" charset="-122"/>
                      </a:rPr>
                      <m:t>移动</m:t>
                    </m:r>
                    <m:r>
                      <a:rPr lang="en-US" altLang="zh-CN" i="1" dirty="0">
                        <a:latin typeface="Cambria Math" panose="02040503050406030204" pitchFamily="18" charset="0"/>
                        <a:ea typeface="楷体" panose="02010609060101010101" pitchFamily="49" charset="-122"/>
                      </a:rPr>
                      <m:t>2</m:t>
                    </m:r>
                    <m:r>
                      <a:rPr lang="en-US" altLang="zh-CN" b="0" i="1" dirty="0" smtClean="0">
                        <a:latin typeface="Cambria Math" panose="02040503050406030204" pitchFamily="18" charset="0"/>
                        <a:ea typeface="楷体" panose="02010609060101010101" pitchFamily="49" charset="-122"/>
                      </a:rPr>
                      <m:t>𝑦</m:t>
                    </m:r>
                    <m:r>
                      <a:rPr lang="en-US" altLang="zh-CN" b="0" i="1" dirty="0" smtClean="0">
                        <a:latin typeface="Cambria Math" panose="02040503050406030204" pitchFamily="18" charset="0"/>
                        <a:ea typeface="楷体" panose="02010609060101010101" pitchFamily="49" charset="-122"/>
                      </a:rPr>
                      <m:t>−</m:t>
                    </m:r>
                    <m:r>
                      <a:rPr lang="en-US" altLang="zh-CN" b="0" i="1" dirty="0" smtClean="0">
                        <a:latin typeface="Cambria Math" panose="02040503050406030204" pitchFamily="18" charset="0"/>
                        <a:ea typeface="楷体" panose="02010609060101010101" pitchFamily="49" charset="-122"/>
                      </a:rPr>
                      <m:t>𝑥</m:t>
                    </m:r>
                  </m:oMath>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由于我们只需要统计最大的不满值，那么如果</a:t>
                </a:r>
                <a14:m>
                  <m:oMath xmlns:m="http://schemas.openxmlformats.org/officeDocument/2006/math">
                    <m:r>
                      <a:rPr lang="en-US" altLang="zh-CN" i="1" dirty="0">
                        <a:latin typeface="Cambria Math" panose="02040503050406030204" pitchFamily="18" charset="0"/>
                        <a:ea typeface="楷体" panose="02010609060101010101" pitchFamily="49" charset="-122"/>
                      </a:rPr>
                      <m:t>2</m:t>
                    </m:r>
                    <m:r>
                      <a:rPr lang="en-US" altLang="zh-CN" b="0" i="1" dirty="0" smtClean="0">
                        <a:latin typeface="Cambria Math" panose="02040503050406030204" pitchFamily="18" charset="0"/>
                        <a:ea typeface="楷体" panose="02010609060101010101" pitchFamily="49" charset="-122"/>
                      </a:rPr>
                      <m:t>𝑦</m:t>
                    </m:r>
                    <m:r>
                      <a:rPr lang="en-US" altLang="zh-CN" b="0" i="1" dirty="0" smtClean="0">
                        <a:latin typeface="Cambria Math" panose="02040503050406030204" pitchFamily="18" charset="0"/>
                        <a:ea typeface="楷体" panose="02010609060101010101" pitchFamily="49" charset="-122"/>
                      </a:rPr>
                      <m:t>−</m:t>
                    </m:r>
                    <m:r>
                      <a:rPr lang="en-US" altLang="zh-CN" b="0" i="1" dirty="0" smtClean="0">
                        <a:latin typeface="Cambria Math" panose="02040503050406030204" pitchFamily="18" charset="0"/>
                        <a:ea typeface="楷体" panose="02010609060101010101" pitchFamily="49" charset="-122"/>
                      </a:rPr>
                      <m:t>𝑥</m:t>
                    </m:r>
                    <m:r>
                      <a:rPr lang="en-US" altLang="zh-CN" b="0" i="1" dirty="0" smtClean="0">
                        <a:latin typeface="Cambria Math" panose="02040503050406030204" pitchFamily="18" charset="0"/>
                        <a:ea typeface="楷体" panose="02010609060101010101" pitchFamily="49" charset="-122"/>
                      </a:rPr>
                      <m:t>&gt;0</m:t>
                    </m:r>
                  </m:oMath>
                </a14:m>
                <a:r>
                  <a:rPr lang="zh-CN" altLang="en-US" dirty="0">
                    <a:latin typeface="楷体" panose="02010609060101010101" pitchFamily="49" charset="-122"/>
                    <a:ea typeface="楷体" panose="02010609060101010101" pitchFamily="49" charset="-122"/>
                  </a:rPr>
                  <a:t>，只需要考虑第一次复读，否则只需要考虑最后一次复读</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时间复杂度</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r>
                      <a:rPr lang="zh-CN" altLang="en-US" i="1">
                        <a:latin typeface="Cambria Math" panose="02040503050406030204" pitchFamily="18" charset="0"/>
                        <a:ea typeface="楷体" panose="02010609060101010101" pitchFamily="49" charset="-122"/>
                      </a:rPr>
                      <m:t>字符串</m:t>
                    </m:r>
                    <m:r>
                      <a:rPr lang="zh-CN" altLang="en-US" i="1" smtClean="0">
                        <a:latin typeface="Cambria Math" panose="02040503050406030204" pitchFamily="18" charset="0"/>
                        <a:ea typeface="楷体" panose="02010609060101010101" pitchFamily="49" charset="-122"/>
                      </a:rPr>
                      <m:t>总长</m:t>
                    </m:r>
                    <m:r>
                      <a:rPr lang="en-US" altLang="zh-CN" b="0" i="1" smtClean="0">
                        <a:latin typeface="Cambria Math" panose="02040503050406030204" pitchFamily="18" charset="0"/>
                        <a:ea typeface="楷体" panose="02010609060101010101" pitchFamily="49" charset="-122"/>
                      </a:rPr>
                      <m:t>)</m:t>
                    </m:r>
                  </m:oMath>
                </a14:m>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mc:Choice>
        <mc:Fallback>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38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719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简单题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strike="sngStrike" dirty="0">
                    <a:latin typeface="楷体" panose="02010609060101010101" pitchFamily="49" charset="-122"/>
                    <a:ea typeface="楷体" panose="02010609060101010101" pitchFamily="49" charset="-122"/>
                  </a:rPr>
                  <a:t>上题都没写题面了，这题也不写了</a:t>
                </a:r>
                <a:endParaRPr lang="en-US" altLang="zh-CN" strike="sngStrike"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有一个</a:t>
                </a:r>
                <a14:m>
                  <m:oMath xmlns:m="http://schemas.openxmlformats.org/officeDocument/2006/math">
                    <m:r>
                      <a:rPr lang="en-US" altLang="zh-CN" i="1" dirty="0">
                        <a:latin typeface="Cambria Math" panose="02040503050406030204" pitchFamily="18" charset="0"/>
                        <a:ea typeface="楷体" panose="02010609060101010101" pitchFamily="49" charset="-122"/>
                      </a:rPr>
                      <m:t>3</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𝑛</m:t>
                    </m:r>
                  </m:oMath>
                </a14:m>
                <a:r>
                  <a:rPr lang="zh-CN" altLang="en-US" dirty="0">
                    <a:latin typeface="楷体" panose="02010609060101010101" pitchFamily="49" charset="-122"/>
                    <a:ea typeface="楷体" panose="02010609060101010101" pitchFamily="49" charset="-122"/>
                  </a:rPr>
                  <a:t>的棋盘，一开始已经有一些格子上有棋子，每次你可以选择一个上下两格或左右两格都有棋子的空格子摆上棋子，求摆满棋盘的方案数</a:t>
                </a:r>
                <a:endParaRPr lang="en-US" altLang="zh-CN" dirty="0">
                  <a:latin typeface="楷体" panose="02010609060101010101" pitchFamily="49" charset="-122"/>
                  <a:ea typeface="楷体" panose="02010609060101010101" pitchFamily="49" charset="-122"/>
                </a:endParaRPr>
              </a:p>
              <a:p>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Cambria Math" panose="02040503050406030204" pitchFamily="18" charset="0"/>
                      </a:rPr>
                      <m:t>≤2000</m:t>
                    </m:r>
                  </m:oMath>
                </a14:m>
                <a:r>
                  <a:rPr lang="zh-CN" altLang="en-US" dirty="0">
                    <a:latin typeface="楷体" panose="02010609060101010101" pitchFamily="49" charset="-122"/>
                    <a:ea typeface="楷体" panose="02010609060101010101" pitchFamily="49" charset="-122"/>
                  </a:rPr>
                  <a:t>，答案对</a:t>
                </a:r>
                <a14:m>
                  <m:oMath xmlns:m="http://schemas.openxmlformats.org/officeDocument/2006/math">
                    <m:sSup>
                      <m:sSupPr>
                        <m:ctrlPr>
                          <a:rPr lang="en-US" altLang="zh-CN" b="0" i="1" dirty="0" smtClean="0">
                            <a:latin typeface="Cambria Math" panose="02040503050406030204" pitchFamily="18" charset="0"/>
                            <a:ea typeface="楷体" panose="02010609060101010101" pitchFamily="49" charset="-122"/>
                          </a:rPr>
                        </m:ctrlPr>
                      </m:sSupPr>
                      <m:e>
                        <m:r>
                          <a:rPr lang="en-US" altLang="zh-CN" i="1" dirty="0">
                            <a:latin typeface="Cambria Math" panose="02040503050406030204" pitchFamily="18" charset="0"/>
                            <a:ea typeface="楷体" panose="02010609060101010101" pitchFamily="49" charset="-122"/>
                          </a:rPr>
                          <m:t>1</m:t>
                        </m:r>
                        <m:r>
                          <a:rPr lang="en-US" altLang="zh-CN" i="1" dirty="0" smtClean="0">
                            <a:latin typeface="Cambria Math" panose="02040503050406030204" pitchFamily="18" charset="0"/>
                            <a:ea typeface="楷体" panose="02010609060101010101" pitchFamily="49" charset="-122"/>
                          </a:rPr>
                          <m:t>0</m:t>
                        </m:r>
                      </m:e>
                      <m:sup>
                        <m:r>
                          <a:rPr lang="en-US" altLang="zh-CN" b="0" i="0" dirty="0" smtClean="0">
                            <a:latin typeface="Cambria Math" panose="02040503050406030204" pitchFamily="18" charset="0"/>
                            <a:ea typeface="楷体" panose="02010609060101010101" pitchFamily="49" charset="-122"/>
                          </a:rPr>
                          <m:t>9</m:t>
                        </m:r>
                      </m:sup>
                    </m:sSup>
                    <m:r>
                      <a:rPr lang="en-US" altLang="zh-CN" b="0" i="0" dirty="0" smtClean="0">
                        <a:latin typeface="Cambria Math" panose="02040503050406030204" pitchFamily="18" charset="0"/>
                        <a:ea typeface="楷体" panose="02010609060101010101" pitchFamily="49" charset="-122"/>
                      </a:rPr>
                      <m:t>+7</m:t>
                    </m:r>
                  </m:oMath>
                </a14:m>
                <a:r>
                  <a:rPr lang="zh-CN" altLang="en-US" dirty="0">
                    <a:latin typeface="楷体" panose="02010609060101010101" pitchFamily="49" charset="-122"/>
                    <a:ea typeface="楷体" panose="02010609060101010101" pitchFamily="49" charset="-122"/>
                  </a:rPr>
                  <a:t>取模</a:t>
                </a: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764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简单题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首先对于第一行和第三行，开始时每个空格子左右必须都有棋子，否则没有合法方案</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每个连通块是相对独立的，我们对每个连通块计算方案数再用组合数组合起来</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每个连通块有两种情况，第一种是第一行或第三行单独的格子，方案数显然为</a:t>
                </a:r>
                <a14:m>
                  <m:oMath xmlns:m="http://schemas.openxmlformats.org/officeDocument/2006/math">
                    <m:r>
                      <a:rPr lang="en-US" altLang="zh-CN" b="0" i="1" smtClean="0">
                        <a:latin typeface="Cambria Math" panose="02040503050406030204" pitchFamily="18" charset="0"/>
                        <a:ea typeface="楷体" panose="02010609060101010101" pitchFamily="49" charset="-122"/>
                      </a:rPr>
                      <m:t>1</m:t>
                    </m:r>
                  </m:oMath>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另一种是第二行一整段，再接上第一行第三行若干个单独的格子</a:t>
                </a:r>
                <a:endParaRPr lang="en-US" altLang="zh-CN" dirty="0">
                  <a:latin typeface="楷体" panose="02010609060101010101" pitchFamily="49" charset="-122"/>
                  <a:ea typeface="楷体" panose="02010609060101010101" pitchFamily="49" charset="-122"/>
                </a:endParaRPr>
              </a:p>
            </p:txBody>
          </p:sp>
        </mc:Choice>
        <mc:Fallback>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38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826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简单题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第一行和第三行的格子随时都是可以摆上棋子的</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第二行每个格子的操作时间要么在左右两个格子操作时间之后，要么在上下两个格子操作时间之后</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我们考虑对每个这样的连通块进行一次</a:t>
                </a:r>
                <a:r>
                  <a:rPr lang="en-US" altLang="zh-CN" dirty="0">
                    <a:latin typeface="楷体" panose="02010609060101010101" pitchFamily="49" charset="-122"/>
                    <a:ea typeface="楷体" panose="02010609060101010101" pitchFamily="49" charset="-122"/>
                  </a:rPr>
                  <a:t>DP</a:t>
                </a:r>
                <a:r>
                  <a:rPr lang="zh-CN" altLang="en-US" dirty="0">
                    <a:latin typeface="楷体" panose="02010609060101010101" pitchFamily="49" charset="-122"/>
                    <a:ea typeface="楷体" panose="02010609060101010101" pitchFamily="49" charset="-122"/>
                  </a:rPr>
                  <a:t>，从左到右把每一列的格子插入到操作序列中，会对转移产生影响的只有当前转移的这一列第二行相邻格子操作时间的大小关系</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我们记状态</a:t>
                </a:r>
                <a14:m>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𝑖</m:t>
                        </m:r>
                      </m:e>
                    </m:d>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𝑗</m:t>
                        </m:r>
                      </m:e>
                    </m:d>
                    <m:r>
                      <a:rPr lang="en-US" altLang="zh-CN" b="0" i="1" smtClean="0">
                        <a:latin typeface="Cambria Math" panose="02040503050406030204" pitchFamily="18" charset="0"/>
                        <a:ea typeface="楷体" panose="02010609060101010101" pitchFamily="49" charset="-122"/>
                      </a:rPr>
                      <m:t>[1</m:t>
                    </m:r>
                    <m:r>
                      <a:rPr lang="en-US" altLang="zh-CN" i="1">
                        <a:latin typeface="Cambria Math" panose="02040503050406030204" pitchFamily="18" charset="0"/>
                        <a:ea typeface="楷体" panose="02010609060101010101" pitchFamily="49" charset="-122"/>
                      </a:rPr>
                      <m:t>/</m:t>
                    </m:r>
                    <m:r>
                      <a:rPr lang="en-US" altLang="zh-CN" i="1" smtClean="0">
                        <a:latin typeface="Cambria Math" panose="02040503050406030204" pitchFamily="18" charset="0"/>
                        <a:ea typeface="楷体" panose="02010609060101010101" pitchFamily="49" charset="-122"/>
                      </a:rPr>
                      <m:t>0</m:t>
                    </m:r>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表示前</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列</m:t>
                    </m:r>
                  </m:oMath>
                </a14:m>
                <a:r>
                  <a:rPr lang="zh-CN" altLang="en-US" dirty="0">
                    <a:latin typeface="楷体" panose="02010609060101010101" pitchFamily="49" charset="-122"/>
                    <a:ea typeface="楷体" panose="02010609060101010101" pitchFamily="49" charset="-122"/>
                  </a:rPr>
                  <a:t>所有格子组成的操作序列中第二行第</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oMath>
                </a14:m>
                <a:r>
                  <a:rPr lang="zh-CN" altLang="en-US" dirty="0">
                    <a:latin typeface="楷体" panose="02010609060101010101" pitchFamily="49" charset="-122"/>
                    <a:ea typeface="楷体" panose="02010609060101010101" pitchFamily="49" charset="-122"/>
                  </a:rPr>
                  <a:t>列格子的操作时间是其中第</a:t>
                </a:r>
                <a14:m>
                  <m:oMath xmlns:m="http://schemas.openxmlformats.org/officeDocument/2006/math">
                    <m:r>
                      <a:rPr lang="en-US" altLang="zh-CN" b="0" i="1" smtClean="0">
                        <a:latin typeface="Cambria Math" panose="02040503050406030204" pitchFamily="18" charset="0"/>
                        <a:ea typeface="楷体" panose="02010609060101010101" pitchFamily="49" charset="-122"/>
                      </a:rPr>
                      <m:t>𝑗</m:t>
                    </m:r>
                    <m:r>
                      <a:rPr lang="zh-CN" altLang="en-US" i="1">
                        <a:latin typeface="Cambria Math" panose="02040503050406030204" pitchFamily="18" charset="0"/>
                        <a:ea typeface="楷体" panose="02010609060101010101" pitchFamily="49" charset="-122"/>
                      </a:rPr>
                      <m:t>个</m:t>
                    </m:r>
                  </m:oMath>
                </a14:m>
                <a:r>
                  <a:rPr lang="zh-CN" altLang="en-US" dirty="0">
                    <a:latin typeface="楷体" panose="02010609060101010101" pitchFamily="49" charset="-122"/>
                    <a:ea typeface="楷体" panose="02010609060101010101" pitchFamily="49" charset="-122"/>
                  </a:rPr>
                  <a:t>，第二行第</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oMath>
                </a14:m>
                <a:r>
                  <a:rPr lang="zh-CN" altLang="en-US" dirty="0">
                    <a:latin typeface="楷体" panose="02010609060101010101" pitchFamily="49" charset="-122"/>
                    <a:ea typeface="楷体" panose="02010609060101010101" pitchFamily="49" charset="-122"/>
                  </a:rPr>
                  <a:t>列的格子操作时间插入进来是</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否必须要在它之前的方案数</a:t>
                </a:r>
                <a:endParaRPr lang="en-US" altLang="zh-CN" dirty="0">
                  <a:latin typeface="楷体" panose="02010609060101010101" pitchFamily="49" charset="-122"/>
                  <a:ea typeface="楷体" panose="02010609060101010101" pitchFamily="49" charset="-122"/>
                </a:endParaRPr>
              </a:p>
            </p:txBody>
          </p:sp>
        </mc:Choice>
        <mc:Fallback>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381"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615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2716</TotalTime>
  <Words>870</Words>
  <Application>Microsoft Office PowerPoint</Application>
  <PresentationFormat>宽屏</PresentationFormat>
  <Paragraphs>44</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楷体</vt:lpstr>
      <vt:lpstr>Arial</vt:lpstr>
      <vt:lpstr>Calibri</vt:lpstr>
      <vt:lpstr>Calibri Light</vt:lpstr>
      <vt:lpstr>Cambria Math</vt:lpstr>
      <vt:lpstr>Office 主题</vt:lpstr>
      <vt:lpstr>题解</vt:lpstr>
      <vt:lpstr>签到题</vt:lpstr>
      <vt:lpstr>签到题</vt:lpstr>
      <vt:lpstr>送分题</vt:lpstr>
      <vt:lpstr>送分题</vt:lpstr>
      <vt:lpstr>送分题</vt:lpstr>
      <vt:lpstr>简单题</vt:lpstr>
      <vt:lpstr>简单题</vt:lpstr>
      <vt:lpstr>简单题</vt:lpstr>
      <vt:lpstr>简单题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线性代数相关知识</dc:title>
  <dc:creator>ditoly</dc:creator>
  <cp:lastModifiedBy>Sunday Zhao</cp:lastModifiedBy>
  <cp:revision>150</cp:revision>
  <dcterms:created xsi:type="dcterms:W3CDTF">2018-12-25T01:45:01Z</dcterms:created>
  <dcterms:modified xsi:type="dcterms:W3CDTF">2019-02-11T06:01:18Z</dcterms:modified>
</cp:coreProperties>
</file>