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2"/>
  </p:handoutMasterIdLst>
  <p:sldIdLst>
    <p:sldId id="257" r:id="rId3"/>
    <p:sldId id="392" r:id="rId5"/>
    <p:sldId id="393" r:id="rId6"/>
    <p:sldId id="390" r:id="rId7"/>
    <p:sldId id="391" r:id="rId8"/>
    <p:sldId id="274" r:id="rId9"/>
    <p:sldId id="349" r:id="rId10"/>
    <p:sldId id="350" r:id="rId11"/>
    <p:sldId id="352" r:id="rId12"/>
    <p:sldId id="353" r:id="rId13"/>
    <p:sldId id="354" r:id="rId14"/>
    <p:sldId id="355" r:id="rId15"/>
    <p:sldId id="356" r:id="rId16"/>
    <p:sldId id="357" r:id="rId17"/>
    <p:sldId id="359" r:id="rId18"/>
    <p:sldId id="360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7" r:id="rId34"/>
    <p:sldId id="379" r:id="rId35"/>
    <p:sldId id="380" r:id="rId36"/>
    <p:sldId id="381" r:id="rId37"/>
    <p:sldId id="382" r:id="rId38"/>
    <p:sldId id="383" r:id="rId39"/>
    <p:sldId id="384" r:id="rId40"/>
    <p:sldId id="323" r:id="rId41"/>
  </p:sldIdLst>
  <p:sldSz cx="12188825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4280" autoAdjust="0"/>
  </p:normalViewPr>
  <p:slideViewPr>
    <p:cSldViewPr>
      <p:cViewPr varScale="1">
        <p:scale>
          <a:sx n="118" d="100"/>
          <a:sy n="118" d="100"/>
        </p:scale>
        <p:origin x="138" y="300"/>
      </p:cViewPr>
      <p:guideLst>
        <p:guide pos="3839"/>
        <p:guide orient="horz" pos="21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2820" y="90"/>
      </p:cViewPr>
      <p:guideLst>
        <p:guide orient="horz" pos="284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D6AC307-9A4E-426E-95C8-F52C81CF89B7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9C567D4A-04CB-4EDF-8FB1-342A02FC8EC5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rtl="0"/>
            <a:r>
              <a:rPr lang="zh-CN" altLang="en-US" dirty="0"/>
              <a:t>第二级</a:t>
            </a:r>
            <a:endParaRPr lang="zh-CN" altLang="en-US" dirty="0"/>
          </a:p>
          <a:p>
            <a:pPr lvl="2" rtl="0"/>
            <a:r>
              <a:rPr lang="zh-CN" altLang="en-US" dirty="0"/>
              <a:t>第三级</a:t>
            </a:r>
            <a:endParaRPr lang="zh-CN" altLang="en-US" dirty="0"/>
          </a:p>
          <a:p>
            <a:pPr lvl="3" rtl="0"/>
            <a:r>
              <a:rPr lang="zh-CN" altLang="en-US" dirty="0"/>
              <a:t>第四级</a:t>
            </a:r>
            <a:endParaRPr lang="zh-CN" altLang="en-US" dirty="0"/>
          </a:p>
          <a:p>
            <a:pPr lvl="4" rtl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3D6AC307-9A4E-426E-95C8-F52C81CF89B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9C567D4A-04CB-4EDF-8FB1-342A02FC8EC5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 algn="l" rtl="0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4111F9-5C57-4623-99A8-18190392944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 algn="l" rtl="0">
              <a:defRPr/>
            </a:lvl5pPr>
            <a:lvl6pPr marL="1600200" algn="l" rtl="0">
              <a:defRPr/>
            </a:lvl6pPr>
            <a:lvl7pPr marL="1874520" algn="l" rtl="0">
              <a:defRPr/>
            </a:lvl7pPr>
            <a:lvl8pPr marL="2148840" algn="l" rtl="0">
              <a:defRPr/>
            </a:lvl8pPr>
            <a:lvl9pPr marL="2423160"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41ECF2E2-BD61-495B-96F4-3E4D6638FA4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DEEDE603-9836-44AF-B60C-0D32FC94055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B6D6324-D6E1-4361-840C-AFD324E8DE2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 rtl="0">
              <a:defRPr sz="4800" b="0" i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93813" y="4876800"/>
            <a:ext cx="8458201" cy="1143000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55B4BA9F-6607-4DF4-83A0-720CFF1F75F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9DCB5994-13D6-44A4-A45F-84B2984A08F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753520-0FC2-4366-A01D-A16346380C3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C227164-3D85-435C-AA12-AD66153CE41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801F4328-2F09-4436-A1E0-EF4F2AD9324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770811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B7DFAF75-A946-4F40-AF19-416AABC467D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770812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DFDAEC8-B7FF-4265-A2FF-00BAA80C046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4155" indent="-228600" algn="l" defTabSz="91440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杂题选讲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kcz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Cool Slogans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4130" y="1676400"/>
            <a:ext cx="9601200" cy="4685030"/>
          </a:xfrm>
        </p:spPr>
        <p:txBody>
          <a:bodyPr>
            <a:normAutofit lnSpcReduction="20000"/>
          </a:bodyPr>
          <a:lstStyle/>
          <a:p>
            <a:r>
              <a:rPr lang="zh-CN" altLang="en-US"/>
              <a:t>给你一个字符串</a:t>
            </a:r>
            <a:r>
              <a:rPr lang="en-US" altLang="zh-CN"/>
              <a:t>T</a:t>
            </a:r>
            <a:endParaRPr lang="en-US" altLang="zh-CN"/>
          </a:p>
          <a:p>
            <a:r>
              <a:rPr lang="zh-CN" altLang="en-US"/>
              <a:t>求一个字符串序列</a:t>
            </a:r>
            <a:r>
              <a:rPr lang="en-US" altLang="zh-CN"/>
              <a:t>S_1,S_2...S_K</a:t>
            </a:r>
            <a:r>
              <a:rPr lang="zh-CN" altLang="en-US"/>
              <a:t>，使得</a:t>
            </a:r>
            <a:r>
              <a:rPr lang="en-US" altLang="zh-CN"/>
              <a:t>S_1</a:t>
            </a:r>
            <a:r>
              <a:rPr lang="zh-CN" altLang="en-US"/>
              <a:t>是</a:t>
            </a:r>
            <a:r>
              <a:rPr lang="en-US" altLang="zh-CN"/>
              <a:t>T</a:t>
            </a:r>
            <a:r>
              <a:rPr lang="zh-CN" altLang="en-US"/>
              <a:t>的子串</a:t>
            </a:r>
            <a:r>
              <a:rPr lang="en-US" altLang="zh-CN"/>
              <a:t>,</a:t>
            </a:r>
            <a:r>
              <a:rPr lang="zh-CN" altLang="en-US"/>
              <a:t>且对于所有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2&lt;=i&lt;=K</a:t>
            </a:r>
            <a:r>
              <a:rPr lang="zh-CN" altLang="en-US"/>
              <a:t>，</a:t>
            </a:r>
            <a:r>
              <a:rPr lang="en-US" altLang="zh-CN"/>
              <a:t>S_i</a:t>
            </a:r>
            <a:r>
              <a:rPr lang="zh-CN" altLang="en-US"/>
              <a:t>在</a:t>
            </a:r>
            <a:r>
              <a:rPr lang="en-US" altLang="zh-CN"/>
              <a:t>S_{i-1}</a:t>
            </a:r>
            <a:r>
              <a:rPr lang="zh-CN" altLang="en-US"/>
              <a:t>中出现了至少两次。</a:t>
            </a:r>
            <a:endParaRPr lang="zh-CN" altLang="en-US"/>
          </a:p>
          <a:p>
            <a:pPr marL="342900" indent="-342900"/>
            <a:r>
              <a:rPr lang="zh-CN" altLang="en-US"/>
              <a:t>求最大的</a:t>
            </a:r>
            <a:r>
              <a:rPr lang="en-US" altLang="zh-CN"/>
              <a:t>K</a:t>
            </a:r>
            <a:r>
              <a:rPr lang="zh-CN" altLang="en-US"/>
              <a:t>。</a:t>
            </a:r>
            <a:endParaRPr lang="zh-CN" altLang="en-US"/>
          </a:p>
          <a:p>
            <a:pPr marL="342900" indent="-342900"/>
            <a:r>
              <a:rPr lang="en-US" altLang="zh-CN"/>
              <a:t>|T|&lt;=2e5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293813" y="5805264"/>
            <a:ext cx="2928391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dirty="0"/>
              <a:t>Source</a:t>
            </a:r>
            <a:r>
              <a:rPr lang="zh-CN" altLang="en-US" dirty="0"/>
              <a:t>：</a:t>
            </a:r>
            <a:r>
              <a:rPr lang="en-US" altLang="zh-CN" dirty="0"/>
              <a:t>CF700E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Cool Slogans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4130" y="1676400"/>
            <a:ext cx="9601200" cy="4685030"/>
          </a:xfrm>
        </p:spPr>
        <p:txBody>
          <a:bodyPr>
            <a:normAutofit/>
          </a:bodyPr>
          <a:lstStyle/>
          <a:p>
            <a:r>
              <a:rPr lang="zh-CN" altLang="en-US"/>
              <a:t>对</a:t>
            </a:r>
            <a:r>
              <a:rPr lang="en-US" altLang="zh-CN"/>
              <a:t>S_{1..K}</a:t>
            </a:r>
            <a:r>
              <a:rPr lang="zh-CN" altLang="en-US"/>
              <a:t>进行一些变换，可以使得</a:t>
            </a:r>
            <a:r>
              <a:rPr lang="en-US" altLang="zh-CN"/>
              <a:t>S_K</a:t>
            </a:r>
            <a:r>
              <a:rPr lang="zh-CN" altLang="en-US"/>
              <a:t>长度为</a:t>
            </a:r>
            <a:r>
              <a:rPr lang="en-US" altLang="zh-CN"/>
              <a:t>1</a:t>
            </a:r>
            <a:r>
              <a:rPr lang="zh-CN" altLang="en-US"/>
              <a:t>，且</a:t>
            </a:r>
            <a:r>
              <a:rPr lang="en-US" altLang="zh-CN"/>
              <a:t>S_{i+1}(i&lt;K)</a:t>
            </a:r>
            <a:r>
              <a:rPr lang="zh-CN" altLang="en-US"/>
              <a:t>在</a:t>
            </a:r>
            <a:r>
              <a:rPr lang="en-US" altLang="zh-CN"/>
              <a:t>S_i</a:t>
            </a:r>
            <a:r>
              <a:rPr lang="zh-CN" altLang="en-US"/>
              <a:t>中</a:t>
            </a:r>
            <a:r>
              <a:rPr lang="zh-CN" altLang="en-US">
                <a:sym typeface="+mn-ea"/>
              </a:rPr>
              <a:t>出现恰好两次，且一次是前缀，一次是后缀。</a:t>
            </a:r>
            <a:endParaRPr lang="zh-CN" altLang="en-US"/>
          </a:p>
          <a:p>
            <a:r>
              <a:rPr lang="zh-CN" altLang="en-US">
                <a:sym typeface="+mn-ea"/>
              </a:rPr>
              <a:t> 定义一个串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是好串，当且仅当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长度为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，或者存在好串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满足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中出现恰好两次，且一次是前缀，一次是后缀，这时称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的父亲。</a:t>
            </a:r>
            <a:endParaRPr lang="zh-CN" altLang="en-US"/>
          </a:p>
          <a:p>
            <a:pPr marL="342900" indent="-342900"/>
            <a:r>
              <a:rPr lang="zh-CN" altLang="en-US">
                <a:sym typeface="+mn-ea"/>
              </a:rPr>
              <a:t>则存在</a:t>
            </a:r>
            <a:r>
              <a:rPr lang="en-US" altLang="zh-CN">
                <a:sym typeface="+mn-ea"/>
              </a:rPr>
              <a:t>S_{1..K}</a:t>
            </a:r>
            <a:r>
              <a:rPr lang="zh-CN" altLang="en-US">
                <a:sym typeface="+mn-ea"/>
              </a:rPr>
              <a:t>使得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取到最大值，满足</a:t>
            </a:r>
            <a:r>
              <a:rPr lang="en-US" altLang="zh-CN">
                <a:sym typeface="+mn-ea"/>
              </a:rPr>
              <a:t>S_i</a:t>
            </a:r>
            <a:r>
              <a:rPr lang="zh-CN" altLang="en-US">
                <a:sym typeface="+mn-ea"/>
              </a:rPr>
              <a:t>都是好串，且</a:t>
            </a:r>
            <a:r>
              <a:rPr lang="en-US" altLang="zh-CN">
                <a:sym typeface="+mn-ea"/>
              </a:rPr>
              <a:t>S_{i+1}(i&lt;k)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S_i</a:t>
            </a:r>
            <a:r>
              <a:rPr lang="zh-CN" altLang="en-US">
                <a:sym typeface="+mn-ea"/>
              </a:rPr>
              <a:t>的父亲。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Cool Slogans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4130" y="1676400"/>
            <a:ext cx="9601200" cy="4685030"/>
          </a:xfrm>
        </p:spPr>
        <p:txBody>
          <a:bodyPr>
            <a:normAutofit/>
          </a:bodyPr>
          <a:lstStyle/>
          <a:p>
            <a:r>
              <a:rPr lang="zh-CN" altLang="en-US"/>
              <a:t>引理：对于一个好串</a:t>
            </a:r>
            <a:r>
              <a:rPr lang="en-US" altLang="zh-CN"/>
              <a:t>S</a:t>
            </a:r>
            <a:r>
              <a:rPr lang="zh-CN" altLang="en-US"/>
              <a:t>，设它所有的好的前缀分别为</a:t>
            </a:r>
            <a:r>
              <a:rPr lang="en-US" altLang="zh-CN"/>
              <a:t>T_{1..k}</a:t>
            </a:r>
            <a:r>
              <a:rPr lang="zh-CN" altLang="en-US"/>
              <a:t>，则</a:t>
            </a:r>
            <a:r>
              <a:rPr lang="en-US" altLang="zh-CN"/>
              <a:t>T_{i-1}(i&gt;1)</a:t>
            </a:r>
            <a:r>
              <a:rPr lang="zh-CN" altLang="en-US"/>
              <a:t>是</a:t>
            </a:r>
            <a:r>
              <a:rPr lang="en-US" altLang="zh-CN"/>
              <a:t>T_i</a:t>
            </a:r>
            <a:r>
              <a:rPr lang="zh-CN" altLang="en-US"/>
              <a:t>的唯一的父亲。</a:t>
            </a:r>
            <a:endParaRPr lang="zh-CN" altLang="en-US"/>
          </a:p>
          <a:p>
            <a:r>
              <a:rPr lang="zh-CN" altLang="en-US"/>
              <a:t>可以归纳证明。</a:t>
            </a:r>
            <a:endParaRPr lang="zh-CN" altLang="en-US"/>
          </a:p>
          <a:p>
            <a:r>
              <a:rPr lang="zh-CN" altLang="en-US"/>
              <a:t>从右到左枚举好串的左端点，则每次会恰好发现一个新的好串。</a:t>
            </a:r>
            <a:endParaRPr lang="zh-CN" altLang="en-US"/>
          </a:p>
          <a:p>
            <a:r>
              <a:rPr lang="zh-CN" altLang="en-US"/>
              <a:t>因为对于一个串</a:t>
            </a:r>
            <a:r>
              <a:rPr lang="en-US" altLang="zh-CN"/>
              <a:t>S_{1..n}</a:t>
            </a:r>
            <a:r>
              <a:rPr lang="zh-CN" altLang="en-US"/>
              <a:t>，设所有好的前缀为</a:t>
            </a:r>
            <a:r>
              <a:rPr lang="en-US" altLang="zh-CN"/>
              <a:t>T_{1..k}</a:t>
            </a:r>
            <a:r>
              <a:rPr lang="zh-CN" altLang="en-US"/>
              <a:t>，则</a:t>
            </a:r>
            <a:r>
              <a:rPr lang="en-US" altLang="zh-CN"/>
              <a:t>T_{i-1}(i&lt;k)</a:t>
            </a:r>
            <a:r>
              <a:rPr lang="zh-CN" altLang="en-US"/>
              <a:t>是</a:t>
            </a:r>
            <a:r>
              <a:rPr lang="en-US" altLang="zh-CN"/>
              <a:t>T_i</a:t>
            </a:r>
            <a:r>
              <a:rPr lang="zh-CN" altLang="en-US"/>
              <a:t>的父亲，因此</a:t>
            </a:r>
            <a:r>
              <a:rPr lang="en-US" altLang="zh-CN"/>
              <a:t>T_{i-1}</a:t>
            </a:r>
            <a:r>
              <a:rPr lang="zh-CN" altLang="en-US"/>
              <a:t>在</a:t>
            </a:r>
            <a:r>
              <a:rPr lang="en-US" altLang="zh-CN"/>
              <a:t>S_{2..n}</a:t>
            </a:r>
            <a:r>
              <a:rPr lang="zh-CN" altLang="en-US"/>
              <a:t>中出现过。因此有且仅有</a:t>
            </a:r>
            <a:r>
              <a:rPr lang="en-US" altLang="zh-CN"/>
              <a:t>T_k</a:t>
            </a:r>
            <a:r>
              <a:rPr lang="zh-CN" altLang="en-US"/>
              <a:t>没在</a:t>
            </a:r>
            <a:r>
              <a:rPr lang="en-US" altLang="zh-CN"/>
              <a:t>S_{2..n}</a:t>
            </a:r>
            <a:r>
              <a:rPr lang="zh-CN" altLang="en-US"/>
              <a:t>中出现过。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Cool Slogans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4130" y="1676400"/>
            <a:ext cx="9601200" cy="468503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考虑怎么求出这个新的好串</a:t>
            </a:r>
            <a:r>
              <a:rPr lang="en-US" altLang="zh-CN"/>
              <a:t>T_k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实际上它就是</a:t>
            </a:r>
            <a:r>
              <a:rPr lang="en-US" altLang="zh-CN"/>
              <a:t>S_{i..n}</a:t>
            </a:r>
            <a:r>
              <a:rPr lang="zh-CN" altLang="en-US"/>
              <a:t>最长的好的前缀。</a:t>
            </a:r>
            <a:endParaRPr lang="zh-CN" altLang="en-US"/>
          </a:p>
          <a:p>
            <a:r>
              <a:rPr lang="zh-CN" altLang="en-US"/>
              <a:t>设</a:t>
            </a:r>
            <a:r>
              <a:rPr lang="en-US" altLang="zh-CN"/>
              <a:t>l_i=|T_k|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则</a:t>
            </a:r>
            <a:r>
              <a:rPr lang="en-US" altLang="zh-CN"/>
              <a:t>|T_{k-1}|=max{l_j | lcp(i,j)&gt;=l_j}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若</a:t>
            </a:r>
            <a:r>
              <a:rPr lang="en-US" altLang="zh-CN"/>
              <a:t>|T_{k-1}|=0</a:t>
            </a:r>
            <a:r>
              <a:rPr lang="zh-CN" altLang="en-US"/>
              <a:t>，则</a:t>
            </a:r>
            <a:r>
              <a:rPr lang="en-US" altLang="zh-CN"/>
              <a:t>l_i=1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否则</a:t>
            </a:r>
            <a:r>
              <a:rPr lang="en-US" altLang="zh-CN"/>
              <a:t>l_i=|T_{k-1}|+min{j | lcp(i,j)&gt;=|T_{k-1}|}-i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可以用后缀数组来优化转移。</a:t>
            </a:r>
            <a:endParaRPr lang="zh-CN" altLang="en-US"/>
          </a:p>
          <a:p>
            <a:r>
              <a:rPr lang="zh-CN" altLang="en-US"/>
              <a:t>答案顺便</a:t>
            </a:r>
            <a:r>
              <a:rPr lang="en-US" altLang="zh-CN"/>
              <a:t>dp</a:t>
            </a:r>
            <a:r>
              <a:rPr lang="zh-CN" altLang="en-US"/>
              <a:t>一下就好了。</a:t>
            </a:r>
            <a:endParaRPr lang="zh-CN" altLang="en-US"/>
          </a:p>
          <a:p>
            <a:r>
              <a:rPr lang="zh-CN" altLang="en-US"/>
              <a:t>时间复杂度</a:t>
            </a:r>
            <a:r>
              <a:rPr lang="en-US" altLang="zh-CN"/>
              <a:t>O(nlogn)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Mateusz and an Infinite Sequence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4130" y="1676400"/>
            <a:ext cx="9601200" cy="468503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给你一个长度为</a:t>
            </a:r>
            <a:r>
              <a:rPr lang="en-US" altLang="zh-CN"/>
              <a:t>d</a:t>
            </a:r>
            <a:r>
              <a:rPr lang="zh-CN" altLang="en-US"/>
              <a:t>的数组</a:t>
            </a:r>
            <a:r>
              <a:rPr lang="en-US" altLang="zh-CN"/>
              <a:t>gen</a:t>
            </a:r>
            <a:r>
              <a:rPr lang="zh-CN" altLang="en-US"/>
              <a:t>和模数</a:t>
            </a:r>
            <a:r>
              <a:rPr lang="en-US" altLang="zh-CN"/>
              <a:t>m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定义序列</a:t>
            </a:r>
            <a:r>
              <a:rPr lang="en-US" altLang="zh-CN"/>
              <a:t>M_k</a:t>
            </a:r>
            <a:r>
              <a:rPr lang="zh-CN" altLang="en-US"/>
              <a:t>如下：</a:t>
            </a:r>
            <a:endParaRPr lang="zh-CN" altLang="en-US"/>
          </a:p>
          <a:p>
            <a:r>
              <a:rPr lang="en-US" altLang="zh-CN"/>
              <a:t>M_0={0}</a:t>
            </a:r>
            <a:endParaRPr lang="en-US" altLang="zh-CN"/>
          </a:p>
          <a:p>
            <a:r>
              <a:rPr lang="en-US" altLang="zh-CN"/>
              <a:t>M_k(k&gt;=1)</a:t>
            </a:r>
            <a:r>
              <a:rPr lang="zh-CN" altLang="en-US"/>
              <a:t>是将</a:t>
            </a:r>
            <a:r>
              <a:rPr lang="en-US" altLang="zh-CN"/>
              <a:t>M_{k-1}</a:t>
            </a:r>
            <a:r>
              <a:rPr lang="zh-CN" altLang="en-US"/>
              <a:t>复制</a:t>
            </a:r>
            <a:r>
              <a:rPr lang="en-US" altLang="zh-CN"/>
              <a:t>d</a:t>
            </a:r>
            <a:r>
              <a:rPr lang="zh-CN" altLang="en-US"/>
              <a:t>份，且复制的第</a:t>
            </a:r>
            <a:r>
              <a:rPr lang="en-US" altLang="zh-CN"/>
              <a:t>i</a:t>
            </a:r>
            <a:r>
              <a:rPr lang="zh-CN" altLang="en-US"/>
              <a:t>份的所有元素都要加上</a:t>
            </a:r>
            <a:r>
              <a:rPr lang="en-US" altLang="zh-CN"/>
              <a:t>gen_i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保证</a:t>
            </a:r>
            <a:r>
              <a:rPr lang="en-US" altLang="zh-CN"/>
              <a:t>gen_1=0</a:t>
            </a:r>
            <a:r>
              <a:rPr lang="zh-CN" altLang="en-US"/>
              <a:t>，给你一个序列</a:t>
            </a:r>
            <a:r>
              <a:rPr lang="en-US" altLang="zh-CN"/>
              <a:t>B</a:t>
            </a:r>
            <a:r>
              <a:rPr lang="zh-CN" altLang="en-US"/>
              <a:t>和两个数</a:t>
            </a:r>
            <a:r>
              <a:rPr lang="en-US" altLang="zh-CN"/>
              <a:t>l,r</a:t>
            </a:r>
            <a:r>
              <a:rPr lang="zh-CN" altLang="en-US"/>
              <a:t>，问</a:t>
            </a:r>
            <a:r>
              <a:rPr lang="en-US" altLang="zh-CN"/>
              <a:t>B</a:t>
            </a:r>
            <a:r>
              <a:rPr lang="zh-CN" altLang="en-US"/>
              <a:t>在</a:t>
            </a:r>
            <a:r>
              <a:rPr lang="en-US" altLang="zh-CN"/>
              <a:t>M_{oo}</a:t>
            </a:r>
            <a:r>
              <a:rPr lang="zh-CN" altLang="en-US"/>
              <a:t>的</a:t>
            </a:r>
            <a:r>
              <a:rPr lang="en-US" altLang="zh-CN"/>
              <a:t>[l,r]</a:t>
            </a:r>
            <a:r>
              <a:rPr lang="zh-CN" altLang="en-US"/>
              <a:t>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间共出现了多少次。</a:t>
            </a:r>
            <a:endParaRPr lang="zh-CN" altLang="en-US"/>
          </a:p>
          <a:p>
            <a:r>
              <a:rPr lang="en-US" altLang="zh-CN"/>
              <a:t>2&lt;=d&lt;=20,2&lt;=m&lt;=60,|B|&lt;=	30000,1&lt;=l&lt;=r&lt;=1e18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93813" y="5805264"/>
            <a:ext cx="2928391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dirty="0"/>
              <a:t>Source</a:t>
            </a:r>
            <a:r>
              <a:rPr lang="zh-CN" altLang="en-US" dirty="0"/>
              <a:t>：</a:t>
            </a:r>
            <a:r>
              <a:rPr lang="en-US" altLang="zh-CN" dirty="0"/>
              <a:t>Hello2019	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Mateusz and an Infinite Sequence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4130" y="1676400"/>
            <a:ext cx="9601200" cy="468503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对于一个</a:t>
            </a:r>
            <a:r>
              <a:rPr lang="en-US" altLang="zh-CN"/>
              <a:t>M_{oo}</a:t>
            </a:r>
            <a:r>
              <a:rPr lang="zh-CN" altLang="en-US"/>
              <a:t>的区间，我们维护以下信息：</a:t>
            </a:r>
            <a:endParaRPr lang="zh-CN" altLang="en-US"/>
          </a:p>
          <a:p>
            <a:r>
              <a:rPr lang="zh-CN" altLang="en-US"/>
              <a:t>长度</a:t>
            </a:r>
            <a:r>
              <a:rPr lang="en-US" altLang="zh-CN"/>
              <a:t>len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的出现次数</a:t>
            </a:r>
            <a:r>
              <a:rPr lang="en-US" altLang="zh-CN"/>
              <a:t>ans</a:t>
            </a:r>
            <a:r>
              <a:rPr lang="zh-CN" altLang="en-US"/>
              <a:t>，</a:t>
            </a:r>
            <a:endParaRPr lang="zh-CN" altLang="en-US"/>
          </a:p>
          <a:p>
            <a:r>
              <a:rPr lang="en-US" altLang="zh-CN"/>
              <a:t>bitset pre,suf</a:t>
            </a:r>
            <a:r>
              <a:rPr lang="zh-CN" altLang="en-US"/>
              <a:t>，</a:t>
            </a:r>
            <a:r>
              <a:rPr lang="en-US" altLang="zh-CN"/>
              <a:t>pre[i]</a:t>
            </a:r>
            <a:r>
              <a:rPr lang="zh-CN" altLang="en-US"/>
              <a:t>表示其长度为</a:t>
            </a:r>
            <a:r>
              <a:rPr lang="en-US" altLang="zh-CN"/>
              <a:t>i</a:t>
            </a:r>
            <a:r>
              <a:rPr lang="zh-CN" altLang="en-US"/>
              <a:t>的后缀能否和</a:t>
            </a:r>
            <a:r>
              <a:rPr lang="en-US" altLang="zh-CN"/>
              <a:t>B</a:t>
            </a:r>
            <a:r>
              <a:rPr lang="zh-CN" altLang="en-US"/>
              <a:t>长度为</a:t>
            </a:r>
            <a:r>
              <a:rPr lang="en-US" altLang="zh-CN"/>
              <a:t>i</a:t>
            </a:r>
            <a:r>
              <a:rPr lang="zh-CN" altLang="en-US"/>
              <a:t>的前缀匹配</a:t>
            </a:r>
            <a:r>
              <a:rPr lang="en-US" altLang="zh-CN"/>
              <a:t>(</a:t>
            </a:r>
            <a:r>
              <a:rPr lang="zh-CN" altLang="en-US"/>
              <a:t>不足的地方认为可以匹配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suf</a:t>
            </a:r>
            <a:r>
              <a:rPr lang="en-US" altLang="zh-CN">
                <a:sym typeface="+mn-ea"/>
              </a:rPr>
              <a:t>[i]</a:t>
            </a:r>
            <a:r>
              <a:rPr lang="zh-CN" altLang="en-US">
                <a:sym typeface="+mn-ea"/>
              </a:rPr>
              <a:t>表示其长度为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的前缀能否和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长度为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的后缀匹配。</a:t>
            </a:r>
            <a:r>
              <a:rPr lang="en-US" altLang="zh-CN"/>
              <a:t>	</a:t>
            </a:r>
            <a:endParaRPr lang="en-US" altLang="zh-CN"/>
          </a:p>
          <a:p>
            <a:r>
              <a:rPr lang="zh-CN" altLang="en-US"/>
              <a:t>则可以在</a:t>
            </a:r>
            <a:r>
              <a:rPr lang="en-US" altLang="zh-CN"/>
              <a:t>O(|B|/32)</a:t>
            </a:r>
            <a:r>
              <a:rPr lang="zh-CN" altLang="en-US"/>
              <a:t>的时间内合并两个区间的信息。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Mateusz and an Infinite Sequence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4130" y="1676400"/>
            <a:ext cx="9601200" cy="468503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下面类似数位</a:t>
            </a:r>
            <a:r>
              <a:rPr lang="en-US" altLang="zh-CN"/>
              <a:t>dp</a:t>
            </a:r>
            <a:r>
              <a:rPr lang="zh-CN" altLang="en-US"/>
              <a:t>搞一下就好了。</a:t>
            </a:r>
            <a:endParaRPr lang="zh-CN" altLang="en-US"/>
          </a:p>
          <a:p>
            <a:r>
              <a:rPr lang="en-US" altLang="zh-CN"/>
              <a:t>dp[i][v]</a:t>
            </a:r>
            <a:r>
              <a:rPr lang="zh-CN" altLang="en-US"/>
              <a:t>表示</a:t>
            </a:r>
            <a:r>
              <a:rPr lang="en-US" altLang="zh-CN"/>
              <a:t>M_0={v}</a:t>
            </a:r>
            <a:r>
              <a:rPr lang="zh-CN" altLang="en-US"/>
              <a:t>时</a:t>
            </a:r>
            <a:r>
              <a:rPr lang="en-US" altLang="zh-CN"/>
              <a:t>M_i</a:t>
            </a:r>
            <a:r>
              <a:rPr lang="zh-CN" altLang="en-US"/>
              <a:t>的信息。</a:t>
            </a:r>
            <a:endParaRPr lang="zh-CN" altLang="en-US"/>
          </a:p>
          <a:p>
            <a:r>
              <a:rPr lang="zh-CN" altLang="en-US"/>
              <a:t>时间复杂度</a:t>
            </a:r>
            <a:r>
              <a:rPr lang="en-US" altLang="zh-CN"/>
              <a:t>O(log(r)*m*d*|B|/32)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Manju 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4130" y="1676400"/>
            <a:ext cx="9601200" cy="468503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给你一个序列</a:t>
            </a:r>
            <a:r>
              <a:rPr lang="en-US" altLang="zh-CN"/>
              <a:t>a_{1..n}</a:t>
            </a:r>
            <a:r>
              <a:rPr lang="zh-CN" altLang="en-US"/>
              <a:t>，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交替操作，</a:t>
            </a:r>
            <a:r>
              <a:rPr lang="en-US" altLang="zh-CN"/>
              <a:t>A</a:t>
            </a:r>
            <a:r>
              <a:rPr lang="zh-CN" altLang="en-US"/>
              <a:t>先手。</a:t>
            </a:r>
            <a:endParaRPr lang="zh-CN" altLang="en-US"/>
          </a:p>
          <a:p>
            <a:r>
              <a:rPr lang="zh-CN" altLang="en-US"/>
              <a:t>每次操作如下：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任意选择一个还未被选择且和对方最后一次选择相邻的元素。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如果不存在满足</a:t>
            </a:r>
            <a:r>
              <a:rPr lang="en-US" altLang="zh-CN"/>
              <a:t>1.</a:t>
            </a:r>
            <a:r>
              <a:rPr lang="zh-CN" altLang="en-US"/>
              <a:t>的条件的元素，或者是</a:t>
            </a:r>
            <a:r>
              <a:rPr lang="en-US" altLang="zh-CN"/>
              <a:t>A</a:t>
            </a:r>
            <a:r>
              <a:rPr lang="zh-CN" altLang="en-US"/>
              <a:t>的第一次选择，则任意选择一个还未被选择的元素。</a:t>
            </a:r>
            <a:endParaRPr lang="zh-CN" altLang="en-US"/>
          </a:p>
          <a:p>
            <a:r>
              <a:rPr lang="zh-CN" altLang="en-US"/>
              <a:t>当所有元素都被选择时，游戏结束。</a:t>
            </a:r>
            <a:endParaRPr lang="zh-CN" altLang="en-US"/>
          </a:p>
          <a:p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都会最大化自己选择的元素的和，求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选择的元素的和。</a:t>
            </a:r>
            <a:endParaRPr lang="zh-CN" altLang="en-US"/>
          </a:p>
          <a:p>
            <a:r>
              <a:rPr lang="en-US" altLang="zh-CN"/>
              <a:t>n&lt;=3e5,a_i&lt;=1000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293813" y="5805264"/>
            <a:ext cx="2928391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dirty="0"/>
              <a:t>Source</a:t>
            </a:r>
            <a:r>
              <a:rPr lang="zh-CN" altLang="en-US" dirty="0"/>
              <a:t>：</a:t>
            </a:r>
            <a:r>
              <a:rPr lang="en-US" altLang="zh-CN" dirty="0"/>
              <a:t>AGC026F	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Manju 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4130" y="1676400"/>
            <a:ext cx="9601200" cy="4685030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将奇数位置的颜色记作B，偶数位置的颜色记作W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1) n%2==0</a:t>
            </a:r>
            <a:endParaRPr lang="en-US" altLang="zh-CN"/>
          </a:p>
          <a:p>
            <a:r>
              <a:rPr lang="en-US" altLang="zh-CN"/>
              <a:t>如果先手选了一个W，且不是最右边的W</a:t>
            </a:r>
            <a:endParaRPr lang="en-US" altLang="zh-CN"/>
          </a:p>
          <a:p>
            <a:r>
              <a:rPr lang="en-US" altLang="zh-CN"/>
              <a:t>序列被分成一奇一偶两半，</a:t>
            </a:r>
            <a:endParaRPr lang="en-US" altLang="zh-CN"/>
          </a:p>
          <a:p>
            <a:r>
              <a:rPr lang="en-US" altLang="zh-CN"/>
              <a:t>此时如果后手选right，则左半边变成后手先选，此时如果后手选最右边的B，则可以带走所有B。</a:t>
            </a:r>
            <a:endParaRPr lang="en-US" altLang="zh-CN"/>
          </a:p>
          <a:p>
            <a:r>
              <a:rPr lang="en-US" altLang="zh-CN"/>
              <a:t>故先手不如选最右边的W。</a:t>
            </a:r>
            <a:endParaRPr lang="en-US" altLang="zh-CN"/>
          </a:p>
          <a:p>
            <a:r>
              <a:rPr lang="en-US" altLang="zh-CN"/>
              <a:t>因此ans=max(sum(B),sum(W))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Manju 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4130" y="1676400"/>
            <a:ext cx="9601200" cy="4685030"/>
          </a:xfrm>
        </p:spPr>
        <p:txBody>
          <a:bodyPr>
            <a:normAutofit lnSpcReduction="20000"/>
          </a:bodyPr>
          <a:lstStyle/>
          <a:p>
            <a:r>
              <a:t>2) n%2==1</a:t>
            </a:r>
          </a:p>
          <a:p>
            <a:r>
              <a:t>如果先手选B，同理必须选最边上的B，此时ans=sum(B)。</a:t>
            </a:r>
          </a:p>
          <a:p>
            <a:r>
              <a:t>如果先手选W，序列会被分成长度都为奇数的两半，后手需要选left or right，然后另一半递归。</a:t>
            </a:r>
          </a:p>
          <a:p>
            <a:r>
              <a:t>如果先手的策略为：先选b，若后手选right，则先手选a，</a:t>
            </a:r>
          </a:p>
          <a:p>
            <a:r>
              <a:t>那么可以将策略改为：先选a，若后手选left，则先手选b。</a:t>
            </a:r>
          </a:p>
          <a:p>
            <a:r>
              <a:t>因此先手的策略中选择的W可以变成递增，即可以变成这样的形式：</a:t>
            </a:r>
          </a:p>
          <a:p>
            <a:r>
              <a:t>先选a,</a:t>
            </a:r>
          </a:p>
          <a:p>
            <a:r>
              <a:t>若后手选right,则先手带走left的B，然后结束；</a:t>
            </a:r>
          </a:p>
          <a:p>
            <a:r>
              <a:t>否则若后手选left，则先手选b然后递归。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Big Secret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给你一个长度为</a:t>
            </a:r>
            <a:r>
              <a:rPr lang="en-US" altLang="zh-CN"/>
              <a:t>n</a:t>
            </a:r>
            <a:r>
              <a:rPr lang="zh-CN" altLang="en-US"/>
              <a:t>的数组</a:t>
            </a:r>
            <a:r>
              <a:rPr lang="en-US" altLang="zh-CN"/>
              <a:t>b</a:t>
            </a:r>
            <a:r>
              <a:rPr lang="zh-CN" altLang="en-US"/>
              <a:t>，请你重新排列</a:t>
            </a:r>
            <a:r>
              <a:rPr lang="en-US" altLang="zh-CN"/>
              <a:t>b</a:t>
            </a:r>
            <a:r>
              <a:rPr lang="zh-CN" altLang="en-US"/>
              <a:t>，使得前缀异或和递增。</a:t>
            </a:r>
            <a:endParaRPr lang="zh-CN" altLang="en-US"/>
          </a:p>
          <a:p>
            <a:r>
              <a:rPr lang="en-US" altLang="zh-CN"/>
              <a:t>n&lt;=1e5,1&lt;=b[i]&lt;2^60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293813" y="5805264"/>
            <a:ext cx="2928391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Source</a:t>
            </a:r>
            <a:r>
              <a:rPr lang="zh-CN" altLang="en-US" dirty="0"/>
              <a:t>：</a:t>
            </a:r>
            <a:r>
              <a:rPr lang="en-US" altLang="zh-CN" dirty="0"/>
              <a:t>CF925C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Manju 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4130" y="1676400"/>
            <a:ext cx="9601200" cy="4685030"/>
          </a:xfrm>
        </p:spPr>
        <p:txBody>
          <a:bodyPr>
            <a:normAutofit lnSpcReduction="20000"/>
          </a:bodyPr>
          <a:lstStyle/>
          <a:p>
            <a:r>
              <a:t>这时可以直接dp，数据结构优化做到O(n \log n)，不过有更好写的方法。</a:t>
            </a:r>
          </a:p>
          <a:p>
            <a:r>
              <a:t>对于策略序列x_{1..k}，k+1段中一定存在恰好一段先手选的是B，其他是W，</a:t>
            </a:r>
          </a:p>
          <a:p>
            <a:r>
              <a:t>最差情况一定是k+1段中sum(B)-sum(W)最小的那一段。</a:t>
            </a:r>
          </a:p>
          <a:p>
            <a:r>
              <a:t>设ans=sum(W)+X，则要求min{sum(B)-sum(W)}&gt;=X；</a:t>
            </a:r>
          </a:p>
          <a:p>
            <a:r>
              <a:t>二分X，O(n) dp。</a:t>
            </a:r>
          </a:p>
          <a:p>
            <a:r>
              <a:t>时间O(n</a:t>
            </a:r>
            <a:r>
              <a:rPr lang="en-US"/>
              <a:t>\</a:t>
            </a:r>
            <a:r>
              <a:t>log{\sum_a})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Coloring Torus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4130" y="1676400"/>
            <a:ext cx="9601200" cy="468503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给你一个整数</a:t>
            </a:r>
            <a:r>
              <a:rPr lang="en-US" altLang="zh-CN"/>
              <a:t>K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请你构造一个</a:t>
            </a:r>
            <a:r>
              <a:rPr lang="en-US" altLang="zh-CN"/>
              <a:t>n*n</a:t>
            </a:r>
            <a:r>
              <a:rPr lang="zh-CN" altLang="en-US"/>
              <a:t>的网格，给每个格子选择</a:t>
            </a:r>
            <a:r>
              <a:rPr lang="en-US" altLang="zh-CN"/>
              <a:t>[1..K]</a:t>
            </a:r>
            <a:r>
              <a:rPr lang="zh-CN" altLang="en-US"/>
              <a:t>中的一个颜色，满足：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所有</a:t>
            </a:r>
            <a:r>
              <a:rPr lang="en-US" altLang="zh-CN"/>
              <a:t>K</a:t>
            </a:r>
            <a:r>
              <a:rPr lang="zh-CN" altLang="en-US"/>
              <a:t>种颜色都出现过。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对于任意颜色</a:t>
            </a:r>
            <a:r>
              <a:rPr lang="en-US" altLang="zh-CN"/>
              <a:t>i,j</a:t>
            </a:r>
            <a:r>
              <a:rPr lang="zh-CN" altLang="en-US"/>
              <a:t>，所有颜色为</a:t>
            </a:r>
            <a:r>
              <a:rPr lang="en-US" altLang="zh-CN"/>
              <a:t>i</a:t>
            </a:r>
            <a:r>
              <a:rPr lang="zh-CN" altLang="en-US"/>
              <a:t>的格子颜色为</a:t>
            </a:r>
            <a:r>
              <a:rPr lang="en-US" altLang="zh-CN"/>
              <a:t>j</a:t>
            </a:r>
            <a:r>
              <a:rPr lang="zh-CN" altLang="en-US"/>
              <a:t>的相邻格子数相同。</a:t>
            </a:r>
            <a:endParaRPr lang="zh-CN" altLang="en-US"/>
          </a:p>
          <a:p>
            <a:r>
              <a:rPr lang="zh-CN" altLang="en-US"/>
              <a:t>这里第</a:t>
            </a:r>
            <a:r>
              <a:rPr lang="en-US" altLang="zh-CN"/>
              <a:t>1</a:t>
            </a:r>
            <a:r>
              <a:rPr lang="zh-CN" altLang="en-US"/>
              <a:t>行</a:t>
            </a:r>
            <a:r>
              <a:rPr lang="en-US" altLang="zh-CN"/>
              <a:t>/</a:t>
            </a:r>
            <a:r>
              <a:rPr lang="zh-CN" altLang="en-US"/>
              <a:t>列和第</a:t>
            </a:r>
            <a:r>
              <a:rPr lang="en-US" altLang="zh-CN"/>
              <a:t>n</a:t>
            </a:r>
            <a:r>
              <a:rPr lang="zh-CN" altLang="en-US"/>
              <a:t>行</a:t>
            </a:r>
            <a:r>
              <a:rPr lang="en-US" altLang="zh-CN"/>
              <a:t>/</a:t>
            </a:r>
            <a:r>
              <a:rPr lang="zh-CN" altLang="en-US"/>
              <a:t>列相邻，因此每个格子都有恰好</a:t>
            </a:r>
            <a:r>
              <a:rPr lang="en-US" altLang="zh-CN"/>
              <a:t>4</a:t>
            </a:r>
            <a:r>
              <a:rPr lang="zh-CN" altLang="en-US"/>
              <a:t>个相邻的格子。</a:t>
            </a:r>
            <a:endParaRPr lang="zh-CN" altLang="en-US"/>
          </a:p>
          <a:p>
            <a:r>
              <a:rPr lang="en-US" altLang="zh-CN"/>
              <a:t>K&lt;=1000,n&lt;=500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293813" y="5805264"/>
            <a:ext cx="2928391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dirty="0"/>
              <a:t>Source</a:t>
            </a:r>
            <a:r>
              <a:rPr lang="zh-CN" altLang="en-US" dirty="0"/>
              <a:t>：</a:t>
            </a:r>
            <a:r>
              <a:rPr lang="en-US" altLang="zh-CN" dirty="0"/>
              <a:t>AGC030C	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Coloring Torus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4130" y="1676400"/>
            <a:ext cx="9601200" cy="4685030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考虑n*n的网格的n条斜线，每个点的相邻点即上面一条斜线的两个点和下面一条斜线的两个点。</a:t>
            </a:r>
            <a:endParaRPr lang="en-US" altLang="zh-CN"/>
          </a:p>
          <a:p>
            <a:r>
              <a:rPr lang="en-US" altLang="zh-CN"/>
              <a:t>令n为偶数，对于每条斜线，要么只用一种颜色，要么用两种颜色交替，这样可以做到[n,2n]种颜色。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293813" y="5805264"/>
            <a:ext cx="2928391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Construction of a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4130" y="1676400"/>
            <a:ext cx="9601200" cy="468503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给你</a:t>
            </a:r>
            <a:r>
              <a:rPr lang="en-US" altLang="zh-CN"/>
              <a:t>n-1</a:t>
            </a:r>
            <a:r>
              <a:rPr lang="zh-CN" altLang="en-US"/>
              <a:t>个</a:t>
            </a:r>
            <a:r>
              <a:rPr lang="en-US" altLang="zh-CN"/>
              <a:t>{1..n}</a:t>
            </a:r>
            <a:r>
              <a:rPr lang="zh-CN" altLang="en-US"/>
              <a:t>的子集，令第</a:t>
            </a:r>
            <a:r>
              <a:rPr lang="en-US" altLang="zh-CN"/>
              <a:t>i</a:t>
            </a:r>
            <a:r>
              <a:rPr lang="zh-CN" altLang="en-US"/>
              <a:t>个为</a:t>
            </a:r>
            <a:r>
              <a:rPr lang="en-US" altLang="zh-CN"/>
              <a:t>E_i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请你在每个</a:t>
            </a:r>
            <a:r>
              <a:rPr lang="en-US" altLang="zh-CN"/>
              <a:t>E_i</a:t>
            </a:r>
            <a:r>
              <a:rPr lang="zh-CN" altLang="en-US"/>
              <a:t>中选出两个元素</a:t>
            </a:r>
            <a:r>
              <a:rPr lang="en-US" altLang="zh-CN"/>
              <a:t>u_i,v_i</a:t>
            </a:r>
            <a:r>
              <a:rPr lang="zh-CN" altLang="en-US"/>
              <a:t>，使得所有</a:t>
            </a:r>
            <a:r>
              <a:rPr lang="en-US" altLang="zh-CN"/>
              <a:t>(u_i,v_i)</a:t>
            </a:r>
            <a:r>
              <a:rPr lang="zh-CN" altLang="en-US"/>
              <a:t>构成一棵树。</a:t>
            </a:r>
            <a:endParaRPr lang="zh-CN" altLang="en-US"/>
          </a:p>
          <a:p>
            <a:r>
              <a:rPr lang="zh-CN" altLang="en-US"/>
              <a:t>无解输出</a:t>
            </a:r>
            <a:r>
              <a:rPr lang="en-US" altLang="zh-CN"/>
              <a:t>-1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n&lt;=1e5,\sum |E_i|&lt;=2e5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293813" y="5805264"/>
            <a:ext cx="2928391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dirty="0"/>
              <a:t>Source</a:t>
            </a:r>
            <a:r>
              <a:rPr lang="zh-CN" altLang="en-US" dirty="0"/>
              <a:t>：</a:t>
            </a:r>
            <a:r>
              <a:rPr lang="en-US" altLang="zh-CN" dirty="0"/>
              <a:t>AGC029F	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Construction of a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4130" y="1676400"/>
            <a:ext cx="9601200" cy="4685030"/>
          </a:xfrm>
        </p:spPr>
        <p:txBody>
          <a:bodyPr>
            <a:normAutofit lnSpcReduction="10000"/>
          </a:bodyPr>
          <a:lstStyle/>
          <a:p/>
          <a:p>
            <a:r>
              <a:t>考虑以1为根时，n-1条边就形如(u,p_u)；</a:t>
            </a:r>
          </a:p>
          <a:p>
            <a:r>
              <a:t>建一张二分图，左边的a和右边的b有边当且仅当a \in E_b；</a:t>
            </a:r>
          </a:p>
          <a:p>
            <a:r>
              <a:t>网络流求出(2..n)和E_{1..n-1}的一个完美匹配，</a:t>
            </a:r>
          </a:p>
          <a:p>
            <a:r>
              <a:t>如果不存在完美匹配显然无解；</a:t>
            </a:r>
          </a:p>
          <a:p>
            <a:r>
              <a:t>然后将1放入队列，每次取出队头x，对于所有x \in E_i且没访问过的i，将i的匹配点记作match[i]，令p[match[i]]=x，并将match[i]入队。</a:t>
            </a:r>
          </a:p>
          <a:p>
            <a:r>
              <a:t>这样如果最后存在没有被入队的点，说明二分图一开始就不连通，那么显然无解。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constructive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4130" y="1676400"/>
            <a:ext cx="9601200" cy="4685030"/>
          </a:xfrm>
        </p:spPr>
        <p:txBody>
          <a:bodyPr>
            <a:normAutofit lnSpcReduction="10000"/>
          </a:bodyPr>
          <a:lstStyle/>
          <a:p>
            <a:r>
              <a:rPr lang="zh-CN"/>
              <a:t>给你一个整数</a:t>
            </a:r>
            <a:r>
              <a:rPr lang="en-US" altLang="zh-CN"/>
              <a:t>n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请你构造一个</a:t>
            </a:r>
            <a:r>
              <a:rPr lang="en-US" altLang="zh-CN"/>
              <a:t>n*n</a:t>
            </a:r>
            <a:r>
              <a:rPr lang="zh-CN" altLang="en-US"/>
              <a:t>的矩阵</a:t>
            </a:r>
            <a:r>
              <a:rPr lang="en-US" altLang="zh-CN"/>
              <a:t>A</a:t>
            </a:r>
            <a:r>
              <a:rPr lang="zh-CN" altLang="en-US"/>
              <a:t>，满足</a:t>
            </a:r>
            <a:r>
              <a:rPr lang="en-US" altLang="zh-CN"/>
              <a:t>A</a:t>
            </a:r>
            <a:r>
              <a:rPr lang="zh-CN" altLang="en-US"/>
              <a:t>的每行每列都是</a:t>
            </a:r>
            <a:r>
              <a:rPr lang="en-US" altLang="zh-CN"/>
              <a:t>1..n</a:t>
            </a:r>
            <a:r>
              <a:rPr lang="zh-CN" altLang="en-US"/>
              <a:t>的一个排列，且对于任意</a:t>
            </a:r>
            <a:r>
              <a:rPr lang="en-US" altLang="zh-CN"/>
              <a:t>i&lt;j</a:t>
            </a:r>
            <a:r>
              <a:rPr lang="zh-CN" altLang="en-US"/>
              <a:t>，</a:t>
            </a:r>
            <a:r>
              <a:rPr lang="en-US" altLang="zh-CN"/>
              <a:t>A_{i,j}!=A_{j,i}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无解输出</a:t>
            </a:r>
            <a:r>
              <a:rPr lang="en-US" altLang="zh-CN"/>
              <a:t>-1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n&lt;=1000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constructive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4130" y="1676400"/>
            <a:ext cx="9601200" cy="4685030"/>
          </a:xfrm>
        </p:spPr>
        <p:txBody>
          <a:bodyPr>
            <a:normAutofit lnSpcReduction="10000"/>
          </a:bodyPr>
          <a:lstStyle/>
          <a:p>
            <a:r>
              <a:t>首先考虑这样一个构造：首先令对角线上都是1，然后把每个1的右边置为2，2的右边置为3。。</a:t>
            </a:r>
          </a:p>
          <a:p>
            <a:r>
              <a:t>可以发现，这样在n为奇数时满足要求的。</a:t>
            </a:r>
          </a:p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constructive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4130" y="1676400"/>
            <a:ext cx="9601200" cy="4685030"/>
          </a:xfrm>
        </p:spPr>
        <p:txBody>
          <a:bodyPr>
            <a:normAutofit lnSpcReduction="10000"/>
          </a:bodyPr>
          <a:lstStyle/>
          <a:p>
            <a:r>
              <a:t>下面考虑n为偶数的情况。</a:t>
            </a:r>
          </a:p>
          <a:p>
            <a:r>
              <a:t>当n=2时，显然无解。</a:t>
            </a:r>
          </a:p>
          <a:p>
            <a:r>
              <a:t>当n=4时，通过爆搜发现有解。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constructive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4130" y="1676400"/>
            <a:ext cx="9601200" cy="4685030"/>
          </a:xfrm>
        </p:spPr>
        <p:txBody>
          <a:bodyPr>
            <a:normAutofit lnSpcReduction="10000"/>
          </a:bodyPr>
          <a:lstStyle/>
          <a:p>
            <a:r>
              <a:t>对于一般的n，考虑将n*n的矩阵分成4个(n/2)*(n/2)的子矩阵，</a:t>
            </a:r>
          </a:p>
          <a:p>
            <a:r>
              <a:t>令[1,n/2]放在左上和右下的子矩阵，[n/2+1,n]放在右上和左下的子矩阵。</a:t>
            </a:r>
          </a:p>
          <a:p>
            <a:r>
              <a:t>对于[1,n/2]只用递归构造即可(当n=4时不能递归，需要特判)；</a:t>
            </a:r>
          </a:p>
          <a:p>
            <a:r>
              <a:t>对于[n/2+1,n]，</a:t>
            </a:r>
          </a:p>
          <a:p>
            <a:r>
              <a:t>先随便构造出左下角那个子矩阵(比如用n为奇数时那个构造)，</a:t>
            </a:r>
          </a:p>
          <a:p>
            <a:r>
              <a:t>然后先令右上角的子矩阵满足a[i][j]=a[j][i]，即左下角子矩阵的转置矩阵，</a:t>
            </a:r>
          </a:p>
          <a:p>
            <a:r>
              <a:t>然后将这个矩阵循环右移一位，这样当n/2&gt;1时显然满足要求。	</a:t>
            </a:r>
          </a:p>
          <a:p>
            <a:r>
              <a:t>因此当且仅当n=2时无解。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4130" y="1676400"/>
            <a:ext cx="9601200" cy="468503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给你一个仅含小写字母的字符串</a:t>
            </a:r>
            <a:r>
              <a:rPr lang="en-US" altLang="zh-CN"/>
              <a:t>t_{1..n}</a:t>
            </a:r>
            <a:endParaRPr lang="zh-CN" altLang="en-US"/>
          </a:p>
          <a:p>
            <a:r>
              <a:rPr lang="zh-CN" altLang="en-US"/>
              <a:t>这样定义一个字符串序列</a:t>
            </a:r>
            <a:r>
              <a:rPr lang="en-US" altLang="zh-CN"/>
              <a:t>s_{1..n}</a:t>
            </a:r>
            <a:endParaRPr lang="zh-CN" altLang="en-US"/>
          </a:p>
          <a:p>
            <a:r>
              <a:rPr lang="en-US" altLang="zh-CN"/>
              <a:t>s_0</a:t>
            </a:r>
            <a:r>
              <a:rPr lang="zh-CN" altLang="en-US"/>
              <a:t>为空</a:t>
            </a:r>
            <a:endParaRPr lang="zh-CN" altLang="en-US"/>
          </a:p>
          <a:p>
            <a:r>
              <a:rPr lang="en-US" altLang="zh-CN"/>
              <a:t>s_i</a:t>
            </a:r>
            <a:r>
              <a:rPr lang="zh-CN" altLang="en-US"/>
              <a:t>由在</a:t>
            </a:r>
            <a:r>
              <a:rPr lang="en-US" altLang="zh-CN"/>
              <a:t>s_{i-1}</a:t>
            </a:r>
            <a:r>
              <a:rPr lang="zh-CN" altLang="en-US"/>
              <a:t>的每个字符之间以及开头</a:t>
            </a:r>
            <a:r>
              <a:rPr lang="en-US" altLang="zh-CN"/>
              <a:t>,</a:t>
            </a:r>
            <a:r>
              <a:rPr lang="zh-CN" altLang="en-US"/>
              <a:t>结尾插入</a:t>
            </a:r>
            <a:r>
              <a:rPr lang="en-US" altLang="zh-CN"/>
              <a:t>t_i</a:t>
            </a:r>
            <a:r>
              <a:rPr lang="zh-CN" altLang="en-US"/>
              <a:t>得到。</a:t>
            </a:r>
            <a:endParaRPr lang="zh-CN" altLang="en-US"/>
          </a:p>
          <a:p>
            <a:r>
              <a:rPr lang="zh-CN" altLang="en-US"/>
              <a:t>求</a:t>
            </a:r>
            <a:r>
              <a:rPr lang="en-US" altLang="zh-CN"/>
              <a:t>s_n</a:t>
            </a:r>
            <a:r>
              <a:rPr lang="zh-CN" altLang="en-US"/>
              <a:t>的本质不同的子序列个数，</a:t>
            </a:r>
            <a:r>
              <a:rPr lang="en-US" altLang="zh-CN"/>
              <a:t>mod 998244353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n&lt;=2000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Big Secret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a^x&gt;a 等价于 a在x的最高位为0。</a:t>
            </a:r>
          </a:p>
          <a:p>
            <a:r>
              <a:t>首先考虑最高位最大的那个数</a:t>
            </a:r>
            <a:r>
              <a:rPr lang="en-US"/>
              <a:t>mx</a:t>
            </a:r>
            <a:r>
              <a:t>，</a:t>
            </a:r>
          </a:p>
          <a:p>
            <a:r>
              <a:t>如果有多个数最高位也是这个位，那么无解；</a:t>
            </a:r>
          </a:p>
          <a:p>
            <a:r>
              <a:t>接下来考虑下一位，</a:t>
            </a:r>
          </a:p>
          <a:p>
            <a:r>
              <a:t>如果</a:t>
            </a:r>
            <a:r>
              <a:rPr lang="en-US"/>
              <a:t>mx</a:t>
            </a:r>
            <a:r>
              <a:t>这一位为0，则允许1个，否则允许2个；</a:t>
            </a:r>
          </a:p>
          <a:p>
            <a:r>
              <a:t>同理，考虑第i位时，第i位为1的数有x个，则允许x+1个数最高位为i。</a:t>
            </a:r>
          </a:p>
          <a:p>
            <a:r>
              <a:t>时间O(nlog_A)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4130" y="1676400"/>
            <a:ext cx="9601200" cy="4685030"/>
          </a:xfrm>
        </p:spPr>
        <p:txBody>
          <a:bodyPr>
            <a:normAutofit lnSpcReduction="10000"/>
          </a:bodyPr>
          <a:lstStyle/>
          <a:p/>
          <a:p>
            <a:r>
              <a:t>考虑这样一个操作：s_i=s_{i-1}cs_{i-1}</a:t>
            </a:r>
          </a:p>
          <a:p>
            <a:r>
              <a:t>对</a:t>
            </a:r>
            <a:r>
              <a:rPr lang="en-US"/>
              <a:t>t</a:t>
            </a:r>
            <a:r>
              <a:t>_{1..n}顺序执行原操作等价于对</a:t>
            </a:r>
            <a:r>
              <a:rPr lang="en-US"/>
              <a:t>t</a:t>
            </a:r>
            <a:r>
              <a:t>_{n..1}顺序执行新操作。</a:t>
            </a:r>
          </a:p>
          <a:p>
            <a:r>
              <a:t>考虑如何对一个字符串的子序列进行计数，建个自动机转化成路径计数。</a:t>
            </a:r>
          </a:p>
          <a:p>
            <a:r>
              <a:t>考虑如何合并两个字符串，dp[i][j]表示第一条边为i，即将走j(j=0表示结束)即可，合并等价于矩阵乘法。</a:t>
            </a:r>
          </a:p>
          <a:p>
            <a:r>
              <a:t>O(m^3n)。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Immortal … Universe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有仅由</a:t>
            </a:r>
            <a:r>
              <a:rPr lang="en-US" altLang="zh-CN"/>
              <a:t>P</a:t>
            </a:r>
            <a:r>
              <a:rPr lang="zh-CN" altLang="en-US"/>
              <a:t>和</a:t>
            </a:r>
            <a:r>
              <a:rPr lang="en-US" altLang="zh-CN"/>
              <a:t>V</a:t>
            </a:r>
            <a:r>
              <a:rPr lang="zh-CN" altLang="en-US"/>
              <a:t>组成的</a:t>
            </a:r>
            <a:r>
              <a:rPr lang="zh-CN"/>
              <a:t>两个字符串</a:t>
            </a:r>
            <a:r>
              <a:rPr lang="en-US" altLang="zh-CN"/>
              <a:t>A,B</a:t>
            </a:r>
            <a:r>
              <a:rPr lang="zh-CN" altLang="en-US"/>
              <a:t>。其中</a:t>
            </a:r>
            <a:r>
              <a:rPr lang="en-US" altLang="zh-CN"/>
              <a:t>P</a:t>
            </a:r>
            <a:r>
              <a:rPr lang="zh-CN" altLang="en-US"/>
              <a:t>表示选了之后会亏</a:t>
            </a:r>
            <a:r>
              <a:rPr lang="en-US" altLang="zh-CN"/>
              <a:t>1</a:t>
            </a:r>
            <a:r>
              <a:rPr lang="zh-CN" altLang="en-US"/>
              <a:t>元，</a:t>
            </a:r>
            <a:r>
              <a:rPr lang="en-US" altLang="zh-CN"/>
              <a:t>V</a:t>
            </a:r>
            <a:r>
              <a:rPr lang="zh-CN" altLang="en-US"/>
              <a:t>表示选了之后会赚</a:t>
            </a:r>
            <a:r>
              <a:rPr lang="en-US" altLang="zh-CN"/>
              <a:t>1</a:t>
            </a:r>
            <a:r>
              <a:rPr lang="zh-CN" altLang="en-US"/>
              <a:t>元。</a:t>
            </a:r>
            <a:endParaRPr lang="zh-CN" altLang="en-US"/>
          </a:p>
          <a:p>
            <a:r>
              <a:rPr lang="zh-CN" altLang="en-US"/>
              <a:t>男孩一开始有</a:t>
            </a:r>
            <a:r>
              <a:rPr lang="en-US" altLang="zh-CN"/>
              <a:t>1</a:t>
            </a:r>
            <a:r>
              <a:rPr lang="zh-CN" altLang="en-US"/>
              <a:t>元。他每次会随机选择其中一个非空字符串，取走其开头字符。当男孩没钱的时候，他就破产了。</a:t>
            </a:r>
            <a:endParaRPr lang="zh-CN" altLang="en-US"/>
          </a:p>
          <a:p>
            <a:r>
              <a:rPr lang="zh-CN" altLang="en-US"/>
              <a:t>然而，当他只有</a:t>
            </a:r>
            <a:r>
              <a:rPr lang="en-US" altLang="zh-CN"/>
              <a:t>1</a:t>
            </a:r>
            <a:r>
              <a:rPr lang="zh-CN" altLang="en-US"/>
              <a:t>元的时候，他会得知两个字符串的开头字符</a:t>
            </a:r>
            <a:r>
              <a:rPr lang="en-US" altLang="zh-CN"/>
              <a:t>(</a:t>
            </a:r>
            <a:r>
              <a:rPr lang="zh-CN" altLang="en-US"/>
              <a:t>如果存在的话</a:t>
            </a:r>
            <a:r>
              <a:rPr lang="en-US" altLang="zh-CN"/>
              <a:t>)</a:t>
            </a:r>
            <a:r>
              <a:rPr lang="zh-CN" altLang="en-US"/>
              <a:t>，这时他会贪心，能选</a:t>
            </a:r>
            <a:r>
              <a:rPr lang="en-US" altLang="zh-CN"/>
              <a:t>V</a:t>
            </a:r>
            <a:r>
              <a:rPr lang="zh-CN" altLang="en-US"/>
              <a:t>就随机选一个</a:t>
            </a:r>
            <a:r>
              <a:rPr lang="en-US" altLang="zh-CN"/>
              <a:t>V</a:t>
            </a:r>
            <a:r>
              <a:rPr lang="zh-CN" altLang="en-US"/>
              <a:t>。当然，如果此时只能选</a:t>
            </a:r>
            <a:r>
              <a:rPr lang="en-US" altLang="zh-CN"/>
              <a:t>P</a:t>
            </a:r>
            <a:r>
              <a:rPr lang="zh-CN" altLang="en-US"/>
              <a:t>，那他就破产了。</a:t>
            </a:r>
            <a:endParaRPr lang="zh-CN" altLang="en-US"/>
          </a:p>
          <a:p>
            <a:r>
              <a:rPr lang="zh-CN" altLang="en-US"/>
              <a:t>现在给你两个仅由</a:t>
            </a:r>
            <a:r>
              <a:rPr lang="en-US" altLang="zh-CN"/>
              <a:t>P,V,?</a:t>
            </a:r>
            <a:r>
              <a:rPr lang="zh-CN" altLang="en-US"/>
              <a:t>组成的字符串</a:t>
            </a:r>
            <a:r>
              <a:rPr lang="en-US" altLang="zh-CN"/>
              <a:t>A,B</a:t>
            </a:r>
            <a:r>
              <a:rPr lang="zh-CN" altLang="en-US"/>
              <a:t>，问在把每个</a:t>
            </a:r>
            <a:r>
              <a:rPr lang="en-US" altLang="zh-CN"/>
              <a:t>?</a:t>
            </a:r>
            <a:r>
              <a:rPr lang="zh-CN" altLang="en-US"/>
              <a:t>替换成</a:t>
            </a:r>
            <a:r>
              <a:rPr lang="en-US" altLang="zh-CN"/>
              <a:t>P</a:t>
            </a:r>
            <a:r>
              <a:rPr lang="zh-CN" altLang="en-US"/>
              <a:t>或</a:t>
            </a:r>
            <a:r>
              <a:rPr lang="en-US" altLang="zh-CN"/>
              <a:t>V</a:t>
            </a:r>
            <a:r>
              <a:rPr lang="zh-CN" altLang="en-US"/>
              <a:t>的所有情况中，有多少种情况男孩一定不会破产。模</a:t>
            </a:r>
            <a:r>
              <a:rPr lang="en-US" altLang="zh-CN"/>
              <a:t>998244353</a:t>
            </a:r>
            <a:endParaRPr lang="zh-CN" altLang="en-US"/>
          </a:p>
          <a:p>
            <a:r>
              <a:rPr lang="en-US" altLang="zh-CN"/>
              <a:t>|A|,|B|&lt;=5000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293813" y="6172294"/>
            <a:ext cx="2928391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Source</a:t>
            </a:r>
            <a:r>
              <a:rPr lang="zh-CN" altLang="en-US" dirty="0"/>
              <a:t>：</a:t>
            </a:r>
            <a:r>
              <a:rPr lang="en-US" altLang="zh-CN" dirty="0"/>
              <a:t>EC final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Immortal … Universe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考虑什么情况下男孩可能破产。</a:t>
            </a:r>
            <a:endParaRPr lang="zh-CN" altLang="en-US"/>
          </a:p>
          <a:p>
            <a:r>
              <a:rPr lang="zh-CN" altLang="en-US"/>
              <a:t>当男孩下一步就要破产时，假设</a:t>
            </a:r>
            <a:r>
              <a:rPr lang="en-US" altLang="zh-CN"/>
              <a:t>A</a:t>
            </a:r>
            <a:r>
              <a:rPr lang="zh-CN" altLang="en-US"/>
              <a:t>取到了</a:t>
            </a:r>
            <a:r>
              <a:rPr lang="en-US" altLang="zh-CN"/>
              <a:t>i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取到了</a:t>
            </a:r>
            <a:r>
              <a:rPr lang="en-US" altLang="zh-CN"/>
              <a:t>j</a:t>
            </a:r>
            <a:r>
              <a:rPr lang="zh-CN" altLang="en-US"/>
              <a:t>，则</a:t>
            </a:r>
            <a:r>
              <a:rPr lang="en-US" altLang="zh-CN"/>
              <a:t>A[i]=P</a:t>
            </a:r>
            <a:r>
              <a:rPr lang="zh-CN" altLang="en-US"/>
              <a:t>或</a:t>
            </a:r>
            <a:r>
              <a:rPr lang="en-US" altLang="zh-CN"/>
              <a:t>i&gt;|A|</a:t>
            </a:r>
            <a:r>
              <a:rPr lang="zh-CN" altLang="en-US"/>
              <a:t>，且</a:t>
            </a:r>
            <a:r>
              <a:rPr lang="en-US" altLang="zh-CN"/>
              <a:t>B[j]=P</a:t>
            </a:r>
            <a:r>
              <a:rPr lang="zh-CN" altLang="en-US"/>
              <a:t>或</a:t>
            </a:r>
            <a:r>
              <a:rPr lang="en-US" altLang="zh-CN"/>
              <a:t>j&gt;|B|</a:t>
            </a:r>
            <a:r>
              <a:rPr lang="zh-CN" altLang="en-US"/>
              <a:t>，且</a:t>
            </a:r>
            <a:r>
              <a:rPr lang="en-US" altLang="zh-CN"/>
              <a:t>sum(A[1..i-1])+sum(B[1..j-1])=0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同时，反过来，如果存在</a:t>
            </a:r>
            <a:r>
              <a:rPr lang="en-US" altLang="zh-CN"/>
              <a:t>i,j</a:t>
            </a:r>
            <a:r>
              <a:rPr lang="zh-CN" altLang="en-US"/>
              <a:t>，满足</a:t>
            </a:r>
            <a:r>
              <a:rPr lang="en-US" altLang="zh-CN">
                <a:sym typeface="+mn-ea"/>
              </a:rPr>
              <a:t>A[i]=P</a:t>
            </a:r>
            <a:r>
              <a:rPr lang="zh-CN" altLang="en-US">
                <a:sym typeface="+mn-ea"/>
              </a:rPr>
              <a:t>或</a:t>
            </a:r>
            <a:r>
              <a:rPr lang="en-US" altLang="zh-CN">
                <a:sym typeface="+mn-ea"/>
              </a:rPr>
              <a:t>i&gt;|A|</a:t>
            </a:r>
            <a:r>
              <a:rPr lang="zh-CN" altLang="en-US">
                <a:sym typeface="+mn-ea"/>
              </a:rPr>
              <a:t>，且</a:t>
            </a:r>
            <a:r>
              <a:rPr lang="en-US" altLang="zh-CN">
                <a:sym typeface="+mn-ea"/>
              </a:rPr>
              <a:t>B[j]=P</a:t>
            </a:r>
            <a:r>
              <a:rPr lang="zh-CN" altLang="en-US">
                <a:sym typeface="+mn-ea"/>
              </a:rPr>
              <a:t>或</a:t>
            </a:r>
            <a:r>
              <a:rPr lang="en-US" altLang="zh-CN">
                <a:sym typeface="+mn-ea"/>
              </a:rPr>
              <a:t>j&gt;|B|</a:t>
            </a:r>
            <a:r>
              <a:rPr lang="zh-CN" altLang="en-US">
                <a:sym typeface="+mn-ea"/>
              </a:rPr>
              <a:t>，</a:t>
            </a:r>
            <a:r>
              <a:rPr lang="zh-CN" altLang="en-US" b="1">
                <a:solidFill>
                  <a:schemeClr val="tx1"/>
                </a:solidFill>
                <a:effectLst/>
                <a:sym typeface="+mn-ea"/>
              </a:rPr>
              <a:t>且不能</a:t>
            </a:r>
            <a:r>
              <a:rPr lang="en-US" altLang="zh-CN" b="1">
                <a:solidFill>
                  <a:schemeClr val="tx1"/>
                </a:solidFill>
                <a:effectLst/>
                <a:sym typeface="+mn-ea"/>
              </a:rPr>
              <a:t>i&gt;|A|</a:t>
            </a:r>
            <a:r>
              <a:rPr lang="zh-CN" altLang="en-US" b="1">
                <a:solidFill>
                  <a:schemeClr val="tx1"/>
                </a:solidFill>
                <a:effectLst/>
                <a:sym typeface="+mn-ea"/>
              </a:rPr>
              <a:t>的同时</a:t>
            </a:r>
            <a:r>
              <a:rPr lang="en-US" altLang="zh-CN" b="1">
                <a:solidFill>
                  <a:schemeClr val="tx1"/>
                </a:solidFill>
                <a:effectLst/>
                <a:sym typeface="+mn-ea"/>
              </a:rPr>
              <a:t>j&gt;|B|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且</a:t>
            </a:r>
            <a:r>
              <a:rPr lang="en-US" altLang="zh-CN">
                <a:sym typeface="+mn-ea"/>
              </a:rPr>
              <a:t>sum(A[1..i-1])+sum(B[1..j-1])=0</a:t>
            </a:r>
            <a:r>
              <a:rPr lang="zh-CN" altLang="en-US">
                <a:sym typeface="+mn-ea"/>
              </a:rPr>
              <a:t>，那么男孩就可能破产。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Immortal … Universe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这就等价于</a:t>
            </a:r>
            <a:r>
              <a:rPr lang="en-US" altLang="zh-CN"/>
              <a:t>min{sum(A[1..i-1])|A[i]=P</a:t>
            </a:r>
            <a:r>
              <a:rPr lang="zh-CN" altLang="en-US"/>
              <a:t>或</a:t>
            </a:r>
            <a:r>
              <a:rPr lang="en-US" altLang="zh-CN"/>
              <a:t>i&gt;|A|}+</a:t>
            </a:r>
            <a:r>
              <a:rPr lang="en-US" altLang="zh-CN">
                <a:sym typeface="+mn-ea"/>
              </a:rPr>
              <a:t>min{sum(B[1..j-1])|B[j]=P</a:t>
            </a:r>
            <a:r>
              <a:rPr lang="zh-CN" altLang="en-US">
                <a:sym typeface="+mn-ea"/>
              </a:rPr>
              <a:t>或</a:t>
            </a:r>
            <a:r>
              <a:rPr lang="en-US" altLang="zh-CN">
                <a:sym typeface="+mn-ea"/>
              </a:rPr>
              <a:t>j&gt;|B|}&lt;=0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先不考虑</a:t>
            </a:r>
            <a:r>
              <a:rPr lang="en-US" altLang="zh-CN">
                <a:sym typeface="+mn-ea"/>
              </a:rPr>
              <a:t>i&gt;|A|</a:t>
            </a:r>
            <a:r>
              <a:rPr lang="zh-CN" altLang="en-US">
                <a:sym typeface="+mn-ea"/>
              </a:rPr>
              <a:t>且</a:t>
            </a:r>
            <a:r>
              <a:rPr lang="en-US" altLang="zh-CN">
                <a:sym typeface="+mn-ea"/>
              </a:rPr>
              <a:t>j&gt;|B|</a:t>
            </a:r>
            <a:r>
              <a:rPr lang="zh-CN" altLang="en-US">
                <a:sym typeface="+mn-ea"/>
              </a:rPr>
              <a:t>的情况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因此可以对</a:t>
            </a:r>
            <a:r>
              <a:rPr lang="en-US" altLang="zh-CN">
                <a:sym typeface="+mn-ea"/>
              </a:rPr>
              <a:t>A,B</a:t>
            </a:r>
            <a:r>
              <a:rPr lang="zh-CN" altLang="en-US">
                <a:sym typeface="+mn-ea"/>
              </a:rPr>
              <a:t>分别求出最小值</a:t>
            </a:r>
            <a:r>
              <a:rPr lang="en-US" altLang="zh-CN">
                <a:sym typeface="+mn-ea"/>
              </a:rPr>
              <a:t>=j</a:t>
            </a:r>
            <a:r>
              <a:rPr lang="zh-CN" altLang="en-US">
                <a:sym typeface="+mn-ea"/>
              </a:rPr>
              <a:t>的方案数，然后枚举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j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j</a:t>
            </a:r>
            <a:r>
              <a:rPr lang="zh-CN" altLang="en-US">
                <a:sym typeface="+mn-ea"/>
              </a:rPr>
              <a:t>计算答案。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直接</a:t>
            </a:r>
            <a:r>
              <a:rPr lang="en-US" altLang="zh-CN">
                <a:sym typeface="+mn-ea"/>
              </a:rPr>
              <a:t>dp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dp[i][sum][mn]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O(n^3)</a:t>
            </a:r>
            <a:r>
              <a:rPr lang="zh-CN" altLang="en-US">
                <a:sym typeface="+mn-ea"/>
              </a:rPr>
              <a:t>。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Immortal … Universe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如果给定</a:t>
            </a:r>
            <a:r>
              <a:rPr lang="en-US" altLang="zh-CN"/>
              <a:t>A</a:t>
            </a:r>
            <a:r>
              <a:rPr lang="zh-CN" altLang="en-US"/>
              <a:t>，这个最小值可以倒着求，只用一个变量</a:t>
            </a:r>
            <a:r>
              <a:rPr lang="en-US" altLang="zh-CN"/>
              <a:t>nmn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dp[i][nmn]</a:t>
            </a:r>
            <a:r>
              <a:rPr lang="zh-CN" altLang="en-US"/>
              <a:t>，</a:t>
            </a:r>
            <a:r>
              <a:rPr lang="en-US" altLang="zh-CN"/>
              <a:t>O(n^2)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Dev, Please Add This!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给你一个</a:t>
            </a:r>
            <a:r>
              <a:rPr lang="en-US" altLang="zh-CN"/>
              <a:t>n*m</a:t>
            </a:r>
            <a:r>
              <a:rPr lang="zh-CN" altLang="en-US"/>
              <a:t>的网格，每个格子可能是一个墙，一个空格，一个球或者一颗星。</a:t>
            </a:r>
            <a:endParaRPr lang="zh-CN" altLang="en-US"/>
          </a:p>
          <a:p>
            <a:r>
              <a:rPr lang="zh-CN" altLang="en-US"/>
              <a:t>有且仅有一个格子上是球。</a:t>
            </a:r>
            <a:endParaRPr lang="zh-CN" altLang="en-US"/>
          </a:p>
          <a:p>
            <a:r>
              <a:rPr lang="zh-CN" altLang="en-US"/>
              <a:t>你可以移动球，每次指定一个方向，球就会一直滚直到下一个格子为墙或者在网格之外。</a:t>
            </a:r>
            <a:endParaRPr lang="zh-CN" altLang="en-US"/>
          </a:p>
          <a:p>
            <a:r>
              <a:rPr lang="zh-CN" altLang="en-US"/>
              <a:t>当球经过一颗星时，就会收集到这颗星。</a:t>
            </a:r>
            <a:endParaRPr lang="zh-CN" altLang="en-US"/>
          </a:p>
          <a:p>
            <a:r>
              <a:rPr lang="zh-CN" altLang="en-US"/>
              <a:t>请你判断能否收集到所有的星。</a:t>
            </a:r>
            <a:endParaRPr lang="zh-CN" altLang="en-US"/>
          </a:p>
          <a:p>
            <a:r>
              <a:rPr lang="en-US" altLang="zh-CN"/>
              <a:t>n,m&lt;=50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Dev, Please Add This!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横条竖条拎出来建图，缩点变成DAG，然后问题变成求给定起点的一条路径，使得满足给定限制，每个限制为两个点，要求至少经过一个。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Dev, Please Add This!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2-sat</a:t>
            </a:r>
          </a:p>
          <a:p>
            <a:r>
              <a:t>对每个点，设布尔变量表示路径是否经过这个点。</a:t>
            </a:r>
          </a:p>
          <a:p>
            <a:r>
              <a:t>1 对于每个限制，两个点不能都是0。</a:t>
            </a:r>
          </a:p>
          <a:p>
            <a:r>
              <a:t>2 对于起点不能到达的点，=0。</a:t>
            </a:r>
          </a:p>
          <a:p>
            <a:r>
              <a:t>3 对于互相不能到达的点对，不能都是1。</a:t>
            </a:r>
          </a:p>
          <a:p>
            <a:r>
              <a:t>满足条件的路径一定满足这些限制；</a:t>
            </a:r>
          </a:p>
          <a:p>
            <a:r>
              <a:t>对于满足这些限制的布尔变量取值，一定可以构造出一条路径。</a:t>
            </a:r>
          </a:p>
          <a:p>
            <a:r>
              <a:rPr lang="en-US"/>
              <a:t>O(n^4)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讲完了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祝大家身体健康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Nice 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给你一个</a:t>
            </a:r>
            <a:r>
              <a:rPr lang="en-US" altLang="zh-CN"/>
              <a:t>n*m</a:t>
            </a:r>
            <a:r>
              <a:rPr lang="zh-CN" altLang="en-US"/>
              <a:t>的矩阵</a:t>
            </a:r>
            <a:r>
              <a:rPr lang="en-US" altLang="zh-CN"/>
              <a:t>(table)</a:t>
            </a:r>
            <a:r>
              <a:rPr lang="zh-CN" altLang="en-US"/>
              <a:t>，每个格子是</a:t>
            </a:r>
            <a:r>
              <a:rPr lang="en-US" altLang="zh-CN"/>
              <a:t>A,C,G,T</a:t>
            </a:r>
            <a:r>
              <a:rPr lang="zh-CN" altLang="en-US"/>
              <a:t>中的一个。</a:t>
            </a:r>
            <a:endParaRPr lang="zh-CN" altLang="en-US"/>
          </a:p>
          <a:p>
            <a:r>
              <a:rPr lang="zh-CN" altLang="en-US"/>
              <a:t>定义一个</a:t>
            </a:r>
            <a:r>
              <a:rPr lang="en-US" altLang="zh-CN"/>
              <a:t>table</a:t>
            </a:r>
            <a:r>
              <a:rPr lang="zh-CN" altLang="en-US"/>
              <a:t>为</a:t>
            </a:r>
            <a:r>
              <a:rPr lang="en-US" altLang="zh-CN"/>
              <a:t>nice table</a:t>
            </a:r>
            <a:r>
              <a:rPr lang="zh-CN" altLang="en-US"/>
              <a:t>，当且仅当它的每个</a:t>
            </a:r>
            <a:r>
              <a:rPr lang="en-US" altLang="zh-CN"/>
              <a:t>2*2</a:t>
            </a:r>
            <a:r>
              <a:rPr lang="zh-CN" altLang="en-US"/>
              <a:t>的子矩阵都含有四种不同字符。</a:t>
            </a:r>
            <a:endParaRPr lang="zh-CN" altLang="en-US"/>
          </a:p>
          <a:p>
            <a:r>
              <a:rPr lang="zh-CN" altLang="en-US"/>
              <a:t>请你改变尽量少的格子，使得给定</a:t>
            </a:r>
            <a:r>
              <a:rPr lang="en-US" altLang="zh-CN"/>
              <a:t>table</a:t>
            </a:r>
            <a:r>
              <a:rPr lang="zh-CN" altLang="en-US"/>
              <a:t>变成</a:t>
            </a:r>
            <a:r>
              <a:rPr lang="en-US" altLang="zh-CN"/>
              <a:t>nice table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n*m&lt;=3e5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293813" y="5805264"/>
            <a:ext cx="2928391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Source</a:t>
            </a:r>
            <a:r>
              <a:rPr lang="zh-CN" altLang="en-US" dirty="0"/>
              <a:t>：</a:t>
            </a:r>
            <a:r>
              <a:rPr lang="en-US" altLang="zh-CN" dirty="0"/>
              <a:t>CF1098C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Nice 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对于一个nice table，要么每行只有两种字符，要么每列只有两种字符，暴力枚举即可。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对于两个给定的序列，请求出它们的最长公共子序列长度。</a:t>
            </a:r>
          </a:p>
          <a:p>
            <a:r>
              <a:rPr lang="en-US"/>
              <a:t>|s1|,|s2|,s1_i,s2_i&lt;=70000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293813" y="5805264"/>
            <a:ext cx="2928391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Source</a:t>
            </a:r>
            <a:r>
              <a:rPr lang="zh-CN" altLang="en-US" dirty="0"/>
              <a:t>：</a:t>
            </a:r>
            <a:r>
              <a:rPr lang="en-US" altLang="zh-CN" dirty="0"/>
              <a:t>LOJ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令</a:t>
            </a:r>
            <a:r>
              <a:t>dp[i][j]=lcs(</a:t>
            </a:r>
            <a:r>
              <a:rPr lang="en-US"/>
              <a:t>s1</a:t>
            </a:r>
            <a:r>
              <a:t>_{1..i},</a:t>
            </a:r>
            <a:r>
              <a:rPr lang="en-US"/>
              <a:t>s2</a:t>
            </a:r>
            <a:r>
              <a:t>_{1..j})</a:t>
            </a:r>
          </a:p>
          <a:p>
            <a:r>
              <a:t>考虑对dp[i][j]差分，然后bitset优化。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具体来说，令f[i][j]=dp[i][j]-dp[i][j-1],b[c][i]=s2[i]==c</a:t>
            </a:r>
          </a:p>
          <a:p>
            <a:r>
              <a:t>考虑从f[i-1]转移到f[i]的过程</a:t>
            </a:r>
          </a:p>
          <a:p>
            <a:r>
              <a:t>把f[i-1]和b[s1[i]]按从高到低的顺序从左到右写出来</a:t>
            </a:r>
          </a:p>
          <a:p>
            <a:r>
              <a:t>对于f[i-1]的每一段100000，f[i]的1都会移动到b的最右的1(如果</a:t>
            </a:r>
            <a:r>
              <a:rPr lang="zh-CN"/>
              <a:t>不存在就不变</a:t>
            </a:r>
            <a:r>
              <a:t>)。</a:t>
            </a:r>
            <a:r>
              <a:rPr lang="en-US"/>
              <a:t>(</a:t>
            </a:r>
            <a:r>
              <a:rPr lang="zh-CN" altLang="en-US"/>
              <a:t>假装在</a:t>
            </a:r>
            <a:r>
              <a:rPr lang="en-US" altLang="zh-CN"/>
              <a:t>f[i]</a:t>
            </a:r>
            <a:r>
              <a:rPr lang="zh-CN" altLang="en-US"/>
              <a:t>的无穷高位始终存在</a:t>
            </a:r>
            <a:r>
              <a:rPr lang="en-US" altLang="zh-CN"/>
              <a:t>1</a:t>
            </a:r>
            <a:r>
              <a:rPr lang="en-US"/>
              <a:t>)</a:t>
            </a:r>
            <a:endParaRPr lang="en-US"/>
          </a:p>
          <a:p>
            <a:r>
              <a:rPr lang="zh-CN"/>
              <a:t>例如</a:t>
            </a:r>
            <a:r>
              <a:rPr lang="en-US" altLang="zh-CN"/>
              <a:t>:</a:t>
            </a:r>
            <a:endParaRPr lang="zh-CN"/>
          </a:p>
          <a:p>
            <a:r>
              <a:rPr lang="en-US" altLang="zh-CN"/>
              <a:t>f[i-1]=	000000010001</a:t>
            </a:r>
            <a:endParaRPr lang="en-US" altLang="zh-CN"/>
          </a:p>
          <a:p>
            <a:r>
              <a:rPr lang="en-US"/>
              <a:t>b[s1[i]]=    010110001000</a:t>
            </a:r>
            <a:endParaRPr lang="en-US"/>
          </a:p>
          <a:p>
            <a:r>
              <a:rPr lang="zh-CN" altLang="en-US"/>
              <a:t>则</a:t>
            </a:r>
            <a:r>
              <a:rPr lang="en-US" altLang="zh-CN"/>
              <a:t>f[i]=	000010001001</a:t>
            </a:r>
            <a:endParaRPr lang="en-US" altLang="zh-CN"/>
          </a:p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4130" y="1676400"/>
            <a:ext cx="9601200" cy="4685030"/>
          </a:xfrm>
        </p:spPr>
        <p:txBody>
          <a:bodyPr>
            <a:normAutofit lnSpcReduction="20000"/>
          </a:bodyPr>
          <a:lstStyle/>
          <a:p>
            <a:r>
              <a:t>考虑如何转化成能用bitset优化的操作。</a:t>
            </a:r>
          </a:p>
          <a:p>
            <a:r>
              <a:t>令X=f[i-1]|b</a:t>
            </a:r>
          </a:p>
          <a:p>
            <a:r>
              <a:t>考虑y=X-((f[i-1]&lt;&lt;1)+1)</a:t>
            </a:r>
          </a:p>
          <a:p>
            <a:r>
              <a:t>这相当于对于X的每一段，最末的10000变成了01111</a:t>
            </a:r>
          </a:p>
          <a:p>
            <a:r>
              <a:t>考虑y^X</a:t>
            </a:r>
          </a:p>
          <a:p>
            <a:r>
              <a:t>这相当于对于X的每一段，最末的10000变成了11111，而其他的1都</a:t>
            </a:r>
          </a:p>
          <a:p>
            <a:pPr marL="0" indent="0">
              <a:buNone/>
            </a:pPr>
            <a:r>
              <a:t>变成了0</a:t>
            </a:r>
          </a:p>
          <a:p>
            <a:r>
              <a:t>再跟X取and即可。</a:t>
            </a:r>
          </a:p>
          <a:p>
            <a:r>
              <a:t>所以f[i]=( ( X-((f[i-1]&lt;&lt;1)+1) )^X )&amp;X</a:t>
            </a:r>
          </a:p>
          <a:p>
            <a:r>
              <a:rPr lang="zh-CN"/>
              <a:t>参考：IOI2006集训队作业《基于位运算的最长公共子序列》唐文斌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静谧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静谧自然演示文稿（宽屏）</Template>
  <TotalTime>0</TotalTime>
  <Words>5551</Words>
  <Application>WPS 演示</Application>
  <PresentationFormat>自定义</PresentationFormat>
  <Paragraphs>325</Paragraphs>
  <Slides>38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Euphemia</vt:lpstr>
      <vt:lpstr>Arial Unicode MS</vt:lpstr>
      <vt:lpstr>Segoe Print</vt:lpstr>
      <vt:lpstr>静谧 16x9</vt:lpstr>
      <vt:lpstr>杂题选讲</vt:lpstr>
      <vt:lpstr>Big Secret</vt:lpstr>
      <vt:lpstr>Big Secret</vt:lpstr>
      <vt:lpstr>Nice table</vt:lpstr>
      <vt:lpstr>Nice table</vt:lpstr>
      <vt:lpstr>最长公共子序列</vt:lpstr>
      <vt:lpstr>最长公共子序列</vt:lpstr>
      <vt:lpstr>最长公共子序列</vt:lpstr>
      <vt:lpstr>最长公共子序列</vt:lpstr>
      <vt:lpstr>Cool Slogans</vt:lpstr>
      <vt:lpstr>Cool Slogans</vt:lpstr>
      <vt:lpstr>Cool Slogans</vt:lpstr>
      <vt:lpstr>Cool Slogans</vt:lpstr>
      <vt:lpstr>Mateusz and an Infinite Sequence</vt:lpstr>
      <vt:lpstr>Mateusz and an Infinite Sequence</vt:lpstr>
      <vt:lpstr>Mateusz and an Infinite Sequence</vt:lpstr>
      <vt:lpstr>Manju Game</vt:lpstr>
      <vt:lpstr>Manju Game</vt:lpstr>
      <vt:lpstr>Manju Game</vt:lpstr>
      <vt:lpstr>Manju Game</vt:lpstr>
      <vt:lpstr>Coloring Torus</vt:lpstr>
      <vt:lpstr>Coloring Torus</vt:lpstr>
      <vt:lpstr>Construction of a tree</vt:lpstr>
      <vt:lpstr>Construction of a tree</vt:lpstr>
      <vt:lpstr>constructive</vt:lpstr>
      <vt:lpstr>constructive</vt:lpstr>
      <vt:lpstr>constructive</vt:lpstr>
      <vt:lpstr>constructive</vt:lpstr>
      <vt:lpstr>子序列</vt:lpstr>
      <vt:lpstr>子序列</vt:lpstr>
      <vt:lpstr>Immortal … Universe</vt:lpstr>
      <vt:lpstr>Immortal … Universe</vt:lpstr>
      <vt:lpstr>Immortal … Universe</vt:lpstr>
      <vt:lpstr>Immortal … Universe</vt:lpstr>
      <vt:lpstr>Dev, Please Add This!</vt:lpstr>
      <vt:lpstr>Dev, Please Add This!</vt:lpstr>
      <vt:lpstr>Dev, Please Add This!</vt:lpstr>
      <vt:lpstr>讲完了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组合与构造</dc:title>
  <dc:creator>钟 子谦</dc:creator>
  <cp:lastModifiedBy>孔朝哲</cp:lastModifiedBy>
  <cp:revision>763</cp:revision>
  <dcterms:created xsi:type="dcterms:W3CDTF">2019-02-11T03:42:00Z</dcterms:created>
  <dcterms:modified xsi:type="dcterms:W3CDTF">2019-02-15T12:57:50Z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2052-11.1.0.8214</vt:lpwstr>
  </property>
</Properties>
</file>