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7" r:id="rId2"/>
    <p:sldId id="279" r:id="rId3"/>
    <p:sldId id="272" r:id="rId4"/>
    <p:sldId id="271" r:id="rId5"/>
    <p:sldId id="273" r:id="rId6"/>
    <p:sldId id="274" r:id="rId7"/>
    <p:sldId id="275" r:id="rId8"/>
    <p:sldId id="276" r:id="rId9"/>
    <p:sldId id="278"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87602" autoAdjust="0"/>
  </p:normalViewPr>
  <p:slideViewPr>
    <p:cSldViewPr snapToGrid="0">
      <p:cViewPr varScale="1">
        <p:scale>
          <a:sx n="114" d="100"/>
          <a:sy n="114" d="100"/>
        </p:scale>
        <p:origin x="360" y="108"/>
      </p:cViewPr>
      <p:guideLst/>
    </p:cSldViewPr>
  </p:slideViewPr>
  <p:notesTextViewPr>
    <p:cViewPr>
      <p:scale>
        <a:sx n="1" d="1"/>
        <a:sy n="1" d="1"/>
      </p:scale>
      <p:origin x="0" y="0"/>
    </p:cViewPr>
  </p:notesTextViewPr>
  <p:notesViewPr>
    <p:cSldViewPr snapToGrid="0">
      <p:cViewPr varScale="1">
        <p:scale>
          <a:sx n="99" d="100"/>
          <a:sy n="99"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3D8E9DA-660F-449B-B5A7-9FAC061DDBFD}" type="datetime1">
              <a:rPr lang="zh-CN" altLang="en-US" smtClean="0">
                <a:latin typeface="微软雅黑" panose="020B0503020204020204" pitchFamily="34" charset="-122"/>
                <a:ea typeface="微软雅黑" panose="020B0503020204020204" pitchFamily="34" charset="-122"/>
              </a:rPr>
              <a:t>2019/3/17</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F3D8E9DA-660F-449B-B5A7-9FAC061DDBFD}" type="datetime1">
              <a:rPr lang="zh-CN" altLang="en-US" smtClean="0"/>
              <a:pPr algn="r"/>
              <a:t>2019/3/17</a:t>
            </a:fld>
            <a:endParaRPr lang="zh-CN" altLang="en-US" dirty="0"/>
          </a:p>
        </p:txBody>
      </p:sp>
      <p:sp>
        <p:nvSpPr>
          <p:cNvPr id="10" name="页脚占位符 3"/>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57E03411-58E2-43FD-AE1D-AD77DFF8CB20}" type="slidenum">
              <a:rPr lang="en-US" altLang="zh-CN" smtClean="0"/>
              <a:pPr algn="r"/>
              <a:t>‹#›</a:t>
            </a:fld>
            <a:endParaRPr lang="zh-CN" altLang="en-US" dirty="0"/>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1</a:t>
            </a:fld>
            <a:endParaRPr lang="zh-CN" altLang="en-US" dirty="0"/>
          </a:p>
        </p:txBody>
      </p:sp>
    </p:spTree>
    <p:extLst>
      <p:ext uri="{BB962C8B-B14F-4D97-AF65-F5344CB8AC3E}">
        <p14:creationId xmlns:p14="http://schemas.microsoft.com/office/powerpoint/2010/main" val="2138186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a:xfrm>
            <a:off x="9066214" y="421594"/>
            <a:ext cx="2286000" cy="1885508"/>
          </a:xfrm>
        </p:spPr>
        <p:txBody>
          <a:bodyPr rtlCol="0">
            <a:normAutofit/>
          </a:bodyPr>
          <a:lstStyle>
            <a:lvl1pPr algn="l" rtl="0">
              <a:defRPr sz="2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4" name="组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97" name="图片占位符 33" descr="为添加图像预留的空占位符。单击占位符，选择要添加的图像。"/>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98" name="组 97"/>
          <p:cNvGrpSpPr/>
          <p:nvPr/>
        </p:nvGrpSpPr>
        <p:grpSpPr>
          <a:xfrm>
            <a:off x="5322489" y="319177"/>
            <a:ext cx="3389607" cy="2710838"/>
            <a:chOff x="895350" y="3313113"/>
            <a:chExt cx="3613151" cy="2790825"/>
          </a:xfrm>
          <a:solidFill>
            <a:schemeClr val="tx1">
              <a:lumMod val="50000"/>
            </a:schemeClr>
          </a:solidFill>
        </p:grpSpPr>
        <p:sp>
          <p:nvSpPr>
            <p:cNvPr id="99"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0"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11" name="图片占位符 33" descr="为添加图像预留的空占位符。单击占位符，选择要添加的图像。"/>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112" name="组 111"/>
          <p:cNvGrpSpPr/>
          <p:nvPr/>
        </p:nvGrpSpPr>
        <p:grpSpPr>
          <a:xfrm>
            <a:off x="5322489" y="3245640"/>
            <a:ext cx="3389607" cy="2710838"/>
            <a:chOff x="895350" y="3313113"/>
            <a:chExt cx="3613151" cy="2790825"/>
          </a:xfrm>
          <a:solidFill>
            <a:schemeClr val="tx1">
              <a:lumMod val="50000"/>
            </a:schemeClr>
          </a:solidFill>
        </p:grpSpPr>
        <p:sp>
          <p:nvSpPr>
            <p:cNvPr id="11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5" name="图片占位符 33" descr="为添加图像预留的空占位符。单击占位符，选择要添加的图像。"/>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126" name="文本占位符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a:xfrm>
            <a:off x="8075611" y="6019801"/>
            <a:ext cx="1396260" cy="228600"/>
          </a:xfrm>
        </p:spPr>
        <p:txBody>
          <a:bodyPr rtlCol="0"/>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92891" y="1330347"/>
            <a:ext cx="3840480" cy="2103120"/>
          </a:xfrm>
        </p:spPr>
        <p:txBody>
          <a:bodyPr rtlCol="0" anchor="b">
            <a:normAutofit/>
          </a:bodyPr>
          <a:lstStyle>
            <a:lvl1pPr algn="l" rtl="0">
              <a:defRPr sz="36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 name="组 7"/>
          <p:cNvGrpSpPr/>
          <p:nvPr/>
        </p:nvGrpSpPr>
        <p:grpSpPr>
          <a:xfrm>
            <a:off x="595546" y="781398"/>
            <a:ext cx="6433398" cy="5053665"/>
            <a:chOff x="5162444" y="781398"/>
            <a:chExt cx="6433398" cy="5053665"/>
          </a:xfrm>
        </p:grpSpPr>
        <p:sp>
          <p:nvSpPr>
            <p:cNvPr id="9" name="任意多边形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 name="任意多边形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nvGrpSpPr>
            <p:cNvPr id="11" name="组 10"/>
            <p:cNvGrpSpPr/>
            <p:nvPr/>
          </p:nvGrpSpPr>
          <p:grpSpPr>
            <a:xfrm>
              <a:off x="5814205" y="859113"/>
              <a:ext cx="5129146" cy="4880471"/>
              <a:chOff x="7856559" y="859113"/>
              <a:chExt cx="3086791" cy="4880471"/>
            </a:xfrm>
          </p:grpSpPr>
          <p:sp>
            <p:nvSpPr>
              <p:cNvPr id="20" name="任意多边形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 name="任意多边形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 name="图片占位符 2" descr="为添加图像预留的空占位符。单击占位符，选择要添加的图像。"/>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492891" y="3555521"/>
            <a:ext cx="3840480" cy="2168517"/>
          </a:xfrm>
        </p:spPr>
        <p:txBody>
          <a:bodyPr rtlCol="0">
            <a:normAutofit/>
          </a:bodyPr>
          <a:lstStyle>
            <a:lvl1pPr marL="0" indent="0" algn="l" rtl="0">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624268" y="304800"/>
            <a:ext cx="1729531" cy="56769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199" y="304800"/>
            <a:ext cx="8633671" cy="56769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lvl1pPr>
              <a:defRPr/>
            </a:lvl1pPr>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065212" y="1825625"/>
            <a:ext cx="4954588"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172200" y="1825625"/>
            <a:ext cx="4951414"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幻灯片编号占位符 6"/>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p:txBody>
          <a:bodyPr rtlCol="0"/>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172200"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9" name="幻灯片编号占位符 8"/>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7" name="日期占位符 6"/>
          <p:cNvSpPr>
            <a:spLocks noGrp="1"/>
          </p:cNvSpPr>
          <p:nvPr>
            <p:ph type="dt" sz="half" idx="10"/>
          </p:nvPr>
        </p:nvSpPr>
        <p:spPr/>
        <p:txBody>
          <a:bodyPr rtlCol="0"/>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5" name="幻灯片编号占位符 4"/>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3" name="日期占位符 2"/>
          <p:cNvSpPr>
            <a:spLocks noGrp="1"/>
          </p:cNvSpPr>
          <p:nvPr>
            <p:ph type="dt" sz="half" idx="10"/>
          </p:nvPr>
        </p:nvSpPr>
        <p:spPr/>
        <p:txBody>
          <a:bodyPr rtlCol="0"/>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2" name="日期占位符 1"/>
          <p:cNvSpPr>
            <a:spLocks noGrp="1"/>
          </p:cNvSpPr>
          <p:nvPr>
            <p:ph type="dt" sz="half" idx="10"/>
          </p:nvPr>
        </p:nvSpPr>
        <p:spPr/>
        <p:txBody>
          <a:bodyPr rtlCol="0"/>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标题的两张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2" y="304799"/>
            <a:ext cx="10058402" cy="1216152"/>
          </a:xfrm>
        </p:spPr>
        <p:txBody>
          <a:bodyPr rtlCol="0"/>
          <a:lstStyle>
            <a:lvl1pPr algn="l" rtl="0">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9" name="组 8"/>
          <p:cNvGrpSpPr/>
          <p:nvPr/>
        </p:nvGrpSpPr>
        <p:grpSpPr>
          <a:xfrm>
            <a:off x="1052422" y="1733550"/>
            <a:ext cx="4360503" cy="3050038"/>
            <a:chOff x="895350" y="3313113"/>
            <a:chExt cx="3613151" cy="2790825"/>
          </a:xfrm>
          <a:solidFill>
            <a:schemeClr val="tx1">
              <a:lumMod val="50000"/>
            </a:schemeClr>
          </a:solidFill>
        </p:grpSpPr>
        <p:sp>
          <p:nvSpPr>
            <p:cNvPr id="10"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0"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6" name="图片占位符 33" descr="为添加图像预留的空占位符。单击占位符，选择要添加的图像。"/>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39" name="文本占位符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22" name="组 21"/>
          <p:cNvGrpSpPr/>
          <p:nvPr/>
        </p:nvGrpSpPr>
        <p:grpSpPr>
          <a:xfrm>
            <a:off x="6763111" y="1733550"/>
            <a:ext cx="4360503" cy="3050038"/>
            <a:chOff x="895350" y="3313113"/>
            <a:chExt cx="3613151" cy="2790825"/>
          </a:xfrm>
          <a:solidFill>
            <a:schemeClr val="tx1">
              <a:lumMod val="50000"/>
            </a:schemeClr>
          </a:solidFill>
        </p:grpSpPr>
        <p:sp>
          <p:nvSpPr>
            <p:cNvPr id="2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7" name="图片占位符 33" descr="为添加图像预留的空占位符。单击占位符，选择要添加的图像。"/>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40" name="文本占位符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52" name="组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9" name="图片占位符 33" descr="为添加图像预留的空占位符。单击占位符，选择要添加的图像。"/>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1" name="文本占位符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84" name="组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8" name="图片占位符 33" descr="为添加图像预留的空占位符。单击占位符，选择要添加的图像。"/>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2" name="文本占位符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97" name="组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9"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80" name="图片占位符 33" descr="为添加图像预留的空占位符。单击占位符，选择要添加的图像。"/>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3" name="文本占位符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幻灯片编号占位符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5" name="页脚占位符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日期占位符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2019/3/17</a:t>
            </a:fld>
            <a:endParaRPr lang="zh-CN" altLang="en-US" dirty="0"/>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Salesforce Sans"/>
                <a:ea typeface="微软雅黑" panose="020B0503020204020204" pitchFamily="34" charset="-122"/>
                <a:sym typeface="Salesforce Sans"/>
              </a:rPr>
              <a:t>Day1 Solution</a:t>
            </a:r>
            <a:endParaRPr lang="zh-CN" altLang="en-US" dirty="0">
              <a:latin typeface="Salesforce Sans"/>
              <a:ea typeface="微软雅黑" panose="020B0503020204020204" pitchFamily="34" charset="-122"/>
              <a:sym typeface="Salesforce Sans"/>
            </a:endParaRPr>
          </a:p>
        </p:txBody>
      </p:sp>
      <p:sp>
        <p:nvSpPr>
          <p:cNvPr id="3" name="副标题 2"/>
          <p:cNvSpPr>
            <a:spLocks noGrp="1"/>
          </p:cNvSpPr>
          <p:nvPr>
            <p:ph type="subTitle" idx="1"/>
          </p:nvPr>
        </p:nvSpPr>
        <p:spPr/>
        <p:txBody>
          <a:bodyPr rtlCol="0"/>
          <a:lstStyle/>
          <a:p>
            <a:pPr rtl="0"/>
            <a:r>
              <a:rPr lang="en-US" altLang="zh-CN" dirty="0">
                <a:latin typeface="Salesforce Sans"/>
                <a:ea typeface="微软雅黑" panose="020B0503020204020204" pitchFamily="34" charset="-122"/>
                <a:sym typeface="Salesforce Sans"/>
              </a:rPr>
              <a:t>zzq</a:t>
            </a:r>
            <a:endParaRPr lang="zh-CN" altLang="en-US" dirty="0">
              <a:latin typeface="Salesforce Sans"/>
              <a:ea typeface="微软雅黑" panose="020B0503020204020204" pitchFamily="34" charset="-122"/>
              <a:sym typeface="Salesforce Sans"/>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cal1</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lstStyle/>
          <a:p>
            <a:r>
              <a:rPr lang="zh-CN" altLang="en-US" dirty="0"/>
              <a:t>相信大家都会做。</a:t>
            </a:r>
            <a:endParaRPr lang="en-US" altLang="zh-CN" dirty="0"/>
          </a:p>
        </p:txBody>
      </p:sp>
      <p:sp>
        <p:nvSpPr>
          <p:cNvPr id="4" name="文本框 3">
            <a:extLst>
              <a:ext uri="{FF2B5EF4-FFF2-40B4-BE49-F238E27FC236}">
                <a16:creationId xmlns:a16="http://schemas.microsoft.com/office/drawing/2014/main" id="{C5D20292-F96B-4ECC-8AA3-571FDBA3327D}"/>
              </a:ext>
            </a:extLst>
          </p:cNvPr>
          <p:cNvSpPr txBox="1"/>
          <p:nvPr/>
        </p:nvSpPr>
        <p:spPr>
          <a:xfrm>
            <a:off x="1065212" y="2383971"/>
            <a:ext cx="7197045" cy="2308324"/>
          </a:xfrm>
          <a:prstGeom prst="rect">
            <a:avLst/>
          </a:prstGeom>
          <a:noFill/>
        </p:spPr>
        <p:txBody>
          <a:bodyPr wrap="square" rtlCol="0">
            <a:spAutoFit/>
          </a:bodyPr>
          <a:lstStyle/>
          <a:p>
            <a:r>
              <a:rPr lang="en-US" altLang="zh-CN" sz="3600" dirty="0">
                <a:latin typeface="Consolas" panose="020B0609020204030204" pitchFamily="49" charset="0"/>
              </a:rPr>
              <a:t>input 1</a:t>
            </a:r>
          </a:p>
          <a:p>
            <a:r>
              <a:rPr lang="en-US" altLang="zh-CN" sz="3600" dirty="0">
                <a:latin typeface="Consolas" panose="020B0609020204030204" pitchFamily="49" charset="0"/>
              </a:rPr>
              <a:t>pow 2 A[1] 100000</a:t>
            </a:r>
          </a:p>
          <a:p>
            <a:r>
              <a:rPr lang="en-US" altLang="zh-CN" sz="3600" dirty="0">
                <a:latin typeface="Consolas" panose="020B0609020204030204" pitchFamily="49" charset="0"/>
              </a:rPr>
              <a:t>output A[2]</a:t>
            </a:r>
          </a:p>
          <a:p>
            <a:endParaRPr lang="zh-CN" altLang="en-US" sz="3600" dirty="0">
              <a:latin typeface="Consolas" panose="020B0609020204030204" pitchFamily="49" charset="0"/>
            </a:endParaRPr>
          </a:p>
        </p:txBody>
      </p:sp>
    </p:spTree>
    <p:extLst>
      <p:ext uri="{BB962C8B-B14F-4D97-AF65-F5344CB8AC3E}">
        <p14:creationId xmlns:p14="http://schemas.microsoft.com/office/powerpoint/2010/main" val="34357982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cal2</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lstStyle/>
          <a:p>
            <a:r>
              <a:rPr lang="zh-CN" altLang="en-US" dirty="0"/>
              <a:t>写一个循环结构。</a:t>
            </a:r>
            <a:endParaRPr lang="en-US" altLang="zh-CN" dirty="0"/>
          </a:p>
          <a:p>
            <a:r>
              <a:rPr lang="zh-CN" altLang="en-US" dirty="0"/>
              <a:t>以一个变量作为循环变量，每次</a:t>
            </a:r>
            <a:r>
              <a:rPr lang="en-US" altLang="zh-CN" dirty="0"/>
              <a:t>+1</a:t>
            </a:r>
            <a:r>
              <a:rPr lang="zh-CN" altLang="en-US" dirty="0"/>
              <a:t>，并且读入</a:t>
            </a:r>
            <a:r>
              <a:rPr lang="en-US" altLang="zh-CN" dirty="0"/>
              <a:t>A[</a:t>
            </a:r>
            <a:r>
              <a:rPr lang="zh-CN" altLang="en-US" dirty="0"/>
              <a:t>当前值</a:t>
            </a:r>
            <a:r>
              <a:rPr lang="en-US" altLang="zh-CN" dirty="0"/>
              <a:t>]</a:t>
            </a:r>
            <a:r>
              <a:rPr lang="zh-CN" altLang="en-US" dirty="0"/>
              <a:t>这个位置，如果它等于输入的</a:t>
            </a:r>
            <a:r>
              <a:rPr lang="en-US" altLang="zh-CN" dirty="0"/>
              <a:t>n</a:t>
            </a:r>
            <a:r>
              <a:rPr lang="zh-CN" altLang="en-US" dirty="0"/>
              <a:t>就跳出循环。接下来每次输出</a:t>
            </a:r>
            <a:r>
              <a:rPr lang="en-US" altLang="zh-CN" dirty="0"/>
              <a:t>A[</a:t>
            </a:r>
            <a:r>
              <a:rPr lang="zh-CN" altLang="en-US" dirty="0"/>
              <a:t>当前值</a:t>
            </a:r>
            <a:r>
              <a:rPr lang="en-US" altLang="zh-CN" dirty="0"/>
              <a:t>]</a:t>
            </a:r>
            <a:r>
              <a:rPr lang="zh-CN" altLang="en-US" dirty="0"/>
              <a:t>，然后</a:t>
            </a:r>
            <a:r>
              <a:rPr lang="en-US" altLang="zh-CN" dirty="0"/>
              <a:t>-1</a:t>
            </a:r>
            <a:r>
              <a:rPr lang="zh-CN" altLang="en-US" dirty="0"/>
              <a:t>，如果它等于</a:t>
            </a:r>
            <a:r>
              <a:rPr lang="en-US" altLang="zh-CN" dirty="0"/>
              <a:t>0</a:t>
            </a:r>
            <a:r>
              <a:rPr lang="zh-CN" altLang="en-US" dirty="0"/>
              <a:t>就跳出循环。</a:t>
            </a:r>
            <a:endParaRPr lang="en-US" altLang="zh-CN" dirty="0"/>
          </a:p>
          <a:p>
            <a:r>
              <a:rPr lang="en-US" altLang="zh-CN" dirty="0"/>
              <a:t>-1</a:t>
            </a:r>
            <a:r>
              <a:rPr lang="zh-CN" altLang="en-US" dirty="0"/>
              <a:t>就</a:t>
            </a:r>
            <a:r>
              <a:rPr lang="en-US" altLang="zh-CN" dirty="0"/>
              <a:t>+(MOD-1)</a:t>
            </a:r>
            <a:r>
              <a:rPr lang="zh-CN" altLang="en-US" dirty="0"/>
              <a:t>就可以了。</a:t>
            </a:r>
            <a:endParaRPr lang="en-US" altLang="zh-CN" dirty="0"/>
          </a:p>
        </p:txBody>
      </p:sp>
    </p:spTree>
    <p:extLst>
      <p:ext uri="{BB962C8B-B14F-4D97-AF65-F5344CB8AC3E}">
        <p14:creationId xmlns:p14="http://schemas.microsoft.com/office/powerpoint/2010/main" val="14608186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cal3</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lstStyle/>
          <a:p>
            <a:r>
              <a:rPr lang="zh-CN" altLang="en-US" dirty="0"/>
              <a:t>求出前缀积之后除一下就可以了，众所周知</a:t>
            </a:r>
            <a:r>
              <a:rPr lang="en-US" altLang="zh-CN" dirty="0"/>
              <a:t>x</a:t>
            </a:r>
            <a:r>
              <a:rPr lang="zh-CN" altLang="en-US" dirty="0"/>
              <a:t>的逆元就是</a:t>
            </a:r>
            <a:r>
              <a:rPr lang="en-US" altLang="zh-CN" dirty="0"/>
              <a:t>x^(MOD-2)</a:t>
            </a:r>
            <a:r>
              <a:rPr lang="zh-CN" altLang="en-US" dirty="0"/>
              <a:t>。</a:t>
            </a:r>
            <a:endParaRPr lang="en-US" altLang="zh-CN" dirty="0"/>
          </a:p>
          <a:p>
            <a:r>
              <a:rPr lang="zh-CN" altLang="en-US" dirty="0"/>
              <a:t>循环结构大同小异。</a:t>
            </a:r>
            <a:endParaRPr lang="en-US" altLang="zh-CN" dirty="0"/>
          </a:p>
        </p:txBody>
      </p:sp>
    </p:spTree>
    <p:extLst>
      <p:ext uri="{BB962C8B-B14F-4D97-AF65-F5344CB8AC3E}">
        <p14:creationId xmlns:p14="http://schemas.microsoft.com/office/powerpoint/2010/main" val="10510993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cal4</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lstStyle/>
          <a:p>
            <a:r>
              <a:rPr lang="zh-CN" altLang="en-US" dirty="0"/>
              <a:t>求出</a:t>
            </a:r>
            <a:r>
              <a:rPr lang="en-US" altLang="zh-CN" dirty="0"/>
              <a:t>(-1)^a</a:t>
            </a:r>
            <a:r>
              <a:rPr lang="zh-CN" altLang="en-US" dirty="0"/>
              <a:t>，如果是</a:t>
            </a:r>
            <a:r>
              <a:rPr lang="en-US" altLang="zh-CN" dirty="0"/>
              <a:t>1</a:t>
            </a:r>
            <a:r>
              <a:rPr lang="zh-CN" altLang="en-US" dirty="0"/>
              <a:t>就输出</a:t>
            </a:r>
            <a:r>
              <a:rPr lang="en-US" altLang="zh-CN" dirty="0"/>
              <a:t>1</a:t>
            </a:r>
            <a:r>
              <a:rPr lang="zh-CN" altLang="en-US" dirty="0"/>
              <a:t>，否则输出</a:t>
            </a:r>
            <a:r>
              <a:rPr lang="en-US" altLang="zh-CN" dirty="0"/>
              <a:t>0</a:t>
            </a:r>
            <a:r>
              <a:rPr lang="zh-CN" altLang="en-US" dirty="0"/>
              <a:t>。</a:t>
            </a:r>
            <a:endParaRPr lang="en-US" altLang="zh-CN" dirty="0"/>
          </a:p>
        </p:txBody>
      </p:sp>
    </p:spTree>
    <p:extLst>
      <p:ext uri="{BB962C8B-B14F-4D97-AF65-F5344CB8AC3E}">
        <p14:creationId xmlns:p14="http://schemas.microsoft.com/office/powerpoint/2010/main" val="6639230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cal5</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a:xfrm>
            <a:off x="1065214" y="1752600"/>
            <a:ext cx="10058400" cy="4483100"/>
          </a:xfrm>
        </p:spPr>
        <p:txBody>
          <a:bodyPr>
            <a:normAutofit lnSpcReduction="10000"/>
          </a:bodyPr>
          <a:lstStyle/>
          <a:p>
            <a:r>
              <a:rPr lang="zh-CN" altLang="en-US" dirty="0"/>
              <a:t>不存在三次单位根。</a:t>
            </a:r>
            <a:endParaRPr lang="en-US" altLang="zh-CN" dirty="0"/>
          </a:p>
          <a:p>
            <a:r>
              <a:rPr lang="zh-CN" altLang="en-US" dirty="0"/>
              <a:t>注意到评分参数很松，考虑复杂度更差一些的做法。</a:t>
            </a:r>
            <a:endParaRPr lang="en-US" altLang="zh-CN" dirty="0"/>
          </a:p>
          <a:p>
            <a:r>
              <a:rPr lang="zh-CN" altLang="en-US" dirty="0"/>
              <a:t>考虑实现将</a:t>
            </a:r>
            <a:r>
              <a:rPr lang="en-US" altLang="zh-CN" dirty="0"/>
              <a:t>a</a:t>
            </a:r>
            <a:r>
              <a:rPr lang="zh-CN" altLang="en-US" dirty="0"/>
              <a:t>二进制分解，即是要每次判断是否是偶数，如果是奇数就</a:t>
            </a:r>
            <a:r>
              <a:rPr lang="en-US" altLang="zh-CN" dirty="0"/>
              <a:t>-1</a:t>
            </a:r>
            <a:r>
              <a:rPr lang="zh-CN" altLang="en-US" dirty="0"/>
              <a:t>，然后每次</a:t>
            </a:r>
            <a:r>
              <a:rPr lang="en-US" altLang="zh-CN" dirty="0"/>
              <a:t>/2</a:t>
            </a:r>
            <a:r>
              <a:rPr lang="zh-CN" altLang="en-US" dirty="0"/>
              <a:t>，直到</a:t>
            </a:r>
            <a:r>
              <a:rPr lang="en-US" altLang="zh-CN" dirty="0"/>
              <a:t>=0</a:t>
            </a:r>
            <a:r>
              <a:rPr lang="zh-CN" altLang="en-US" dirty="0"/>
              <a:t>。再开一块空间和一个循环变量记下分解结果，之后倒过来还原</a:t>
            </a:r>
            <a:r>
              <a:rPr lang="en-US" altLang="zh-CN" dirty="0"/>
              <a:t>a</a:t>
            </a:r>
            <a:r>
              <a:rPr lang="zh-CN" altLang="en-US" dirty="0"/>
              <a:t>就是要每次</a:t>
            </a:r>
            <a:r>
              <a:rPr lang="en-US" altLang="zh-CN" dirty="0"/>
              <a:t>*2</a:t>
            </a:r>
            <a:r>
              <a:rPr lang="zh-CN" altLang="en-US" dirty="0"/>
              <a:t>，如果记录下来这位是</a:t>
            </a:r>
            <a:r>
              <a:rPr lang="en-US" altLang="zh-CN" dirty="0"/>
              <a:t>1</a:t>
            </a:r>
            <a:r>
              <a:rPr lang="zh-CN" altLang="en-US" dirty="0"/>
              <a:t>就</a:t>
            </a:r>
            <a:r>
              <a:rPr lang="en-US" altLang="zh-CN" dirty="0"/>
              <a:t>+1</a:t>
            </a:r>
            <a:r>
              <a:rPr lang="zh-CN" altLang="en-US" dirty="0"/>
              <a:t>。只要在这个过程中实现</a:t>
            </a:r>
            <a:r>
              <a:rPr lang="en-US" altLang="zh-CN" dirty="0"/>
              <a:t>mod 3</a:t>
            </a:r>
            <a:r>
              <a:rPr lang="zh-CN" altLang="en-US" dirty="0"/>
              <a:t>就行了。这样就只会涉及到每次把一个</a:t>
            </a:r>
            <a:r>
              <a:rPr lang="en-US" altLang="zh-CN" dirty="0"/>
              <a:t>[0,5]</a:t>
            </a:r>
            <a:r>
              <a:rPr lang="zh-CN" altLang="en-US" dirty="0"/>
              <a:t>的数</a:t>
            </a:r>
            <a:r>
              <a:rPr lang="en-US" altLang="zh-CN" dirty="0"/>
              <a:t>mod 3</a:t>
            </a:r>
            <a:r>
              <a:rPr lang="zh-CN" altLang="en-US" dirty="0"/>
              <a:t>。</a:t>
            </a:r>
            <a:endParaRPr lang="en-US" altLang="zh-CN" dirty="0"/>
          </a:p>
          <a:p>
            <a:r>
              <a:rPr lang="zh-CN" altLang="en-US" dirty="0"/>
              <a:t>直接写</a:t>
            </a:r>
            <a:r>
              <a:rPr lang="en-US" altLang="zh-CN" dirty="0"/>
              <a:t>if(x==3||x==4||x==5)</a:t>
            </a:r>
            <a:r>
              <a:rPr lang="zh-CN" altLang="en-US" dirty="0"/>
              <a:t> </a:t>
            </a:r>
            <a:r>
              <a:rPr lang="en-US" altLang="zh-CN" dirty="0"/>
              <a:t>x-=3;</a:t>
            </a:r>
            <a:r>
              <a:rPr lang="zh-CN" altLang="en-US" dirty="0"/>
              <a:t>可能会被卡常，但是我们可以在</a:t>
            </a:r>
            <a:r>
              <a:rPr lang="en-US" altLang="zh-CN" dirty="0"/>
              <a:t>A[0..5]</a:t>
            </a:r>
            <a:r>
              <a:rPr lang="zh-CN" altLang="en-US" dirty="0"/>
              <a:t>中存入</a:t>
            </a:r>
            <a:r>
              <a:rPr lang="en-US" altLang="zh-CN" dirty="0"/>
              <a:t>mod 3</a:t>
            </a:r>
            <a:r>
              <a:rPr lang="zh-CN" altLang="en-US" dirty="0"/>
              <a:t>的值，直接查表就行了。</a:t>
            </a:r>
            <a:endParaRPr lang="en-US" altLang="zh-CN" dirty="0"/>
          </a:p>
          <a:p>
            <a:r>
              <a:rPr lang="zh-CN" altLang="en-US" dirty="0"/>
              <a:t>注意如果二进制分解写的不好可能要特判</a:t>
            </a:r>
            <a:r>
              <a:rPr lang="en-US" altLang="zh-CN" dirty="0"/>
              <a:t>a=0</a:t>
            </a:r>
            <a:r>
              <a:rPr lang="zh-CN" altLang="en-US" dirty="0"/>
              <a:t>。</a:t>
            </a:r>
            <a:endParaRPr lang="en-US" altLang="zh-CN" dirty="0"/>
          </a:p>
        </p:txBody>
      </p:sp>
    </p:spTree>
    <p:extLst>
      <p:ext uri="{BB962C8B-B14F-4D97-AF65-F5344CB8AC3E}">
        <p14:creationId xmlns:p14="http://schemas.microsoft.com/office/powerpoint/2010/main" val="34913544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cal6</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normAutofit/>
          </a:bodyPr>
          <a:lstStyle/>
          <a:p>
            <a:r>
              <a:rPr lang="zh-CN" altLang="en-US" dirty="0"/>
              <a:t>和上一个点基本一样，只不过改成了两个数。</a:t>
            </a:r>
            <a:endParaRPr lang="en-US" altLang="zh-CN" dirty="0"/>
          </a:p>
        </p:txBody>
      </p:sp>
    </p:spTree>
    <p:extLst>
      <p:ext uri="{BB962C8B-B14F-4D97-AF65-F5344CB8AC3E}">
        <p14:creationId xmlns:p14="http://schemas.microsoft.com/office/powerpoint/2010/main" val="22916450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cal7</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bwMode="auto"/>
        <p:txBody>
          <a:bodyPr>
            <a:normAutofit/>
          </a:bodyPr>
          <a:lstStyle/>
          <a:p>
            <a:r>
              <a:rPr lang="zh-CN" altLang="en-US" dirty="0"/>
              <a:t>这次是把一大堆数加起来，但是好像长度限制是</a:t>
            </a:r>
            <a:r>
              <a:rPr lang="en-US" altLang="zh-CN" dirty="0"/>
              <a:t>O(n)</a:t>
            </a:r>
            <a:r>
              <a:rPr lang="zh-CN" altLang="en-US" dirty="0"/>
              <a:t>的？</a:t>
            </a:r>
            <a:endParaRPr lang="en-US" altLang="zh-CN" dirty="0"/>
          </a:p>
          <a:p>
            <a:r>
              <a:rPr lang="zh-CN" altLang="en-US" dirty="0"/>
              <a:t>考虑利用原根</a:t>
            </a:r>
            <a:r>
              <a:rPr lang="en-US" altLang="zh-CN" dirty="0"/>
              <a:t>g=3</a:t>
            </a:r>
            <a:r>
              <a:rPr lang="zh-CN" altLang="en-US" dirty="0"/>
              <a:t>，那么算</a:t>
            </a:r>
            <a:r>
              <a:rPr lang="en-US" altLang="zh-CN" dirty="0"/>
              <a:t>a1+a2+...+an</a:t>
            </a:r>
            <a:r>
              <a:rPr lang="zh-CN" altLang="en-US" dirty="0"/>
              <a:t>，我们可以转化为</a:t>
            </a:r>
            <a:r>
              <a:rPr lang="en-US" altLang="zh-CN" dirty="0"/>
              <a:t>g^a1*g^a2*...*</a:t>
            </a:r>
            <a:r>
              <a:rPr lang="en-US" altLang="zh-CN" dirty="0" err="1"/>
              <a:t>g^an</a:t>
            </a:r>
            <a:r>
              <a:rPr lang="zh-CN" altLang="en-US" dirty="0"/>
              <a:t>。乘和快速幂都只要一条指令，那么我们只要想办法做一个离散对数就可以了。</a:t>
            </a:r>
            <a:endParaRPr lang="en-US" altLang="zh-CN" dirty="0"/>
          </a:p>
          <a:p>
            <a:r>
              <a:rPr lang="zh-CN" altLang="en-US" dirty="0"/>
              <a:t>考虑</a:t>
            </a:r>
            <a:r>
              <a:rPr lang="en-US" altLang="zh-CN" dirty="0"/>
              <a:t>BSGS</a:t>
            </a:r>
            <a:r>
              <a:rPr lang="zh-CN" altLang="en-US" dirty="0"/>
              <a:t>。由于</a:t>
            </a:r>
            <a:r>
              <a:rPr lang="en-US" altLang="zh-CN" dirty="0"/>
              <a:t>MOD-1=10000120=520*19231</a:t>
            </a:r>
            <a:r>
              <a:rPr lang="zh-CN" altLang="en-US" dirty="0"/>
              <a:t>，考虑预处理</a:t>
            </a:r>
            <a:r>
              <a:rPr lang="en-US" altLang="zh-CN" dirty="0"/>
              <a:t>(g^520)</a:t>
            </a:r>
            <a:r>
              <a:rPr lang="zh-CN" altLang="en-US" dirty="0"/>
              <a:t>的</a:t>
            </a:r>
            <a:r>
              <a:rPr lang="en-US" altLang="zh-CN" dirty="0"/>
              <a:t>0..19230</a:t>
            </a:r>
            <a:r>
              <a:rPr lang="zh-CN" altLang="en-US" dirty="0"/>
              <a:t>次方并存在</a:t>
            </a:r>
            <a:r>
              <a:rPr lang="en-US" altLang="zh-CN" dirty="0"/>
              <a:t>A</a:t>
            </a:r>
            <a:r>
              <a:rPr lang="zh-CN" altLang="en-US" dirty="0"/>
              <a:t>的对应位置，这个可以简单地用一个循环预处理。接下来我们就只要每次</a:t>
            </a:r>
            <a:r>
              <a:rPr lang="en-US" altLang="zh-CN" dirty="0"/>
              <a:t>*g</a:t>
            </a:r>
            <a:r>
              <a:rPr lang="zh-CN" altLang="en-US" dirty="0"/>
              <a:t>，直到找到</a:t>
            </a:r>
            <a:r>
              <a:rPr lang="en-US" altLang="zh-CN" dirty="0"/>
              <a:t>A</a:t>
            </a:r>
            <a:r>
              <a:rPr lang="zh-CN" altLang="en-US" dirty="0"/>
              <a:t>中一个不是</a:t>
            </a:r>
            <a:r>
              <a:rPr lang="en-US" altLang="zh-CN" dirty="0"/>
              <a:t>0</a:t>
            </a:r>
            <a:r>
              <a:rPr lang="zh-CN" altLang="en-US" dirty="0"/>
              <a:t>的位置。接下来我们每次</a:t>
            </a:r>
            <a:r>
              <a:rPr lang="en-US" altLang="zh-CN" dirty="0"/>
              <a:t>/g</a:t>
            </a:r>
            <a:r>
              <a:rPr lang="zh-CN" altLang="en-US" dirty="0"/>
              <a:t>，同时把指数</a:t>
            </a:r>
            <a:r>
              <a:rPr lang="en-US" altLang="zh-CN" dirty="0"/>
              <a:t>-1</a:t>
            </a:r>
            <a:r>
              <a:rPr lang="zh-CN" altLang="en-US" dirty="0"/>
              <a:t>，直到还原成原来的数。注意指数</a:t>
            </a:r>
            <a:r>
              <a:rPr lang="en-US" altLang="zh-CN" dirty="0"/>
              <a:t>=0</a:t>
            </a:r>
            <a:r>
              <a:rPr lang="zh-CN" altLang="en-US" dirty="0"/>
              <a:t>的时候指数</a:t>
            </a:r>
            <a:r>
              <a:rPr lang="en-US" altLang="zh-CN" dirty="0"/>
              <a:t>-1</a:t>
            </a:r>
            <a:r>
              <a:rPr lang="zh-CN" altLang="en-US" dirty="0"/>
              <a:t>要为</a:t>
            </a:r>
            <a:r>
              <a:rPr lang="en-US" altLang="zh-CN" dirty="0"/>
              <a:t>MOD-2</a:t>
            </a:r>
            <a:r>
              <a:rPr lang="zh-CN" altLang="en-US" dirty="0"/>
              <a:t>而不是</a:t>
            </a:r>
            <a:r>
              <a:rPr lang="en-US" altLang="zh-CN" dirty="0"/>
              <a:t>MOD-1</a:t>
            </a:r>
            <a:r>
              <a:rPr lang="zh-CN" altLang="en-US" dirty="0"/>
              <a:t>。</a:t>
            </a:r>
            <a:endParaRPr lang="en-US" altLang="zh-CN" dirty="0"/>
          </a:p>
        </p:txBody>
      </p:sp>
    </p:spTree>
    <p:extLst>
      <p:ext uri="{BB962C8B-B14F-4D97-AF65-F5344CB8AC3E}">
        <p14:creationId xmlns:p14="http://schemas.microsoft.com/office/powerpoint/2010/main" val="30194229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cal8</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bwMode="auto"/>
        <p:txBody>
          <a:bodyPr>
            <a:normAutofit/>
          </a:bodyPr>
          <a:lstStyle/>
          <a:p>
            <a:r>
              <a:rPr lang="zh-CN" altLang="en-US" dirty="0"/>
              <a:t>求最大公约数。</a:t>
            </a:r>
            <a:endParaRPr lang="en-US" altLang="zh-CN" dirty="0"/>
          </a:p>
          <a:p>
            <a:r>
              <a:rPr lang="zh-CN" altLang="en-US" dirty="0"/>
              <a:t>欧几里得算法并不是那么容易实现，但是我们可以使用</a:t>
            </a:r>
            <a:r>
              <a:rPr lang="en-US" altLang="zh-CN" dirty="0"/>
              <a:t>stein</a:t>
            </a:r>
            <a:r>
              <a:rPr lang="zh-CN" altLang="en-US" dirty="0"/>
              <a:t>算法。实现</a:t>
            </a:r>
            <a:r>
              <a:rPr lang="en-US" altLang="zh-CN" dirty="0"/>
              <a:t>stein</a:t>
            </a:r>
            <a:r>
              <a:rPr lang="zh-CN" altLang="en-US" dirty="0"/>
              <a:t>算法只需要实现判断奇偶性、比大小、加减法。比大小也只要分解出来比较最高位就可以了。</a:t>
            </a:r>
            <a:endParaRPr lang="en-US" altLang="zh-CN" dirty="0"/>
          </a:p>
        </p:txBody>
      </p:sp>
      <p:sp>
        <p:nvSpPr>
          <p:cNvPr id="4" name="文本框 3">
            <a:extLst>
              <a:ext uri="{FF2B5EF4-FFF2-40B4-BE49-F238E27FC236}">
                <a16:creationId xmlns:a16="http://schemas.microsoft.com/office/drawing/2014/main" id="{9D771B3E-8375-4508-97DC-CB727AA1670B}"/>
              </a:ext>
            </a:extLst>
          </p:cNvPr>
          <p:cNvSpPr txBox="1"/>
          <p:nvPr/>
        </p:nvSpPr>
        <p:spPr>
          <a:xfrm>
            <a:off x="1306286" y="3657600"/>
            <a:ext cx="3722914" cy="2308324"/>
          </a:xfrm>
          <a:prstGeom prst="rect">
            <a:avLst/>
          </a:prstGeom>
          <a:noFill/>
        </p:spPr>
        <p:txBody>
          <a:bodyPr wrap="square" rtlCol="0">
            <a:spAutoFit/>
          </a:bodyPr>
          <a:lstStyle/>
          <a:p>
            <a:r>
              <a:rPr lang="en-US" altLang="zh-CN" dirty="0">
                <a:latin typeface="Consolas" panose="020B0609020204030204" pitchFamily="49" charset="0"/>
              </a:rPr>
              <a:t>def </a:t>
            </a:r>
            <a:r>
              <a:rPr lang="en-US" altLang="zh-CN" dirty="0" err="1">
                <a:latin typeface="Consolas" panose="020B0609020204030204" pitchFamily="49" charset="0"/>
              </a:rPr>
              <a:t>gcd</a:t>
            </a:r>
            <a:r>
              <a:rPr lang="en-US" altLang="zh-CN" dirty="0">
                <a:latin typeface="Consolas" panose="020B0609020204030204" pitchFamily="49" charset="0"/>
              </a:rPr>
              <a:t>(</a:t>
            </a:r>
            <a:r>
              <a:rPr lang="en-US" altLang="zh-CN" dirty="0" err="1">
                <a:latin typeface="Consolas" panose="020B0609020204030204" pitchFamily="49" charset="0"/>
              </a:rPr>
              <a:t>a,b</a:t>
            </a:r>
            <a:r>
              <a:rPr lang="en-US" altLang="zh-CN" dirty="0">
                <a:latin typeface="Consolas" panose="020B0609020204030204" pitchFamily="49" charset="0"/>
              </a:rPr>
              <a:t>):</a:t>
            </a:r>
          </a:p>
          <a:p>
            <a:r>
              <a:rPr lang="en-US" altLang="zh-CN" dirty="0">
                <a:latin typeface="Consolas" panose="020B0609020204030204" pitchFamily="49" charset="0"/>
              </a:rPr>
              <a:t>    sf=1</a:t>
            </a:r>
          </a:p>
          <a:p>
            <a:r>
              <a:rPr lang="en-US" altLang="zh-CN" dirty="0">
                <a:latin typeface="Consolas" panose="020B0609020204030204" pitchFamily="49" charset="0"/>
              </a:rPr>
              <a:t>    while a%2==0 and b%2==0:</a:t>
            </a:r>
          </a:p>
          <a:p>
            <a:r>
              <a:rPr lang="en-US" altLang="zh-CN" dirty="0">
                <a:latin typeface="Consolas" panose="020B0609020204030204" pitchFamily="49" charset="0"/>
              </a:rPr>
              <a:t>        sf*=2</a:t>
            </a:r>
          </a:p>
          <a:p>
            <a:r>
              <a:rPr lang="en-US" altLang="zh-CN" dirty="0">
                <a:latin typeface="Consolas" panose="020B0609020204030204" pitchFamily="49" charset="0"/>
              </a:rPr>
              <a:t>        a&gt;&gt;=1</a:t>
            </a:r>
          </a:p>
          <a:p>
            <a:r>
              <a:rPr lang="en-US" altLang="zh-CN" dirty="0">
                <a:latin typeface="Consolas" panose="020B0609020204030204" pitchFamily="49" charset="0"/>
              </a:rPr>
              <a:t>        b&gt;&gt;=1</a:t>
            </a:r>
          </a:p>
          <a:p>
            <a:r>
              <a:rPr lang="en-US" altLang="zh-CN" dirty="0">
                <a:latin typeface="Consolas" panose="020B0609020204030204" pitchFamily="49" charset="0"/>
              </a:rPr>
              <a:t>    while a%2==0:</a:t>
            </a:r>
          </a:p>
          <a:p>
            <a:r>
              <a:rPr lang="en-US" altLang="zh-CN" dirty="0">
                <a:latin typeface="Consolas" panose="020B0609020204030204" pitchFamily="49" charset="0"/>
              </a:rPr>
              <a:t>        a&gt;&gt;=1</a:t>
            </a:r>
            <a:endParaRPr lang="zh-CN" altLang="en-US" dirty="0">
              <a:latin typeface="Consolas" panose="020B0609020204030204" pitchFamily="49" charset="0"/>
            </a:endParaRPr>
          </a:p>
        </p:txBody>
      </p:sp>
      <p:sp>
        <p:nvSpPr>
          <p:cNvPr id="5" name="文本框 4">
            <a:extLst>
              <a:ext uri="{FF2B5EF4-FFF2-40B4-BE49-F238E27FC236}">
                <a16:creationId xmlns:a16="http://schemas.microsoft.com/office/drawing/2014/main" id="{7DBD3ADB-24B3-40D1-840C-F78D73A89C15}"/>
              </a:ext>
            </a:extLst>
          </p:cNvPr>
          <p:cNvSpPr txBox="1"/>
          <p:nvPr/>
        </p:nvSpPr>
        <p:spPr>
          <a:xfrm>
            <a:off x="5029200" y="3657600"/>
            <a:ext cx="3922939" cy="2031325"/>
          </a:xfrm>
          <a:prstGeom prst="rect">
            <a:avLst/>
          </a:prstGeom>
          <a:noFill/>
        </p:spPr>
        <p:txBody>
          <a:bodyPr wrap="square" rtlCol="0">
            <a:spAutoFit/>
          </a:bodyPr>
          <a:lstStyle/>
          <a:p>
            <a:r>
              <a:rPr lang="en-US" altLang="zh-CN" dirty="0">
                <a:latin typeface="Consolas" panose="020B0609020204030204" pitchFamily="49" charset="0"/>
              </a:rPr>
              <a:t> while b!=0:</a:t>
            </a:r>
          </a:p>
          <a:p>
            <a:r>
              <a:rPr lang="en-US" altLang="zh-CN" dirty="0">
                <a:latin typeface="Consolas" panose="020B0609020204030204" pitchFamily="49" charset="0"/>
              </a:rPr>
              <a:t>        while b%2==0:</a:t>
            </a:r>
          </a:p>
          <a:p>
            <a:r>
              <a:rPr lang="en-US" altLang="zh-CN" dirty="0">
                <a:latin typeface="Consolas" panose="020B0609020204030204" pitchFamily="49" charset="0"/>
              </a:rPr>
              <a:t>            b&gt;&gt;=1</a:t>
            </a:r>
          </a:p>
          <a:p>
            <a:r>
              <a:rPr lang="en-US" altLang="zh-CN" dirty="0">
                <a:latin typeface="Consolas" panose="020B0609020204030204" pitchFamily="49" charset="0"/>
              </a:rPr>
              <a:t>        if a&gt;b:</a:t>
            </a:r>
          </a:p>
          <a:p>
            <a:r>
              <a:rPr lang="en-US" altLang="zh-CN" dirty="0">
                <a:latin typeface="Consolas" panose="020B0609020204030204" pitchFamily="49" charset="0"/>
              </a:rPr>
              <a:t>            </a:t>
            </a:r>
            <a:r>
              <a:rPr lang="en-US" altLang="zh-CN" dirty="0" err="1">
                <a:latin typeface="Consolas" panose="020B0609020204030204" pitchFamily="49" charset="0"/>
              </a:rPr>
              <a:t>a,b</a:t>
            </a:r>
            <a:r>
              <a:rPr lang="en-US" altLang="zh-CN" dirty="0">
                <a:latin typeface="Consolas" panose="020B0609020204030204" pitchFamily="49" charset="0"/>
              </a:rPr>
              <a:t>=</a:t>
            </a:r>
            <a:r>
              <a:rPr lang="en-US" altLang="zh-CN" dirty="0" err="1">
                <a:latin typeface="Consolas" panose="020B0609020204030204" pitchFamily="49" charset="0"/>
              </a:rPr>
              <a:t>b,a</a:t>
            </a:r>
            <a:endParaRPr lang="en-US" altLang="zh-CN" dirty="0">
              <a:latin typeface="Consolas" panose="020B0609020204030204" pitchFamily="49" charset="0"/>
            </a:endParaRPr>
          </a:p>
          <a:p>
            <a:r>
              <a:rPr lang="en-US" altLang="zh-CN" dirty="0">
                <a:latin typeface="Consolas" panose="020B0609020204030204" pitchFamily="49" charset="0"/>
              </a:rPr>
              <a:t>        b-=a</a:t>
            </a:r>
          </a:p>
          <a:p>
            <a:r>
              <a:rPr lang="en-US" altLang="zh-CN" dirty="0">
                <a:latin typeface="Consolas" panose="020B0609020204030204" pitchFamily="49" charset="0"/>
              </a:rPr>
              <a:t>    return a*sf</a:t>
            </a:r>
            <a:endParaRPr lang="zh-CN" altLang="en-US" dirty="0">
              <a:latin typeface="Consolas" panose="020B0609020204030204" pitchFamily="49" charset="0"/>
            </a:endParaRPr>
          </a:p>
        </p:txBody>
      </p:sp>
      <p:sp>
        <p:nvSpPr>
          <p:cNvPr id="6" name="文本框 5">
            <a:extLst>
              <a:ext uri="{FF2B5EF4-FFF2-40B4-BE49-F238E27FC236}">
                <a16:creationId xmlns:a16="http://schemas.microsoft.com/office/drawing/2014/main" id="{E5039365-4A61-4819-8444-3C2ECE8B6139}"/>
              </a:ext>
            </a:extLst>
          </p:cNvPr>
          <p:cNvSpPr txBox="1"/>
          <p:nvPr/>
        </p:nvSpPr>
        <p:spPr>
          <a:xfrm>
            <a:off x="1306286" y="6057900"/>
            <a:ext cx="6666139"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 </a:t>
            </a:r>
            <a:r>
              <a:rPr lang="zh-CN" altLang="en-US" dirty="0"/>
              <a:t>可参见 </a:t>
            </a:r>
            <a:r>
              <a:rPr lang="en-US" altLang="zh-CN" dirty="0">
                <a:latin typeface="Calibri" panose="020F0502020204030204" pitchFamily="34" charset="0"/>
                <a:cs typeface="Calibri" panose="020F0502020204030204" pitchFamily="34" charset="0"/>
              </a:rPr>
              <a:t>https://en.wikipedia.org/wiki/Binary_GCD_algorithm</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7107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cal9</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bwMode="auto">
          <a:xfrm>
            <a:off x="1065214" y="1524000"/>
            <a:ext cx="10058400" cy="5143500"/>
          </a:xfrm>
        </p:spPr>
        <p:txBody>
          <a:bodyPr>
            <a:normAutofit fontScale="92500"/>
          </a:bodyPr>
          <a:lstStyle/>
          <a:p>
            <a:r>
              <a:rPr lang="zh-CN" altLang="en-US" dirty="0"/>
              <a:t>判断一个数是否是质数。</a:t>
            </a:r>
            <a:endParaRPr lang="en-US" altLang="zh-CN" dirty="0"/>
          </a:p>
          <a:p>
            <a:r>
              <a:rPr lang="zh-CN" altLang="en-US" dirty="0"/>
              <a:t>认真观察评分参数发现居然是</a:t>
            </a:r>
            <a:r>
              <a:rPr lang="en-US" altLang="zh-CN" dirty="0"/>
              <a:t>O(log)</a:t>
            </a:r>
            <a:r>
              <a:rPr lang="zh-CN" altLang="en-US" dirty="0"/>
              <a:t>级别，这哪够分解质数。</a:t>
            </a:r>
            <a:endParaRPr lang="en-US" altLang="zh-CN" dirty="0"/>
          </a:p>
          <a:p>
            <a:r>
              <a:rPr lang="zh-CN" altLang="en-US" dirty="0"/>
              <a:t>考虑打表。先把输入二进制分解，然后建一个</a:t>
            </a:r>
            <a:r>
              <a:rPr lang="en-US" altLang="zh-CN" dirty="0" err="1"/>
              <a:t>trie</a:t>
            </a:r>
            <a:r>
              <a:rPr lang="zh-CN" altLang="en-US" dirty="0"/>
              <a:t>状的结构。每个节点会判断某一位的值并跳转到对应的孩子节点的标签，到了叶子就输出是否是质数。</a:t>
            </a:r>
            <a:endParaRPr lang="en-US" altLang="zh-CN" dirty="0"/>
          </a:p>
          <a:p>
            <a:r>
              <a:rPr lang="zh-CN" altLang="en-US" dirty="0"/>
              <a:t>类似这样：</a:t>
            </a:r>
            <a:endParaRPr lang="en-US" altLang="zh-CN" dirty="0"/>
          </a:p>
          <a:p>
            <a:endParaRPr lang="en-US" altLang="zh-CN" dirty="0"/>
          </a:p>
          <a:p>
            <a:endParaRPr lang="en-US" altLang="zh-CN" dirty="0"/>
          </a:p>
          <a:p>
            <a:endParaRPr lang="en-US" altLang="zh-CN" dirty="0"/>
          </a:p>
          <a:p>
            <a:r>
              <a:rPr lang="zh-CN" altLang="en-US" dirty="0"/>
              <a:t>如果代码长度超长了可以加入在整个子树状态相同时不再递归直接输出，大概能短</a:t>
            </a:r>
            <a:r>
              <a:rPr lang="en-US" altLang="zh-CN" dirty="0"/>
              <a:t>50%</a:t>
            </a:r>
            <a:r>
              <a:rPr lang="zh-CN" altLang="en-US" dirty="0"/>
              <a:t>左右。</a:t>
            </a:r>
            <a:endParaRPr lang="en-US" altLang="zh-CN" dirty="0"/>
          </a:p>
        </p:txBody>
      </p:sp>
      <p:sp>
        <p:nvSpPr>
          <p:cNvPr id="4" name="文本框 3">
            <a:extLst>
              <a:ext uri="{FF2B5EF4-FFF2-40B4-BE49-F238E27FC236}">
                <a16:creationId xmlns:a16="http://schemas.microsoft.com/office/drawing/2014/main" id="{EC177380-DEA8-4735-B9EF-BE1519587B9A}"/>
              </a:ext>
            </a:extLst>
          </p:cNvPr>
          <p:cNvSpPr txBox="1"/>
          <p:nvPr/>
        </p:nvSpPr>
        <p:spPr>
          <a:xfrm>
            <a:off x="2781300" y="3282077"/>
            <a:ext cx="6680200" cy="2585323"/>
          </a:xfrm>
          <a:prstGeom prst="rect">
            <a:avLst/>
          </a:prstGeom>
          <a:noFill/>
        </p:spPr>
        <p:txBody>
          <a:bodyPr wrap="square" rtlCol="0">
            <a:spAutoFit/>
          </a:bodyPr>
          <a:lstStyle/>
          <a:p>
            <a:r>
              <a:rPr lang="en-US" altLang="zh-CN" dirty="0">
                <a:latin typeface="Consolas" panose="020B0609020204030204" pitchFamily="49" charset="0"/>
              </a:rPr>
              <a:t>label a</a:t>
            </a:r>
          </a:p>
          <a:p>
            <a:r>
              <a:rPr lang="en-US" altLang="zh-CN" dirty="0">
                <a:latin typeface="Consolas" panose="020B0609020204030204" pitchFamily="49" charset="0"/>
              </a:rPr>
              <a:t>if A[0] 1 aa</a:t>
            </a:r>
          </a:p>
          <a:p>
            <a:r>
              <a:rPr lang="en-US" altLang="zh-CN" dirty="0">
                <a:latin typeface="Consolas" panose="020B0609020204030204" pitchFamily="49" charset="0"/>
              </a:rPr>
              <a:t>if 1 1 ab</a:t>
            </a:r>
          </a:p>
          <a:p>
            <a:r>
              <a:rPr lang="en-US" altLang="zh-CN" dirty="0">
                <a:latin typeface="Consolas" panose="020B0609020204030204" pitchFamily="49" charset="0"/>
              </a:rPr>
              <a:t>label aa</a:t>
            </a:r>
          </a:p>
          <a:p>
            <a:r>
              <a:rPr lang="en-US" altLang="zh-CN" dirty="0">
                <a:latin typeface="Consolas" panose="020B0609020204030204" pitchFamily="49" charset="0"/>
              </a:rPr>
              <a:t>if A[1] 1 </a:t>
            </a:r>
            <a:r>
              <a:rPr lang="en-US" altLang="zh-CN" dirty="0" err="1">
                <a:latin typeface="Consolas" panose="020B0609020204030204" pitchFamily="49" charset="0"/>
              </a:rPr>
              <a:t>isprime</a:t>
            </a:r>
            <a:endParaRPr lang="en-US" altLang="zh-CN" dirty="0">
              <a:latin typeface="Consolas" panose="020B0609020204030204" pitchFamily="49" charset="0"/>
            </a:endParaRPr>
          </a:p>
          <a:p>
            <a:r>
              <a:rPr lang="en-US" altLang="zh-CN" dirty="0">
                <a:latin typeface="Consolas" panose="020B0609020204030204" pitchFamily="49" charset="0"/>
              </a:rPr>
              <a:t>if A[1] 0 </a:t>
            </a:r>
            <a:r>
              <a:rPr lang="en-US" altLang="zh-CN" dirty="0" err="1">
                <a:latin typeface="Consolas" panose="020B0609020204030204" pitchFamily="49" charset="0"/>
              </a:rPr>
              <a:t>notprime</a:t>
            </a:r>
            <a:endParaRPr lang="en-US" altLang="zh-CN" dirty="0">
              <a:latin typeface="Consolas" panose="020B0609020204030204" pitchFamily="49" charset="0"/>
            </a:endParaRPr>
          </a:p>
          <a:p>
            <a:r>
              <a:rPr lang="en-US" altLang="zh-CN" dirty="0">
                <a:latin typeface="Consolas" panose="020B0609020204030204" pitchFamily="49" charset="0"/>
              </a:rPr>
              <a:t>label ab</a:t>
            </a:r>
          </a:p>
          <a:p>
            <a:r>
              <a:rPr lang="en-US" altLang="zh-CN" dirty="0">
                <a:latin typeface="Consolas" panose="020B0609020204030204" pitchFamily="49" charset="0"/>
              </a:rPr>
              <a:t>if A[1] 1 </a:t>
            </a:r>
            <a:r>
              <a:rPr lang="en-US" altLang="zh-CN" dirty="0" err="1">
                <a:latin typeface="Consolas" panose="020B0609020204030204" pitchFamily="49" charset="0"/>
              </a:rPr>
              <a:t>isprime</a:t>
            </a:r>
            <a:endParaRPr lang="en-US" altLang="zh-CN" dirty="0">
              <a:latin typeface="Consolas" panose="020B0609020204030204" pitchFamily="49" charset="0"/>
            </a:endParaRPr>
          </a:p>
          <a:p>
            <a:r>
              <a:rPr lang="en-US" altLang="zh-CN" dirty="0">
                <a:latin typeface="Consolas" panose="020B0609020204030204" pitchFamily="49" charset="0"/>
              </a:rPr>
              <a:t>if A[1] 0 </a:t>
            </a:r>
            <a:r>
              <a:rPr lang="en-US" altLang="zh-CN" dirty="0" err="1">
                <a:latin typeface="Consolas" panose="020B0609020204030204" pitchFamily="49" charset="0"/>
              </a:rPr>
              <a:t>notprime</a:t>
            </a:r>
            <a:endParaRPr lang="zh-CN" altLang="en-US" dirty="0">
              <a:latin typeface="Consolas" panose="020B0609020204030204" pitchFamily="49" charset="0"/>
            </a:endParaRPr>
          </a:p>
        </p:txBody>
      </p:sp>
    </p:spTree>
    <p:extLst>
      <p:ext uri="{BB962C8B-B14F-4D97-AF65-F5344CB8AC3E}">
        <p14:creationId xmlns:p14="http://schemas.microsoft.com/office/powerpoint/2010/main" val="241067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cal10</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bwMode="auto"/>
        <p:txBody>
          <a:bodyPr>
            <a:normAutofit/>
          </a:bodyPr>
          <a:lstStyle/>
          <a:p>
            <a:r>
              <a:rPr lang="zh-CN" altLang="en-US" dirty="0"/>
              <a:t>注意到只有</a:t>
            </a:r>
            <a:r>
              <a:rPr lang="en-US" altLang="zh-CN" dirty="0"/>
              <a:t>output</a:t>
            </a:r>
            <a:r>
              <a:rPr lang="zh-CN" altLang="en-US" dirty="0"/>
              <a:t>的输出个数</a:t>
            </a:r>
            <a:r>
              <a:rPr lang="en-US" altLang="zh-CN" dirty="0"/>
              <a:t>=</a:t>
            </a:r>
            <a:r>
              <a:rPr lang="zh-CN" altLang="en-US" dirty="0"/>
              <a:t>常数个数，而只用</a:t>
            </a:r>
            <a:r>
              <a:rPr lang="en-US" altLang="zh-CN" dirty="0"/>
              <a:t>output</a:t>
            </a:r>
            <a:r>
              <a:rPr lang="zh-CN" altLang="en-US" dirty="0"/>
              <a:t>又无法完成任务，那么一定需要一个循环结构。</a:t>
            </a:r>
            <a:endParaRPr lang="en-US" altLang="zh-CN" dirty="0"/>
          </a:p>
          <a:p>
            <a:r>
              <a:rPr lang="zh-CN" altLang="en-US" dirty="0"/>
              <a:t>考虑只用一种常数。一种很自然的想法是：</a:t>
            </a:r>
            <a:endParaRPr lang="en-US" altLang="zh-CN" dirty="0"/>
          </a:p>
          <a:p>
            <a:endParaRPr lang="en-US" altLang="zh-CN" dirty="0"/>
          </a:p>
          <a:p>
            <a:r>
              <a:rPr lang="zh-CN" altLang="en-US" dirty="0"/>
              <a:t>但是如果把</a:t>
            </a:r>
            <a:r>
              <a:rPr lang="en-US" altLang="zh-CN" dirty="0"/>
              <a:t>A[1]</a:t>
            </a:r>
            <a:r>
              <a:rPr lang="zh-CN" altLang="en-US" dirty="0"/>
              <a:t>用作循环变量，</a:t>
            </a:r>
            <a:r>
              <a:rPr lang="en-US" altLang="zh-CN" dirty="0"/>
              <a:t>A[1]</a:t>
            </a:r>
            <a:r>
              <a:rPr lang="zh-CN" altLang="en-US" dirty="0"/>
              <a:t>的值就会改变。但是我们可以把</a:t>
            </a:r>
            <a:r>
              <a:rPr lang="en-US" altLang="zh-CN" dirty="0"/>
              <a:t>A[2]</a:t>
            </a:r>
            <a:r>
              <a:rPr lang="zh-CN" altLang="en-US" dirty="0"/>
              <a:t>也就是</a:t>
            </a:r>
            <a:r>
              <a:rPr lang="en-US" altLang="zh-CN" dirty="0"/>
              <a:t>A[A[1]]</a:t>
            </a:r>
            <a:r>
              <a:rPr lang="zh-CN" altLang="en-US" dirty="0"/>
              <a:t>用作循环变量！</a:t>
            </a:r>
            <a:endParaRPr lang="en-US" altLang="zh-CN" dirty="0"/>
          </a:p>
        </p:txBody>
      </p:sp>
      <p:sp>
        <p:nvSpPr>
          <p:cNvPr id="4" name="文本框 3">
            <a:extLst>
              <a:ext uri="{FF2B5EF4-FFF2-40B4-BE49-F238E27FC236}">
                <a16:creationId xmlns:a16="http://schemas.microsoft.com/office/drawing/2014/main" id="{D30222C3-459F-4E20-8981-8C58F6D99F5C}"/>
              </a:ext>
            </a:extLst>
          </p:cNvPr>
          <p:cNvSpPr txBox="1"/>
          <p:nvPr/>
        </p:nvSpPr>
        <p:spPr>
          <a:xfrm>
            <a:off x="1511300" y="3162300"/>
            <a:ext cx="5880100" cy="707886"/>
          </a:xfrm>
          <a:prstGeom prst="rect">
            <a:avLst/>
          </a:prstGeom>
          <a:noFill/>
        </p:spPr>
        <p:txBody>
          <a:bodyPr wrap="square" rtlCol="0">
            <a:spAutoFit/>
          </a:bodyPr>
          <a:lstStyle/>
          <a:p>
            <a:r>
              <a:rPr lang="en-US" altLang="zh-CN" sz="2000" dirty="0">
                <a:latin typeface="Consolas" panose="020B0609020204030204" pitchFamily="49" charset="0"/>
              </a:rPr>
              <a:t>add 1 1 1</a:t>
            </a:r>
          </a:p>
          <a:p>
            <a:r>
              <a:rPr lang="en-US" altLang="zh-CN" sz="2000" dirty="0">
                <a:latin typeface="Consolas" panose="020B0609020204030204" pitchFamily="49" charset="0"/>
              </a:rPr>
              <a:t>output A[1]</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26653309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zh-CN" altLang="en-US" dirty="0"/>
              <a:t>前言</a:t>
            </a:r>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lstStyle/>
          <a:p>
            <a:r>
              <a:rPr lang="zh-CN" altLang="en-US" dirty="0"/>
              <a:t>每题讲题前会有吐槽环节，要喷出题人的可以排队上来喷</a:t>
            </a:r>
            <a:endParaRPr lang="en-US" altLang="zh-CN" dirty="0"/>
          </a:p>
          <a:p>
            <a:r>
              <a:rPr lang="zh-CN" altLang="en-US" dirty="0"/>
              <a:t>大家看一下自己的得分，特别是第三题的每个点得分，等会儿可能会点通过某些点的人上来分享</a:t>
            </a:r>
          </a:p>
        </p:txBody>
      </p:sp>
    </p:spTree>
    <p:extLst>
      <p:ext uri="{BB962C8B-B14F-4D97-AF65-F5344CB8AC3E}">
        <p14:creationId xmlns:p14="http://schemas.microsoft.com/office/powerpoint/2010/main" val="442102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cal10</a:t>
            </a:r>
            <a:endParaRPr lang="zh-CN" altLang="en-US" dirty="0"/>
          </a:p>
        </p:txBody>
      </p:sp>
      <p:sp>
        <p:nvSpPr>
          <p:cNvPr id="9" name="文本框 8">
            <a:extLst>
              <a:ext uri="{FF2B5EF4-FFF2-40B4-BE49-F238E27FC236}">
                <a16:creationId xmlns:a16="http://schemas.microsoft.com/office/drawing/2014/main" id="{3C5F974A-E6CB-4D46-B74E-A5B56A415786}"/>
              </a:ext>
            </a:extLst>
          </p:cNvPr>
          <p:cNvSpPr txBox="1"/>
          <p:nvPr/>
        </p:nvSpPr>
        <p:spPr>
          <a:xfrm>
            <a:off x="1181100" y="1843950"/>
            <a:ext cx="5880100" cy="3170099"/>
          </a:xfrm>
          <a:prstGeom prst="rect">
            <a:avLst/>
          </a:prstGeom>
          <a:noFill/>
        </p:spPr>
        <p:txBody>
          <a:bodyPr wrap="square" rtlCol="0">
            <a:spAutoFit/>
          </a:bodyPr>
          <a:lstStyle/>
          <a:p>
            <a:r>
              <a:rPr lang="en-US" altLang="zh-CN" sz="2000" dirty="0">
                <a:latin typeface="Consolas" panose="020B0609020204030204" pitchFamily="49" charset="0"/>
              </a:rPr>
              <a:t>add 1 1 1</a:t>
            </a:r>
          </a:p>
          <a:p>
            <a:r>
              <a:rPr lang="en-US" altLang="zh-CN" sz="2000" dirty="0">
                <a:latin typeface="Consolas" panose="020B0609020204030204" pitchFamily="49" charset="0"/>
              </a:rPr>
              <a:t>label </a:t>
            </a:r>
            <a:r>
              <a:rPr lang="en-US" altLang="zh-CN" sz="2000" dirty="0" err="1">
                <a:latin typeface="Consolas" panose="020B0609020204030204" pitchFamily="49" charset="0"/>
              </a:rPr>
              <a:t>bg</a:t>
            </a:r>
            <a:endParaRPr lang="en-US" altLang="zh-CN" sz="2000" dirty="0">
              <a:latin typeface="Consolas" panose="020B0609020204030204" pitchFamily="49" charset="0"/>
            </a:endParaRPr>
          </a:p>
          <a:p>
            <a:r>
              <a:rPr lang="en-US" altLang="zh-CN" sz="2000" dirty="0">
                <a:latin typeface="Consolas" panose="020B0609020204030204" pitchFamily="49" charset="0"/>
              </a:rPr>
              <a:t>output A[1]</a:t>
            </a:r>
          </a:p>
          <a:p>
            <a:r>
              <a:rPr lang="en-US" altLang="zh-CN" sz="2000" dirty="0">
                <a:latin typeface="Consolas" panose="020B0609020204030204" pitchFamily="49" charset="0"/>
              </a:rPr>
              <a:t>output A[1]</a:t>
            </a:r>
          </a:p>
          <a:p>
            <a:r>
              <a:rPr lang="en-US" altLang="zh-CN" sz="2000" dirty="0">
                <a:latin typeface="Consolas" panose="020B0609020204030204" pitchFamily="49" charset="0"/>
              </a:rPr>
              <a:t>...</a:t>
            </a:r>
          </a:p>
          <a:p>
            <a:r>
              <a:rPr lang="en-US" altLang="zh-CN" sz="2000" dirty="0">
                <a:latin typeface="Consolas" panose="020B0609020204030204" pitchFamily="49" charset="0"/>
              </a:rPr>
              <a:t>output A[1]</a:t>
            </a:r>
          </a:p>
          <a:p>
            <a:r>
              <a:rPr lang="en-US" altLang="zh-CN" sz="2000" dirty="0">
                <a:latin typeface="Consolas" panose="020B0609020204030204" pitchFamily="49" charset="0"/>
              </a:rPr>
              <a:t>if A[A[1]] 1 out</a:t>
            </a:r>
          </a:p>
          <a:p>
            <a:r>
              <a:rPr lang="en-US" altLang="zh-CN" sz="2000" dirty="0">
                <a:latin typeface="Consolas" panose="020B0609020204030204" pitchFamily="49" charset="0"/>
              </a:rPr>
              <a:t>add A[1] A[A[1]] 1</a:t>
            </a:r>
          </a:p>
          <a:p>
            <a:r>
              <a:rPr lang="en-US" altLang="zh-CN" sz="2000" dirty="0">
                <a:latin typeface="Consolas" panose="020B0609020204030204" pitchFamily="49" charset="0"/>
              </a:rPr>
              <a:t>if 1 1 </a:t>
            </a:r>
            <a:r>
              <a:rPr lang="en-US" altLang="zh-CN" sz="2000" dirty="0" err="1">
                <a:latin typeface="Consolas" panose="020B0609020204030204" pitchFamily="49" charset="0"/>
              </a:rPr>
              <a:t>bg</a:t>
            </a:r>
            <a:endParaRPr lang="en-US" altLang="zh-CN" sz="2000" dirty="0">
              <a:latin typeface="Consolas" panose="020B0609020204030204" pitchFamily="49" charset="0"/>
            </a:endParaRPr>
          </a:p>
          <a:p>
            <a:r>
              <a:rPr lang="en-US" altLang="zh-CN" sz="2000" dirty="0">
                <a:latin typeface="Consolas" panose="020B0609020204030204" pitchFamily="49" charset="0"/>
              </a:rPr>
              <a:t>label out</a:t>
            </a:r>
          </a:p>
        </p:txBody>
      </p:sp>
    </p:spTree>
    <p:extLst>
      <p:ext uri="{BB962C8B-B14F-4D97-AF65-F5344CB8AC3E}">
        <p14:creationId xmlns:p14="http://schemas.microsoft.com/office/powerpoint/2010/main" val="28169965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976B795-1639-4730-9079-9C201282300A}"/>
              </a:ext>
            </a:extLst>
          </p:cNvPr>
          <p:cNvSpPr>
            <a:spLocks noGrp="1"/>
          </p:cNvSpPr>
          <p:nvPr>
            <p:ph type="ctrTitle"/>
          </p:nvPr>
        </p:nvSpPr>
        <p:spPr/>
        <p:txBody>
          <a:bodyPr/>
          <a:lstStyle/>
          <a:p>
            <a:r>
              <a:rPr lang="zh-CN" altLang="en-US" dirty="0"/>
              <a:t>讲完了</a:t>
            </a:r>
          </a:p>
        </p:txBody>
      </p:sp>
      <p:sp>
        <p:nvSpPr>
          <p:cNvPr id="5" name="副标题 4">
            <a:extLst>
              <a:ext uri="{FF2B5EF4-FFF2-40B4-BE49-F238E27FC236}">
                <a16:creationId xmlns:a16="http://schemas.microsoft.com/office/drawing/2014/main" id="{62B555CA-8898-4473-916E-C76706AE8AFD}"/>
              </a:ext>
            </a:extLst>
          </p:cNvPr>
          <p:cNvSpPr>
            <a:spLocks noGrp="1"/>
          </p:cNvSpPr>
          <p:nvPr>
            <p:ph type="subTitle" idx="1"/>
          </p:nvPr>
        </p:nvSpPr>
        <p:spPr/>
        <p:txBody>
          <a:bodyPr/>
          <a:lstStyle/>
          <a:p>
            <a:r>
              <a:rPr lang="zh-CN" altLang="en-US" dirty="0"/>
              <a:t>谢谢大家</a:t>
            </a:r>
          </a:p>
        </p:txBody>
      </p:sp>
    </p:spTree>
    <p:extLst>
      <p:ext uri="{BB962C8B-B14F-4D97-AF65-F5344CB8AC3E}">
        <p14:creationId xmlns:p14="http://schemas.microsoft.com/office/powerpoint/2010/main" val="24347155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B3BF539-FED1-4A11-9651-DF8141AA89A0}"/>
              </a:ext>
            </a:extLst>
          </p:cNvPr>
          <p:cNvSpPr>
            <a:spLocks noGrp="1"/>
          </p:cNvSpPr>
          <p:nvPr>
            <p:ph type="title"/>
          </p:nvPr>
        </p:nvSpPr>
        <p:spPr/>
        <p:txBody>
          <a:bodyPr/>
          <a:lstStyle/>
          <a:p>
            <a:r>
              <a:rPr lang="en-US" altLang="zh-CN" dirty="0"/>
              <a:t>str</a:t>
            </a:r>
            <a:endParaRPr lang="zh-CN" altLang="en-US" dirty="0"/>
          </a:p>
        </p:txBody>
      </p:sp>
      <p:sp>
        <p:nvSpPr>
          <p:cNvPr id="5" name="文本占位符 4">
            <a:extLst>
              <a:ext uri="{FF2B5EF4-FFF2-40B4-BE49-F238E27FC236}">
                <a16:creationId xmlns:a16="http://schemas.microsoft.com/office/drawing/2014/main" id="{7E9ABA27-2FCE-4940-A38B-93414B14E119}"/>
              </a:ext>
            </a:extLst>
          </p:cNvPr>
          <p:cNvSpPr>
            <a:spLocks noGrp="1"/>
          </p:cNvSpPr>
          <p:nvPr>
            <p:ph type="body" idx="1"/>
          </p:nvPr>
        </p:nvSpPr>
        <p:spPr/>
        <p:txBody>
          <a:bodyPr/>
          <a:lstStyle/>
          <a:p>
            <a:r>
              <a:rPr lang="zh-CN" altLang="en-US" dirty="0"/>
              <a:t>吐槽环节</a:t>
            </a:r>
          </a:p>
        </p:txBody>
      </p:sp>
    </p:spTree>
    <p:extLst>
      <p:ext uri="{BB962C8B-B14F-4D97-AF65-F5344CB8AC3E}">
        <p14:creationId xmlns:p14="http://schemas.microsoft.com/office/powerpoint/2010/main" val="39155541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str</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lstStyle/>
          <a:p>
            <a:r>
              <a:rPr lang="zh-CN" altLang="en-US" dirty="0"/>
              <a:t>先考虑字符集为</a:t>
            </a:r>
            <a:r>
              <a:rPr lang="en-US" altLang="zh-CN" dirty="0"/>
              <a:t>2</a:t>
            </a:r>
            <a:r>
              <a:rPr lang="zh-CN" altLang="en-US" dirty="0"/>
              <a:t>的情况，那么相当于原串和每位取反的串等价。</a:t>
            </a:r>
            <a:endParaRPr lang="en-US" altLang="zh-CN" dirty="0"/>
          </a:p>
          <a:p>
            <a:r>
              <a:rPr lang="zh-CN" altLang="en-US" dirty="0"/>
              <a:t>那么我们只要算出 原串 和 每位取反的原串 共有多少个不同子串，除以</a:t>
            </a:r>
            <a:r>
              <a:rPr lang="en-US" altLang="zh-CN" dirty="0"/>
              <a:t>2</a:t>
            </a:r>
            <a:r>
              <a:rPr lang="zh-CN" altLang="en-US" dirty="0"/>
              <a:t>就是答案。</a:t>
            </a:r>
            <a:endParaRPr lang="en-US" altLang="zh-CN" dirty="0"/>
          </a:p>
          <a:p>
            <a:r>
              <a:rPr lang="zh-CN" altLang="en-US" dirty="0"/>
              <a:t>查询若干个串中有多少个不同子串可以用广义后缀自动机，这里不赘述。</a:t>
            </a:r>
          </a:p>
        </p:txBody>
      </p:sp>
    </p:spTree>
    <p:extLst>
      <p:ext uri="{BB962C8B-B14F-4D97-AF65-F5344CB8AC3E}">
        <p14:creationId xmlns:p14="http://schemas.microsoft.com/office/powerpoint/2010/main" val="8501307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str</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lstStyle/>
          <a:p>
            <a:r>
              <a:rPr lang="zh-CN" altLang="en-US" dirty="0"/>
              <a:t>一种很自然的推广是枚举</a:t>
            </a:r>
            <a:r>
              <a:rPr lang="en-US" altLang="zh-CN" dirty="0"/>
              <a:t>4</a:t>
            </a:r>
            <a:r>
              <a:rPr lang="zh-CN" altLang="en-US" dirty="0"/>
              <a:t>个字符的</a:t>
            </a:r>
            <a:r>
              <a:rPr lang="en-US" altLang="zh-CN" dirty="0"/>
              <a:t>4!</a:t>
            </a:r>
            <a:r>
              <a:rPr lang="zh-CN" altLang="en-US" dirty="0"/>
              <a:t>种排列并计算会得到多少个不同子串，然后除以</a:t>
            </a:r>
            <a:r>
              <a:rPr lang="en-US" altLang="zh-CN" dirty="0"/>
              <a:t>4!</a:t>
            </a:r>
            <a:r>
              <a:rPr lang="zh-CN" altLang="en-US" dirty="0"/>
              <a:t>。但是这个做法有点问题，例如</a:t>
            </a:r>
            <a:r>
              <a:rPr lang="en-US" altLang="zh-CN" dirty="0"/>
              <a:t>A</a:t>
            </a:r>
            <a:r>
              <a:rPr lang="zh-CN" altLang="en-US" dirty="0"/>
              <a:t>只会得到</a:t>
            </a:r>
            <a:r>
              <a:rPr lang="en-US" altLang="zh-CN" dirty="0"/>
              <a:t>A,C,G,T</a:t>
            </a:r>
            <a:r>
              <a:rPr lang="zh-CN" altLang="en-US" dirty="0"/>
              <a:t>这四种串，得不到</a:t>
            </a:r>
            <a:r>
              <a:rPr lang="en-US" altLang="zh-CN" dirty="0"/>
              <a:t>4!</a:t>
            </a:r>
            <a:r>
              <a:rPr lang="zh-CN" altLang="en-US" dirty="0"/>
              <a:t>个串。</a:t>
            </a:r>
            <a:endParaRPr lang="en-US" altLang="zh-CN" dirty="0"/>
          </a:p>
          <a:p>
            <a:r>
              <a:rPr lang="zh-CN" altLang="en-US" dirty="0"/>
              <a:t>考虑改进这个做法，我们从</a:t>
            </a:r>
            <a:r>
              <a:rPr lang="en-US" altLang="zh-CN" dirty="0"/>
              <a:t>1</a:t>
            </a:r>
            <a:r>
              <a:rPr lang="zh-CN" altLang="en-US" dirty="0"/>
              <a:t>到</a:t>
            </a:r>
            <a:r>
              <a:rPr lang="en-US" altLang="zh-CN" dirty="0"/>
              <a:t>4</a:t>
            </a:r>
            <a:r>
              <a:rPr lang="zh-CN" altLang="en-US" dirty="0"/>
              <a:t>枚举一个值</a:t>
            </a:r>
            <a:r>
              <a:rPr lang="en-US" altLang="zh-CN" dirty="0"/>
              <a:t>s</a:t>
            </a:r>
            <a:r>
              <a:rPr lang="zh-CN" altLang="en-US" dirty="0"/>
              <a:t>，然后从</a:t>
            </a:r>
            <a:r>
              <a:rPr lang="en-US" altLang="zh-CN" dirty="0"/>
              <a:t>4</a:t>
            </a:r>
            <a:r>
              <a:rPr lang="zh-CN" altLang="en-US" dirty="0"/>
              <a:t>个字符中选出</a:t>
            </a:r>
            <a:r>
              <a:rPr lang="en-US" altLang="zh-CN" dirty="0"/>
              <a:t>s</a:t>
            </a:r>
            <a:r>
              <a:rPr lang="zh-CN" altLang="en-US" dirty="0"/>
              <a:t>个对应到</a:t>
            </a:r>
            <a:r>
              <a:rPr lang="en-US" altLang="zh-CN" dirty="0"/>
              <a:t>1..s</a:t>
            </a:r>
            <a:r>
              <a:rPr lang="zh-CN" altLang="en-US" dirty="0"/>
              <a:t>，计算这样不同的子串个数。例如当</a:t>
            </a:r>
            <a:r>
              <a:rPr lang="en-US" altLang="zh-CN" dirty="0"/>
              <a:t>s=2</a:t>
            </a:r>
            <a:r>
              <a:rPr lang="zh-CN" altLang="en-US" dirty="0"/>
              <a:t>时枚举出</a:t>
            </a:r>
            <a:r>
              <a:rPr lang="en-US" altLang="zh-CN" dirty="0"/>
              <a:t>{A,C},{A,G},{A,T},{C,G},{C,T},{G,T}</a:t>
            </a:r>
            <a:r>
              <a:rPr lang="zh-CN" altLang="en-US" dirty="0"/>
              <a:t>，对应到</a:t>
            </a:r>
            <a:r>
              <a:rPr lang="en-US" altLang="zh-CN" dirty="0"/>
              <a:t>{1,2}</a:t>
            </a:r>
            <a:r>
              <a:rPr lang="zh-CN" altLang="en-US" dirty="0"/>
              <a:t>或</a:t>
            </a:r>
            <a:r>
              <a:rPr lang="en-US" altLang="zh-CN" dirty="0"/>
              <a:t>{2,1}</a:t>
            </a:r>
            <a:r>
              <a:rPr lang="zh-CN" altLang="en-US" dirty="0"/>
              <a:t>。不在选定的</a:t>
            </a:r>
            <a:r>
              <a:rPr lang="en-US" altLang="zh-CN" dirty="0"/>
              <a:t>s</a:t>
            </a:r>
            <a:r>
              <a:rPr lang="zh-CN" altLang="en-US" dirty="0"/>
              <a:t>个字符中的字符不能选择，那么就直接把串割成两半就行了。例如原串是</a:t>
            </a:r>
            <a:r>
              <a:rPr lang="en-US" altLang="zh-CN" dirty="0"/>
              <a:t>ACG</a:t>
            </a:r>
            <a:r>
              <a:rPr lang="zh-CN" altLang="en-US" dirty="0"/>
              <a:t>，那么如果枚举出</a:t>
            </a:r>
            <a:r>
              <a:rPr lang="en-US" altLang="zh-CN" dirty="0"/>
              <a:t>{A,G}</a:t>
            </a:r>
            <a:r>
              <a:rPr lang="zh-CN" altLang="en-US" dirty="0"/>
              <a:t>对应</a:t>
            </a:r>
            <a:r>
              <a:rPr lang="en-US" altLang="zh-CN" dirty="0"/>
              <a:t>{1,2}</a:t>
            </a:r>
            <a:r>
              <a:rPr lang="zh-CN" altLang="en-US" dirty="0"/>
              <a:t>，就插入串</a:t>
            </a:r>
            <a:r>
              <a:rPr lang="en-US" altLang="zh-CN" dirty="0"/>
              <a:t>1</a:t>
            </a:r>
            <a:r>
              <a:rPr lang="zh-CN" altLang="en-US" dirty="0"/>
              <a:t>和</a:t>
            </a:r>
            <a:r>
              <a:rPr lang="en-US" altLang="zh-CN" dirty="0"/>
              <a:t>2</a:t>
            </a:r>
            <a:r>
              <a:rPr lang="zh-CN" altLang="en-US" dirty="0"/>
              <a:t>。注意这里是枚举完所有这</a:t>
            </a:r>
            <a:r>
              <a:rPr lang="en-US" altLang="zh-CN" dirty="0"/>
              <a:t>C(4,s)*s!</a:t>
            </a:r>
            <a:r>
              <a:rPr lang="zh-CN" altLang="en-US" dirty="0"/>
              <a:t>个方案之后算总共的不同子串个数。</a:t>
            </a:r>
          </a:p>
        </p:txBody>
      </p:sp>
    </p:spTree>
    <p:extLst>
      <p:ext uri="{BB962C8B-B14F-4D97-AF65-F5344CB8AC3E}">
        <p14:creationId xmlns:p14="http://schemas.microsoft.com/office/powerpoint/2010/main" val="24782089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a:t>str</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lstStyle/>
          <a:p>
            <a:r>
              <a:rPr lang="zh-CN" altLang="en-US" dirty="0"/>
              <a:t>考虑现在一个串的贡献。假设一种子串（同构意义下）有</a:t>
            </a:r>
            <a:r>
              <a:rPr lang="en-US" altLang="zh-CN" dirty="0"/>
              <a:t>t</a:t>
            </a:r>
            <a:r>
              <a:rPr lang="zh-CN" altLang="en-US" dirty="0"/>
              <a:t>种不同的字符，对于</a:t>
            </a:r>
            <a:r>
              <a:rPr lang="en-US" altLang="zh-CN" dirty="0"/>
              <a:t>t&lt;=s</a:t>
            </a:r>
            <a:r>
              <a:rPr lang="zh-CN" altLang="en-US" dirty="0"/>
              <a:t>，会有贡献</a:t>
            </a:r>
            <a:r>
              <a:rPr lang="en-US" altLang="zh-CN" dirty="0"/>
              <a:t>C(</a:t>
            </a:r>
            <a:r>
              <a:rPr lang="en-US" altLang="zh-CN" dirty="0" err="1"/>
              <a:t>s,t</a:t>
            </a:r>
            <a:r>
              <a:rPr lang="en-US" altLang="zh-CN" dirty="0"/>
              <a:t>)*t!</a:t>
            </a:r>
            <a:r>
              <a:rPr lang="zh-CN" altLang="en-US" dirty="0"/>
              <a:t>（即选出</a:t>
            </a:r>
            <a:r>
              <a:rPr lang="en-US" altLang="zh-CN" dirty="0"/>
              <a:t>1..s</a:t>
            </a:r>
            <a:r>
              <a:rPr lang="zh-CN" altLang="en-US" dirty="0"/>
              <a:t>中这些字符占的，再把这些字符排列）。我们从小到大枚举</a:t>
            </a:r>
            <a:r>
              <a:rPr lang="en-US" altLang="zh-CN" dirty="0"/>
              <a:t>t</a:t>
            </a:r>
            <a:r>
              <a:rPr lang="zh-CN" altLang="en-US" dirty="0"/>
              <a:t>算出这样串的个数，然后对于</a:t>
            </a:r>
            <a:r>
              <a:rPr lang="en-US" altLang="zh-CN" dirty="0"/>
              <a:t>s&gt;t</a:t>
            </a:r>
            <a:r>
              <a:rPr lang="zh-CN" altLang="en-US" dirty="0"/>
              <a:t>扣除这些串的贡献即可。</a:t>
            </a:r>
          </a:p>
        </p:txBody>
      </p:sp>
    </p:spTree>
    <p:extLst>
      <p:ext uri="{BB962C8B-B14F-4D97-AF65-F5344CB8AC3E}">
        <p14:creationId xmlns:p14="http://schemas.microsoft.com/office/powerpoint/2010/main" val="9085824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B3BF539-FED1-4A11-9651-DF8141AA89A0}"/>
              </a:ext>
            </a:extLst>
          </p:cNvPr>
          <p:cNvSpPr>
            <a:spLocks noGrp="1"/>
          </p:cNvSpPr>
          <p:nvPr>
            <p:ph type="title"/>
          </p:nvPr>
        </p:nvSpPr>
        <p:spPr/>
        <p:txBody>
          <a:bodyPr/>
          <a:lstStyle/>
          <a:p>
            <a:r>
              <a:rPr lang="en-US" altLang="zh-CN" dirty="0" err="1"/>
              <a:t>wlk</a:t>
            </a:r>
            <a:endParaRPr lang="zh-CN" altLang="en-US" dirty="0"/>
          </a:p>
        </p:txBody>
      </p:sp>
      <p:sp>
        <p:nvSpPr>
          <p:cNvPr id="5" name="文本占位符 4">
            <a:extLst>
              <a:ext uri="{FF2B5EF4-FFF2-40B4-BE49-F238E27FC236}">
                <a16:creationId xmlns:a16="http://schemas.microsoft.com/office/drawing/2014/main" id="{7E9ABA27-2FCE-4940-A38B-93414B14E119}"/>
              </a:ext>
            </a:extLst>
          </p:cNvPr>
          <p:cNvSpPr>
            <a:spLocks noGrp="1"/>
          </p:cNvSpPr>
          <p:nvPr>
            <p:ph type="body" idx="1"/>
          </p:nvPr>
        </p:nvSpPr>
        <p:spPr/>
        <p:txBody>
          <a:bodyPr/>
          <a:lstStyle/>
          <a:p>
            <a:r>
              <a:rPr lang="zh-CN" altLang="en-US" dirty="0"/>
              <a:t>吐槽环节</a:t>
            </a:r>
          </a:p>
        </p:txBody>
      </p:sp>
    </p:spTree>
    <p:extLst>
      <p:ext uri="{BB962C8B-B14F-4D97-AF65-F5344CB8AC3E}">
        <p14:creationId xmlns:p14="http://schemas.microsoft.com/office/powerpoint/2010/main" val="15734460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5E915-71C9-42F2-82E3-3F88197437AA}"/>
              </a:ext>
            </a:extLst>
          </p:cNvPr>
          <p:cNvSpPr>
            <a:spLocks noGrp="1"/>
          </p:cNvSpPr>
          <p:nvPr>
            <p:ph type="title"/>
          </p:nvPr>
        </p:nvSpPr>
        <p:spPr/>
        <p:txBody>
          <a:bodyPr/>
          <a:lstStyle/>
          <a:p>
            <a:r>
              <a:rPr lang="en-US" altLang="zh-CN" dirty="0" err="1"/>
              <a:t>wlk</a:t>
            </a:r>
            <a:endParaRPr lang="zh-CN" altLang="en-US" dirty="0"/>
          </a:p>
        </p:txBody>
      </p:sp>
      <p:sp>
        <p:nvSpPr>
          <p:cNvPr id="3" name="内容占位符 2">
            <a:extLst>
              <a:ext uri="{FF2B5EF4-FFF2-40B4-BE49-F238E27FC236}">
                <a16:creationId xmlns:a16="http://schemas.microsoft.com/office/drawing/2014/main" id="{401E4D81-3855-4EC9-A30F-9E769C5FDD64}"/>
              </a:ext>
            </a:extLst>
          </p:cNvPr>
          <p:cNvSpPr>
            <a:spLocks noGrp="1"/>
          </p:cNvSpPr>
          <p:nvPr>
            <p:ph idx="1"/>
          </p:nvPr>
        </p:nvSpPr>
        <p:spPr/>
        <p:txBody>
          <a:bodyPr/>
          <a:lstStyle/>
          <a:p>
            <a:r>
              <a:rPr lang="zh-CN" altLang="en-US" dirty="0"/>
              <a:t>考虑令</a:t>
            </a:r>
            <a:r>
              <a:rPr lang="en-US" altLang="zh-CN" dirty="0"/>
              <a:t>f[</a:t>
            </a:r>
            <a:r>
              <a:rPr lang="en-US" altLang="zh-CN" dirty="0" err="1"/>
              <a:t>i</a:t>
            </a:r>
            <a:r>
              <a:rPr lang="en-US" altLang="zh-CN" dirty="0"/>
              <a:t>][j][k]</a:t>
            </a:r>
            <a:r>
              <a:rPr lang="zh-CN" altLang="en-US" dirty="0"/>
              <a:t>表示大象在</a:t>
            </a:r>
            <a:r>
              <a:rPr lang="en-US" altLang="zh-CN" dirty="0" err="1"/>
              <a:t>i</a:t>
            </a:r>
            <a:r>
              <a:rPr lang="zh-CN" altLang="en-US" dirty="0"/>
              <a:t>号点，当前串的后缀最长匹配了</a:t>
            </a:r>
            <a:r>
              <a:rPr lang="en-US" altLang="zh-CN" dirty="0"/>
              <a:t>a</a:t>
            </a:r>
            <a:r>
              <a:rPr lang="zh-CN" altLang="en-US" dirty="0"/>
              <a:t>串长度为</a:t>
            </a:r>
            <a:r>
              <a:rPr lang="en-US" altLang="zh-CN" dirty="0"/>
              <a:t>j</a:t>
            </a:r>
            <a:r>
              <a:rPr lang="zh-CN" altLang="en-US" dirty="0"/>
              <a:t>的前缀，匹配了</a:t>
            </a:r>
            <a:r>
              <a:rPr lang="en-US" altLang="zh-CN" dirty="0"/>
              <a:t>b</a:t>
            </a:r>
            <a:r>
              <a:rPr lang="zh-CN" altLang="en-US" dirty="0"/>
              <a:t>串前</a:t>
            </a:r>
            <a:r>
              <a:rPr lang="en-US" altLang="zh-CN" dirty="0"/>
              <a:t>k</a:t>
            </a:r>
            <a:r>
              <a:rPr lang="zh-CN" altLang="en-US" dirty="0"/>
              <a:t>个字符，期望要多少步才会停止行走。</a:t>
            </a:r>
            <a:endParaRPr lang="en-US" altLang="zh-CN" dirty="0"/>
          </a:p>
          <a:p>
            <a:r>
              <a:rPr lang="zh-CN" altLang="en-US" dirty="0"/>
              <a:t>直接消元是</a:t>
            </a:r>
            <a:r>
              <a:rPr lang="en-US" altLang="zh-CN" dirty="0"/>
              <a:t>O((</a:t>
            </a:r>
            <a:r>
              <a:rPr lang="en-US" altLang="zh-CN" dirty="0" err="1"/>
              <a:t>n|a</a:t>
            </a:r>
            <a:r>
              <a:rPr lang="en-US" altLang="zh-CN" dirty="0"/>
              <a:t>||b|)^3)</a:t>
            </a:r>
            <a:r>
              <a:rPr lang="zh-CN" altLang="en-US" dirty="0"/>
              <a:t>的，考虑优化。</a:t>
            </a:r>
            <a:endParaRPr lang="en-US" altLang="zh-CN" dirty="0"/>
          </a:p>
          <a:p>
            <a:r>
              <a:rPr lang="zh-CN" altLang="en-US" dirty="0"/>
              <a:t>注意到</a:t>
            </a:r>
            <a:r>
              <a:rPr lang="en-US" altLang="zh-CN" dirty="0"/>
              <a:t>f[?][?][k]</a:t>
            </a:r>
            <a:r>
              <a:rPr lang="zh-CN" altLang="en-US" dirty="0"/>
              <a:t>只会从</a:t>
            </a:r>
            <a:r>
              <a:rPr lang="en-US" altLang="zh-CN" dirty="0"/>
              <a:t>f[?][?][k]</a:t>
            </a:r>
            <a:r>
              <a:rPr lang="zh-CN" altLang="en-US" dirty="0"/>
              <a:t>和</a:t>
            </a:r>
            <a:r>
              <a:rPr lang="en-US" altLang="zh-CN" dirty="0"/>
              <a:t>f[?][?][k+1]</a:t>
            </a:r>
            <a:r>
              <a:rPr lang="zh-CN" altLang="en-US" dirty="0"/>
              <a:t>转移，考虑从大到小枚举</a:t>
            </a:r>
            <a:r>
              <a:rPr lang="en-US" altLang="zh-CN" dirty="0"/>
              <a:t>k</a:t>
            </a:r>
            <a:r>
              <a:rPr lang="zh-CN" altLang="en-US" dirty="0"/>
              <a:t>，这样</a:t>
            </a:r>
            <a:r>
              <a:rPr lang="en-US" altLang="zh-CN" dirty="0"/>
              <a:t>f[?][?][k+1]</a:t>
            </a:r>
            <a:r>
              <a:rPr lang="zh-CN" altLang="en-US" dirty="0"/>
              <a:t>就是已知的了，就只要对</a:t>
            </a:r>
            <a:r>
              <a:rPr lang="en-US" altLang="zh-CN" dirty="0"/>
              <a:t>f[?][?][k]</a:t>
            </a:r>
            <a:r>
              <a:rPr lang="zh-CN" altLang="en-US" dirty="0"/>
              <a:t>进行消元了。</a:t>
            </a:r>
            <a:endParaRPr lang="en-US" altLang="zh-CN" dirty="0"/>
          </a:p>
          <a:p>
            <a:r>
              <a:rPr lang="zh-CN" altLang="en-US" dirty="0"/>
              <a:t>这样复杂度就变成了</a:t>
            </a:r>
            <a:r>
              <a:rPr lang="en-US" altLang="zh-CN" dirty="0"/>
              <a:t>O((</a:t>
            </a:r>
            <a:r>
              <a:rPr lang="en-US" altLang="zh-CN" dirty="0" err="1"/>
              <a:t>n|a</a:t>
            </a:r>
            <a:r>
              <a:rPr lang="en-US" altLang="zh-CN" dirty="0"/>
              <a:t>|)^3|b|)</a:t>
            </a:r>
            <a:r>
              <a:rPr lang="zh-CN" altLang="en-US" dirty="0"/>
              <a:t>的。</a:t>
            </a:r>
            <a:endParaRPr lang="en-US" altLang="zh-CN" dirty="0"/>
          </a:p>
        </p:txBody>
      </p:sp>
    </p:spTree>
    <p:extLst>
      <p:ext uri="{BB962C8B-B14F-4D97-AF65-F5344CB8AC3E}">
        <p14:creationId xmlns:p14="http://schemas.microsoft.com/office/powerpoint/2010/main" val="3789969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B3BF539-FED1-4A11-9651-DF8141AA89A0}"/>
              </a:ext>
            </a:extLst>
          </p:cNvPr>
          <p:cNvSpPr>
            <a:spLocks noGrp="1"/>
          </p:cNvSpPr>
          <p:nvPr>
            <p:ph type="title"/>
          </p:nvPr>
        </p:nvSpPr>
        <p:spPr/>
        <p:txBody>
          <a:bodyPr/>
          <a:lstStyle/>
          <a:p>
            <a:r>
              <a:rPr lang="en-US" altLang="zh-CN" dirty="0" err="1"/>
              <a:t>cal</a:t>
            </a:r>
            <a:endParaRPr lang="zh-CN" altLang="en-US" dirty="0"/>
          </a:p>
        </p:txBody>
      </p:sp>
      <p:sp>
        <p:nvSpPr>
          <p:cNvPr id="5" name="文本占位符 4">
            <a:extLst>
              <a:ext uri="{FF2B5EF4-FFF2-40B4-BE49-F238E27FC236}">
                <a16:creationId xmlns:a16="http://schemas.microsoft.com/office/drawing/2014/main" id="{7E9ABA27-2FCE-4940-A38B-93414B14E119}"/>
              </a:ext>
            </a:extLst>
          </p:cNvPr>
          <p:cNvSpPr>
            <a:spLocks noGrp="1"/>
          </p:cNvSpPr>
          <p:nvPr>
            <p:ph type="body" idx="1"/>
          </p:nvPr>
        </p:nvSpPr>
        <p:spPr/>
        <p:txBody>
          <a:bodyPr/>
          <a:lstStyle/>
          <a:p>
            <a:r>
              <a:rPr lang="zh-CN" altLang="en-US" dirty="0"/>
              <a:t>吐槽环节</a:t>
            </a:r>
          </a:p>
        </p:txBody>
      </p:sp>
    </p:spTree>
    <p:extLst>
      <p:ext uri="{BB962C8B-B14F-4D97-AF65-F5344CB8AC3E}">
        <p14:creationId xmlns:p14="http://schemas.microsoft.com/office/powerpoint/2010/main" val="17537765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自然插图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628_TF03431377" id="{F905887C-0BAF-4072-9E9C-D973DFA3C32B}" vid="{BADEEABA-7C18-415B-9EF8-856F7990EB74}"/>
    </a:ext>
  </a:extLst>
</a:theme>
</file>

<file path=ppt/theme/theme2.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自然演示，插画式风景设计方案（宽屏）</Template>
  <TotalTime>171</TotalTime>
  <Words>1530</Words>
  <Application>Microsoft Office PowerPoint</Application>
  <PresentationFormat>宽屏</PresentationFormat>
  <Paragraphs>109</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Salesforce Sans</vt:lpstr>
      <vt:lpstr>微软雅黑</vt:lpstr>
      <vt:lpstr>Arial</vt:lpstr>
      <vt:lpstr>Calibri</vt:lpstr>
      <vt:lpstr>Consolas</vt:lpstr>
      <vt:lpstr>Segoe Print</vt:lpstr>
      <vt:lpstr>自然插图 16x9</vt:lpstr>
      <vt:lpstr>Day1 Solution</vt:lpstr>
      <vt:lpstr>前言</vt:lpstr>
      <vt:lpstr>str</vt:lpstr>
      <vt:lpstr>str</vt:lpstr>
      <vt:lpstr>str</vt:lpstr>
      <vt:lpstr>str</vt:lpstr>
      <vt:lpstr>wlk</vt:lpstr>
      <vt:lpstr>wlk</vt:lpstr>
      <vt:lpstr>cal</vt:lpstr>
      <vt:lpstr>cal1</vt:lpstr>
      <vt:lpstr>cal2</vt:lpstr>
      <vt:lpstr>cal3</vt:lpstr>
      <vt:lpstr>cal4</vt:lpstr>
      <vt:lpstr>cal5</vt:lpstr>
      <vt:lpstr>cal6</vt:lpstr>
      <vt:lpstr>cal7</vt:lpstr>
      <vt:lpstr>cal8</vt:lpstr>
      <vt:lpstr>cal9</vt:lpstr>
      <vt:lpstr>cal10</vt:lpstr>
      <vt:lpstr>cal10</vt:lpstr>
      <vt:lpstr>讲完了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Day1 Solution</dc:title>
  <dc:creator>钟 子谦</dc:creator>
  <cp:lastModifiedBy>钟 子谦</cp:lastModifiedBy>
  <cp:revision>200</cp:revision>
  <dcterms:created xsi:type="dcterms:W3CDTF">2019-03-16T03:13:27Z</dcterms:created>
  <dcterms:modified xsi:type="dcterms:W3CDTF">2019-03-17T05:56:26Z</dcterms:modified>
</cp:coreProperties>
</file>