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2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vetmed.tamu.edu/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0"/>
            <a:ext cx="12192000" cy="738600"/>
          </a:xfrm>
          <a:prstGeom prst="rect">
            <a:avLst/>
          </a:prstGeom>
          <a:solidFill>
            <a:srgbClr val="5F00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Cell Biology Learning Games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John Griffin, Venkata Sameer Kumar Betana Bhotla, Darakshan Anwar, Rohit Jain, Nimoshika Jayaraman, Tanu Shree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Texas A&amp;M University, College Station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05"/>
            <a:ext cx="1243584" cy="7200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7975" y="738675"/>
            <a:ext cx="3225900" cy="198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97900" y="797274"/>
            <a:ext cx="3134100" cy="244800"/>
          </a:xfrm>
          <a:prstGeom prst="roundRect">
            <a:avLst>
              <a:gd fmla="val 16667" name="adj"/>
            </a:avLst>
          </a:prstGeom>
          <a:solidFill>
            <a:srgbClr val="5F00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94475" y="2800825"/>
            <a:ext cx="3225900" cy="396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162425" y="738675"/>
            <a:ext cx="2961600" cy="210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414375" y="738675"/>
            <a:ext cx="5639100" cy="6027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77700" y="2862525"/>
            <a:ext cx="3054300" cy="244800"/>
          </a:xfrm>
          <a:prstGeom prst="roundRect">
            <a:avLst>
              <a:gd fmla="val 16667" name="adj"/>
            </a:avLst>
          </a:prstGeom>
          <a:solidFill>
            <a:srgbClr val="5F00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9235850" y="786374"/>
            <a:ext cx="2808300" cy="261600"/>
          </a:xfrm>
          <a:prstGeom prst="roundRect">
            <a:avLst>
              <a:gd fmla="val 16667" name="adj"/>
            </a:avLst>
          </a:prstGeom>
          <a:solidFill>
            <a:srgbClr val="5F00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Tools for development</a:t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9147525" y="2949700"/>
            <a:ext cx="2961600" cy="1606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9217600" y="2997023"/>
            <a:ext cx="2793300" cy="279900"/>
          </a:xfrm>
          <a:prstGeom prst="roundRect">
            <a:avLst>
              <a:gd fmla="val 16667" name="adj"/>
            </a:avLst>
          </a:prstGeom>
          <a:solidFill>
            <a:srgbClr val="5F00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and verification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3429350" y="788876"/>
            <a:ext cx="5624100" cy="261600"/>
          </a:xfrm>
          <a:prstGeom prst="roundRect">
            <a:avLst>
              <a:gd fmla="val 16667" name="adj"/>
            </a:avLst>
          </a:prstGeom>
          <a:solidFill>
            <a:srgbClr val="5F00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508857" y="3861071"/>
            <a:ext cx="5420716" cy="244933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 Game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3508857" y="1411510"/>
            <a:ext cx="2528290" cy="2343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117051" y="1411509"/>
            <a:ext cx="2819685" cy="2343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133095" y="1396118"/>
            <a:ext cx="2787600" cy="279900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Scramble Game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524182" y="1410669"/>
            <a:ext cx="2497500" cy="244800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Guess-up Game</a:t>
            </a:r>
            <a:endParaRPr/>
          </a:p>
        </p:txBody>
      </p:sp>
      <p:pic>
        <p:nvPicPr>
          <p:cNvPr descr="Graphical user interface, diagram&#10;&#10;Description automatically generated"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7570" y="1774211"/>
            <a:ext cx="2490870" cy="139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3512403" y="3212229"/>
            <a:ext cx="241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57150" lvl="0" marL="91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US" sz="900">
                <a:solidFill>
                  <a:schemeClr val="dk1"/>
                </a:solidFill>
              </a:rPr>
              <a:t> </a:t>
            </a:r>
            <a:r>
              <a:rPr b="1" i="0" lang="en-US" sz="900" u="none" cap="none" strike="noStrike">
                <a:solidFill>
                  <a:schemeClr val="dk1"/>
                </a:solidFill>
              </a:rPr>
              <a:t>Dynamic number of lives .</a:t>
            </a:r>
            <a:endParaRPr sz="900"/>
          </a:p>
          <a:p>
            <a:pPr indent="-57150" lvl="0" marL="91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US" sz="900">
                <a:solidFill>
                  <a:schemeClr val="dk1"/>
                </a:solidFill>
              </a:rPr>
              <a:t> </a:t>
            </a:r>
            <a:r>
              <a:rPr b="1" i="0" lang="en-US" sz="900" u="none" cap="none" strike="noStrike">
                <a:solidFill>
                  <a:schemeClr val="dk1"/>
                </a:solidFill>
              </a:rPr>
              <a:t>Randomness of image on new game load.</a:t>
            </a:r>
            <a:endParaRPr sz="900"/>
          </a:p>
          <a:p>
            <a:pPr indent="-57150" lvl="0" marL="91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US" sz="900">
                <a:solidFill>
                  <a:schemeClr val="dk1"/>
                </a:solidFill>
              </a:rPr>
              <a:t> </a:t>
            </a:r>
            <a:r>
              <a:rPr b="1" i="0" lang="en-US" sz="900" u="none" cap="none" strike="noStrike">
                <a:solidFill>
                  <a:schemeClr val="dk1"/>
                </a:solidFill>
              </a:rPr>
              <a:t>New button ‘Level’ added for difficulty.</a:t>
            </a:r>
            <a:endParaRPr sz="900"/>
          </a:p>
        </p:txBody>
      </p:sp>
      <p:sp>
        <p:nvSpPr>
          <p:cNvPr id="107" name="Google Shape;107;p13"/>
          <p:cNvSpPr/>
          <p:nvPr/>
        </p:nvSpPr>
        <p:spPr>
          <a:xfrm>
            <a:off x="9147475" y="4652950"/>
            <a:ext cx="2961600" cy="205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asasd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202600" y="4737497"/>
            <a:ext cx="2793300" cy="246300"/>
          </a:xfrm>
          <a:prstGeom prst="roundRect">
            <a:avLst>
              <a:gd fmla="val 16667" name="adj"/>
            </a:avLst>
          </a:prstGeom>
          <a:solidFill>
            <a:srgbClr val="5F000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pic>
        <p:nvPicPr>
          <p:cNvPr descr="Graphical user interface, text, chat or text message&#10;&#10;Description automatically generated"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3095" y="1780011"/>
            <a:ext cx="2787603" cy="13868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6176610" y="3212213"/>
            <a:ext cx="274142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" lvl="0" marL="91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US" sz="900">
                <a:solidFill>
                  <a:schemeClr val="dk1"/>
                </a:solidFill>
              </a:rPr>
              <a:t> </a:t>
            </a:r>
            <a:r>
              <a:rPr b="1" i="0" lang="en-US" sz="900" u="none" cap="none" strike="noStrike">
                <a:solidFill>
                  <a:schemeClr val="dk1"/>
                </a:solidFill>
              </a:rPr>
              <a:t>Text selection cursor removed.</a:t>
            </a:r>
            <a:endParaRPr sz="900"/>
          </a:p>
          <a:p>
            <a:pPr indent="-57150" lvl="0" marL="91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US" sz="900">
                <a:solidFill>
                  <a:schemeClr val="dk1"/>
                </a:solidFill>
              </a:rPr>
              <a:t> </a:t>
            </a:r>
            <a:r>
              <a:rPr b="1" i="0" lang="en-US" sz="900" u="none" cap="none" strike="noStrike">
                <a:solidFill>
                  <a:schemeClr val="dk1"/>
                </a:solidFill>
              </a:rPr>
              <a:t>Title size normalized.</a:t>
            </a:r>
            <a:endParaRPr sz="900"/>
          </a:p>
          <a:p>
            <a:pPr indent="-57150" lvl="0" marL="91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US" sz="900">
                <a:solidFill>
                  <a:schemeClr val="dk1"/>
                </a:solidFill>
              </a:rPr>
              <a:t> </a:t>
            </a:r>
            <a:r>
              <a:rPr b="1" i="0" lang="en-US" sz="900" u="none" cap="none" strike="noStrike">
                <a:solidFill>
                  <a:schemeClr val="dk1"/>
                </a:solidFill>
              </a:rPr>
              <a:t>Only horizontal movement of tiles allowed.</a:t>
            </a:r>
            <a:endParaRPr sz="900"/>
          </a:p>
        </p:txBody>
      </p:sp>
      <p:sp>
        <p:nvSpPr>
          <p:cNvPr id="111" name="Google Shape;111;p13"/>
          <p:cNvSpPr txBox="1"/>
          <p:nvPr/>
        </p:nvSpPr>
        <p:spPr>
          <a:xfrm>
            <a:off x="3497320" y="1106677"/>
            <a:ext cx="5432400" cy="2616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in the existing games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3508858" y="4163587"/>
            <a:ext cx="5374746" cy="246221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game is a new game introduced as a part of this project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97900" y="1042075"/>
            <a:ext cx="3134100" cy="1679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Cell Biology Learning games are educational games designed for the reinforcement of biology concepts for middle school students. Currently this system consists of three games: Guessup, Word Scramble  and Quiz game. Our customer for this project is the </a:t>
            </a:r>
            <a:r>
              <a:rPr lang="en-US" sz="8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Veterinary Medical &amp; Biomedical Sciences Department</a:t>
            </a:r>
            <a:r>
              <a:rPr lang="en-US" sz="800">
                <a:solidFill>
                  <a:schemeClr val="dk1"/>
                </a:solidFill>
              </a:rPr>
              <a:t> of Texas A&amp;M. Our main focus in this project includes: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1.</a:t>
            </a:r>
            <a:r>
              <a:rPr lang="en-US" sz="800">
                <a:solidFill>
                  <a:schemeClr val="dk1"/>
                </a:solidFill>
              </a:rPr>
              <a:t>Enhancement on the existing games: Guess-Up and Scramble.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2.Development of a new game called Quiz Game.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3.Testing of all three games on different browsers and devices.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4.Deployment to StepStone environment.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5.Development of a generic content template across modules.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37150" y="3248525"/>
            <a:ext cx="1603200" cy="1121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want the number of lives to be based on the difficulty of the word and the difficulty setting.</a:t>
            </a:r>
            <a:endParaRPr sz="600">
              <a:solidFill>
                <a:schemeClr val="dk1"/>
              </a:solidFill>
            </a:endParaRPr>
          </a:p>
          <a:p>
            <a:pPr indent="-38100" lvl="0" marL="457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want the words to be given to me in random order.</a:t>
            </a:r>
            <a:endParaRPr sz="600">
              <a:solidFill>
                <a:schemeClr val="dk1"/>
              </a:solidFill>
            </a:endParaRPr>
          </a:p>
          <a:p>
            <a:pPr indent="-38100" lvl="0" marL="457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want to select from the difficulties: easy, medium, and hard, so that I can be given words that appropriately match my knowledge.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5" name="Google Shape;115;p13"/>
          <p:cNvSpPr txBox="1"/>
          <p:nvPr/>
        </p:nvSpPr>
        <p:spPr>
          <a:xfrm>
            <a:off x="137150" y="3014575"/>
            <a:ext cx="1649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latin typeface="Calibri"/>
                <a:ea typeface="Calibri"/>
                <a:cs typeface="Calibri"/>
                <a:sym typeface="Calibri"/>
              </a:rPr>
              <a:t>User Stories for guess-Up game:</a:t>
            </a:r>
            <a:endParaRPr b="1" sz="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671000" y="3014575"/>
            <a:ext cx="1877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for Scramble  game:</a:t>
            </a:r>
            <a:endParaRPr b="1" sz="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786550" y="3248475"/>
            <a:ext cx="1463700" cy="1121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">
                <a:solidFill>
                  <a:schemeClr val="dk1"/>
                </a:solidFill>
              </a:rPr>
              <a:t>As a player, I do not want to see the text selection cursor while clicking and dragging tiles.  </a:t>
            </a:r>
            <a:endParaRPr sz="600">
              <a:solidFill>
                <a:schemeClr val="dk1"/>
              </a:solidFill>
            </a:endParaRPr>
          </a:p>
          <a:p>
            <a:pPr indent="-3810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want each tile of a given Scramble word to have the same size. </a:t>
            </a:r>
            <a:endParaRPr sz="600">
              <a:solidFill>
                <a:schemeClr val="dk1"/>
              </a:solidFill>
            </a:endParaRPr>
          </a:p>
          <a:p>
            <a:pPr indent="-38100" lvl="0" marL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only want to be allowed to move a tile horizontally.</a:t>
            </a:r>
            <a:r>
              <a:rPr lang="en-US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116150" y="4586850"/>
            <a:ext cx="3149100" cy="21792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182875" wrap="square" tIns="91425">
            <a:noAutofit/>
          </a:bodyPr>
          <a:lstStyle/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">
                <a:solidFill>
                  <a:schemeClr val="dk1"/>
                </a:solidFill>
              </a:rPr>
              <a:t>As a player, I should only be asked one question at a time. 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want to be able to select the option that best answers the question. 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game administrator, I want to easily be able to add new questions to quiz Game.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be able to determine how many “lives” I have by the charge on the battery. Each time I get a question wrong, it should deplete by 1/5th of the total capacity. Once it is empty, I lose.  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receive a notification pop-up once the game is over. This should tell me whether I won or lost. 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win whenever I get 4 questions correct and lose whenever I get 4 questions wrong.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receive audible feedback indicating whether or not my answer was correct.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be able to determine my progress in the game by the number of images that remain. For each question I get correct, one of the images goes away and my player image should move forward.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not always see the same questions appear in the same order.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the answer choices for each question should not always be displayed in the same order. </a:t>
            </a:r>
            <a:endParaRPr sz="600">
              <a:solidFill>
                <a:schemeClr val="dk1"/>
              </a:solidFill>
            </a:endParaRPr>
          </a:p>
          <a:p>
            <a:pPr indent="-38100" lvl="0" marL="228600" marR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As a player, I should be told immediately after answering a question whether my answer is correct or incorrect. The feedback should be accompanied by further explanation about the question.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96925" y="4342050"/>
            <a:ext cx="1821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 u="sng">
                <a:latin typeface="Calibri"/>
                <a:ea typeface="Calibri"/>
                <a:cs typeface="Calibri"/>
                <a:sym typeface="Calibri"/>
              </a:rPr>
              <a:t>User Stories for Quiz game</a:t>
            </a:r>
            <a:endParaRPr b="1" sz="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9235850" y="1095750"/>
            <a:ext cx="2819700" cy="1766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 </a:t>
            </a:r>
            <a:r>
              <a:rPr lang="en-US" sz="900">
                <a:solidFill>
                  <a:schemeClr val="dk1"/>
                </a:solidFill>
              </a:rPr>
              <a:t>We cooperated with server managers from Veterinary Medical &amp; Biomedical Sciences department to migrate applications to customer server as official deployment.</a:t>
            </a:r>
            <a:endParaRPr sz="900">
              <a:solidFill>
                <a:schemeClr val="dk1"/>
              </a:solidFill>
            </a:endParaRPr>
          </a:p>
          <a:p>
            <a:pPr indent="-57150" lvl="0" marL="9144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</a:rPr>
              <a:t>Programming/Game configuration data: JavaScript</a:t>
            </a:r>
            <a:endParaRPr sz="900">
              <a:solidFill>
                <a:schemeClr val="dk1"/>
              </a:solidFill>
            </a:endParaRPr>
          </a:p>
          <a:p>
            <a:pPr indent="-57150" lvl="0" marL="9144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</a:rPr>
              <a:t>UI development and verification: Bootstrap.</a:t>
            </a:r>
            <a:endParaRPr sz="900">
              <a:solidFill>
                <a:schemeClr val="dk1"/>
              </a:solidFill>
            </a:endParaRPr>
          </a:p>
          <a:p>
            <a:pPr indent="-57150" lvl="0" marL="9144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</a:rPr>
              <a:t>Embedding environment: StepStone authorizing system</a:t>
            </a:r>
            <a:endParaRPr sz="900">
              <a:solidFill>
                <a:schemeClr val="dk1"/>
              </a:solidFill>
            </a:endParaRPr>
          </a:p>
          <a:p>
            <a:pPr indent="-57150" lvl="0" marL="9144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</a:rPr>
              <a:t>Testing deployment: FTP server (futuredogter.com), through WinSCP.</a:t>
            </a:r>
            <a:endParaRPr sz="900">
              <a:solidFill>
                <a:schemeClr val="dk1"/>
              </a:solidFill>
            </a:endParaRPr>
          </a:p>
          <a:p>
            <a:pPr indent="-57150" lvl="0" marL="9144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>
                <a:solidFill>
                  <a:schemeClr val="dk1"/>
                </a:solidFill>
              </a:rPr>
              <a:t> Official deployment: Production server (Vetmed).</a:t>
            </a:r>
            <a:endParaRPr sz="900">
              <a:solidFill>
                <a:schemeClr val="dk1"/>
              </a:solidFill>
            </a:endParaRPr>
          </a:p>
          <a:p>
            <a:pPr indent="0" lvl="0" marL="9144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9217600" y="3259375"/>
            <a:ext cx="2819700" cy="1242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9144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After modification, we tested both applications on browsers including Google Chrome, Mozilla Firefox, and Microsoft Edge to verify that the flow of each game is not disturbed.</a:t>
            </a:r>
            <a:endParaRPr sz="600">
              <a:solidFill>
                <a:schemeClr val="dk1"/>
              </a:solidFill>
            </a:endParaRPr>
          </a:p>
          <a:p>
            <a:pPr indent="-3810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To make the games more responsive across multiple devices, we also conducted verification on iPad, iPhone, android phones and Chromebook to make sure the user interface presents properly.</a:t>
            </a:r>
            <a:endParaRPr sz="600">
              <a:solidFill>
                <a:schemeClr val="dk1"/>
              </a:solidFill>
            </a:endParaRPr>
          </a:p>
          <a:p>
            <a:pPr indent="-3810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We ran tests by playing the games on multiple screens with different resolutions and controls (touch vs mouse).</a:t>
            </a:r>
            <a:endParaRPr sz="600">
              <a:solidFill>
                <a:schemeClr val="dk1"/>
              </a:solidFill>
            </a:endParaRPr>
          </a:p>
          <a:p>
            <a:pPr indent="-3810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600">
                <a:solidFill>
                  <a:schemeClr val="dk1"/>
                </a:solidFill>
              </a:rPr>
              <a:t> After completion of offline testing, we deployed the games to FTP server (futuredogter.com) to make sure it works on internet environment.</a:t>
            </a:r>
            <a:endParaRPr sz="600"/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4763" y="4601050"/>
            <a:ext cx="1708851" cy="87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8700" y="5671125"/>
            <a:ext cx="1821000" cy="82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2150" y="4610125"/>
            <a:ext cx="1649400" cy="8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26838" y="5671400"/>
            <a:ext cx="1649401" cy="76507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" name="Google Shape;126;p13"/>
          <p:cNvSpPr txBox="1"/>
          <p:nvPr/>
        </p:nvSpPr>
        <p:spPr>
          <a:xfrm>
            <a:off x="9202600" y="5041650"/>
            <a:ext cx="2819700" cy="1606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Our team completed more than 20 user stories. We improved the current games and implemented a new game with animations. We tested the compatibility of our games on all devices and web browsers. As a team, we thoroughly documented all the work allowing future teams to create animations and deploy the games on StepStone. We have also compiled a lot of data files that can be used in tandem with the current games and deploy for all different modules present in the Peer program One Health curriculum. 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27" name="Google Shape;12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6236" y="5645986"/>
            <a:ext cx="1649400" cy="82767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8" name="Google Shape;128;p13"/>
          <p:cNvSpPr txBox="1"/>
          <p:nvPr/>
        </p:nvSpPr>
        <p:spPr>
          <a:xfrm>
            <a:off x="3685163" y="5449250"/>
            <a:ext cx="1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Fig 1. Starting the game</a:t>
            </a:r>
            <a:endParaRPr sz="700"/>
          </a:p>
        </p:txBody>
      </p:sp>
      <p:sp>
        <p:nvSpPr>
          <p:cNvPr id="129" name="Google Shape;129;p13"/>
          <p:cNvSpPr txBox="1"/>
          <p:nvPr/>
        </p:nvSpPr>
        <p:spPr>
          <a:xfrm>
            <a:off x="5500738" y="5385150"/>
            <a:ext cx="1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Fig 3. Correct answer screen</a:t>
            </a:r>
            <a:endParaRPr sz="7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01288" y="4606525"/>
            <a:ext cx="1603200" cy="84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521813" y="6450275"/>
            <a:ext cx="1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Fig 4. Incorrect answer screen</a:t>
            </a:r>
            <a:endParaRPr sz="700"/>
          </a:p>
        </p:txBody>
      </p:sp>
      <p:sp>
        <p:nvSpPr>
          <p:cNvPr id="132" name="Google Shape;132;p13"/>
          <p:cNvSpPr txBox="1"/>
          <p:nvPr/>
        </p:nvSpPr>
        <p:spPr>
          <a:xfrm>
            <a:off x="3766488" y="6441125"/>
            <a:ext cx="1603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Fig 2. General Gameplay screen</a:t>
            </a:r>
            <a:endParaRPr sz="700"/>
          </a:p>
        </p:txBody>
      </p:sp>
      <p:sp>
        <p:nvSpPr>
          <p:cNvPr id="133" name="Google Shape;133;p13"/>
          <p:cNvSpPr txBox="1"/>
          <p:nvPr/>
        </p:nvSpPr>
        <p:spPr>
          <a:xfrm>
            <a:off x="7315650" y="5385150"/>
            <a:ext cx="1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Fig 5. Winning screen</a:t>
            </a:r>
            <a:endParaRPr sz="700"/>
          </a:p>
        </p:txBody>
      </p:sp>
      <p:sp>
        <p:nvSpPr>
          <p:cNvPr id="134" name="Google Shape;134;p13"/>
          <p:cNvSpPr txBox="1"/>
          <p:nvPr/>
        </p:nvSpPr>
        <p:spPr>
          <a:xfrm>
            <a:off x="7468052" y="6461125"/>
            <a:ext cx="1191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Fig 6. Losing screen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