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6858000" cx="12192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gcVA3L8oVs6GgNX5vEcBZCqMug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09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79484" y="0"/>
            <a:ext cx="3962400" cy="344091"/>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910"/>
            <a:ext cx="3962400" cy="34409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79484" y="6513910"/>
            <a:ext cx="3962400" cy="34409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4400" y="3300412"/>
            <a:ext cx="7315200" cy="2700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3.png"/><Relationship Id="rId11" Type="http://schemas.openxmlformats.org/officeDocument/2006/relationships/image" Target="../media/image5.png"/><Relationship Id="rId10" Type="http://schemas.openxmlformats.org/officeDocument/2006/relationships/image" Target="../media/image4.png"/><Relationship Id="rId13" Type="http://schemas.openxmlformats.org/officeDocument/2006/relationships/image" Target="../media/image11.png"/><Relationship Id="rId12"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hyperlink" Target="https://vetmed.tamu.edu/" TargetMode="External"/><Relationship Id="rId9" Type="http://schemas.openxmlformats.org/officeDocument/2006/relationships/image" Target="../media/image15.png"/><Relationship Id="rId15" Type="http://schemas.openxmlformats.org/officeDocument/2006/relationships/image" Target="../media/image1.png"/><Relationship Id="rId14" Type="http://schemas.openxmlformats.org/officeDocument/2006/relationships/image" Target="../media/image7.png"/><Relationship Id="rId17" Type="http://schemas.openxmlformats.org/officeDocument/2006/relationships/image" Target="../media/image12.png"/><Relationship Id="rId16" Type="http://schemas.openxmlformats.org/officeDocument/2006/relationships/image" Target="../media/image14.png"/><Relationship Id="rId5" Type="http://schemas.openxmlformats.org/officeDocument/2006/relationships/image" Target="../media/image17.png"/><Relationship Id="rId19" Type="http://schemas.openxmlformats.org/officeDocument/2006/relationships/image" Target="../media/image16.png"/><Relationship Id="rId6" Type="http://schemas.openxmlformats.org/officeDocument/2006/relationships/image" Target="../media/image6.png"/><Relationship Id="rId18"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BFBF"/>
        </a:solidFill>
      </p:bgPr>
    </p:bg>
    <p:spTree>
      <p:nvGrpSpPr>
        <p:cNvPr id="87" name="Shape 87"/>
        <p:cNvGrpSpPr/>
        <p:nvPr/>
      </p:nvGrpSpPr>
      <p:grpSpPr>
        <a:xfrm>
          <a:off x="0" y="0"/>
          <a:ext cx="0" cy="0"/>
          <a:chOff x="0" y="0"/>
          <a:chExt cx="0" cy="0"/>
        </a:xfrm>
      </p:grpSpPr>
      <p:sp>
        <p:nvSpPr>
          <p:cNvPr id="88" name="Google Shape;88;p1"/>
          <p:cNvSpPr txBox="1"/>
          <p:nvPr/>
        </p:nvSpPr>
        <p:spPr>
          <a:xfrm>
            <a:off x="0" y="0"/>
            <a:ext cx="12192000" cy="738600"/>
          </a:xfrm>
          <a:prstGeom prst="rect">
            <a:avLst/>
          </a:prstGeom>
          <a:solidFill>
            <a:srgbClr val="5F000B"/>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D966"/>
                </a:solidFill>
                <a:latin typeface="Calibri"/>
                <a:ea typeface="Calibri"/>
                <a:cs typeface="Calibri"/>
                <a:sym typeface="Calibri"/>
              </a:rPr>
              <a:t>Biology Learning Games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	</a:t>
            </a:r>
            <a:r>
              <a:rPr lang="en-US" sz="1200">
                <a:solidFill>
                  <a:schemeClr val="lt1"/>
                </a:solidFill>
                <a:latin typeface="Calibri"/>
                <a:ea typeface="Calibri"/>
                <a:cs typeface="Calibri"/>
                <a:sym typeface="Calibri"/>
              </a:rPr>
              <a:t>Jack Shirley</a:t>
            </a:r>
            <a:r>
              <a:rPr b="0" i="0" lang="en-US" sz="1200" u="none" cap="none" strike="noStrike">
                <a:solidFill>
                  <a:schemeClr val="lt1"/>
                </a:solidFill>
                <a:latin typeface="Calibri"/>
                <a:ea typeface="Calibri"/>
                <a:cs typeface="Calibri"/>
                <a:sym typeface="Calibri"/>
              </a:rPr>
              <a:t>, </a:t>
            </a:r>
            <a:r>
              <a:rPr lang="en-US" sz="1200">
                <a:solidFill>
                  <a:schemeClr val="lt1"/>
                </a:solidFill>
                <a:latin typeface="Calibri"/>
                <a:ea typeface="Calibri"/>
                <a:cs typeface="Calibri"/>
                <a:sym typeface="Calibri"/>
              </a:rPr>
              <a:t>Sun Yul Lee</a:t>
            </a:r>
            <a:r>
              <a:rPr b="0" i="0" lang="en-US" sz="1200" u="none" cap="none" strike="noStrike">
                <a:solidFill>
                  <a:schemeClr val="lt1"/>
                </a:solidFill>
                <a:latin typeface="Calibri"/>
                <a:ea typeface="Calibri"/>
                <a:cs typeface="Calibri"/>
                <a:sym typeface="Calibri"/>
              </a:rPr>
              <a:t>, </a:t>
            </a:r>
            <a:r>
              <a:rPr lang="en-US" sz="1200">
                <a:solidFill>
                  <a:schemeClr val="lt1"/>
                </a:solidFill>
                <a:latin typeface="Calibri"/>
                <a:ea typeface="Calibri"/>
                <a:cs typeface="Calibri"/>
                <a:sym typeface="Calibri"/>
              </a:rPr>
              <a:t>Brady Testa</a:t>
            </a:r>
            <a:r>
              <a:rPr b="0" i="0" lang="en-US" sz="1200" u="none" cap="none" strike="noStrike">
                <a:solidFill>
                  <a:schemeClr val="lt1"/>
                </a:solidFill>
                <a:latin typeface="Calibri"/>
                <a:ea typeface="Calibri"/>
                <a:cs typeface="Calibri"/>
                <a:sym typeface="Calibri"/>
              </a:rPr>
              <a:t>, </a:t>
            </a:r>
            <a:r>
              <a:rPr lang="en-US" sz="1200">
                <a:solidFill>
                  <a:schemeClr val="lt1"/>
                </a:solidFill>
                <a:latin typeface="Calibri"/>
                <a:ea typeface="Calibri"/>
                <a:cs typeface="Calibri"/>
                <a:sym typeface="Calibri"/>
              </a:rPr>
              <a:t>Logan Keim</a:t>
            </a:r>
            <a:r>
              <a:rPr b="0" i="0" lang="en-US" sz="1200" u="none" cap="none" strike="noStrike">
                <a:solidFill>
                  <a:schemeClr val="lt1"/>
                </a:solidFill>
                <a:latin typeface="Calibri"/>
                <a:ea typeface="Calibri"/>
                <a:cs typeface="Calibri"/>
                <a:sym typeface="Calibri"/>
              </a:rPr>
              <a:t>, </a:t>
            </a:r>
            <a:r>
              <a:rPr lang="en-US" sz="1200">
                <a:solidFill>
                  <a:schemeClr val="lt1"/>
                </a:solidFill>
                <a:latin typeface="Calibri"/>
                <a:ea typeface="Calibri"/>
                <a:cs typeface="Calibri"/>
                <a:sym typeface="Calibri"/>
              </a:rPr>
              <a:t>Mounika Kunduru</a:t>
            </a:r>
            <a:r>
              <a:rPr b="0" i="0" lang="en-US" sz="1200" u="none" cap="none" strike="noStrike">
                <a:solidFill>
                  <a:schemeClr val="lt1"/>
                </a:solidFill>
                <a:latin typeface="Calibri"/>
                <a:ea typeface="Calibri"/>
                <a:cs typeface="Calibri"/>
                <a:sym typeface="Calibri"/>
              </a:rPr>
              <a:t>, </a:t>
            </a:r>
            <a:r>
              <a:rPr lang="en-US" sz="1200">
                <a:solidFill>
                  <a:schemeClr val="lt1"/>
                </a:solidFill>
                <a:latin typeface="Calibri"/>
                <a:ea typeface="Calibri"/>
                <a:cs typeface="Calibri"/>
                <a:sym typeface="Calibri"/>
              </a:rPr>
              <a:t>Varsha Venkataramu, </a:t>
            </a:r>
            <a:r>
              <a:rPr lang="en-US" sz="1200">
                <a:solidFill>
                  <a:schemeClr val="lt1"/>
                </a:solidFill>
                <a:latin typeface="Calibri"/>
                <a:ea typeface="Calibri"/>
                <a:cs typeface="Calibri"/>
                <a:sym typeface="Calibri"/>
              </a:rPr>
              <a:t>Whittney</a:t>
            </a:r>
            <a:r>
              <a:rPr lang="en-US" sz="1200">
                <a:solidFill>
                  <a:schemeClr val="lt1"/>
                </a:solidFill>
                <a:latin typeface="Calibri"/>
                <a:ea typeface="Calibri"/>
                <a:cs typeface="Calibri"/>
                <a:sym typeface="Calibri"/>
              </a:rPr>
              <a:t> Ford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Texas A&amp;M University, College Station</a:t>
            </a:r>
            <a:endParaRPr b="1" i="0" sz="1800" u="none" cap="none" strike="noStrike">
              <a:solidFill>
                <a:schemeClr val="lt1"/>
              </a:solidFill>
              <a:latin typeface="Calibri"/>
              <a:ea typeface="Calibri"/>
              <a:cs typeface="Calibri"/>
              <a:sym typeface="Calibri"/>
            </a:endParaRPr>
          </a:p>
        </p:txBody>
      </p:sp>
      <p:pic>
        <p:nvPicPr>
          <p:cNvPr descr="A close up of a sign&#10;&#10;Description automatically generated" id="89" name="Google Shape;89;p1"/>
          <p:cNvPicPr preferRelativeResize="0"/>
          <p:nvPr/>
        </p:nvPicPr>
        <p:blipFill rotWithShape="1">
          <a:blip r:embed="rId3">
            <a:alphaModFix/>
          </a:blip>
          <a:srcRect b="0" l="0" r="0" t="0"/>
          <a:stretch/>
        </p:blipFill>
        <p:spPr>
          <a:xfrm>
            <a:off x="0" y="18605"/>
            <a:ext cx="1243584" cy="720060"/>
          </a:xfrm>
          <a:prstGeom prst="rect">
            <a:avLst/>
          </a:prstGeom>
          <a:noFill/>
          <a:ln>
            <a:noFill/>
          </a:ln>
        </p:spPr>
      </p:pic>
      <p:sp>
        <p:nvSpPr>
          <p:cNvPr id="90" name="Google Shape;90;p1"/>
          <p:cNvSpPr/>
          <p:nvPr/>
        </p:nvSpPr>
        <p:spPr>
          <a:xfrm>
            <a:off x="108775" y="738675"/>
            <a:ext cx="3225900" cy="17859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sp>
        <p:nvSpPr>
          <p:cNvPr id="91" name="Google Shape;91;p1"/>
          <p:cNvSpPr/>
          <p:nvPr/>
        </p:nvSpPr>
        <p:spPr>
          <a:xfrm>
            <a:off x="154675" y="767974"/>
            <a:ext cx="3134100" cy="244800"/>
          </a:xfrm>
          <a:prstGeom prst="roundRect">
            <a:avLst>
              <a:gd fmla="val 16667" name="adj"/>
            </a:avLst>
          </a:prstGeom>
          <a:solidFill>
            <a:srgbClr val="5F000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Introduction</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108775" y="2609775"/>
            <a:ext cx="3225900" cy="41562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1"/>
          <p:cNvSpPr/>
          <p:nvPr/>
        </p:nvSpPr>
        <p:spPr>
          <a:xfrm>
            <a:off x="9133175" y="738675"/>
            <a:ext cx="2990700" cy="18711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p:nvPr/>
        </p:nvSpPr>
        <p:spPr>
          <a:xfrm>
            <a:off x="3414375" y="738675"/>
            <a:ext cx="5639100" cy="60273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p:nvPr/>
        </p:nvSpPr>
        <p:spPr>
          <a:xfrm>
            <a:off x="159775" y="2645875"/>
            <a:ext cx="3105600" cy="244800"/>
          </a:xfrm>
          <a:prstGeom prst="roundRect">
            <a:avLst>
              <a:gd fmla="val 16667" name="adj"/>
            </a:avLst>
          </a:prstGeom>
          <a:solidFill>
            <a:srgbClr val="5F000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User Stories</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9235850" y="786374"/>
            <a:ext cx="2808300" cy="261600"/>
          </a:xfrm>
          <a:prstGeom prst="roundRect">
            <a:avLst>
              <a:gd fmla="val 16667" name="adj"/>
            </a:avLst>
          </a:prstGeom>
          <a:solidFill>
            <a:srgbClr val="5F000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3F3F3"/>
                </a:solidFill>
                <a:latin typeface="Calibri"/>
                <a:ea typeface="Calibri"/>
                <a:cs typeface="Calibri"/>
                <a:sym typeface="Calibri"/>
              </a:rPr>
              <a:t>Tools for development</a:t>
            </a:r>
            <a:endParaRPr b="0" i="0" sz="1800" u="none" cap="none" strike="noStrike">
              <a:solidFill>
                <a:srgbClr val="F3F3F3"/>
              </a:solidFill>
              <a:latin typeface="Calibri"/>
              <a:ea typeface="Calibri"/>
              <a:cs typeface="Calibri"/>
              <a:sym typeface="Calibri"/>
            </a:endParaRPr>
          </a:p>
        </p:txBody>
      </p:sp>
      <p:sp>
        <p:nvSpPr>
          <p:cNvPr id="97" name="Google Shape;97;p1"/>
          <p:cNvSpPr/>
          <p:nvPr/>
        </p:nvSpPr>
        <p:spPr>
          <a:xfrm>
            <a:off x="9147525" y="2685100"/>
            <a:ext cx="2961600" cy="18711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1"/>
          <p:cNvSpPr/>
          <p:nvPr/>
        </p:nvSpPr>
        <p:spPr>
          <a:xfrm>
            <a:off x="9209100" y="2752050"/>
            <a:ext cx="2819700" cy="279900"/>
          </a:xfrm>
          <a:prstGeom prst="roundRect">
            <a:avLst>
              <a:gd fmla="val 16667" name="adj"/>
            </a:avLst>
          </a:prstGeom>
          <a:solidFill>
            <a:srgbClr val="5F000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lt1"/>
                </a:solidFill>
                <a:latin typeface="Calibri"/>
                <a:ea typeface="Calibri"/>
                <a:cs typeface="Calibri"/>
                <a:sym typeface="Calibri"/>
              </a:rPr>
              <a:t>Testing and verification</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3490175" y="788875"/>
            <a:ext cx="5453700" cy="261600"/>
          </a:xfrm>
          <a:prstGeom prst="roundRect">
            <a:avLst>
              <a:gd fmla="val 16667" name="adj"/>
            </a:avLst>
          </a:prstGeom>
          <a:solidFill>
            <a:srgbClr val="5F000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User Interface</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3499045" y="3802571"/>
            <a:ext cx="5420700" cy="244800"/>
          </a:xfrm>
          <a:prstGeom prst="roundRect">
            <a:avLst>
              <a:gd fmla="val 16667" name="adj"/>
            </a:avLst>
          </a:prstGeom>
          <a:solidFill>
            <a:srgbClr val="1C458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latin typeface="Calibri"/>
                <a:ea typeface="Calibri"/>
                <a:cs typeface="Calibri"/>
                <a:sym typeface="Calibri"/>
              </a:rPr>
              <a:t>WordSearch</a:t>
            </a:r>
            <a:r>
              <a:rPr b="0" i="0" lang="en-US" sz="1800" u="none" cap="none" strike="noStrike">
                <a:solidFill>
                  <a:schemeClr val="lt1"/>
                </a:solidFill>
                <a:latin typeface="Calibri"/>
                <a:ea typeface="Calibri"/>
                <a:cs typeface="Calibri"/>
                <a:sym typeface="Calibri"/>
              </a:rPr>
              <a:t> Game</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504350" y="1703100"/>
            <a:ext cx="5432400" cy="20520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
          <p:cNvSpPr/>
          <p:nvPr/>
        </p:nvSpPr>
        <p:spPr>
          <a:xfrm>
            <a:off x="3497330" y="1091038"/>
            <a:ext cx="5432400" cy="279900"/>
          </a:xfrm>
          <a:prstGeom prst="roundRect">
            <a:avLst>
              <a:gd fmla="val 16667" name="adj"/>
            </a:avLst>
          </a:prstGeom>
          <a:solidFill>
            <a:srgbClr val="0B539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a:t>
            </a:r>
            <a:r>
              <a:rPr lang="en-US" sz="1800">
                <a:solidFill>
                  <a:schemeClr val="lt1"/>
                </a:solidFill>
                <a:latin typeface="Calibri"/>
                <a:ea typeface="Calibri"/>
                <a:cs typeface="Calibri"/>
                <a:sym typeface="Calibri"/>
              </a:rPr>
              <a:t>ort</a:t>
            </a:r>
            <a:r>
              <a:rPr b="0" i="0" lang="en-US" sz="1800" u="none" cap="none" strike="noStrike">
                <a:solidFill>
                  <a:schemeClr val="lt1"/>
                </a:solidFill>
                <a:latin typeface="Calibri"/>
                <a:ea typeface="Calibri"/>
                <a:cs typeface="Calibri"/>
                <a:sym typeface="Calibri"/>
              </a:rPr>
              <a:t> Game</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9147475" y="4652950"/>
            <a:ext cx="2961600" cy="21129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asasd</a:t>
            </a:r>
            <a:endParaRPr b="0" i="0" sz="1800" u="none" cap="none" strike="noStrike">
              <a:solidFill>
                <a:schemeClr val="lt1"/>
              </a:solidFill>
              <a:latin typeface="Calibri"/>
              <a:ea typeface="Calibri"/>
              <a:cs typeface="Calibri"/>
              <a:sym typeface="Calibri"/>
            </a:endParaRPr>
          </a:p>
        </p:txBody>
      </p:sp>
      <p:sp>
        <p:nvSpPr>
          <p:cNvPr id="104" name="Google Shape;104;p1"/>
          <p:cNvSpPr/>
          <p:nvPr/>
        </p:nvSpPr>
        <p:spPr>
          <a:xfrm>
            <a:off x="9202600" y="4737500"/>
            <a:ext cx="2819700" cy="246300"/>
          </a:xfrm>
          <a:prstGeom prst="roundRect">
            <a:avLst>
              <a:gd fmla="val 16667" name="adj"/>
            </a:avLst>
          </a:prstGeom>
          <a:solidFill>
            <a:srgbClr val="5F000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Conclusion</a:t>
            </a:r>
            <a:endParaRPr b="0" i="0" sz="1400" u="none" cap="none" strike="noStrike">
              <a:solidFill>
                <a:srgbClr val="000000"/>
              </a:solidFill>
              <a:latin typeface="Arial"/>
              <a:ea typeface="Arial"/>
              <a:cs typeface="Arial"/>
              <a:sym typeface="Arial"/>
            </a:endParaRPr>
          </a:p>
        </p:txBody>
      </p:sp>
      <p:sp>
        <p:nvSpPr>
          <p:cNvPr id="105" name="Google Shape;105;p1"/>
          <p:cNvSpPr txBox="1"/>
          <p:nvPr/>
        </p:nvSpPr>
        <p:spPr>
          <a:xfrm>
            <a:off x="3497320" y="1411527"/>
            <a:ext cx="5432400" cy="261600"/>
          </a:xfrm>
          <a:prstGeom prst="rect">
            <a:avLst/>
          </a:prstGeom>
          <a:solidFill>
            <a:srgbClr val="C9DAF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lang="en-US" sz="1100">
                <a:solidFill>
                  <a:schemeClr val="dk1"/>
                </a:solidFill>
                <a:latin typeface="Calibri"/>
                <a:ea typeface="Calibri"/>
                <a:cs typeface="Calibri"/>
                <a:sym typeface="Calibri"/>
              </a:rPr>
              <a:t>Sort Game is a new game introduced as a part of this project</a:t>
            </a:r>
            <a:endParaRPr b="0" i="0" sz="1400" u="none" cap="none" strike="noStrike">
              <a:solidFill>
                <a:srgbClr val="000000"/>
              </a:solidFill>
              <a:latin typeface="Arial"/>
              <a:ea typeface="Arial"/>
              <a:cs typeface="Arial"/>
              <a:sym typeface="Arial"/>
            </a:endParaRPr>
          </a:p>
        </p:txBody>
      </p:sp>
      <p:sp>
        <p:nvSpPr>
          <p:cNvPr id="106" name="Google Shape;106;p1"/>
          <p:cNvSpPr txBox="1"/>
          <p:nvPr/>
        </p:nvSpPr>
        <p:spPr>
          <a:xfrm>
            <a:off x="3499050" y="4082188"/>
            <a:ext cx="5420700" cy="246300"/>
          </a:xfrm>
          <a:prstGeom prst="rect">
            <a:avLst/>
          </a:prstGeom>
          <a:solidFill>
            <a:srgbClr val="CFE2F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1" lang="en-US" sz="1000">
                <a:solidFill>
                  <a:schemeClr val="dk1"/>
                </a:solidFill>
                <a:latin typeface="Calibri"/>
                <a:ea typeface="Calibri"/>
                <a:cs typeface="Calibri"/>
                <a:sym typeface="Calibri"/>
              </a:rPr>
              <a:t>WordSearch</a:t>
            </a:r>
            <a:r>
              <a:rPr b="1" i="0" lang="en-US" sz="1000" u="none" cap="none" strike="noStrike">
                <a:solidFill>
                  <a:schemeClr val="dk1"/>
                </a:solidFill>
                <a:latin typeface="Calibri"/>
                <a:ea typeface="Calibri"/>
                <a:cs typeface="Calibri"/>
                <a:sym typeface="Calibri"/>
              </a:rPr>
              <a:t> </a:t>
            </a:r>
            <a:r>
              <a:rPr b="1" lang="en-US" sz="1000">
                <a:solidFill>
                  <a:schemeClr val="dk1"/>
                </a:solidFill>
                <a:latin typeface="Calibri"/>
                <a:ea typeface="Calibri"/>
                <a:cs typeface="Calibri"/>
                <a:sym typeface="Calibri"/>
              </a:rPr>
              <a:t>G</a:t>
            </a:r>
            <a:r>
              <a:rPr b="1" i="0" lang="en-US" sz="1000" u="none" cap="none" strike="noStrike">
                <a:solidFill>
                  <a:schemeClr val="dk1"/>
                </a:solidFill>
                <a:latin typeface="Calibri"/>
                <a:ea typeface="Calibri"/>
                <a:cs typeface="Calibri"/>
                <a:sym typeface="Calibri"/>
              </a:rPr>
              <a:t>ame is a new game introduced as a part of this project</a:t>
            </a:r>
            <a:endParaRPr b="0" i="0" sz="1400" u="none" cap="none" strike="noStrike">
              <a:solidFill>
                <a:srgbClr val="000000"/>
              </a:solidFill>
              <a:latin typeface="Arial"/>
              <a:ea typeface="Arial"/>
              <a:cs typeface="Arial"/>
              <a:sym typeface="Arial"/>
            </a:endParaRPr>
          </a:p>
        </p:txBody>
      </p:sp>
      <p:sp>
        <p:nvSpPr>
          <p:cNvPr id="107" name="Google Shape;107;p1"/>
          <p:cNvSpPr txBox="1"/>
          <p:nvPr/>
        </p:nvSpPr>
        <p:spPr>
          <a:xfrm>
            <a:off x="159775" y="1049775"/>
            <a:ext cx="3134100" cy="1428900"/>
          </a:xfrm>
          <a:prstGeom prst="rect">
            <a:avLst/>
          </a:prstGeom>
          <a:gradFill>
            <a:gsLst>
              <a:gs pos="0">
                <a:srgbClr val="D4E5F5"/>
              </a:gs>
              <a:gs pos="100000">
                <a:srgbClr val="70A4D5"/>
              </a:gs>
            </a:gsLst>
            <a:lin ang="5400012" scaled="0"/>
          </a:gra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800" u="none" cap="none" strike="noStrike">
                <a:solidFill>
                  <a:schemeClr val="dk1"/>
                </a:solidFill>
                <a:latin typeface="Arial"/>
                <a:ea typeface="Arial"/>
                <a:cs typeface="Arial"/>
                <a:sym typeface="Arial"/>
              </a:rPr>
              <a:t>Biology Learning games are educational games designed for the reinforcement of biology concepts for middle school students. </a:t>
            </a:r>
            <a:r>
              <a:rPr lang="en-US" sz="800">
                <a:solidFill>
                  <a:schemeClr val="dk1"/>
                </a:solidFill>
              </a:rPr>
              <a:t>Our contribution to this system is two games: Sort Game and WordSearch Game. </a:t>
            </a:r>
            <a:r>
              <a:rPr b="0" i="0" lang="en-US" sz="800" u="none" cap="none" strike="noStrike">
                <a:solidFill>
                  <a:schemeClr val="dk1"/>
                </a:solidFill>
                <a:latin typeface="Arial"/>
                <a:ea typeface="Arial"/>
                <a:cs typeface="Arial"/>
                <a:sym typeface="Arial"/>
              </a:rPr>
              <a:t>Our customer for this project is the </a:t>
            </a:r>
            <a:r>
              <a:rPr b="0" i="0" lang="en-US" sz="800" u="none" cap="none" strike="noStrike">
                <a:solidFill>
                  <a:schemeClr val="dk1"/>
                </a:solidFill>
                <a:uFill>
                  <a:noFill/>
                </a:uFill>
                <a:latin typeface="Arial"/>
                <a:ea typeface="Arial"/>
                <a:cs typeface="Arial"/>
                <a:sym typeface="Arial"/>
                <a:hlinkClick r:id="rId4">
                  <a:extLst>
                    <a:ext uri="{A12FA001-AC4F-418D-AE19-62706E023703}">
                      <ahyp:hlinkClr val="tx"/>
                    </a:ext>
                  </a:extLst>
                </a:hlinkClick>
              </a:rPr>
              <a:t>Veterinary Medical &amp; Biomedical Sciences Department</a:t>
            </a:r>
            <a:r>
              <a:rPr b="0" i="0" lang="en-US" sz="800" u="none" cap="none" strike="noStrike">
                <a:solidFill>
                  <a:schemeClr val="dk1"/>
                </a:solidFill>
                <a:latin typeface="Arial"/>
                <a:ea typeface="Arial"/>
                <a:cs typeface="Arial"/>
                <a:sym typeface="Arial"/>
              </a:rPr>
              <a:t> of Texas A&amp;M. Our main focus in this project includes:</a:t>
            </a:r>
            <a:endParaRPr sz="800">
              <a:solidFill>
                <a:schemeClr val="dk1"/>
              </a:solidFill>
            </a:endParaRPr>
          </a:p>
          <a:p>
            <a:pPr indent="0" lvl="0" marL="0" marR="0" rtl="0" algn="just">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Development of two new games, Word Search and Sort game.</a:t>
            </a:r>
            <a:endParaRPr b="0" i="0" sz="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lang="en-US" sz="800">
                <a:solidFill>
                  <a:schemeClr val="dk1"/>
                </a:solidFill>
              </a:rPr>
              <a:t>2</a:t>
            </a:r>
            <a:r>
              <a:rPr b="0" i="0" lang="en-US" sz="800" u="none" cap="none" strike="noStrike">
                <a:solidFill>
                  <a:schemeClr val="dk1"/>
                </a:solidFill>
                <a:latin typeface="Arial"/>
                <a:ea typeface="Arial"/>
                <a:cs typeface="Arial"/>
                <a:sym typeface="Arial"/>
              </a:rPr>
              <a:t>. Testing of </a:t>
            </a:r>
            <a:r>
              <a:rPr lang="en-US" sz="800">
                <a:solidFill>
                  <a:schemeClr val="dk1"/>
                </a:solidFill>
              </a:rPr>
              <a:t>both games on several PC based browsers.</a:t>
            </a:r>
            <a:endParaRPr b="0" i="0" sz="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lang="en-US" sz="800">
                <a:solidFill>
                  <a:schemeClr val="dk1"/>
                </a:solidFill>
              </a:rPr>
              <a:t>3</a:t>
            </a:r>
            <a:r>
              <a:rPr b="0" i="0" lang="en-US" sz="800" u="none" cap="none" strike="noStrike">
                <a:solidFill>
                  <a:schemeClr val="dk1"/>
                </a:solidFill>
                <a:latin typeface="Arial"/>
                <a:ea typeface="Arial"/>
                <a:cs typeface="Arial"/>
                <a:sym typeface="Arial"/>
              </a:rPr>
              <a:t>. Deployment to StepStone environment.</a:t>
            </a:r>
            <a:endParaRPr b="0" i="0" sz="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800"/>
              <a:buFont typeface="Arial"/>
              <a:buNone/>
            </a:pPr>
            <a:r>
              <a:rPr lang="en-US" sz="800">
                <a:solidFill>
                  <a:schemeClr val="dk1"/>
                </a:solidFill>
              </a:rPr>
              <a:t>4</a:t>
            </a:r>
            <a:r>
              <a:rPr b="0" i="0" lang="en-US" sz="800" u="none" cap="none" strike="noStrike">
                <a:solidFill>
                  <a:schemeClr val="dk1"/>
                </a:solidFill>
                <a:latin typeface="Arial"/>
                <a:ea typeface="Arial"/>
                <a:cs typeface="Arial"/>
                <a:sym typeface="Arial"/>
              </a:rPr>
              <a:t>. </a:t>
            </a:r>
            <a:r>
              <a:rPr lang="en-US" sz="800">
                <a:solidFill>
                  <a:schemeClr val="dk1"/>
                </a:solidFill>
              </a:rPr>
              <a:t>Allowing ease of adding new content.</a:t>
            </a:r>
            <a:endParaRPr b="0" i="0" sz="800" u="none" cap="none" strike="noStrike">
              <a:solidFill>
                <a:schemeClr val="dk1"/>
              </a:solidFill>
              <a:latin typeface="Arial"/>
              <a:ea typeface="Arial"/>
              <a:cs typeface="Arial"/>
              <a:sym typeface="Arial"/>
            </a:endParaRPr>
          </a:p>
        </p:txBody>
      </p:sp>
      <p:sp>
        <p:nvSpPr>
          <p:cNvPr id="108" name="Google Shape;108;p1"/>
          <p:cNvSpPr txBox="1"/>
          <p:nvPr/>
        </p:nvSpPr>
        <p:spPr>
          <a:xfrm>
            <a:off x="165650" y="3090600"/>
            <a:ext cx="3105600" cy="1924200"/>
          </a:xfrm>
          <a:prstGeom prst="rect">
            <a:avLst/>
          </a:prstGeom>
          <a:gradFill>
            <a:gsLst>
              <a:gs pos="0">
                <a:srgbClr val="D4E5F5"/>
              </a:gs>
              <a:gs pos="100000">
                <a:srgbClr val="70A4D5"/>
              </a:gs>
            </a:gsLst>
            <a:lin ang="5400012" scaled="0"/>
          </a:gra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41275" lvl="0" marL="45720" marR="0" rtl="0" algn="l">
              <a:lnSpc>
                <a:spcPct val="100000"/>
              </a:lnSpc>
              <a:spcBef>
                <a:spcPts val="0"/>
              </a:spcBef>
              <a:spcAft>
                <a:spcPts val="0"/>
              </a:spcAft>
              <a:buClr>
                <a:schemeClr val="dk1"/>
              </a:buClr>
              <a:buSzPts val="650"/>
              <a:buFont typeface="Arial"/>
              <a:buChar char="●"/>
            </a:pPr>
            <a:r>
              <a:rPr lang="en-US" sz="650">
                <a:solidFill>
                  <a:schemeClr val="dk1"/>
                </a:solidFill>
              </a:rPr>
              <a:t>As a player, I want the categories in the game to be selected in a random order.</a:t>
            </a:r>
            <a:endParaRPr sz="650">
              <a:solidFill>
                <a:schemeClr val="dk1"/>
              </a:solidFill>
            </a:endParaRPr>
          </a:p>
          <a:p>
            <a:pPr indent="-41275" lvl="0" marL="45720" marR="0" rtl="0" algn="l">
              <a:lnSpc>
                <a:spcPct val="100000"/>
              </a:lnSpc>
              <a:spcBef>
                <a:spcPts val="0"/>
              </a:spcBef>
              <a:spcAft>
                <a:spcPts val="0"/>
              </a:spcAft>
              <a:buClr>
                <a:schemeClr val="dk1"/>
              </a:buClr>
              <a:buSzPts val="650"/>
              <a:buChar char="●"/>
            </a:pPr>
            <a:r>
              <a:rPr lang="en-US" sz="650">
                <a:solidFill>
                  <a:schemeClr val="dk1"/>
                </a:solidFill>
              </a:rPr>
              <a:t>As a player, I want the words in the bag of words to be selected in a random order.</a:t>
            </a:r>
            <a:endParaRPr sz="650">
              <a:solidFill>
                <a:schemeClr val="dk1"/>
              </a:solidFill>
            </a:endParaRPr>
          </a:p>
          <a:p>
            <a:pPr indent="-41275" lvl="0" marL="45720" marR="0" rtl="0" algn="l">
              <a:lnSpc>
                <a:spcPct val="100000"/>
              </a:lnSpc>
              <a:spcBef>
                <a:spcPts val="0"/>
              </a:spcBef>
              <a:spcAft>
                <a:spcPts val="0"/>
              </a:spcAft>
              <a:buClr>
                <a:schemeClr val="dk1"/>
              </a:buClr>
              <a:buSzPts val="650"/>
              <a:buChar char="●"/>
            </a:pPr>
            <a:r>
              <a:rPr lang="en-US" sz="650">
                <a:solidFill>
                  <a:schemeClr val="dk1"/>
                </a:solidFill>
              </a:rPr>
              <a:t>As a player, I want the hint from the Category game to be selected in a random order.</a:t>
            </a:r>
            <a:endParaRPr sz="650">
              <a:solidFill>
                <a:schemeClr val="dk1"/>
              </a:solidFill>
            </a:endParaRPr>
          </a:p>
          <a:p>
            <a:pPr indent="-41275" lvl="0" marL="45720" marR="0" rtl="0" algn="l">
              <a:lnSpc>
                <a:spcPct val="100000"/>
              </a:lnSpc>
              <a:spcBef>
                <a:spcPts val="0"/>
              </a:spcBef>
              <a:spcAft>
                <a:spcPts val="0"/>
              </a:spcAft>
              <a:buClr>
                <a:schemeClr val="dk1"/>
              </a:buClr>
              <a:buSzPts val="650"/>
              <a:buChar char="●"/>
            </a:pPr>
            <a:r>
              <a:rPr lang="en-US" sz="650">
                <a:solidFill>
                  <a:schemeClr val="dk1"/>
                </a:solidFill>
              </a:rPr>
              <a:t>As a player, I want the words in the Category game to be dragged and dropped in the appropriate locations.</a:t>
            </a:r>
            <a:endParaRPr sz="650">
              <a:solidFill>
                <a:schemeClr val="dk1"/>
              </a:solidFill>
            </a:endParaRPr>
          </a:p>
          <a:p>
            <a:pPr indent="-41275" lvl="0" marL="45720" marR="0" rtl="0" algn="l">
              <a:lnSpc>
                <a:spcPct val="100000"/>
              </a:lnSpc>
              <a:spcBef>
                <a:spcPts val="0"/>
              </a:spcBef>
              <a:spcAft>
                <a:spcPts val="0"/>
              </a:spcAft>
              <a:buClr>
                <a:schemeClr val="dk1"/>
              </a:buClr>
              <a:buSzPts val="650"/>
              <a:buChar char="●"/>
            </a:pPr>
            <a:r>
              <a:rPr lang="en-US" sz="650">
                <a:solidFill>
                  <a:schemeClr val="dk1"/>
                </a:solidFill>
              </a:rPr>
              <a:t>As a player, I want to see words clearly.</a:t>
            </a:r>
            <a:endParaRPr sz="650">
              <a:solidFill>
                <a:schemeClr val="dk1"/>
              </a:solidFill>
            </a:endParaRPr>
          </a:p>
          <a:p>
            <a:pPr indent="-41275" lvl="0" marL="45720" marR="0" rtl="0" algn="l">
              <a:lnSpc>
                <a:spcPct val="100000"/>
              </a:lnSpc>
              <a:spcBef>
                <a:spcPts val="0"/>
              </a:spcBef>
              <a:spcAft>
                <a:spcPts val="0"/>
              </a:spcAft>
              <a:buClr>
                <a:schemeClr val="dk1"/>
              </a:buClr>
              <a:buSzPts val="650"/>
              <a:buChar char="●"/>
            </a:pPr>
            <a:r>
              <a:rPr lang="en-US" sz="650">
                <a:solidFill>
                  <a:schemeClr val="dk1"/>
                </a:solidFill>
              </a:rPr>
              <a:t>As a player, I want to check whether I have the correct answer or wrong answer.</a:t>
            </a:r>
            <a:endParaRPr sz="650">
              <a:solidFill>
                <a:schemeClr val="dk1"/>
              </a:solidFill>
            </a:endParaRPr>
          </a:p>
          <a:p>
            <a:pPr indent="-41275" lvl="0" marL="45720" marR="0" rtl="0" algn="l">
              <a:lnSpc>
                <a:spcPct val="100000"/>
              </a:lnSpc>
              <a:spcBef>
                <a:spcPts val="0"/>
              </a:spcBef>
              <a:spcAft>
                <a:spcPts val="0"/>
              </a:spcAft>
              <a:buClr>
                <a:schemeClr val="dk1"/>
              </a:buClr>
              <a:buSzPts val="650"/>
              <a:buChar char="●"/>
            </a:pPr>
            <a:r>
              <a:rPr lang="en-US" sz="650">
                <a:solidFill>
                  <a:schemeClr val="dk1"/>
                </a:solidFill>
              </a:rPr>
              <a:t>As a player, I want to play the sort game again when I click the “play again” button.</a:t>
            </a:r>
            <a:endParaRPr sz="650">
              <a:solidFill>
                <a:schemeClr val="dk1"/>
              </a:solidFill>
            </a:endParaRPr>
          </a:p>
          <a:p>
            <a:pPr indent="-41275" lvl="0" marL="45720" marR="0" rtl="0" algn="l">
              <a:lnSpc>
                <a:spcPct val="100000"/>
              </a:lnSpc>
              <a:spcBef>
                <a:spcPts val="0"/>
              </a:spcBef>
              <a:spcAft>
                <a:spcPts val="0"/>
              </a:spcAft>
              <a:buClr>
                <a:schemeClr val="dk1"/>
              </a:buClr>
              <a:buSzPts val="650"/>
              <a:buChar char="●"/>
            </a:pPr>
            <a:r>
              <a:rPr lang="en-US" sz="650">
                <a:solidFill>
                  <a:schemeClr val="dk1"/>
                </a:solidFill>
              </a:rPr>
              <a:t>As a player, I want to see the score that I make in the sort game.</a:t>
            </a:r>
            <a:endParaRPr sz="650">
              <a:solidFill>
                <a:schemeClr val="dk1"/>
              </a:solidFill>
            </a:endParaRPr>
          </a:p>
          <a:p>
            <a:pPr indent="-41275" lvl="0" marL="45720" marR="0" rtl="0" algn="l">
              <a:lnSpc>
                <a:spcPct val="100000"/>
              </a:lnSpc>
              <a:spcBef>
                <a:spcPts val="0"/>
              </a:spcBef>
              <a:spcAft>
                <a:spcPts val="0"/>
              </a:spcAft>
              <a:buClr>
                <a:schemeClr val="dk1"/>
              </a:buClr>
              <a:buSzPts val="650"/>
              <a:buChar char="●"/>
            </a:pPr>
            <a:r>
              <a:rPr lang="en-US" sz="650">
                <a:solidFill>
                  <a:schemeClr val="dk1"/>
                </a:solidFill>
              </a:rPr>
              <a:t>As a player, I want to set the number of challenges that I can have in the sort game.</a:t>
            </a:r>
            <a:endParaRPr sz="650">
              <a:solidFill>
                <a:schemeClr val="dk1"/>
              </a:solidFill>
            </a:endParaRPr>
          </a:p>
          <a:p>
            <a:pPr indent="-41275" lvl="0" marL="45720" marR="0" rtl="0" algn="l">
              <a:lnSpc>
                <a:spcPct val="100000"/>
              </a:lnSpc>
              <a:spcBef>
                <a:spcPts val="0"/>
              </a:spcBef>
              <a:spcAft>
                <a:spcPts val="0"/>
              </a:spcAft>
              <a:buClr>
                <a:schemeClr val="dk1"/>
              </a:buClr>
              <a:buSzPts val="650"/>
              <a:buChar char="●"/>
            </a:pPr>
            <a:r>
              <a:rPr lang="en-US" sz="650">
                <a:solidFill>
                  <a:schemeClr val="dk1"/>
                </a:solidFill>
              </a:rPr>
              <a:t>As a player, I want to play Sort game </a:t>
            </a:r>
            <a:r>
              <a:rPr lang="en-US" sz="650">
                <a:solidFill>
                  <a:schemeClr val="dk1"/>
                </a:solidFill>
              </a:rPr>
              <a:t>with words from the cell biology, ecology, infectious disease, and stress module </a:t>
            </a:r>
            <a:endParaRPr sz="650">
              <a:solidFill>
                <a:schemeClr val="dk1"/>
              </a:solidFill>
            </a:endParaRPr>
          </a:p>
          <a:p>
            <a:pPr indent="0" lvl="0" marL="457200" marR="0" rtl="0" algn="l">
              <a:lnSpc>
                <a:spcPct val="115000"/>
              </a:lnSpc>
              <a:spcBef>
                <a:spcPts val="0"/>
              </a:spcBef>
              <a:spcAft>
                <a:spcPts val="0"/>
              </a:spcAft>
              <a:buNone/>
            </a:pPr>
            <a:r>
              <a:t/>
            </a:r>
            <a:endParaRPr sz="600">
              <a:solidFill>
                <a:schemeClr val="dk1"/>
              </a:solidFill>
            </a:endParaRPr>
          </a:p>
          <a:p>
            <a:pPr indent="0" lvl="0" marL="0" marR="0" rtl="0" algn="l">
              <a:lnSpc>
                <a:spcPct val="115000"/>
              </a:lnSpc>
              <a:spcBef>
                <a:spcPts val="0"/>
              </a:spcBef>
              <a:spcAft>
                <a:spcPts val="0"/>
              </a:spcAft>
              <a:buClr>
                <a:srgbClr val="000000"/>
              </a:buClr>
              <a:buSzPts val="600"/>
              <a:buFont typeface="Arial"/>
              <a:buNone/>
            </a:pPr>
            <a:r>
              <a:t/>
            </a:r>
            <a:endParaRPr b="0" i="0" sz="550" u="none" cap="none" strike="noStrike">
              <a:solidFill>
                <a:schemeClr val="dk1"/>
              </a:solidFill>
              <a:latin typeface="Arial"/>
              <a:ea typeface="Arial"/>
              <a:cs typeface="Arial"/>
              <a:sym typeface="Arial"/>
            </a:endParaRPr>
          </a:p>
          <a:p>
            <a:pPr indent="0" lvl="0" marL="457200" marR="0" rtl="0" algn="l">
              <a:lnSpc>
                <a:spcPct val="100000"/>
              </a:lnSpc>
              <a:spcBef>
                <a:spcPts val="1400"/>
              </a:spcBef>
              <a:spcAft>
                <a:spcPts val="400"/>
              </a:spcAft>
              <a:buClr>
                <a:srgbClr val="000000"/>
              </a:buClr>
              <a:buSzPts val="600"/>
              <a:buFont typeface="Arial"/>
              <a:buNone/>
            </a:pPr>
            <a:r>
              <a:t/>
            </a:r>
            <a:endParaRPr b="0" i="0" sz="550" u="none" cap="none" strike="noStrike">
              <a:solidFill>
                <a:srgbClr val="000000"/>
              </a:solidFill>
              <a:latin typeface="Arial"/>
              <a:ea typeface="Arial"/>
              <a:cs typeface="Arial"/>
              <a:sym typeface="Arial"/>
            </a:endParaRPr>
          </a:p>
        </p:txBody>
      </p:sp>
      <p:sp>
        <p:nvSpPr>
          <p:cNvPr id="109" name="Google Shape;109;p1"/>
          <p:cNvSpPr txBox="1"/>
          <p:nvPr/>
        </p:nvSpPr>
        <p:spPr>
          <a:xfrm>
            <a:off x="1004725" y="2845800"/>
            <a:ext cx="1352400" cy="24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US" sz="800" u="sng" cap="none" strike="noStrike">
                <a:solidFill>
                  <a:srgbClr val="000000"/>
                </a:solidFill>
                <a:latin typeface="Calibri"/>
                <a:ea typeface="Calibri"/>
                <a:cs typeface="Calibri"/>
                <a:sym typeface="Calibri"/>
              </a:rPr>
              <a:t>User Stories for </a:t>
            </a:r>
            <a:r>
              <a:rPr b="1" lang="en-US" sz="800" u="sng">
                <a:latin typeface="Calibri"/>
                <a:ea typeface="Calibri"/>
                <a:cs typeface="Calibri"/>
                <a:sym typeface="Calibri"/>
              </a:rPr>
              <a:t>Sort</a:t>
            </a:r>
            <a:r>
              <a:rPr b="1" i="0" lang="en-US" sz="800" u="sng" cap="none" strike="noStrike">
                <a:solidFill>
                  <a:srgbClr val="000000"/>
                </a:solidFill>
                <a:latin typeface="Calibri"/>
                <a:ea typeface="Calibri"/>
                <a:cs typeface="Calibri"/>
                <a:sym typeface="Calibri"/>
              </a:rPr>
              <a:t> game:</a:t>
            </a:r>
            <a:endParaRPr b="1" i="0" sz="800" u="sng" cap="none" strike="noStrike">
              <a:solidFill>
                <a:srgbClr val="000000"/>
              </a:solidFill>
              <a:latin typeface="Calibri"/>
              <a:ea typeface="Calibri"/>
              <a:cs typeface="Calibri"/>
              <a:sym typeface="Calibri"/>
            </a:endParaRPr>
          </a:p>
        </p:txBody>
      </p:sp>
      <p:sp>
        <p:nvSpPr>
          <p:cNvPr id="110" name="Google Shape;110;p1"/>
          <p:cNvSpPr txBox="1"/>
          <p:nvPr/>
        </p:nvSpPr>
        <p:spPr>
          <a:xfrm>
            <a:off x="159650" y="5253363"/>
            <a:ext cx="3105600" cy="1481700"/>
          </a:xfrm>
          <a:prstGeom prst="rect">
            <a:avLst/>
          </a:prstGeom>
          <a:gradFill>
            <a:gsLst>
              <a:gs pos="0">
                <a:srgbClr val="D4E5F5"/>
              </a:gs>
              <a:gs pos="100000">
                <a:srgbClr val="70A4D5"/>
              </a:gs>
            </a:gsLst>
            <a:lin ang="5400012" scaled="0"/>
          </a:gradFill>
          <a:ln cap="flat" cmpd="sng" w="9525">
            <a:solidFill>
              <a:srgbClr val="000000"/>
            </a:solidFill>
            <a:prstDash val="solid"/>
            <a:round/>
            <a:headEnd len="sm" w="sm" type="none"/>
            <a:tailEnd len="sm" w="sm" type="none"/>
          </a:ln>
        </p:spPr>
        <p:txBody>
          <a:bodyPr anchorCtr="0" anchor="t" bIns="91425" lIns="0" spcFirstLastPara="1" rIns="182875" wrap="square" tIns="91425">
            <a:noAutofit/>
          </a:bodyPr>
          <a:lstStyle/>
          <a:p>
            <a:pPr indent="-41275" lvl="0" marL="228600" marR="91440" rtl="0" algn="l">
              <a:lnSpc>
                <a:spcPct val="90000"/>
              </a:lnSpc>
              <a:spcBef>
                <a:spcPts val="0"/>
              </a:spcBef>
              <a:spcAft>
                <a:spcPts val="0"/>
              </a:spcAft>
              <a:buClr>
                <a:schemeClr val="dk1"/>
              </a:buClr>
              <a:buSzPts val="650"/>
              <a:buFont typeface="Calibri"/>
              <a:buChar char="●"/>
            </a:pPr>
            <a:r>
              <a:rPr b="0" i="0" lang="en-US" sz="650" u="none" cap="none" strike="noStrike">
                <a:solidFill>
                  <a:schemeClr val="dk1"/>
                </a:solidFill>
                <a:latin typeface="Calibri"/>
                <a:ea typeface="Calibri"/>
                <a:cs typeface="Calibri"/>
                <a:sym typeface="Calibri"/>
              </a:rPr>
              <a:t> </a:t>
            </a:r>
            <a:r>
              <a:rPr b="0" i="0" lang="en-US" sz="650" u="none" cap="none" strike="noStrike">
                <a:solidFill>
                  <a:schemeClr val="dk1"/>
                </a:solidFill>
                <a:latin typeface="Arial"/>
                <a:ea typeface="Arial"/>
                <a:cs typeface="Arial"/>
                <a:sym typeface="Arial"/>
              </a:rPr>
              <a:t>As a player, I should n</a:t>
            </a:r>
            <a:r>
              <a:rPr lang="en-US" sz="650">
                <a:solidFill>
                  <a:schemeClr val="dk1"/>
                </a:solidFill>
              </a:rPr>
              <a:t>ot see the same letter grid for each game.</a:t>
            </a:r>
            <a:endParaRPr sz="650">
              <a:solidFill>
                <a:schemeClr val="dk1"/>
              </a:solidFill>
            </a:endParaRPr>
          </a:p>
          <a:p>
            <a:pPr indent="-41275" lvl="0" marL="228600" marR="91440" rtl="0" algn="l">
              <a:lnSpc>
                <a:spcPct val="90000"/>
              </a:lnSpc>
              <a:spcBef>
                <a:spcPts val="0"/>
              </a:spcBef>
              <a:spcAft>
                <a:spcPts val="0"/>
              </a:spcAft>
              <a:buClr>
                <a:schemeClr val="dk1"/>
              </a:buClr>
              <a:buSzPts val="650"/>
              <a:buFont typeface="Calibri"/>
              <a:buChar char="●"/>
            </a:pPr>
            <a:r>
              <a:rPr lang="en-US" sz="650">
                <a:solidFill>
                  <a:schemeClr val="dk1"/>
                </a:solidFill>
              </a:rPr>
              <a:t> As a player, I should not see the exact same word list for each game.</a:t>
            </a:r>
            <a:endParaRPr sz="650">
              <a:solidFill>
                <a:schemeClr val="dk1"/>
              </a:solidFill>
            </a:endParaRPr>
          </a:p>
          <a:p>
            <a:pPr indent="-41275" lvl="0" marL="228600" marR="91440" rtl="0" algn="l">
              <a:lnSpc>
                <a:spcPct val="90000"/>
              </a:lnSpc>
              <a:spcBef>
                <a:spcPts val="0"/>
              </a:spcBef>
              <a:spcAft>
                <a:spcPts val="0"/>
              </a:spcAft>
              <a:buClr>
                <a:schemeClr val="dk1"/>
              </a:buClr>
              <a:buSzPts val="650"/>
              <a:buChar char="●"/>
            </a:pPr>
            <a:r>
              <a:rPr lang="en-US" sz="650">
                <a:solidFill>
                  <a:schemeClr val="dk1"/>
                </a:solidFill>
              </a:rPr>
              <a:t> As a player, I want to select letters in the letter grid to find words.</a:t>
            </a:r>
            <a:endParaRPr sz="650">
              <a:solidFill>
                <a:schemeClr val="dk1"/>
              </a:solidFill>
            </a:endParaRPr>
          </a:p>
          <a:p>
            <a:pPr indent="-41275" lvl="0" marL="228600" marR="91440" rtl="0" algn="l">
              <a:lnSpc>
                <a:spcPct val="90000"/>
              </a:lnSpc>
              <a:spcBef>
                <a:spcPts val="0"/>
              </a:spcBef>
              <a:spcAft>
                <a:spcPts val="0"/>
              </a:spcAft>
              <a:buClr>
                <a:schemeClr val="dk1"/>
              </a:buClr>
              <a:buSzPts val="650"/>
              <a:buChar char="●"/>
            </a:pPr>
            <a:r>
              <a:rPr lang="en-US" sz="650">
                <a:solidFill>
                  <a:schemeClr val="dk1"/>
                </a:solidFill>
              </a:rPr>
              <a:t> As a player, I want to unselect letters in the letter grid.</a:t>
            </a:r>
            <a:endParaRPr sz="650">
              <a:solidFill>
                <a:schemeClr val="dk1"/>
              </a:solidFill>
            </a:endParaRPr>
          </a:p>
          <a:p>
            <a:pPr indent="-41275" lvl="0" marL="228600" marR="91440" rtl="0" algn="l">
              <a:lnSpc>
                <a:spcPct val="90000"/>
              </a:lnSpc>
              <a:spcBef>
                <a:spcPts val="0"/>
              </a:spcBef>
              <a:spcAft>
                <a:spcPts val="0"/>
              </a:spcAft>
              <a:buClr>
                <a:schemeClr val="dk1"/>
              </a:buClr>
              <a:buSzPts val="650"/>
              <a:buChar char="●"/>
            </a:pPr>
            <a:r>
              <a:rPr lang="en-US" sz="650">
                <a:solidFill>
                  <a:schemeClr val="dk1"/>
                </a:solidFill>
              </a:rPr>
              <a:t> As a player, I want to check whether I have the correct answer or wrong answer.</a:t>
            </a:r>
            <a:endParaRPr sz="650">
              <a:solidFill>
                <a:schemeClr val="dk1"/>
              </a:solidFill>
            </a:endParaRPr>
          </a:p>
          <a:p>
            <a:pPr indent="-41275" lvl="0" marL="228600" marR="91440" rtl="0" algn="l">
              <a:lnSpc>
                <a:spcPct val="90000"/>
              </a:lnSpc>
              <a:spcBef>
                <a:spcPts val="0"/>
              </a:spcBef>
              <a:spcAft>
                <a:spcPts val="0"/>
              </a:spcAft>
              <a:buClr>
                <a:schemeClr val="dk1"/>
              </a:buClr>
              <a:buSzPts val="650"/>
              <a:buChar char="●"/>
            </a:pPr>
            <a:r>
              <a:rPr lang="en-US" sz="650">
                <a:solidFill>
                  <a:schemeClr val="dk1"/>
                </a:solidFill>
              </a:rPr>
              <a:t> As a player, I want to select the difficulty of the game.</a:t>
            </a:r>
            <a:endParaRPr sz="650">
              <a:solidFill>
                <a:schemeClr val="dk1"/>
              </a:solidFill>
            </a:endParaRPr>
          </a:p>
          <a:p>
            <a:pPr indent="-41275" lvl="0" marL="228600" marR="91440" rtl="0" algn="l">
              <a:lnSpc>
                <a:spcPct val="90000"/>
              </a:lnSpc>
              <a:spcBef>
                <a:spcPts val="0"/>
              </a:spcBef>
              <a:spcAft>
                <a:spcPts val="0"/>
              </a:spcAft>
              <a:buClr>
                <a:schemeClr val="dk1"/>
              </a:buClr>
              <a:buSzPts val="650"/>
              <a:buChar char="●"/>
            </a:pPr>
            <a:r>
              <a:rPr lang="en-US" sz="650">
                <a:solidFill>
                  <a:schemeClr val="dk1"/>
                </a:solidFill>
              </a:rPr>
              <a:t> As a player, I want to </a:t>
            </a:r>
            <a:r>
              <a:rPr lang="en-US" sz="650">
                <a:solidFill>
                  <a:schemeClr val="dk1"/>
                </a:solidFill>
              </a:rPr>
              <a:t>play the Wordsearch game again when I click the “play again” button.</a:t>
            </a:r>
            <a:endParaRPr sz="650">
              <a:solidFill>
                <a:schemeClr val="dk1"/>
              </a:solidFill>
            </a:endParaRPr>
          </a:p>
          <a:p>
            <a:pPr indent="-41275" lvl="0" marL="228600" marR="91440" rtl="0" algn="l">
              <a:lnSpc>
                <a:spcPct val="90000"/>
              </a:lnSpc>
              <a:spcBef>
                <a:spcPts val="0"/>
              </a:spcBef>
              <a:spcAft>
                <a:spcPts val="0"/>
              </a:spcAft>
              <a:buClr>
                <a:schemeClr val="dk1"/>
              </a:buClr>
              <a:buSzPts val="650"/>
              <a:buChar char="●"/>
            </a:pPr>
            <a:r>
              <a:rPr lang="en-US" sz="650">
                <a:solidFill>
                  <a:schemeClr val="dk1"/>
                </a:solidFill>
              </a:rPr>
              <a:t> As a player, I should not see the word list in “Hard” level.</a:t>
            </a:r>
            <a:endParaRPr sz="650">
              <a:solidFill>
                <a:schemeClr val="dk1"/>
              </a:solidFill>
            </a:endParaRPr>
          </a:p>
          <a:p>
            <a:pPr indent="-41275" lvl="0" marL="228600" marR="91440" rtl="0" algn="l">
              <a:lnSpc>
                <a:spcPct val="90000"/>
              </a:lnSpc>
              <a:spcBef>
                <a:spcPts val="0"/>
              </a:spcBef>
              <a:spcAft>
                <a:spcPts val="0"/>
              </a:spcAft>
              <a:buClr>
                <a:schemeClr val="dk1"/>
              </a:buClr>
              <a:buSzPts val="650"/>
              <a:buChar char="●"/>
            </a:pPr>
            <a:r>
              <a:rPr lang="en-US" sz="650">
                <a:solidFill>
                  <a:schemeClr val="dk1"/>
                </a:solidFill>
              </a:rPr>
              <a:t> As a player, I want to see a message once the game is over to be notified whether I win or lose.</a:t>
            </a:r>
            <a:endParaRPr sz="650">
              <a:solidFill>
                <a:schemeClr val="dk1"/>
              </a:solidFill>
            </a:endParaRPr>
          </a:p>
          <a:p>
            <a:pPr indent="-41275" lvl="0" marL="228600" marR="91440" rtl="0" algn="l">
              <a:lnSpc>
                <a:spcPct val="90000"/>
              </a:lnSpc>
              <a:spcBef>
                <a:spcPts val="0"/>
              </a:spcBef>
              <a:spcAft>
                <a:spcPts val="0"/>
              </a:spcAft>
              <a:buClr>
                <a:schemeClr val="dk1"/>
              </a:buClr>
              <a:buSzPts val="650"/>
              <a:buChar char="●"/>
            </a:pPr>
            <a:r>
              <a:rPr lang="en-US" sz="650">
                <a:solidFill>
                  <a:schemeClr val="dk1"/>
                </a:solidFill>
              </a:rPr>
              <a:t> As a player, I want to play WordSearch game with words from the cell biology, clinical trials, ecology, infectious disease, and stress module.</a:t>
            </a:r>
            <a:endParaRPr b="0" i="0" sz="650" u="none" cap="none" strike="noStrike">
              <a:solidFill>
                <a:schemeClr val="dk1"/>
              </a:solidFill>
              <a:latin typeface="Arial"/>
              <a:ea typeface="Arial"/>
              <a:cs typeface="Arial"/>
              <a:sym typeface="Arial"/>
            </a:endParaRPr>
          </a:p>
        </p:txBody>
      </p:sp>
      <p:sp>
        <p:nvSpPr>
          <p:cNvPr id="111" name="Google Shape;111;p1"/>
          <p:cNvSpPr txBox="1"/>
          <p:nvPr/>
        </p:nvSpPr>
        <p:spPr>
          <a:xfrm>
            <a:off x="801950" y="4985125"/>
            <a:ext cx="1821000" cy="24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US" sz="800" u="sng" cap="none" strike="noStrike">
                <a:solidFill>
                  <a:srgbClr val="000000"/>
                </a:solidFill>
                <a:latin typeface="Calibri"/>
                <a:ea typeface="Calibri"/>
                <a:cs typeface="Calibri"/>
                <a:sym typeface="Calibri"/>
              </a:rPr>
              <a:t>User Stories for </a:t>
            </a:r>
            <a:r>
              <a:rPr b="1" lang="en-US" sz="800" u="sng">
                <a:latin typeface="Calibri"/>
                <a:ea typeface="Calibri"/>
                <a:cs typeface="Calibri"/>
                <a:sym typeface="Calibri"/>
              </a:rPr>
              <a:t>WordSearch</a:t>
            </a:r>
            <a:r>
              <a:rPr b="1" i="0" lang="en-US" sz="800" u="sng" cap="none" strike="noStrike">
                <a:solidFill>
                  <a:srgbClr val="000000"/>
                </a:solidFill>
                <a:latin typeface="Calibri"/>
                <a:ea typeface="Calibri"/>
                <a:cs typeface="Calibri"/>
                <a:sym typeface="Calibri"/>
              </a:rPr>
              <a:t> game</a:t>
            </a:r>
            <a:endParaRPr b="1" i="0" sz="800" u="sng" cap="none" strike="noStrike">
              <a:solidFill>
                <a:srgbClr val="000000"/>
              </a:solidFill>
              <a:latin typeface="Calibri"/>
              <a:ea typeface="Calibri"/>
              <a:cs typeface="Calibri"/>
              <a:sym typeface="Calibri"/>
            </a:endParaRPr>
          </a:p>
        </p:txBody>
      </p:sp>
      <p:sp>
        <p:nvSpPr>
          <p:cNvPr id="112" name="Google Shape;112;p1"/>
          <p:cNvSpPr txBox="1"/>
          <p:nvPr/>
        </p:nvSpPr>
        <p:spPr>
          <a:xfrm>
            <a:off x="9224350" y="1095750"/>
            <a:ext cx="2819700" cy="1428900"/>
          </a:xfrm>
          <a:prstGeom prst="rect">
            <a:avLst/>
          </a:prstGeom>
          <a:gradFill>
            <a:gsLst>
              <a:gs pos="0">
                <a:srgbClr val="D4E5F5"/>
              </a:gs>
              <a:gs pos="100000">
                <a:srgbClr val="70A4D5"/>
              </a:gs>
            </a:gsLst>
            <a:lin ang="5400012" scaled="0"/>
          </a:gra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Arial"/>
                <a:ea typeface="Arial"/>
                <a:cs typeface="Arial"/>
                <a:sym typeface="Arial"/>
              </a:rPr>
              <a:t> </a:t>
            </a:r>
            <a:r>
              <a:rPr b="0" i="0" lang="en-US" sz="800" u="none" cap="none" strike="noStrike">
                <a:solidFill>
                  <a:schemeClr val="dk1"/>
                </a:solidFill>
                <a:latin typeface="Arial"/>
                <a:ea typeface="Arial"/>
                <a:cs typeface="Arial"/>
                <a:sym typeface="Arial"/>
              </a:rPr>
              <a:t>We cooperated with server managers from Veterinary Medical &amp; Biomedical Sciences department to migrate applications to customer server as official deployment.</a:t>
            </a:r>
            <a:endParaRPr b="0" i="0" sz="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sz="800">
              <a:solidFill>
                <a:schemeClr val="dk1"/>
              </a:solidFill>
            </a:endParaRPr>
          </a:p>
          <a:p>
            <a:pPr indent="-50800" lvl="0" marL="91440" marR="0" rtl="0" algn="just">
              <a:lnSpc>
                <a:spcPct val="100000"/>
              </a:lnSpc>
              <a:spcBef>
                <a:spcPts val="0"/>
              </a:spcBef>
              <a:spcAft>
                <a:spcPts val="0"/>
              </a:spcAft>
              <a:buClr>
                <a:schemeClr val="dk1"/>
              </a:buClr>
              <a:buSzPts val="800"/>
              <a:buFont typeface="Arial"/>
              <a:buChar char="●"/>
            </a:pPr>
            <a:r>
              <a:rPr b="0" i="0" lang="en-US" sz="800" u="none" cap="none" strike="noStrike">
                <a:solidFill>
                  <a:schemeClr val="dk1"/>
                </a:solidFill>
                <a:latin typeface="Arial"/>
                <a:ea typeface="Arial"/>
                <a:cs typeface="Arial"/>
                <a:sym typeface="Arial"/>
              </a:rPr>
              <a:t>Programming/Game configuration data: JavaScript</a:t>
            </a:r>
            <a:endParaRPr b="0" i="0" sz="800" u="none" cap="none" strike="noStrike">
              <a:solidFill>
                <a:schemeClr val="dk1"/>
              </a:solidFill>
              <a:latin typeface="Arial"/>
              <a:ea typeface="Arial"/>
              <a:cs typeface="Arial"/>
              <a:sym typeface="Arial"/>
            </a:endParaRPr>
          </a:p>
          <a:p>
            <a:pPr indent="-50800" lvl="0" marL="91440" marR="0" rtl="0" algn="just">
              <a:lnSpc>
                <a:spcPct val="100000"/>
              </a:lnSpc>
              <a:spcBef>
                <a:spcPts val="0"/>
              </a:spcBef>
              <a:spcAft>
                <a:spcPts val="0"/>
              </a:spcAft>
              <a:buClr>
                <a:schemeClr val="dk1"/>
              </a:buClr>
              <a:buSzPts val="800"/>
              <a:buFont typeface="Arial"/>
              <a:buChar char="●"/>
            </a:pPr>
            <a:r>
              <a:rPr b="0" i="0" lang="en-US" sz="800" u="none" cap="none" strike="noStrike">
                <a:solidFill>
                  <a:schemeClr val="dk1"/>
                </a:solidFill>
                <a:latin typeface="Arial"/>
                <a:ea typeface="Arial"/>
                <a:cs typeface="Arial"/>
                <a:sym typeface="Arial"/>
              </a:rPr>
              <a:t>UI development and verification: Bootstrap.</a:t>
            </a:r>
            <a:endParaRPr b="0" i="0" sz="800" u="none" cap="none" strike="noStrike">
              <a:solidFill>
                <a:schemeClr val="dk1"/>
              </a:solidFill>
              <a:latin typeface="Arial"/>
              <a:ea typeface="Arial"/>
              <a:cs typeface="Arial"/>
              <a:sym typeface="Arial"/>
            </a:endParaRPr>
          </a:p>
          <a:p>
            <a:pPr indent="-50800" lvl="0" marL="91440" marR="0" rtl="0" algn="just">
              <a:lnSpc>
                <a:spcPct val="100000"/>
              </a:lnSpc>
              <a:spcBef>
                <a:spcPts val="0"/>
              </a:spcBef>
              <a:spcAft>
                <a:spcPts val="0"/>
              </a:spcAft>
              <a:buClr>
                <a:schemeClr val="dk1"/>
              </a:buClr>
              <a:buSzPts val="800"/>
              <a:buFont typeface="Arial"/>
              <a:buChar char="●"/>
            </a:pPr>
            <a:r>
              <a:rPr b="0" i="0" lang="en-US" sz="800" u="none" cap="none" strike="noStrike">
                <a:solidFill>
                  <a:schemeClr val="dk1"/>
                </a:solidFill>
                <a:latin typeface="Arial"/>
                <a:ea typeface="Arial"/>
                <a:cs typeface="Arial"/>
                <a:sym typeface="Arial"/>
              </a:rPr>
              <a:t>Embedding environment: StepStone authorizing system</a:t>
            </a:r>
            <a:endParaRPr b="0" i="0" sz="800" u="none" cap="none" strike="noStrike">
              <a:solidFill>
                <a:schemeClr val="dk1"/>
              </a:solidFill>
              <a:latin typeface="Arial"/>
              <a:ea typeface="Arial"/>
              <a:cs typeface="Arial"/>
              <a:sym typeface="Arial"/>
            </a:endParaRPr>
          </a:p>
          <a:p>
            <a:pPr indent="-50800" lvl="0" marL="91440" marR="0" rtl="0" algn="just">
              <a:lnSpc>
                <a:spcPct val="100000"/>
              </a:lnSpc>
              <a:spcBef>
                <a:spcPts val="0"/>
              </a:spcBef>
              <a:spcAft>
                <a:spcPts val="0"/>
              </a:spcAft>
              <a:buClr>
                <a:schemeClr val="dk1"/>
              </a:buClr>
              <a:buSzPts val="800"/>
              <a:buFont typeface="Arial"/>
              <a:buChar char="●"/>
            </a:pPr>
            <a:r>
              <a:rPr b="0" i="0" lang="en-US" sz="800" u="none" cap="none" strike="noStrike">
                <a:solidFill>
                  <a:schemeClr val="dk1"/>
                </a:solidFill>
                <a:latin typeface="Arial"/>
                <a:ea typeface="Arial"/>
                <a:cs typeface="Arial"/>
                <a:sym typeface="Arial"/>
              </a:rPr>
              <a:t>Testing deployment: FTP server (futuredogter.com), through WinSCP.</a:t>
            </a:r>
            <a:endParaRPr b="0" i="0" sz="800" u="none" cap="none" strike="noStrike">
              <a:solidFill>
                <a:schemeClr val="dk1"/>
              </a:solidFill>
              <a:latin typeface="Arial"/>
              <a:ea typeface="Arial"/>
              <a:cs typeface="Arial"/>
              <a:sym typeface="Arial"/>
            </a:endParaRPr>
          </a:p>
          <a:p>
            <a:pPr indent="-50800" lvl="0" marL="91440" marR="0" rtl="0" algn="just">
              <a:lnSpc>
                <a:spcPct val="100000"/>
              </a:lnSpc>
              <a:spcBef>
                <a:spcPts val="0"/>
              </a:spcBef>
              <a:spcAft>
                <a:spcPts val="0"/>
              </a:spcAft>
              <a:buClr>
                <a:schemeClr val="dk1"/>
              </a:buClr>
              <a:buSzPts val="800"/>
              <a:buFont typeface="Arial"/>
              <a:buChar char="●"/>
            </a:pPr>
            <a:r>
              <a:rPr b="0" i="0" lang="en-US" sz="800" u="none" cap="none" strike="noStrike">
                <a:solidFill>
                  <a:schemeClr val="dk1"/>
                </a:solidFill>
                <a:latin typeface="Arial"/>
                <a:ea typeface="Arial"/>
                <a:cs typeface="Arial"/>
                <a:sym typeface="Arial"/>
              </a:rPr>
              <a:t> Official deployment: Production server (Vetmed).</a:t>
            </a:r>
            <a:endParaRPr b="0" i="0" sz="800" u="none" cap="none" strike="noStrike">
              <a:solidFill>
                <a:schemeClr val="dk1"/>
              </a:solidFill>
              <a:latin typeface="Arial"/>
              <a:ea typeface="Arial"/>
              <a:cs typeface="Arial"/>
              <a:sym typeface="Arial"/>
            </a:endParaRPr>
          </a:p>
          <a:p>
            <a:pPr indent="0" lvl="0" marL="91440" marR="0" rtl="0" algn="just">
              <a:lnSpc>
                <a:spcPct val="100000"/>
              </a:lnSpc>
              <a:spcBef>
                <a:spcPts val="0"/>
              </a:spcBef>
              <a:spcAft>
                <a:spcPts val="0"/>
              </a:spcAft>
              <a:buClr>
                <a:schemeClr val="dk1"/>
              </a:buClr>
              <a:buSzPts val="1100"/>
              <a:buFont typeface="Arial"/>
              <a:buNone/>
            </a:pPr>
            <a:r>
              <a:t/>
            </a:r>
            <a:endParaRPr b="0" i="0" sz="900" u="none" cap="none" strike="noStrike">
              <a:solidFill>
                <a:schemeClr val="dk1"/>
              </a:solidFill>
              <a:latin typeface="Calibri"/>
              <a:ea typeface="Calibri"/>
              <a:cs typeface="Calibri"/>
              <a:sym typeface="Calibri"/>
            </a:endParaRPr>
          </a:p>
        </p:txBody>
      </p:sp>
      <p:sp>
        <p:nvSpPr>
          <p:cNvPr id="113" name="Google Shape;113;p1"/>
          <p:cNvSpPr txBox="1"/>
          <p:nvPr/>
        </p:nvSpPr>
        <p:spPr>
          <a:xfrm>
            <a:off x="9217600" y="3073075"/>
            <a:ext cx="2819700" cy="1428900"/>
          </a:xfrm>
          <a:prstGeom prst="rect">
            <a:avLst/>
          </a:prstGeom>
          <a:gradFill>
            <a:gsLst>
              <a:gs pos="0">
                <a:srgbClr val="D4E5F5"/>
              </a:gs>
              <a:gs pos="100000">
                <a:srgbClr val="70A4D5"/>
              </a:gs>
            </a:gsLst>
            <a:lin ang="5400012" scaled="0"/>
          </a:gra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44450" lvl="0" marL="91440" marR="0" rtl="0" algn="just">
              <a:lnSpc>
                <a:spcPct val="115000"/>
              </a:lnSpc>
              <a:spcBef>
                <a:spcPts val="600"/>
              </a:spcBef>
              <a:spcAft>
                <a:spcPts val="0"/>
              </a:spcAft>
              <a:buClr>
                <a:schemeClr val="dk1"/>
              </a:buClr>
              <a:buSzPts val="700"/>
              <a:buFont typeface="Arial"/>
              <a:buChar char="●"/>
            </a:pPr>
            <a:r>
              <a:rPr lang="en-US" sz="700">
                <a:solidFill>
                  <a:schemeClr val="dk1"/>
                </a:solidFill>
              </a:rPr>
              <a:t>We tested both games on Google Chrome, Mozilla Firefox, and Microsoft Edge in the stepstone environment as well as the mobile development mode in Chrome</a:t>
            </a:r>
            <a:endParaRPr b="0" i="0" sz="700" u="none" cap="none" strike="noStrike">
              <a:solidFill>
                <a:schemeClr val="dk1"/>
              </a:solidFill>
              <a:latin typeface="Arial"/>
              <a:ea typeface="Arial"/>
              <a:cs typeface="Arial"/>
              <a:sym typeface="Arial"/>
            </a:endParaRPr>
          </a:p>
          <a:p>
            <a:pPr indent="-44450" lvl="0" marL="91440" marR="0" rtl="0" algn="just">
              <a:lnSpc>
                <a:spcPct val="115000"/>
              </a:lnSpc>
              <a:spcBef>
                <a:spcPts val="0"/>
              </a:spcBef>
              <a:spcAft>
                <a:spcPts val="0"/>
              </a:spcAft>
              <a:buClr>
                <a:schemeClr val="dk1"/>
              </a:buClr>
              <a:buSzPts val="700"/>
              <a:buFont typeface="Arial"/>
              <a:buChar char="●"/>
            </a:pPr>
            <a:r>
              <a:rPr b="0" i="0" lang="en-US" sz="700" u="none" cap="none" strike="noStrike">
                <a:solidFill>
                  <a:schemeClr val="dk1"/>
                </a:solidFill>
                <a:latin typeface="Arial"/>
                <a:ea typeface="Arial"/>
                <a:cs typeface="Arial"/>
                <a:sym typeface="Arial"/>
              </a:rPr>
              <a:t>We ran tests by playing the games on multiple screens with different resolutions</a:t>
            </a:r>
            <a:r>
              <a:rPr lang="en-US" sz="700">
                <a:solidFill>
                  <a:schemeClr val="dk1"/>
                </a:solidFill>
              </a:rPr>
              <a:t>.</a:t>
            </a:r>
            <a:endParaRPr b="0" i="0" sz="700" u="none" cap="none" strike="noStrike">
              <a:solidFill>
                <a:schemeClr val="dk1"/>
              </a:solidFill>
              <a:latin typeface="Arial"/>
              <a:ea typeface="Arial"/>
              <a:cs typeface="Arial"/>
              <a:sym typeface="Arial"/>
            </a:endParaRPr>
          </a:p>
          <a:p>
            <a:pPr indent="-44450" lvl="0" marL="91440" marR="0" rtl="0" algn="just">
              <a:lnSpc>
                <a:spcPct val="115000"/>
              </a:lnSpc>
              <a:spcBef>
                <a:spcPts val="0"/>
              </a:spcBef>
              <a:spcAft>
                <a:spcPts val="0"/>
              </a:spcAft>
              <a:buClr>
                <a:schemeClr val="dk1"/>
              </a:buClr>
              <a:buSzPts val="700"/>
              <a:buFont typeface="Arial"/>
              <a:buChar char="●"/>
            </a:pPr>
            <a:r>
              <a:rPr lang="en-US" sz="700">
                <a:solidFill>
                  <a:schemeClr val="dk1"/>
                </a:solidFill>
              </a:rPr>
              <a:t>After testing offline in Chrome we tested both games in all 3 browsers mentioned previously.</a:t>
            </a:r>
            <a:endParaRPr sz="700">
              <a:solidFill>
                <a:schemeClr val="dk1"/>
              </a:solidFill>
            </a:endParaRPr>
          </a:p>
          <a:p>
            <a:pPr indent="-44450" lvl="0" marL="91440" marR="0" rtl="0" algn="just">
              <a:lnSpc>
                <a:spcPct val="115000"/>
              </a:lnSpc>
              <a:spcBef>
                <a:spcPts val="0"/>
              </a:spcBef>
              <a:spcAft>
                <a:spcPts val="0"/>
              </a:spcAft>
              <a:buClr>
                <a:schemeClr val="dk1"/>
              </a:buClr>
              <a:buSzPts val="700"/>
              <a:buChar char="●"/>
            </a:pPr>
            <a:r>
              <a:rPr lang="en-US" sz="700">
                <a:solidFill>
                  <a:schemeClr val="dk1"/>
                </a:solidFill>
              </a:rPr>
              <a:t>For integration testing, we play-tested the two games on the production server to ensure that everything worked together smoothly</a:t>
            </a:r>
            <a:endParaRPr sz="700">
              <a:solidFill>
                <a:schemeClr val="dk1"/>
              </a:solidFill>
            </a:endParaRPr>
          </a:p>
        </p:txBody>
      </p:sp>
      <p:sp>
        <p:nvSpPr>
          <p:cNvPr id="114" name="Google Shape;114;p1"/>
          <p:cNvSpPr txBox="1"/>
          <p:nvPr/>
        </p:nvSpPr>
        <p:spPr>
          <a:xfrm>
            <a:off x="9202600" y="5041650"/>
            <a:ext cx="2819700" cy="1664400"/>
          </a:xfrm>
          <a:prstGeom prst="rect">
            <a:avLst/>
          </a:prstGeom>
          <a:gradFill>
            <a:gsLst>
              <a:gs pos="0">
                <a:srgbClr val="D4E5F5"/>
              </a:gs>
              <a:gs pos="100000">
                <a:srgbClr val="70A4D5"/>
              </a:gs>
            </a:gsLst>
            <a:lin ang="5400012" scaled="0"/>
          </a:gra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US" sz="800">
                <a:solidFill>
                  <a:schemeClr val="dk1"/>
                </a:solidFill>
              </a:rPr>
              <a:t>Our team successfully implemented, tested, and integrated two new biology-themed games. Our process was guided by Agile, with frequent meetings to check in on progress. Our code allows an </a:t>
            </a:r>
            <a:r>
              <a:rPr lang="en-US" sz="800">
                <a:solidFill>
                  <a:schemeClr val="dk1"/>
                </a:solidFill>
              </a:rPr>
              <a:t>administrator</a:t>
            </a:r>
            <a:r>
              <a:rPr lang="en-US" sz="800">
                <a:solidFill>
                  <a:schemeClr val="dk1"/>
                </a:solidFill>
              </a:rPr>
              <a:t> to easily add new words to the games without having to change the source code. We tested our code on several different browsers, including Microsoft Edge, Firefox, and Google Chrome. This code was installed on the production server, where students will be able to interact with it.</a:t>
            </a:r>
            <a:endParaRPr b="0" i="0" sz="800" u="none" cap="none" strike="noStrike">
              <a:solidFill>
                <a:schemeClr val="dk1"/>
              </a:solidFill>
              <a:latin typeface="Arial"/>
              <a:ea typeface="Arial"/>
              <a:cs typeface="Arial"/>
              <a:sym typeface="Arial"/>
            </a:endParaRPr>
          </a:p>
        </p:txBody>
      </p:sp>
      <p:pic>
        <p:nvPicPr>
          <p:cNvPr id="115" name="Google Shape;115;p1"/>
          <p:cNvPicPr preferRelativeResize="0"/>
          <p:nvPr/>
        </p:nvPicPr>
        <p:blipFill>
          <a:blip r:embed="rId5">
            <a:alphaModFix/>
          </a:blip>
          <a:stretch>
            <a:fillRect/>
          </a:stretch>
        </p:blipFill>
        <p:spPr>
          <a:xfrm>
            <a:off x="3527100" y="1706725"/>
            <a:ext cx="1191899" cy="777226"/>
          </a:xfrm>
          <a:prstGeom prst="rect">
            <a:avLst/>
          </a:prstGeom>
          <a:noFill/>
          <a:ln cap="flat" cmpd="sng" w="12700">
            <a:solidFill>
              <a:srgbClr val="31538F"/>
            </a:solidFill>
            <a:prstDash val="solid"/>
            <a:miter lim="8000"/>
            <a:headEnd len="sm" w="sm" type="none"/>
            <a:tailEnd len="sm" w="sm" type="none"/>
          </a:ln>
        </p:spPr>
      </p:pic>
      <p:pic>
        <p:nvPicPr>
          <p:cNvPr id="116" name="Google Shape;116;p1"/>
          <p:cNvPicPr preferRelativeResize="0"/>
          <p:nvPr/>
        </p:nvPicPr>
        <p:blipFill>
          <a:blip r:embed="rId6">
            <a:alphaModFix/>
          </a:blip>
          <a:stretch>
            <a:fillRect/>
          </a:stretch>
        </p:blipFill>
        <p:spPr>
          <a:xfrm>
            <a:off x="4892040" y="1710300"/>
            <a:ext cx="1243584" cy="777251"/>
          </a:xfrm>
          <a:prstGeom prst="rect">
            <a:avLst/>
          </a:prstGeom>
          <a:noFill/>
          <a:ln cap="flat" cmpd="sng" w="12700">
            <a:solidFill>
              <a:srgbClr val="31538F"/>
            </a:solidFill>
            <a:prstDash val="solid"/>
            <a:miter lim="8000"/>
            <a:headEnd len="sm" w="sm" type="none"/>
            <a:tailEnd len="sm" w="sm" type="none"/>
          </a:ln>
        </p:spPr>
      </p:pic>
      <p:pic>
        <p:nvPicPr>
          <p:cNvPr id="117" name="Google Shape;117;p1"/>
          <p:cNvPicPr preferRelativeResize="0"/>
          <p:nvPr/>
        </p:nvPicPr>
        <p:blipFill>
          <a:blip r:embed="rId7">
            <a:alphaModFix/>
          </a:blip>
          <a:stretch>
            <a:fillRect/>
          </a:stretch>
        </p:blipFill>
        <p:spPr>
          <a:xfrm>
            <a:off x="3508147" y="2753000"/>
            <a:ext cx="1243500" cy="777225"/>
          </a:xfrm>
          <a:prstGeom prst="rect">
            <a:avLst/>
          </a:prstGeom>
          <a:noFill/>
          <a:ln>
            <a:noFill/>
          </a:ln>
        </p:spPr>
      </p:pic>
      <p:pic>
        <p:nvPicPr>
          <p:cNvPr id="118" name="Google Shape;118;p1"/>
          <p:cNvPicPr preferRelativeResize="0"/>
          <p:nvPr/>
        </p:nvPicPr>
        <p:blipFill>
          <a:blip r:embed="rId8">
            <a:alphaModFix/>
          </a:blip>
          <a:stretch>
            <a:fillRect/>
          </a:stretch>
        </p:blipFill>
        <p:spPr>
          <a:xfrm>
            <a:off x="6281928" y="1710313"/>
            <a:ext cx="1243584" cy="777224"/>
          </a:xfrm>
          <a:prstGeom prst="rect">
            <a:avLst/>
          </a:prstGeom>
          <a:noFill/>
          <a:ln>
            <a:noFill/>
          </a:ln>
        </p:spPr>
      </p:pic>
      <p:pic>
        <p:nvPicPr>
          <p:cNvPr id="119" name="Google Shape;119;p1"/>
          <p:cNvPicPr preferRelativeResize="0"/>
          <p:nvPr/>
        </p:nvPicPr>
        <p:blipFill>
          <a:blip r:embed="rId9">
            <a:alphaModFix/>
          </a:blip>
          <a:stretch>
            <a:fillRect/>
          </a:stretch>
        </p:blipFill>
        <p:spPr>
          <a:xfrm>
            <a:off x="4892040" y="2752975"/>
            <a:ext cx="1243501" cy="777249"/>
          </a:xfrm>
          <a:prstGeom prst="rect">
            <a:avLst/>
          </a:prstGeom>
          <a:noFill/>
          <a:ln cap="flat" cmpd="sng" w="12700">
            <a:solidFill>
              <a:srgbClr val="31538F"/>
            </a:solidFill>
            <a:prstDash val="solid"/>
            <a:miter lim="8000"/>
            <a:headEnd len="sm" w="sm" type="none"/>
            <a:tailEnd len="sm" w="sm" type="none"/>
          </a:ln>
        </p:spPr>
      </p:pic>
      <p:pic>
        <p:nvPicPr>
          <p:cNvPr id="120" name="Google Shape;120;p1"/>
          <p:cNvPicPr preferRelativeResize="0"/>
          <p:nvPr/>
        </p:nvPicPr>
        <p:blipFill>
          <a:blip r:embed="rId10">
            <a:alphaModFix/>
          </a:blip>
          <a:stretch>
            <a:fillRect/>
          </a:stretch>
        </p:blipFill>
        <p:spPr>
          <a:xfrm>
            <a:off x="6281928" y="2752975"/>
            <a:ext cx="1243585" cy="777251"/>
          </a:xfrm>
          <a:prstGeom prst="rect">
            <a:avLst/>
          </a:prstGeom>
          <a:noFill/>
          <a:ln cap="flat" cmpd="sng" w="12700">
            <a:solidFill>
              <a:srgbClr val="31538F"/>
            </a:solidFill>
            <a:prstDash val="solid"/>
            <a:miter lim="8000"/>
            <a:headEnd len="sm" w="sm" type="none"/>
            <a:tailEnd len="sm" w="sm" type="none"/>
          </a:ln>
        </p:spPr>
      </p:pic>
      <p:sp>
        <p:nvSpPr>
          <p:cNvPr id="121" name="Google Shape;121;p1"/>
          <p:cNvSpPr txBox="1"/>
          <p:nvPr/>
        </p:nvSpPr>
        <p:spPr>
          <a:xfrm>
            <a:off x="3619200" y="2474475"/>
            <a:ext cx="1243500" cy="2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1" lang="en-US" sz="700"/>
              <a:t>Fig 1. Start Screen</a:t>
            </a:r>
            <a:endParaRPr b="1" i="0" sz="700" u="none" cap="none" strike="noStrike">
              <a:solidFill>
                <a:srgbClr val="000000"/>
              </a:solidFill>
            </a:endParaRPr>
          </a:p>
        </p:txBody>
      </p:sp>
      <p:sp>
        <p:nvSpPr>
          <p:cNvPr id="122" name="Google Shape;122;p1"/>
          <p:cNvSpPr txBox="1"/>
          <p:nvPr/>
        </p:nvSpPr>
        <p:spPr>
          <a:xfrm>
            <a:off x="5015625" y="2448525"/>
            <a:ext cx="1191900" cy="2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1" lang="en-US" sz="700"/>
              <a:t>Fig 2. Not All Sorted</a:t>
            </a:r>
            <a:endParaRPr b="1" i="0" sz="700" u="none" cap="none" strike="noStrike">
              <a:solidFill>
                <a:srgbClr val="000000"/>
              </a:solidFill>
            </a:endParaRPr>
          </a:p>
        </p:txBody>
      </p:sp>
      <p:sp>
        <p:nvSpPr>
          <p:cNvPr id="123" name="Google Shape;123;p1"/>
          <p:cNvSpPr txBox="1"/>
          <p:nvPr/>
        </p:nvSpPr>
        <p:spPr>
          <a:xfrm>
            <a:off x="6347587" y="2474450"/>
            <a:ext cx="1495500" cy="2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1" lang="en-US" sz="700"/>
              <a:t>Fig 3. Incorrect Sort</a:t>
            </a:r>
            <a:endParaRPr b="1" i="0" sz="700" u="none" cap="none" strike="noStrike">
              <a:solidFill>
                <a:srgbClr val="000000"/>
              </a:solidFill>
            </a:endParaRPr>
          </a:p>
        </p:txBody>
      </p:sp>
      <p:sp>
        <p:nvSpPr>
          <p:cNvPr id="124" name="Google Shape;124;p1"/>
          <p:cNvSpPr txBox="1"/>
          <p:nvPr/>
        </p:nvSpPr>
        <p:spPr>
          <a:xfrm>
            <a:off x="3619202" y="3480800"/>
            <a:ext cx="1191900" cy="2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1" lang="en-US" sz="700"/>
              <a:t>Fig 5. Game Over</a:t>
            </a:r>
            <a:endParaRPr b="1" i="0" sz="700" u="none" cap="none" strike="noStrike">
              <a:solidFill>
                <a:srgbClr val="000000"/>
              </a:solidFill>
            </a:endParaRPr>
          </a:p>
        </p:txBody>
      </p:sp>
      <p:sp>
        <p:nvSpPr>
          <p:cNvPr id="125" name="Google Shape;125;p1"/>
          <p:cNvSpPr txBox="1"/>
          <p:nvPr/>
        </p:nvSpPr>
        <p:spPr>
          <a:xfrm>
            <a:off x="5015625" y="3479500"/>
            <a:ext cx="1092300" cy="2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1" lang="en-US" sz="700"/>
              <a:t>Fig 6. Victory Screen</a:t>
            </a:r>
            <a:endParaRPr b="1" i="0" sz="700" u="none" cap="none" strike="noStrike">
              <a:solidFill>
                <a:srgbClr val="000000"/>
              </a:solidFill>
            </a:endParaRPr>
          </a:p>
        </p:txBody>
      </p:sp>
      <p:sp>
        <p:nvSpPr>
          <p:cNvPr id="126" name="Google Shape;126;p1"/>
          <p:cNvSpPr txBox="1"/>
          <p:nvPr/>
        </p:nvSpPr>
        <p:spPr>
          <a:xfrm>
            <a:off x="6499979" y="3479500"/>
            <a:ext cx="958500" cy="2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1" lang="en-US" sz="700"/>
              <a:t>Fig 7. Play Again</a:t>
            </a:r>
            <a:endParaRPr b="1" i="0" sz="700" u="none" cap="none" strike="noStrike">
              <a:solidFill>
                <a:srgbClr val="000000"/>
              </a:solidFill>
            </a:endParaRPr>
          </a:p>
        </p:txBody>
      </p:sp>
      <p:pic>
        <p:nvPicPr>
          <p:cNvPr id="127" name="Google Shape;127;p1"/>
          <p:cNvPicPr preferRelativeResize="0"/>
          <p:nvPr/>
        </p:nvPicPr>
        <p:blipFill>
          <a:blip r:embed="rId11">
            <a:alphaModFix/>
          </a:blip>
          <a:stretch>
            <a:fillRect/>
          </a:stretch>
        </p:blipFill>
        <p:spPr>
          <a:xfrm>
            <a:off x="7662672" y="1709928"/>
            <a:ext cx="1243583" cy="780429"/>
          </a:xfrm>
          <a:prstGeom prst="rect">
            <a:avLst/>
          </a:prstGeom>
          <a:noFill/>
          <a:ln cap="flat" cmpd="sng" w="12700">
            <a:solidFill>
              <a:srgbClr val="31538F"/>
            </a:solidFill>
            <a:prstDash val="solid"/>
            <a:miter lim="8000"/>
            <a:headEnd len="sm" w="sm" type="none"/>
            <a:tailEnd len="sm" w="sm" type="none"/>
          </a:ln>
        </p:spPr>
      </p:pic>
      <p:pic>
        <p:nvPicPr>
          <p:cNvPr id="128" name="Google Shape;128;p1"/>
          <p:cNvPicPr preferRelativeResize="0"/>
          <p:nvPr/>
        </p:nvPicPr>
        <p:blipFill>
          <a:blip r:embed="rId12">
            <a:alphaModFix/>
          </a:blip>
          <a:stretch>
            <a:fillRect/>
          </a:stretch>
        </p:blipFill>
        <p:spPr>
          <a:xfrm>
            <a:off x="7658457" y="2752344"/>
            <a:ext cx="1243585" cy="777240"/>
          </a:xfrm>
          <a:prstGeom prst="rect">
            <a:avLst/>
          </a:prstGeom>
          <a:noFill/>
          <a:ln cap="flat" cmpd="sng" w="12700">
            <a:solidFill>
              <a:srgbClr val="31538F"/>
            </a:solidFill>
            <a:prstDash val="solid"/>
            <a:miter lim="8000"/>
            <a:headEnd len="sm" w="sm" type="none"/>
            <a:tailEnd len="sm" w="sm" type="none"/>
          </a:ln>
        </p:spPr>
      </p:pic>
      <p:sp>
        <p:nvSpPr>
          <p:cNvPr id="129" name="Google Shape;129;p1"/>
          <p:cNvSpPr txBox="1"/>
          <p:nvPr/>
        </p:nvSpPr>
        <p:spPr>
          <a:xfrm>
            <a:off x="7671912" y="2476050"/>
            <a:ext cx="1495500" cy="2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1" lang="en-US" sz="700"/>
              <a:t>Fig 4. General Gameplay</a:t>
            </a:r>
            <a:endParaRPr b="1" i="0" sz="700" u="none" cap="none" strike="noStrike">
              <a:solidFill>
                <a:srgbClr val="000000"/>
              </a:solidFill>
            </a:endParaRPr>
          </a:p>
        </p:txBody>
      </p:sp>
      <p:sp>
        <p:nvSpPr>
          <p:cNvPr id="130" name="Google Shape;130;p1"/>
          <p:cNvSpPr txBox="1"/>
          <p:nvPr/>
        </p:nvSpPr>
        <p:spPr>
          <a:xfrm>
            <a:off x="7671912" y="3471713"/>
            <a:ext cx="1495500" cy="2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1" lang="en-US" sz="700"/>
              <a:t>Fig 8. Hint Screen</a:t>
            </a:r>
            <a:endParaRPr b="1" i="0" sz="700" u="none" cap="none" strike="noStrike">
              <a:solidFill>
                <a:srgbClr val="000000"/>
              </a:solidFill>
            </a:endParaRPr>
          </a:p>
        </p:txBody>
      </p:sp>
      <p:sp>
        <p:nvSpPr>
          <p:cNvPr id="131" name="Google Shape;131;p1"/>
          <p:cNvSpPr/>
          <p:nvPr/>
        </p:nvSpPr>
        <p:spPr>
          <a:xfrm>
            <a:off x="3490175" y="4363300"/>
            <a:ext cx="5432400" cy="23415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 name="Google Shape;132;p1"/>
          <p:cNvSpPr txBox="1"/>
          <p:nvPr/>
        </p:nvSpPr>
        <p:spPr>
          <a:xfrm>
            <a:off x="3502950" y="5297100"/>
            <a:ext cx="1352400" cy="22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000000"/>
                </a:solidFill>
              </a:rPr>
              <a:t>Fig 1. Starting the game</a:t>
            </a:r>
            <a:endParaRPr b="1" i="0" sz="700" u="none" cap="none" strike="noStrike">
              <a:solidFill>
                <a:srgbClr val="000000"/>
              </a:solidFill>
            </a:endParaRPr>
          </a:p>
        </p:txBody>
      </p:sp>
      <p:pic>
        <p:nvPicPr>
          <p:cNvPr id="133" name="Google Shape;133;p1"/>
          <p:cNvPicPr preferRelativeResize="0"/>
          <p:nvPr/>
        </p:nvPicPr>
        <p:blipFill>
          <a:blip r:embed="rId13">
            <a:alphaModFix/>
          </a:blip>
          <a:stretch>
            <a:fillRect/>
          </a:stretch>
        </p:blipFill>
        <p:spPr>
          <a:xfrm>
            <a:off x="3633050" y="4374408"/>
            <a:ext cx="1092201" cy="985293"/>
          </a:xfrm>
          <a:prstGeom prst="rect">
            <a:avLst/>
          </a:prstGeom>
          <a:noFill/>
          <a:ln cap="flat" cmpd="sng" w="12700">
            <a:solidFill>
              <a:srgbClr val="31538F"/>
            </a:solidFill>
            <a:prstDash val="solid"/>
            <a:miter lim="8000"/>
            <a:headEnd len="sm" w="sm" type="none"/>
            <a:tailEnd len="sm" w="sm" type="none"/>
          </a:ln>
        </p:spPr>
      </p:pic>
      <p:sp>
        <p:nvSpPr>
          <p:cNvPr id="134" name="Google Shape;134;p1"/>
          <p:cNvSpPr txBox="1"/>
          <p:nvPr/>
        </p:nvSpPr>
        <p:spPr>
          <a:xfrm>
            <a:off x="3370075" y="6439275"/>
            <a:ext cx="1603200" cy="26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000000"/>
                </a:solidFill>
              </a:rPr>
              <a:t>Fig </a:t>
            </a:r>
            <a:r>
              <a:rPr b="1" lang="en-US" sz="700"/>
              <a:t>5</a:t>
            </a:r>
            <a:r>
              <a:rPr b="1" i="0" lang="en-US" sz="700" u="none" cap="none" strike="noStrike">
                <a:solidFill>
                  <a:srgbClr val="000000"/>
                </a:solidFill>
              </a:rPr>
              <a:t>. Correct answer screen</a:t>
            </a:r>
            <a:endParaRPr b="1" i="0" sz="700" u="none" cap="none" strike="noStrike">
              <a:solidFill>
                <a:srgbClr val="000000"/>
              </a:solidFill>
            </a:endParaRPr>
          </a:p>
        </p:txBody>
      </p:sp>
      <p:pic>
        <p:nvPicPr>
          <p:cNvPr id="135" name="Google Shape;135;p1"/>
          <p:cNvPicPr preferRelativeResize="0"/>
          <p:nvPr/>
        </p:nvPicPr>
        <p:blipFill>
          <a:blip r:embed="rId14">
            <a:alphaModFix/>
          </a:blip>
          <a:stretch>
            <a:fillRect/>
          </a:stretch>
        </p:blipFill>
        <p:spPr>
          <a:xfrm>
            <a:off x="3628000" y="5505900"/>
            <a:ext cx="1024840" cy="976625"/>
          </a:xfrm>
          <a:prstGeom prst="rect">
            <a:avLst/>
          </a:prstGeom>
          <a:noFill/>
          <a:ln cap="flat" cmpd="sng" w="12700">
            <a:solidFill>
              <a:srgbClr val="31538F"/>
            </a:solidFill>
            <a:prstDash val="solid"/>
            <a:miter lim="8000"/>
            <a:headEnd len="sm" w="sm" type="none"/>
            <a:tailEnd len="sm" w="sm" type="none"/>
          </a:ln>
        </p:spPr>
      </p:pic>
      <p:grpSp>
        <p:nvGrpSpPr>
          <p:cNvPr id="136" name="Google Shape;136;p1"/>
          <p:cNvGrpSpPr/>
          <p:nvPr/>
        </p:nvGrpSpPr>
        <p:grpSpPr>
          <a:xfrm>
            <a:off x="4701825" y="5544621"/>
            <a:ext cx="1603200" cy="1161479"/>
            <a:chOff x="6098963" y="5617346"/>
            <a:chExt cx="1603200" cy="1161479"/>
          </a:xfrm>
        </p:grpSpPr>
        <p:sp>
          <p:nvSpPr>
            <p:cNvPr id="137" name="Google Shape;137;p1"/>
            <p:cNvSpPr txBox="1"/>
            <p:nvPr/>
          </p:nvSpPr>
          <p:spPr>
            <a:xfrm>
              <a:off x="6098963" y="6517225"/>
              <a:ext cx="1603200" cy="26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000000"/>
                  </a:solidFill>
                </a:rPr>
                <a:t>Fig </a:t>
              </a:r>
              <a:r>
                <a:rPr b="1" lang="en-US" sz="700"/>
                <a:t>6</a:t>
              </a:r>
              <a:r>
                <a:rPr b="1" i="0" lang="en-US" sz="700" u="none" cap="none" strike="noStrike">
                  <a:solidFill>
                    <a:srgbClr val="000000"/>
                  </a:solidFill>
                </a:rPr>
                <a:t>. Incorrect answer screen</a:t>
              </a:r>
              <a:endParaRPr b="1" i="0" sz="700" u="none" cap="none" strike="noStrike">
                <a:solidFill>
                  <a:srgbClr val="000000"/>
                </a:solidFill>
              </a:endParaRPr>
            </a:p>
          </p:txBody>
        </p:sp>
        <p:pic>
          <p:nvPicPr>
            <p:cNvPr id="138" name="Google Shape;138;p1"/>
            <p:cNvPicPr preferRelativeResize="0"/>
            <p:nvPr/>
          </p:nvPicPr>
          <p:blipFill>
            <a:blip r:embed="rId15">
              <a:alphaModFix/>
            </a:blip>
            <a:stretch>
              <a:fillRect/>
            </a:stretch>
          </p:blipFill>
          <p:spPr>
            <a:xfrm>
              <a:off x="6375111" y="5617346"/>
              <a:ext cx="1037250" cy="976622"/>
            </a:xfrm>
            <a:prstGeom prst="rect">
              <a:avLst/>
            </a:prstGeom>
            <a:noFill/>
            <a:ln cap="flat" cmpd="sng" w="12700">
              <a:solidFill>
                <a:srgbClr val="31538F"/>
              </a:solidFill>
              <a:prstDash val="solid"/>
              <a:miter lim="8000"/>
              <a:headEnd len="sm" w="sm" type="none"/>
              <a:tailEnd len="sm" w="sm" type="none"/>
            </a:ln>
          </p:spPr>
        </p:pic>
      </p:grpSp>
      <p:sp>
        <p:nvSpPr>
          <p:cNvPr id="139" name="Google Shape;139;p1"/>
          <p:cNvSpPr txBox="1"/>
          <p:nvPr/>
        </p:nvSpPr>
        <p:spPr>
          <a:xfrm>
            <a:off x="6199163" y="6439272"/>
            <a:ext cx="1457100" cy="21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000000"/>
                </a:solidFill>
              </a:rPr>
              <a:t>Fig </a:t>
            </a:r>
            <a:r>
              <a:rPr b="1" lang="en-US" sz="700"/>
              <a:t>7</a:t>
            </a:r>
            <a:r>
              <a:rPr b="1" i="0" lang="en-US" sz="700" u="none" cap="none" strike="noStrike">
                <a:solidFill>
                  <a:srgbClr val="000000"/>
                </a:solidFill>
              </a:rPr>
              <a:t>. Winning screen</a:t>
            </a:r>
            <a:endParaRPr b="1" i="0" sz="700" u="none" cap="none" strike="noStrike">
              <a:solidFill>
                <a:srgbClr val="000000"/>
              </a:solidFill>
            </a:endParaRPr>
          </a:p>
        </p:txBody>
      </p:sp>
      <p:pic>
        <p:nvPicPr>
          <p:cNvPr id="140" name="Google Shape;140;p1"/>
          <p:cNvPicPr preferRelativeResize="0"/>
          <p:nvPr/>
        </p:nvPicPr>
        <p:blipFill>
          <a:blip r:embed="rId16">
            <a:alphaModFix/>
          </a:blip>
          <a:stretch>
            <a:fillRect/>
          </a:stretch>
        </p:blipFill>
        <p:spPr>
          <a:xfrm>
            <a:off x="6418763" y="5549925"/>
            <a:ext cx="1017389" cy="969801"/>
          </a:xfrm>
          <a:prstGeom prst="rect">
            <a:avLst/>
          </a:prstGeom>
          <a:noFill/>
          <a:ln cap="flat" cmpd="sng" w="12700">
            <a:solidFill>
              <a:srgbClr val="31538F"/>
            </a:solidFill>
            <a:prstDash val="solid"/>
            <a:miter lim="8000"/>
            <a:headEnd len="sm" w="sm" type="none"/>
            <a:tailEnd len="sm" w="sm" type="none"/>
          </a:ln>
        </p:spPr>
      </p:pic>
      <p:grpSp>
        <p:nvGrpSpPr>
          <p:cNvPr id="141" name="Google Shape;141;p1"/>
          <p:cNvGrpSpPr/>
          <p:nvPr/>
        </p:nvGrpSpPr>
        <p:grpSpPr>
          <a:xfrm>
            <a:off x="7723425" y="5549936"/>
            <a:ext cx="1191900" cy="1194139"/>
            <a:chOff x="7729425" y="5612411"/>
            <a:chExt cx="1191900" cy="1194139"/>
          </a:xfrm>
        </p:grpSpPr>
        <p:sp>
          <p:nvSpPr>
            <p:cNvPr id="142" name="Google Shape;142;p1"/>
            <p:cNvSpPr txBox="1"/>
            <p:nvPr/>
          </p:nvSpPr>
          <p:spPr>
            <a:xfrm>
              <a:off x="7729425" y="6501750"/>
              <a:ext cx="1191900" cy="30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000000"/>
                  </a:solidFill>
                </a:rPr>
                <a:t>Fig </a:t>
              </a:r>
              <a:r>
                <a:rPr b="1" lang="en-US" sz="700"/>
                <a:t>8</a:t>
              </a:r>
              <a:r>
                <a:rPr b="1" i="0" lang="en-US" sz="700" u="none" cap="none" strike="noStrike">
                  <a:solidFill>
                    <a:srgbClr val="000000"/>
                  </a:solidFill>
                </a:rPr>
                <a:t>. Losing screen</a:t>
              </a:r>
              <a:endParaRPr b="1" i="0" sz="700" u="none" cap="none" strike="noStrike">
                <a:solidFill>
                  <a:srgbClr val="000000"/>
                </a:solidFill>
              </a:endParaRPr>
            </a:p>
          </p:txBody>
        </p:sp>
        <p:pic>
          <p:nvPicPr>
            <p:cNvPr id="143" name="Google Shape;143;p1"/>
            <p:cNvPicPr preferRelativeResize="0"/>
            <p:nvPr/>
          </p:nvPicPr>
          <p:blipFill>
            <a:blip r:embed="rId17">
              <a:alphaModFix/>
            </a:blip>
            <a:stretch>
              <a:fillRect/>
            </a:stretch>
          </p:blipFill>
          <p:spPr>
            <a:xfrm>
              <a:off x="7798099" y="5612411"/>
              <a:ext cx="1024850" cy="962864"/>
            </a:xfrm>
            <a:prstGeom prst="rect">
              <a:avLst/>
            </a:prstGeom>
            <a:noFill/>
            <a:ln cap="flat" cmpd="sng" w="12700">
              <a:solidFill>
                <a:srgbClr val="31538F"/>
              </a:solidFill>
              <a:prstDash val="solid"/>
              <a:miter lim="8000"/>
              <a:headEnd len="sm" w="sm" type="none"/>
              <a:tailEnd len="sm" w="sm" type="none"/>
            </a:ln>
          </p:spPr>
        </p:pic>
      </p:grpSp>
      <p:sp>
        <p:nvSpPr>
          <p:cNvPr id="144" name="Google Shape;144;p1"/>
          <p:cNvSpPr txBox="1"/>
          <p:nvPr/>
        </p:nvSpPr>
        <p:spPr>
          <a:xfrm>
            <a:off x="4751650" y="5290200"/>
            <a:ext cx="1603200" cy="2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rPr>
              <a:t>Fig 2. General Gameplay </a:t>
            </a:r>
            <a:r>
              <a:rPr b="1" lang="en-US" sz="700"/>
              <a:t>S</a:t>
            </a:r>
            <a:r>
              <a:rPr b="1" i="0" lang="en-US" sz="700" u="none" cap="none" strike="noStrike">
                <a:solidFill>
                  <a:srgbClr val="000000"/>
                </a:solidFill>
              </a:rPr>
              <a:t>creen</a:t>
            </a:r>
            <a:endParaRPr b="1" i="0" sz="700" u="none" cap="none" strike="noStrike">
              <a:solidFill>
                <a:srgbClr val="000000"/>
              </a:solidFill>
            </a:endParaRPr>
          </a:p>
        </p:txBody>
      </p:sp>
      <p:pic>
        <p:nvPicPr>
          <p:cNvPr id="145" name="Google Shape;145;p1"/>
          <p:cNvPicPr preferRelativeResize="0"/>
          <p:nvPr/>
        </p:nvPicPr>
        <p:blipFill>
          <a:blip r:embed="rId18">
            <a:alphaModFix/>
          </a:blip>
          <a:stretch>
            <a:fillRect/>
          </a:stretch>
        </p:blipFill>
        <p:spPr>
          <a:xfrm>
            <a:off x="4965262" y="4368837"/>
            <a:ext cx="1037223" cy="985300"/>
          </a:xfrm>
          <a:prstGeom prst="rect">
            <a:avLst/>
          </a:prstGeom>
          <a:noFill/>
          <a:ln cap="flat" cmpd="sng" w="12700">
            <a:solidFill>
              <a:srgbClr val="31538F"/>
            </a:solidFill>
            <a:prstDash val="solid"/>
            <a:miter lim="8000"/>
            <a:headEnd len="sm" w="sm" type="none"/>
            <a:tailEnd len="sm" w="sm" type="none"/>
          </a:ln>
        </p:spPr>
      </p:pic>
      <p:pic>
        <p:nvPicPr>
          <p:cNvPr id="146" name="Google Shape;146;p1"/>
          <p:cNvPicPr preferRelativeResize="0"/>
          <p:nvPr/>
        </p:nvPicPr>
        <p:blipFill>
          <a:blip r:embed="rId19">
            <a:alphaModFix/>
          </a:blip>
          <a:stretch>
            <a:fillRect/>
          </a:stretch>
        </p:blipFill>
        <p:spPr>
          <a:xfrm>
            <a:off x="6404200" y="4374387"/>
            <a:ext cx="1037226" cy="985315"/>
          </a:xfrm>
          <a:prstGeom prst="rect">
            <a:avLst/>
          </a:prstGeom>
          <a:noFill/>
          <a:ln cap="flat" cmpd="sng" w="12700">
            <a:solidFill>
              <a:srgbClr val="31538F"/>
            </a:solidFill>
            <a:prstDash val="solid"/>
            <a:miter lim="8000"/>
            <a:headEnd len="sm" w="sm" type="none"/>
            <a:tailEnd len="sm" w="sm" type="none"/>
          </a:ln>
        </p:spPr>
      </p:pic>
      <p:sp>
        <p:nvSpPr>
          <p:cNvPr id="147" name="Google Shape;147;p1"/>
          <p:cNvSpPr txBox="1"/>
          <p:nvPr/>
        </p:nvSpPr>
        <p:spPr>
          <a:xfrm>
            <a:off x="6158700" y="5296750"/>
            <a:ext cx="1603200" cy="22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US" sz="700" u="none" cap="none" strike="noStrike">
                <a:solidFill>
                  <a:srgbClr val="000000"/>
                </a:solidFill>
              </a:rPr>
              <a:t>Fig 3. </a:t>
            </a:r>
            <a:r>
              <a:rPr b="1" lang="en-US" sz="700"/>
              <a:t>Level Selection Screen</a:t>
            </a:r>
            <a:endParaRPr b="1" i="0" sz="700" u="none" cap="none" strike="noStrike">
              <a:solidFill>
                <a:srgbClr val="000000"/>
              </a:solidFill>
            </a:endParaRPr>
          </a:p>
        </p:txBody>
      </p:sp>
      <p:grpSp>
        <p:nvGrpSpPr>
          <p:cNvPr id="148" name="Google Shape;148;p1"/>
          <p:cNvGrpSpPr/>
          <p:nvPr/>
        </p:nvGrpSpPr>
        <p:grpSpPr>
          <a:xfrm>
            <a:off x="7672713" y="4374401"/>
            <a:ext cx="1243500" cy="1195074"/>
            <a:chOff x="4896363" y="5612401"/>
            <a:chExt cx="1243500" cy="1195074"/>
          </a:xfrm>
        </p:grpSpPr>
        <p:pic>
          <p:nvPicPr>
            <p:cNvPr id="149" name="Google Shape;149;p1"/>
            <p:cNvPicPr preferRelativeResize="0"/>
            <p:nvPr/>
          </p:nvPicPr>
          <p:blipFill>
            <a:blip r:embed="rId20">
              <a:alphaModFix/>
            </a:blip>
            <a:stretch>
              <a:fillRect/>
            </a:stretch>
          </p:blipFill>
          <p:spPr>
            <a:xfrm>
              <a:off x="5000437" y="5612401"/>
              <a:ext cx="1037225" cy="986489"/>
            </a:xfrm>
            <a:prstGeom prst="rect">
              <a:avLst/>
            </a:prstGeom>
            <a:noFill/>
            <a:ln cap="flat" cmpd="sng" w="12700">
              <a:solidFill>
                <a:srgbClr val="31538F"/>
              </a:solidFill>
              <a:prstDash val="solid"/>
              <a:miter lim="8000"/>
              <a:headEnd len="sm" w="sm" type="none"/>
              <a:tailEnd len="sm" w="sm" type="none"/>
            </a:ln>
          </p:spPr>
        </p:pic>
        <p:sp>
          <p:nvSpPr>
            <p:cNvPr id="150" name="Google Shape;150;p1"/>
            <p:cNvSpPr txBox="1"/>
            <p:nvPr/>
          </p:nvSpPr>
          <p:spPr>
            <a:xfrm>
              <a:off x="4896363" y="6527575"/>
              <a:ext cx="1243500" cy="27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rgbClr val="000000"/>
                  </a:solidFill>
                </a:rPr>
                <a:t>Fig </a:t>
              </a:r>
              <a:r>
                <a:rPr b="1" lang="en-US" sz="700"/>
                <a:t>4</a:t>
              </a:r>
              <a:r>
                <a:rPr b="1" i="0" lang="en-US" sz="700" u="none" cap="none" strike="noStrike">
                  <a:solidFill>
                    <a:srgbClr val="000000"/>
                  </a:solidFill>
                </a:rPr>
                <a:t>. </a:t>
              </a:r>
              <a:r>
                <a:rPr b="1" lang="en-US" sz="700"/>
                <a:t>Hard Level</a:t>
              </a:r>
              <a:r>
                <a:rPr b="1" i="0" lang="en-US" sz="700" u="none" cap="none" strike="noStrike">
                  <a:solidFill>
                    <a:srgbClr val="000000"/>
                  </a:solidFill>
                </a:rPr>
                <a:t> </a:t>
              </a:r>
              <a:r>
                <a:rPr b="1" lang="en-US" sz="700"/>
                <a:t>S</a:t>
              </a:r>
              <a:r>
                <a:rPr b="1" i="0" lang="en-US" sz="700" u="none" cap="none" strike="noStrike">
                  <a:solidFill>
                    <a:srgbClr val="000000"/>
                  </a:solidFill>
                </a:rPr>
                <a:t>creen</a:t>
              </a:r>
              <a:endParaRPr b="1" i="0" sz="700" u="none" cap="none" strike="noStrike">
                <a:solidFill>
                  <a:srgbClr val="000000"/>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