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3abcae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3abcae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560f3611f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560f3611f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46b5bf2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46b5bf2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damian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45989ea1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45989ea1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Damian mdeks sind sensoren die bewegungen von einander erfassen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5989ea1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45989ea1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Marvin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560f3611f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560f3611f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60f3611f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60f3611f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560f3611f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560f3611f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60f3611f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560f3611f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60f3611f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60f3611f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60f3611f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60f3611f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3abcae1c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3abcae1c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marvin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60f3611f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60f3611f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60f3611f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560f3611f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60f3611f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60f3611f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46b5bf2db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46b5bf2db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ebi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3abcae1c2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43abcae1c2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marvin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3abcae1c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3abcae1c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3abcae1c2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43abcae1c2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3abcae1c2_0_1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43abcae1c2_0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60f3611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60f3611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marvin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60f3611f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60f3611f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60f3611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60f3611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.jpg"/><Relationship Id="rId7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1" title="image-2024-5-3_16-4-4-version-2-modificationdate-1720428566000-api-v2.png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568200" y="39950"/>
            <a:ext cx="8685125" cy="50636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4440000" dist="152400">
              <a:srgbClr val="000000">
                <a:alpha val="64999"/>
              </a:srgbClr>
            </a:outerShdw>
          </a:effectLst>
        </p:spPr>
      </p:pic>
      <p:sp>
        <p:nvSpPr>
          <p:cNvPr id="340" name="Google Shape;340;p41"/>
          <p:cNvSpPr txBox="1"/>
          <p:nvPr>
            <p:ph type="title"/>
          </p:nvPr>
        </p:nvSpPr>
        <p:spPr>
          <a:xfrm>
            <a:off x="420875" y="1705500"/>
            <a:ext cx="79551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 </a:t>
            </a:r>
            <a:br>
              <a:rPr lang="en"/>
            </a:br>
            <a:r>
              <a:rPr lang="en"/>
              <a:t>Autonomes Fahren</a:t>
            </a:r>
            <a:endParaRPr/>
          </a:p>
        </p:txBody>
      </p:sp>
      <p:sp>
        <p:nvSpPr>
          <p:cNvPr id="341" name="Google Shape;341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8.5.2025</a:t>
            </a:r>
            <a:endParaRPr/>
          </a:p>
        </p:txBody>
      </p:sp>
      <p:sp>
        <p:nvSpPr>
          <p:cNvPr id="342" name="Google Shape;342;p41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fmla="val 50000" name="adj"/>
            </a:avLst>
          </a:prstGeom>
          <a:solidFill>
            <a:srgbClr val="0F20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Bosch &amp; ASFINAG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 title="Picture5.jpg"/>
          <p:cNvPicPr preferRelativeResize="0"/>
          <p:nvPr/>
        </p:nvPicPr>
        <p:blipFill rotWithShape="1">
          <a:blip r:embed="rId3">
            <a:alphaModFix/>
          </a:blip>
          <a:srcRect b="0" l="99" r="109" t="0"/>
          <a:stretch/>
        </p:blipFill>
        <p:spPr>
          <a:xfrm>
            <a:off x="7163763" y="596800"/>
            <a:ext cx="894600" cy="1356000"/>
          </a:xfrm>
          <a:prstGeom prst="roundRect">
            <a:avLst>
              <a:gd fmla="val 9394" name="adj"/>
            </a:avLst>
          </a:prstGeom>
          <a:noFill/>
          <a:ln>
            <a:noFill/>
          </a:ln>
        </p:spPr>
      </p:pic>
      <p:sp>
        <p:nvSpPr>
          <p:cNvPr id="464" name="Google Shape;464;p50"/>
          <p:cNvSpPr txBox="1"/>
          <p:nvPr>
            <p:ph type="title"/>
          </p:nvPr>
        </p:nvSpPr>
        <p:spPr>
          <a:xfrm>
            <a:off x="452575" y="596800"/>
            <a:ext cx="4872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Hauptaufgaben</a:t>
            </a:r>
            <a:endParaRPr/>
          </a:p>
        </p:txBody>
      </p:sp>
      <p:sp>
        <p:nvSpPr>
          <p:cNvPr id="465" name="Google Shape;465;p50"/>
          <p:cNvSpPr txBox="1"/>
          <p:nvPr>
            <p:ph idx="1" type="body"/>
          </p:nvPr>
        </p:nvSpPr>
        <p:spPr>
          <a:xfrm>
            <a:off x="671150" y="2780850"/>
            <a:ext cx="3470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Erster Zusammenbau des Fahrzeuges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Teilnahme am Personenbezogenen MDEK Test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Dokumentationen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Aufsetzung der Softwareumgebun</a:t>
            </a:r>
            <a:r>
              <a:rPr lang="en" sz="1200"/>
              <a:t>g</a:t>
            </a:r>
            <a:endParaRPr sz="1200"/>
          </a:p>
        </p:txBody>
      </p:sp>
      <p:sp>
        <p:nvSpPr>
          <p:cNvPr id="466" name="Google Shape;466;p50"/>
          <p:cNvSpPr/>
          <p:nvPr/>
        </p:nvSpPr>
        <p:spPr>
          <a:xfrm>
            <a:off x="556250" y="2291650"/>
            <a:ext cx="37005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Hat 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67" name="Google Shape;467;p50"/>
          <p:cNvSpPr/>
          <p:nvPr/>
        </p:nvSpPr>
        <p:spPr>
          <a:xfrm>
            <a:off x="4837101" y="2291650"/>
            <a:ext cx="3700500" cy="360300"/>
          </a:xfrm>
          <a:prstGeom prst="roundRect">
            <a:avLst>
              <a:gd fmla="val 50000" name="adj"/>
            </a:avLst>
          </a:prstGeom>
          <a:solidFill>
            <a:srgbClr val="D1D0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Soll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68" name="Google Shape;468;p50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50"/>
          <p:cNvSpPr txBox="1"/>
          <p:nvPr>
            <p:ph type="title"/>
          </p:nvPr>
        </p:nvSpPr>
        <p:spPr>
          <a:xfrm>
            <a:off x="452575" y="1226800"/>
            <a:ext cx="49491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Entwicklung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4952000" y="2780850"/>
            <a:ext cx="3470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Weiterführender Zusammenbau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Dokumentationen verfassen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Sensoren des Fahrzeuges in betrieb nehmen</a:t>
            </a:r>
            <a:endParaRPr sz="1200"/>
          </a:p>
        </p:txBody>
      </p:sp>
      <p:cxnSp>
        <p:nvCxnSpPr>
          <p:cNvPr id="471" name="Google Shape;471;p50"/>
          <p:cNvCxnSpPr/>
          <p:nvPr/>
        </p:nvCxnSpPr>
        <p:spPr>
          <a:xfrm>
            <a:off x="4555350" y="2489725"/>
            <a:ext cx="0" cy="161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2" name="Google Shape;472;p50"/>
          <p:cNvSpPr/>
          <p:nvPr/>
        </p:nvSpPr>
        <p:spPr>
          <a:xfrm>
            <a:off x="556250" y="1802450"/>
            <a:ext cx="79980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Oliver Soukup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/>
          <p:nvPr>
            <p:ph type="title"/>
          </p:nvPr>
        </p:nvSpPr>
        <p:spPr>
          <a:xfrm>
            <a:off x="420075" y="1804050"/>
            <a:ext cx="39390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Aktueller Stand</a:t>
            </a:r>
            <a:endParaRPr/>
          </a:p>
        </p:txBody>
      </p:sp>
      <p:sp>
        <p:nvSpPr>
          <p:cNvPr id="478" name="Google Shape;478;p51"/>
          <p:cNvSpPr/>
          <p:nvPr/>
        </p:nvSpPr>
        <p:spPr>
          <a:xfrm>
            <a:off x="5614895" y="2391600"/>
            <a:ext cx="6264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</a:t>
            </a: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79" name="Google Shape;479;p51"/>
          <p:cNvSpPr/>
          <p:nvPr/>
        </p:nvSpPr>
        <p:spPr>
          <a:xfrm>
            <a:off x="6341138" y="239158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MDEK Demo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80" name="Google Shape;480;p51"/>
          <p:cNvSpPr/>
          <p:nvPr/>
        </p:nvSpPr>
        <p:spPr>
          <a:xfrm>
            <a:off x="5614895" y="3000250"/>
            <a:ext cx="6264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3</a:t>
            </a: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81" name="Google Shape;481;p51"/>
          <p:cNvSpPr/>
          <p:nvPr/>
        </p:nvSpPr>
        <p:spPr>
          <a:xfrm>
            <a:off x="6341138" y="30002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LIDAR Demo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82" name="Google Shape;482;p51"/>
          <p:cNvSpPr/>
          <p:nvPr/>
        </p:nvSpPr>
        <p:spPr>
          <a:xfrm>
            <a:off x="5614895" y="1782950"/>
            <a:ext cx="6264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1.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83" name="Google Shape;483;p51"/>
          <p:cNvSpPr/>
          <p:nvPr/>
        </p:nvSpPr>
        <p:spPr>
          <a:xfrm>
            <a:off x="6341138" y="17829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MDEK Plan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2"/>
          <p:cNvSpPr/>
          <p:nvPr/>
        </p:nvSpPr>
        <p:spPr>
          <a:xfrm>
            <a:off x="860100" y="619050"/>
            <a:ext cx="7423800" cy="3905400"/>
          </a:xfrm>
          <a:prstGeom prst="roundRect">
            <a:avLst>
              <a:gd fmla="val 5250" name="adj"/>
            </a:avLst>
          </a:prstGeom>
          <a:solidFill>
            <a:srgbClr val="F6F5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9" name="Google Shape;489;p52" title="plan [Recovered]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50" y="726513"/>
            <a:ext cx="7002901" cy="36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 txBox="1"/>
          <p:nvPr>
            <p:ph idx="4294967295" type="title"/>
          </p:nvPr>
        </p:nvSpPr>
        <p:spPr>
          <a:xfrm>
            <a:off x="411525" y="1610850"/>
            <a:ext cx="44262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F5EC"/>
                </a:solidFill>
              </a:rPr>
              <a:t>MDEK</a:t>
            </a:r>
            <a:endParaRPr sz="6000">
              <a:solidFill>
                <a:srgbClr val="F6F5E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F5EC"/>
                </a:solidFill>
              </a:rPr>
              <a:t>Demo</a:t>
            </a:r>
            <a:endParaRPr sz="6000">
              <a:solidFill>
                <a:srgbClr val="F6F5E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/>
          <p:nvPr>
            <p:ph idx="4294967295" type="title"/>
          </p:nvPr>
        </p:nvSpPr>
        <p:spPr>
          <a:xfrm>
            <a:off x="411525" y="1610850"/>
            <a:ext cx="44262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F5EC"/>
                </a:solidFill>
              </a:rPr>
              <a:t>LIDAR Demo</a:t>
            </a:r>
            <a:endParaRPr sz="6000">
              <a:solidFill>
                <a:srgbClr val="F6F5E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"/>
          <p:cNvSpPr txBox="1"/>
          <p:nvPr>
            <p:ph type="title"/>
          </p:nvPr>
        </p:nvSpPr>
        <p:spPr>
          <a:xfrm>
            <a:off x="428625" y="2143500"/>
            <a:ext cx="39390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5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56"/>
          <p:cNvSpPr txBox="1"/>
          <p:nvPr>
            <p:ph idx="1" type="body"/>
          </p:nvPr>
        </p:nvSpPr>
        <p:spPr>
          <a:xfrm>
            <a:off x="452575" y="1675725"/>
            <a:ext cx="37179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Lange, unübersichtliche Kommunikationswege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Viele externe Parteien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Unregelmäßige Kommunikation</a:t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12" name="Google Shape;512;p56"/>
          <p:cNvSpPr txBox="1"/>
          <p:nvPr>
            <p:ph type="title"/>
          </p:nvPr>
        </p:nvSpPr>
        <p:spPr>
          <a:xfrm>
            <a:off x="452575" y="596800"/>
            <a:ext cx="4872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</a:t>
            </a:r>
            <a:endParaRPr/>
          </a:p>
        </p:txBody>
      </p:sp>
      <p:sp>
        <p:nvSpPr>
          <p:cNvPr id="513" name="Google Shape;513;p56"/>
          <p:cNvSpPr txBox="1"/>
          <p:nvPr>
            <p:ph type="title"/>
          </p:nvPr>
        </p:nvSpPr>
        <p:spPr>
          <a:xfrm>
            <a:off x="452575" y="1226800"/>
            <a:ext cx="49491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Kommunikation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14" name="Google Shape;514;p56" title="Untitled Diagram.drawio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375" y="164475"/>
            <a:ext cx="4726425" cy="48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57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57"/>
          <p:cNvSpPr txBox="1"/>
          <p:nvPr>
            <p:ph idx="1" type="body"/>
          </p:nvPr>
        </p:nvSpPr>
        <p:spPr>
          <a:xfrm>
            <a:off x="452575" y="1675725"/>
            <a:ext cx="37179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Falscher Motor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Nicht-funktionierendes Differential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Fehlende Aluminiumteile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Falsche Servo Header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265Mb Micro SD Karte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Fehlende Wheel Axle (Letzte es</a:t>
            </a:r>
            <a:r>
              <a:rPr lang="en" sz="1300"/>
              <a:t>senzielle Teile; letzten Mi. geliefert)</a:t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22" name="Google Shape;522;p57"/>
          <p:cNvSpPr txBox="1"/>
          <p:nvPr>
            <p:ph type="title"/>
          </p:nvPr>
        </p:nvSpPr>
        <p:spPr>
          <a:xfrm>
            <a:off x="452575" y="596800"/>
            <a:ext cx="4872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</a:t>
            </a:r>
            <a:endParaRPr/>
          </a:p>
        </p:txBody>
      </p:sp>
      <p:sp>
        <p:nvSpPr>
          <p:cNvPr id="523" name="Google Shape;523;p57"/>
          <p:cNvSpPr txBox="1"/>
          <p:nvPr>
            <p:ph type="title"/>
          </p:nvPr>
        </p:nvSpPr>
        <p:spPr>
          <a:xfrm>
            <a:off x="452575" y="1226800"/>
            <a:ext cx="49491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Lieferschwierigkeiten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24" name="Google Shape;524;p57" title="image-2024-5-3_16-4-4-version-2-modificationdate-1720428566000-api-v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49194" t="0"/>
          <a:stretch/>
        </p:blipFill>
        <p:spPr>
          <a:xfrm>
            <a:off x="4870675" y="196800"/>
            <a:ext cx="40746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5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58"/>
          <p:cNvSpPr txBox="1"/>
          <p:nvPr>
            <p:ph idx="1" type="body"/>
          </p:nvPr>
        </p:nvSpPr>
        <p:spPr>
          <a:xfrm>
            <a:off x="452575" y="1675725"/>
            <a:ext cx="37179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Ziel nicht umsetzbar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Kontaktaufnahme mit ASFINAG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Umdisponieren auf Zusammenbau und Autonomes Fahren</a:t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32" name="Google Shape;532;p58"/>
          <p:cNvSpPr txBox="1"/>
          <p:nvPr>
            <p:ph type="title"/>
          </p:nvPr>
        </p:nvSpPr>
        <p:spPr>
          <a:xfrm>
            <a:off x="452575" y="596800"/>
            <a:ext cx="4872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</a:t>
            </a:r>
            <a:endParaRPr/>
          </a:p>
        </p:txBody>
      </p:sp>
      <p:sp>
        <p:nvSpPr>
          <p:cNvPr id="533" name="Google Shape;533;p58"/>
          <p:cNvSpPr txBox="1"/>
          <p:nvPr>
            <p:ph type="title"/>
          </p:nvPr>
        </p:nvSpPr>
        <p:spPr>
          <a:xfrm>
            <a:off x="452575" y="1226800"/>
            <a:ext cx="49491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Ursprünglicher Auftrag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34" name="Google Shape;534;p58" title="image-2024-5-3_16-4-4-version-2-modificationdate-1720428566000-api-v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49194" t="0"/>
          <a:stretch/>
        </p:blipFill>
        <p:spPr>
          <a:xfrm>
            <a:off x="4870675" y="196800"/>
            <a:ext cx="40746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59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59"/>
          <p:cNvSpPr txBox="1"/>
          <p:nvPr>
            <p:ph idx="1" type="body"/>
          </p:nvPr>
        </p:nvSpPr>
        <p:spPr>
          <a:xfrm>
            <a:off x="452575" y="1675725"/>
            <a:ext cx="37179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Ursprungsidee von Prof. List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Schwierigkeiten mit App(s)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Mühsames händisches ausmessen</a:t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42" name="Google Shape;542;p59"/>
          <p:cNvSpPr txBox="1"/>
          <p:nvPr>
            <p:ph type="title"/>
          </p:nvPr>
        </p:nvSpPr>
        <p:spPr>
          <a:xfrm>
            <a:off x="452575" y="596800"/>
            <a:ext cx="4872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</a:t>
            </a:r>
            <a:endParaRPr/>
          </a:p>
        </p:txBody>
      </p:sp>
      <p:sp>
        <p:nvSpPr>
          <p:cNvPr id="543" name="Google Shape;543;p59"/>
          <p:cNvSpPr txBox="1"/>
          <p:nvPr>
            <p:ph type="title"/>
          </p:nvPr>
        </p:nvSpPr>
        <p:spPr>
          <a:xfrm>
            <a:off x="452575" y="1226800"/>
            <a:ext cx="49491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MDEK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44" name="Google Shape;544;p59" title="image-2024-5-3_16-4-4-version-2-modificationdate-1720428566000-api-v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49194" t="0"/>
          <a:stretch/>
        </p:blipFill>
        <p:spPr>
          <a:xfrm>
            <a:off x="4870675" y="196800"/>
            <a:ext cx="40746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50850" y="596800"/>
            <a:ext cx="67677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Unser Team</a:t>
            </a:r>
            <a:endParaRPr/>
          </a:p>
        </p:txBody>
      </p:sp>
      <p:sp>
        <p:nvSpPr>
          <p:cNvPr id="348" name="Google Shape;348;p42"/>
          <p:cNvSpPr txBox="1"/>
          <p:nvPr>
            <p:ph idx="1" type="subTitle"/>
          </p:nvPr>
        </p:nvSpPr>
        <p:spPr>
          <a:xfrm>
            <a:off x="488225" y="2976750"/>
            <a:ext cx="16347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Damian Erdsieck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9" name="Google Shape;349;p42"/>
          <p:cNvSpPr/>
          <p:nvPr/>
        </p:nvSpPr>
        <p:spPr>
          <a:xfrm>
            <a:off x="572375" y="3367050"/>
            <a:ext cx="1466400" cy="35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Design &amp; Konzepte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2"/>
          <p:cNvSpPr txBox="1"/>
          <p:nvPr>
            <p:ph idx="1" type="subTitle"/>
          </p:nvPr>
        </p:nvSpPr>
        <p:spPr>
          <a:xfrm>
            <a:off x="2113075" y="2976750"/>
            <a:ext cx="16935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Marvin Kasteiner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2" name="Google Shape;352;p42"/>
          <p:cNvSpPr/>
          <p:nvPr/>
        </p:nvSpPr>
        <p:spPr>
          <a:xfrm>
            <a:off x="2226625" y="3367050"/>
            <a:ext cx="1466400" cy="35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Design &amp; Konzepte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42"/>
          <p:cNvSpPr txBox="1"/>
          <p:nvPr>
            <p:ph idx="1" type="subTitle"/>
          </p:nvPr>
        </p:nvSpPr>
        <p:spPr>
          <a:xfrm>
            <a:off x="3702675" y="2976750"/>
            <a:ext cx="18228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Sebastian Profous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4" name="Google Shape;354;p42"/>
          <p:cNvSpPr/>
          <p:nvPr/>
        </p:nvSpPr>
        <p:spPr>
          <a:xfrm>
            <a:off x="3880875" y="3367050"/>
            <a:ext cx="1466400" cy="35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Projektleiter &amp; Entwicklung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5" name="Google Shape;355;p42"/>
          <p:cNvSpPr txBox="1"/>
          <p:nvPr>
            <p:ph idx="1" type="subTitle"/>
          </p:nvPr>
        </p:nvSpPr>
        <p:spPr>
          <a:xfrm>
            <a:off x="5535125" y="2976750"/>
            <a:ext cx="14664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Fabian Raidl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6" name="Google Shape;356;p42"/>
          <p:cNvSpPr/>
          <p:nvPr/>
        </p:nvSpPr>
        <p:spPr>
          <a:xfrm>
            <a:off x="5535125" y="3367050"/>
            <a:ext cx="1466400" cy="272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Entwicklung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7" name="Google Shape;357;p42"/>
          <p:cNvSpPr txBox="1"/>
          <p:nvPr>
            <p:ph idx="1" type="subTitle"/>
          </p:nvPr>
        </p:nvSpPr>
        <p:spPr>
          <a:xfrm>
            <a:off x="7189375" y="2976750"/>
            <a:ext cx="14664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Oliver Soukup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8" name="Google Shape;358;p42"/>
          <p:cNvSpPr/>
          <p:nvPr/>
        </p:nvSpPr>
        <p:spPr>
          <a:xfrm>
            <a:off x="7189375" y="3367050"/>
            <a:ext cx="1466400" cy="272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Entwicklung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9" name="Google Shape;359;p42" title="Pictur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88" y="1569275"/>
            <a:ext cx="894600" cy="1356000"/>
          </a:xfrm>
          <a:prstGeom prst="roundRect">
            <a:avLst>
              <a:gd fmla="val 9394" name="adj"/>
            </a:avLst>
          </a:prstGeom>
          <a:noFill/>
          <a:ln>
            <a:noFill/>
          </a:ln>
        </p:spPr>
      </p:pic>
      <p:pic>
        <p:nvPicPr>
          <p:cNvPr id="360" name="Google Shape;360;p42" title="Picture2.png"/>
          <p:cNvPicPr preferRelativeResize="0"/>
          <p:nvPr/>
        </p:nvPicPr>
        <p:blipFill rotWithShape="1">
          <a:blip r:embed="rId4">
            <a:alphaModFix/>
          </a:blip>
          <a:srcRect b="0" l="524" r="514" t="0"/>
          <a:stretch/>
        </p:blipFill>
        <p:spPr>
          <a:xfrm>
            <a:off x="2512513" y="1569275"/>
            <a:ext cx="894600" cy="1356000"/>
          </a:xfrm>
          <a:prstGeom prst="roundRect">
            <a:avLst>
              <a:gd fmla="val 9394" name="adj"/>
            </a:avLst>
          </a:prstGeom>
          <a:noFill/>
          <a:ln>
            <a:noFill/>
          </a:ln>
        </p:spPr>
      </p:pic>
      <p:pic>
        <p:nvPicPr>
          <p:cNvPr id="361" name="Google Shape;361;p42" title="Picture3.png"/>
          <p:cNvPicPr preferRelativeResize="0"/>
          <p:nvPr/>
        </p:nvPicPr>
        <p:blipFill rotWithShape="1">
          <a:blip r:embed="rId5">
            <a:alphaModFix/>
          </a:blip>
          <a:srcRect b="0" l="738" r="738" t="0"/>
          <a:stretch/>
        </p:blipFill>
        <p:spPr>
          <a:xfrm>
            <a:off x="4166738" y="1569275"/>
            <a:ext cx="894600" cy="1356000"/>
          </a:xfrm>
          <a:prstGeom prst="roundRect">
            <a:avLst>
              <a:gd fmla="val 9394" name="adj"/>
            </a:avLst>
          </a:prstGeom>
          <a:noFill/>
          <a:ln>
            <a:noFill/>
          </a:ln>
        </p:spPr>
      </p:pic>
      <p:pic>
        <p:nvPicPr>
          <p:cNvPr id="362" name="Google Shape;362;p42" title="Picture4.jpg"/>
          <p:cNvPicPr preferRelativeResize="0"/>
          <p:nvPr/>
        </p:nvPicPr>
        <p:blipFill rotWithShape="1">
          <a:blip r:embed="rId6">
            <a:alphaModFix/>
          </a:blip>
          <a:srcRect b="0" l="99" r="109" t="0"/>
          <a:stretch/>
        </p:blipFill>
        <p:spPr>
          <a:xfrm>
            <a:off x="5820963" y="1569275"/>
            <a:ext cx="894600" cy="1356000"/>
          </a:xfrm>
          <a:prstGeom prst="roundRect">
            <a:avLst>
              <a:gd fmla="val 9394" name="adj"/>
            </a:avLst>
          </a:prstGeom>
          <a:noFill/>
          <a:ln>
            <a:noFill/>
          </a:ln>
        </p:spPr>
      </p:pic>
      <p:pic>
        <p:nvPicPr>
          <p:cNvPr id="363" name="Google Shape;363;p42" title="Picture5.jpg"/>
          <p:cNvPicPr preferRelativeResize="0"/>
          <p:nvPr/>
        </p:nvPicPr>
        <p:blipFill rotWithShape="1">
          <a:blip r:embed="rId7">
            <a:alphaModFix/>
          </a:blip>
          <a:srcRect b="0" l="99" r="109" t="0"/>
          <a:stretch/>
        </p:blipFill>
        <p:spPr>
          <a:xfrm>
            <a:off x="7475188" y="1569275"/>
            <a:ext cx="894600" cy="1356000"/>
          </a:xfrm>
          <a:prstGeom prst="roundRect">
            <a:avLst>
              <a:gd fmla="val 939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6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60"/>
          <p:cNvSpPr txBox="1"/>
          <p:nvPr>
            <p:ph idx="1" type="body"/>
          </p:nvPr>
        </p:nvSpPr>
        <p:spPr>
          <a:xfrm>
            <a:off x="452575" y="1675725"/>
            <a:ext cx="37179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LIDAR mit hoher Qualität geliefert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Programme erstellt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Angenehme Benutzung</a:t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52" name="Google Shape;552;p60"/>
          <p:cNvSpPr txBox="1"/>
          <p:nvPr>
            <p:ph type="title"/>
          </p:nvPr>
        </p:nvSpPr>
        <p:spPr>
          <a:xfrm>
            <a:off x="452575" y="596800"/>
            <a:ext cx="4872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</a:t>
            </a:r>
            <a:endParaRPr/>
          </a:p>
        </p:txBody>
      </p:sp>
      <p:sp>
        <p:nvSpPr>
          <p:cNvPr id="553" name="Google Shape;553;p60"/>
          <p:cNvSpPr txBox="1"/>
          <p:nvPr>
            <p:ph type="title"/>
          </p:nvPr>
        </p:nvSpPr>
        <p:spPr>
          <a:xfrm>
            <a:off x="452575" y="1226800"/>
            <a:ext cx="49491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LIDAR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54" name="Google Shape;554;p60" title="image-2024-5-3_16-4-4-version-2-modificationdate-1720428566000-api-v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49194" t="0"/>
          <a:stretch/>
        </p:blipFill>
        <p:spPr>
          <a:xfrm>
            <a:off x="4870675" y="196800"/>
            <a:ext cx="40746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 txBox="1"/>
          <p:nvPr>
            <p:ph type="title"/>
          </p:nvPr>
        </p:nvSpPr>
        <p:spPr>
          <a:xfrm>
            <a:off x="420075" y="1804050"/>
            <a:ext cx="39390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Nächste Schritte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62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62"/>
          <p:cNvSpPr txBox="1"/>
          <p:nvPr>
            <p:ph idx="1" type="body"/>
          </p:nvPr>
        </p:nvSpPr>
        <p:spPr>
          <a:xfrm>
            <a:off x="452575" y="1769725"/>
            <a:ext cx="3717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Zusammenbau des Autos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Implementierung des Autonomen Fahrens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Zusammenfügen von MDEKs, LIDAR, Auto</a:t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67" name="Google Shape;567;p62"/>
          <p:cNvSpPr txBox="1"/>
          <p:nvPr>
            <p:ph type="title"/>
          </p:nvPr>
        </p:nvSpPr>
        <p:spPr>
          <a:xfrm>
            <a:off x="452575" y="596800"/>
            <a:ext cx="41799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Nächste Schritte</a:t>
            </a:r>
            <a:endParaRPr/>
          </a:p>
        </p:txBody>
      </p:sp>
      <p:pic>
        <p:nvPicPr>
          <p:cNvPr id="568" name="Google Shape;568;p62" title="image-2024-5-3_16-4-4-version-2-modificationdate-1720428566000-api-v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49194" t="0"/>
          <a:stretch/>
        </p:blipFill>
        <p:spPr>
          <a:xfrm>
            <a:off x="4870675" y="196800"/>
            <a:ext cx="40746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3"/>
          <p:cNvSpPr txBox="1"/>
          <p:nvPr>
            <p:ph type="title"/>
          </p:nvPr>
        </p:nvSpPr>
        <p:spPr>
          <a:xfrm>
            <a:off x="411525" y="1798350"/>
            <a:ext cx="65022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 für die Aufmerksamkeit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411550" y="2172750"/>
            <a:ext cx="24861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Inhalt</a:t>
            </a:r>
            <a:endParaRPr/>
          </a:p>
        </p:txBody>
      </p:sp>
      <p:sp>
        <p:nvSpPr>
          <p:cNvPr id="369" name="Google Shape;369;p43"/>
          <p:cNvSpPr/>
          <p:nvPr/>
        </p:nvSpPr>
        <p:spPr>
          <a:xfrm>
            <a:off x="5614920" y="869850"/>
            <a:ext cx="6264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</a:t>
            </a: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6341163" y="8698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Unser Team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5614920" y="1478500"/>
            <a:ext cx="6264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</a:t>
            </a: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6341163" y="147848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Projektziel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5614920" y="2087175"/>
            <a:ext cx="6264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3</a:t>
            </a: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6341163" y="2087163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Produkteinsatz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5" name="Google Shape;375;p43"/>
          <p:cNvSpPr/>
          <p:nvPr/>
        </p:nvSpPr>
        <p:spPr>
          <a:xfrm>
            <a:off x="5614920" y="2695875"/>
            <a:ext cx="6264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4</a:t>
            </a: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6" name="Google Shape;376;p43"/>
          <p:cNvSpPr/>
          <p:nvPr/>
        </p:nvSpPr>
        <p:spPr>
          <a:xfrm>
            <a:off x="6341163" y="2695863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Hauptaufgaben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5614920" y="3304600"/>
            <a:ext cx="6264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5</a:t>
            </a: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6341163" y="330458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Aktueller Stand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9" name="Google Shape;379;p43"/>
          <p:cNvSpPr/>
          <p:nvPr/>
        </p:nvSpPr>
        <p:spPr>
          <a:xfrm>
            <a:off x="5614920" y="3913350"/>
            <a:ext cx="6264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6</a:t>
            </a: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0" name="Google Shape;380;p43"/>
          <p:cNvSpPr/>
          <p:nvPr/>
        </p:nvSpPr>
        <p:spPr>
          <a:xfrm>
            <a:off x="6341163" y="39133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Reflexion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Projektziel</a:t>
            </a:r>
            <a:endParaRPr/>
          </a:p>
        </p:txBody>
      </p:sp>
      <p:sp>
        <p:nvSpPr>
          <p:cNvPr id="387" name="Google Shape;387;p44"/>
          <p:cNvSpPr txBox="1"/>
          <p:nvPr>
            <p:ph idx="1" type="body"/>
          </p:nvPr>
        </p:nvSpPr>
        <p:spPr>
          <a:xfrm>
            <a:off x="452575" y="2137000"/>
            <a:ext cx="37179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Autonomes Fahrzeug für den 9. Stock des TGMs.</a:t>
            </a:r>
            <a:endParaRPr sz="1300"/>
          </a:p>
        </p:txBody>
      </p:sp>
      <p:sp>
        <p:nvSpPr>
          <p:cNvPr id="388" name="Google Shape;388;p4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4"/>
          <p:cNvSpPr/>
          <p:nvPr/>
        </p:nvSpPr>
        <p:spPr>
          <a:xfrm>
            <a:off x="452575" y="1776700"/>
            <a:ext cx="12153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Hauptziel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452575" y="3487050"/>
            <a:ext cx="37179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Selbstständiges Ausweichen von Hindernissen.</a:t>
            </a:r>
            <a:endParaRPr sz="1300"/>
          </a:p>
        </p:txBody>
      </p:sp>
      <p:sp>
        <p:nvSpPr>
          <p:cNvPr id="391" name="Google Shape;391;p44"/>
          <p:cNvSpPr/>
          <p:nvPr/>
        </p:nvSpPr>
        <p:spPr>
          <a:xfrm>
            <a:off x="452572" y="3126750"/>
            <a:ext cx="12153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Funktion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392" name="Google Shape;392;p44" title="image-2024-5-3_16-4-4-version-2-modificationdate-1720428566000-api-v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49194" t="0"/>
          <a:stretch/>
        </p:blipFill>
        <p:spPr>
          <a:xfrm>
            <a:off x="4870675" y="196800"/>
            <a:ext cx="40746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5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Produkteinsatz</a:t>
            </a:r>
            <a:endParaRPr/>
          </a:p>
        </p:txBody>
      </p:sp>
      <p:pic>
        <p:nvPicPr>
          <p:cNvPr id="399" name="Google Shape;399;p45" title="image-2024-5-3_16-4-4-version-2-modificationdate-1720428566000-api-v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49194" t="0"/>
          <a:stretch/>
        </p:blipFill>
        <p:spPr>
          <a:xfrm>
            <a:off x="4870675" y="196800"/>
            <a:ext cx="40746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400" name="Google Shape;400;p45"/>
          <p:cNvSpPr txBox="1"/>
          <p:nvPr>
            <p:ph idx="1" type="body"/>
          </p:nvPr>
        </p:nvSpPr>
        <p:spPr>
          <a:xfrm>
            <a:off x="452575" y="2137000"/>
            <a:ext cx="3717900" cy="1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</a:t>
            </a:r>
            <a:r>
              <a:rPr lang="en" sz="1300"/>
              <a:t>orzeigeprojekt für Präsentationen bei Bosch und ASFINAG.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Verwendung bei Tagen der Offenen Tür am TGM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01" name="Google Shape;401;p45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45"/>
          <p:cNvSpPr/>
          <p:nvPr/>
        </p:nvSpPr>
        <p:spPr>
          <a:xfrm>
            <a:off x="452575" y="1776700"/>
            <a:ext cx="9846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Zweck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452575" y="596800"/>
            <a:ext cx="4872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Hauptaufgaben</a:t>
            </a:r>
            <a:endParaRPr/>
          </a:p>
        </p:txBody>
      </p:sp>
      <p:sp>
        <p:nvSpPr>
          <p:cNvPr id="408" name="Google Shape;408;p46"/>
          <p:cNvSpPr txBox="1"/>
          <p:nvPr>
            <p:ph idx="1" type="body"/>
          </p:nvPr>
        </p:nvSpPr>
        <p:spPr>
          <a:xfrm>
            <a:off x="671150" y="2780850"/>
            <a:ext cx="3470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Konzepte 9. Stock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Testen der MDEKs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Technische</a:t>
            </a:r>
            <a:r>
              <a:rPr lang="en" sz="1200"/>
              <a:t> </a:t>
            </a:r>
            <a:r>
              <a:rPr lang="en" sz="1200"/>
              <a:t>Assistenz MDEKs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Personenbezogene Tests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Umsetzung de</a:t>
            </a:r>
            <a:r>
              <a:rPr lang="en" sz="1200"/>
              <a:t>r </a:t>
            </a:r>
            <a:r>
              <a:rPr lang="en" sz="1200"/>
              <a:t>Konzepte</a:t>
            </a:r>
            <a:endParaRPr sz="1200"/>
          </a:p>
        </p:txBody>
      </p:sp>
      <p:sp>
        <p:nvSpPr>
          <p:cNvPr id="409" name="Google Shape;409;p46"/>
          <p:cNvSpPr/>
          <p:nvPr/>
        </p:nvSpPr>
        <p:spPr>
          <a:xfrm>
            <a:off x="556250" y="2291650"/>
            <a:ext cx="37005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Hat 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10" name="Google Shape;410;p46"/>
          <p:cNvSpPr/>
          <p:nvPr/>
        </p:nvSpPr>
        <p:spPr>
          <a:xfrm>
            <a:off x="4837101" y="2291650"/>
            <a:ext cx="3700500" cy="360300"/>
          </a:xfrm>
          <a:prstGeom prst="roundRect">
            <a:avLst>
              <a:gd fmla="val 50000" name="adj"/>
            </a:avLst>
          </a:prstGeom>
          <a:solidFill>
            <a:srgbClr val="D1D0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Soll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11" name="Google Shape;411;p46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46"/>
          <p:cNvSpPr txBox="1"/>
          <p:nvPr>
            <p:ph type="title"/>
          </p:nvPr>
        </p:nvSpPr>
        <p:spPr>
          <a:xfrm>
            <a:off x="452575" y="1226800"/>
            <a:ext cx="49491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 &amp; Konzepte</a:t>
            </a:r>
            <a:endParaRPr sz="1800"/>
          </a:p>
        </p:txBody>
      </p:sp>
      <p:sp>
        <p:nvSpPr>
          <p:cNvPr id="413" name="Google Shape;413;p46"/>
          <p:cNvSpPr txBox="1"/>
          <p:nvPr>
            <p:ph idx="1" type="body"/>
          </p:nvPr>
        </p:nvSpPr>
        <p:spPr>
          <a:xfrm>
            <a:off x="4952000" y="2780850"/>
            <a:ext cx="3470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Fertigstellung der Konzepttests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Vortragen des getesteten Konzeptes bei AV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Technische Assistenz MDEKs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Testen &amp; Eichung der Tags mit fahrenden Fahrzeug</a:t>
            </a:r>
            <a:endParaRPr sz="1200"/>
          </a:p>
        </p:txBody>
      </p:sp>
      <p:cxnSp>
        <p:nvCxnSpPr>
          <p:cNvPr id="414" name="Google Shape;414;p46"/>
          <p:cNvCxnSpPr/>
          <p:nvPr/>
        </p:nvCxnSpPr>
        <p:spPr>
          <a:xfrm>
            <a:off x="4555350" y="2489725"/>
            <a:ext cx="0" cy="161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415" name="Google Shape;415;p46" title="Pictur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763" y="596800"/>
            <a:ext cx="894600" cy="1356000"/>
          </a:xfrm>
          <a:prstGeom prst="roundRect">
            <a:avLst>
              <a:gd fmla="val 9394" name="adj"/>
            </a:avLst>
          </a:prstGeom>
          <a:noFill/>
          <a:ln>
            <a:noFill/>
          </a:ln>
        </p:spPr>
      </p:pic>
      <p:sp>
        <p:nvSpPr>
          <p:cNvPr id="416" name="Google Shape;416;p46"/>
          <p:cNvSpPr/>
          <p:nvPr/>
        </p:nvSpPr>
        <p:spPr>
          <a:xfrm>
            <a:off x="556250" y="1802450"/>
            <a:ext cx="79980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Damian Erdsieck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7" title="Picture2.png"/>
          <p:cNvPicPr preferRelativeResize="0"/>
          <p:nvPr/>
        </p:nvPicPr>
        <p:blipFill rotWithShape="1">
          <a:blip r:embed="rId3">
            <a:alphaModFix/>
          </a:blip>
          <a:srcRect b="0" l="524" r="514" t="0"/>
          <a:stretch/>
        </p:blipFill>
        <p:spPr>
          <a:xfrm>
            <a:off x="7163763" y="596800"/>
            <a:ext cx="894600" cy="1356000"/>
          </a:xfrm>
          <a:prstGeom prst="roundRect">
            <a:avLst>
              <a:gd fmla="val 9394" name="adj"/>
            </a:avLst>
          </a:prstGeom>
          <a:noFill/>
          <a:ln>
            <a:noFill/>
          </a:ln>
        </p:spPr>
      </p:pic>
      <p:sp>
        <p:nvSpPr>
          <p:cNvPr id="422" name="Google Shape;422;p47"/>
          <p:cNvSpPr txBox="1"/>
          <p:nvPr>
            <p:ph type="title"/>
          </p:nvPr>
        </p:nvSpPr>
        <p:spPr>
          <a:xfrm>
            <a:off x="452575" y="596800"/>
            <a:ext cx="4872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Hauptaufgaben</a:t>
            </a:r>
            <a:endParaRPr/>
          </a:p>
        </p:txBody>
      </p:sp>
      <p:sp>
        <p:nvSpPr>
          <p:cNvPr id="423" name="Google Shape;423;p47"/>
          <p:cNvSpPr txBox="1"/>
          <p:nvPr>
            <p:ph idx="1" type="body"/>
          </p:nvPr>
        </p:nvSpPr>
        <p:spPr>
          <a:xfrm>
            <a:off x="671150" y="2780850"/>
            <a:ext cx="3470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MDEK Dokumentation verfasst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Inbetriebnahme MDEKs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Personenbezogene Tests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Umsetzung der Konzepte</a:t>
            </a:r>
            <a:endParaRPr sz="1200"/>
          </a:p>
        </p:txBody>
      </p:sp>
      <p:sp>
        <p:nvSpPr>
          <p:cNvPr id="424" name="Google Shape;424;p47"/>
          <p:cNvSpPr/>
          <p:nvPr/>
        </p:nvSpPr>
        <p:spPr>
          <a:xfrm>
            <a:off x="556250" y="2291650"/>
            <a:ext cx="37005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Hat 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4837101" y="2291650"/>
            <a:ext cx="3700500" cy="360300"/>
          </a:xfrm>
          <a:prstGeom prst="roundRect">
            <a:avLst>
              <a:gd fmla="val 50000" name="adj"/>
            </a:avLst>
          </a:prstGeom>
          <a:solidFill>
            <a:srgbClr val="D1D0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Soll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6" name="Google Shape;426;p4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7"/>
          <p:cNvSpPr txBox="1"/>
          <p:nvPr>
            <p:ph type="title"/>
          </p:nvPr>
        </p:nvSpPr>
        <p:spPr>
          <a:xfrm>
            <a:off x="452575" y="1226800"/>
            <a:ext cx="49491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 &amp; Konzepte</a:t>
            </a:r>
            <a:endParaRPr sz="1800"/>
          </a:p>
        </p:txBody>
      </p:sp>
      <p:sp>
        <p:nvSpPr>
          <p:cNvPr id="428" name="Google Shape;428;p47"/>
          <p:cNvSpPr txBox="1"/>
          <p:nvPr>
            <p:ph idx="1" type="body"/>
          </p:nvPr>
        </p:nvSpPr>
        <p:spPr>
          <a:xfrm>
            <a:off x="4952000" y="2780850"/>
            <a:ext cx="3470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Fertigstellung der Konzepttests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Vortragen des getesteten Konzeptes bei AV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Testen &amp; Eichung der Tags mit fahrenden Fahrzeug</a:t>
            </a:r>
            <a:endParaRPr sz="1200"/>
          </a:p>
        </p:txBody>
      </p:sp>
      <p:cxnSp>
        <p:nvCxnSpPr>
          <p:cNvPr id="429" name="Google Shape;429;p47"/>
          <p:cNvCxnSpPr/>
          <p:nvPr/>
        </p:nvCxnSpPr>
        <p:spPr>
          <a:xfrm>
            <a:off x="4555350" y="2489725"/>
            <a:ext cx="0" cy="161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0" name="Google Shape;430;p47"/>
          <p:cNvSpPr/>
          <p:nvPr/>
        </p:nvSpPr>
        <p:spPr>
          <a:xfrm>
            <a:off x="556250" y="1802450"/>
            <a:ext cx="79980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Marvin Kasteiner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8" title="Picture3.png"/>
          <p:cNvPicPr preferRelativeResize="0"/>
          <p:nvPr/>
        </p:nvPicPr>
        <p:blipFill rotWithShape="1">
          <a:blip r:embed="rId3">
            <a:alphaModFix/>
          </a:blip>
          <a:srcRect b="0" l="738" r="738" t="0"/>
          <a:stretch/>
        </p:blipFill>
        <p:spPr>
          <a:xfrm>
            <a:off x="7163763" y="596800"/>
            <a:ext cx="894600" cy="1356000"/>
          </a:xfrm>
          <a:prstGeom prst="roundRect">
            <a:avLst>
              <a:gd fmla="val 9394" name="adj"/>
            </a:avLst>
          </a:prstGeom>
          <a:noFill/>
          <a:ln>
            <a:noFill/>
          </a:ln>
        </p:spPr>
      </p:pic>
      <p:sp>
        <p:nvSpPr>
          <p:cNvPr id="436" name="Google Shape;436;p48"/>
          <p:cNvSpPr txBox="1"/>
          <p:nvPr>
            <p:ph type="title"/>
          </p:nvPr>
        </p:nvSpPr>
        <p:spPr>
          <a:xfrm>
            <a:off x="452575" y="596800"/>
            <a:ext cx="4872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Hauptaufgaben</a:t>
            </a:r>
            <a:endParaRPr/>
          </a:p>
        </p:txBody>
      </p:sp>
      <p:sp>
        <p:nvSpPr>
          <p:cNvPr id="437" name="Google Shape;437;p48"/>
          <p:cNvSpPr txBox="1"/>
          <p:nvPr>
            <p:ph idx="1" type="body"/>
          </p:nvPr>
        </p:nvSpPr>
        <p:spPr>
          <a:xfrm>
            <a:off x="671150" y="2780850"/>
            <a:ext cx="3470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Projektkoordination mit Werkstätte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Risikomanagement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Teilnahme an wö. Besprechungen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Zusammenbau des Fahrzeuges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Inbetriebnahme Sensoren</a:t>
            </a:r>
            <a:endParaRPr sz="1200"/>
          </a:p>
        </p:txBody>
      </p:sp>
      <p:sp>
        <p:nvSpPr>
          <p:cNvPr id="438" name="Google Shape;438;p48"/>
          <p:cNvSpPr/>
          <p:nvPr/>
        </p:nvSpPr>
        <p:spPr>
          <a:xfrm>
            <a:off x="556250" y="2291650"/>
            <a:ext cx="37005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Hat 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9" name="Google Shape;439;p48"/>
          <p:cNvSpPr/>
          <p:nvPr/>
        </p:nvSpPr>
        <p:spPr>
          <a:xfrm>
            <a:off x="4837101" y="2291650"/>
            <a:ext cx="3700500" cy="360300"/>
          </a:xfrm>
          <a:prstGeom prst="roundRect">
            <a:avLst>
              <a:gd fmla="val 50000" name="adj"/>
            </a:avLst>
          </a:prstGeom>
          <a:solidFill>
            <a:srgbClr val="D1D0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Soll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40" name="Google Shape;440;p48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48"/>
          <p:cNvSpPr txBox="1"/>
          <p:nvPr>
            <p:ph type="title"/>
          </p:nvPr>
        </p:nvSpPr>
        <p:spPr>
          <a:xfrm>
            <a:off x="452575" y="1226800"/>
            <a:ext cx="49491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Projektleitung (&amp; Entwicklung)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p48"/>
          <p:cNvSpPr txBox="1"/>
          <p:nvPr>
            <p:ph idx="1" type="body"/>
          </p:nvPr>
        </p:nvSpPr>
        <p:spPr>
          <a:xfrm>
            <a:off x="4952000" y="2780850"/>
            <a:ext cx="3470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Projektkoordination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Wöchentliche Meetings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Zusammenbau des Fahrzeuges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Autonome Fahrfunktion implementieren</a:t>
            </a:r>
            <a:endParaRPr sz="1200"/>
          </a:p>
        </p:txBody>
      </p:sp>
      <p:cxnSp>
        <p:nvCxnSpPr>
          <p:cNvPr id="443" name="Google Shape;443;p48"/>
          <p:cNvCxnSpPr/>
          <p:nvPr/>
        </p:nvCxnSpPr>
        <p:spPr>
          <a:xfrm>
            <a:off x="4555350" y="2489725"/>
            <a:ext cx="0" cy="161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44" name="Google Shape;444;p48"/>
          <p:cNvSpPr/>
          <p:nvPr/>
        </p:nvSpPr>
        <p:spPr>
          <a:xfrm>
            <a:off x="556250" y="1802450"/>
            <a:ext cx="79980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Sebastian Profous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9" title="Picture4.jpg"/>
          <p:cNvPicPr preferRelativeResize="0"/>
          <p:nvPr/>
        </p:nvPicPr>
        <p:blipFill rotWithShape="1">
          <a:blip r:embed="rId3">
            <a:alphaModFix/>
          </a:blip>
          <a:srcRect b="0" l="99" r="109" t="0"/>
          <a:stretch/>
        </p:blipFill>
        <p:spPr>
          <a:xfrm>
            <a:off x="7163763" y="596800"/>
            <a:ext cx="894600" cy="1356000"/>
          </a:xfrm>
          <a:prstGeom prst="roundRect">
            <a:avLst>
              <a:gd fmla="val 9394" name="adj"/>
            </a:avLst>
          </a:prstGeom>
          <a:noFill/>
          <a:ln>
            <a:noFill/>
          </a:ln>
        </p:spPr>
      </p:pic>
      <p:sp>
        <p:nvSpPr>
          <p:cNvPr id="450" name="Google Shape;450;p49"/>
          <p:cNvSpPr txBox="1"/>
          <p:nvPr>
            <p:ph type="title"/>
          </p:nvPr>
        </p:nvSpPr>
        <p:spPr>
          <a:xfrm>
            <a:off x="452575" y="596800"/>
            <a:ext cx="48720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Hauptaufgaben</a:t>
            </a:r>
            <a:endParaRPr/>
          </a:p>
        </p:txBody>
      </p:sp>
      <p:sp>
        <p:nvSpPr>
          <p:cNvPr id="451" name="Google Shape;451;p49"/>
          <p:cNvSpPr txBox="1"/>
          <p:nvPr>
            <p:ph idx="1" type="body"/>
          </p:nvPr>
        </p:nvSpPr>
        <p:spPr>
          <a:xfrm>
            <a:off x="671150" y="2780850"/>
            <a:ext cx="3470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Raspberry Pi Softwareumgebung aufgesetzt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Demoprogramme für Präsentationen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Unterstützung bei MDEK Positioning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LIDAR</a:t>
            </a:r>
            <a:endParaRPr sz="1200"/>
          </a:p>
        </p:txBody>
      </p:sp>
      <p:sp>
        <p:nvSpPr>
          <p:cNvPr id="452" name="Google Shape;452;p49"/>
          <p:cNvSpPr/>
          <p:nvPr/>
        </p:nvSpPr>
        <p:spPr>
          <a:xfrm>
            <a:off x="556250" y="2291650"/>
            <a:ext cx="37005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Hat 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3" name="Google Shape;453;p49"/>
          <p:cNvSpPr/>
          <p:nvPr/>
        </p:nvSpPr>
        <p:spPr>
          <a:xfrm>
            <a:off x="4837101" y="2291650"/>
            <a:ext cx="3700500" cy="360300"/>
          </a:xfrm>
          <a:prstGeom prst="roundRect">
            <a:avLst>
              <a:gd fmla="val 50000" name="adj"/>
            </a:avLst>
          </a:prstGeom>
          <a:solidFill>
            <a:srgbClr val="D1D0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Soll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4" name="Google Shape;454;p4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49"/>
          <p:cNvSpPr txBox="1"/>
          <p:nvPr>
            <p:ph type="title"/>
          </p:nvPr>
        </p:nvSpPr>
        <p:spPr>
          <a:xfrm>
            <a:off x="452575" y="1226800"/>
            <a:ext cx="49491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Entwicklung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" name="Google Shape;456;p49"/>
          <p:cNvSpPr txBox="1"/>
          <p:nvPr>
            <p:ph idx="1" type="body"/>
          </p:nvPr>
        </p:nvSpPr>
        <p:spPr>
          <a:xfrm>
            <a:off x="4952000" y="2780850"/>
            <a:ext cx="3470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Sensoren in Softwareumgebung einbinden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Logik hinter der autonomen Fahrfunktion programmieren</a:t>
            </a:r>
            <a:endParaRPr sz="1200"/>
          </a:p>
        </p:txBody>
      </p:sp>
      <p:cxnSp>
        <p:nvCxnSpPr>
          <p:cNvPr id="457" name="Google Shape;457;p49"/>
          <p:cNvCxnSpPr/>
          <p:nvPr/>
        </p:nvCxnSpPr>
        <p:spPr>
          <a:xfrm>
            <a:off x="4555350" y="2489725"/>
            <a:ext cx="0" cy="161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58" name="Google Shape;458;p49"/>
          <p:cNvSpPr/>
          <p:nvPr/>
        </p:nvSpPr>
        <p:spPr>
          <a:xfrm>
            <a:off x="556250" y="1802450"/>
            <a:ext cx="79980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Fabian Raidl</a:t>
            </a:r>
            <a:endParaRPr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