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6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‘INTRODUÇÃO’ à banco de dados </a:t>
            </a:r>
            <a:br>
              <a:rPr lang="en-US" sz="5400" dirty="0"/>
            </a:br>
            <a:r>
              <a:rPr lang="en-US" sz="1400" dirty="0"/>
              <a:t>(</a:t>
            </a:r>
            <a:r>
              <a:rPr lang="en-US" sz="1400" dirty="0" err="1"/>
              <a:t>usando</a:t>
            </a:r>
            <a:r>
              <a:rPr lang="en-US" sz="1400" dirty="0"/>
              <a:t> SQL </a:t>
            </a:r>
            <a:r>
              <a:rPr lang="en-US" sz="1400" dirty="0" err="1"/>
              <a:t>SERVEr</a:t>
            </a:r>
            <a:r>
              <a:rPr lang="en-US" sz="1400" dirty="0"/>
              <a:t>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LOGAN D. MERAZZI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 err="1"/>
              <a:t>Modelagem</a:t>
            </a:r>
            <a:r>
              <a:rPr lang="en-US" dirty="0"/>
              <a:t>: 4Fn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0D738A-9BB0-243A-74C7-48D037887B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3176" y="2454666"/>
          <a:ext cx="5871465" cy="1113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977">
                  <a:extLst>
                    <a:ext uri="{9D8B030D-6E8A-4147-A177-3AD203B41FA5}">
                      <a16:colId xmlns:a16="http://schemas.microsoft.com/office/drawing/2014/main" val="1293743082"/>
                    </a:ext>
                  </a:extLst>
                </a:gridCol>
                <a:gridCol w="974558">
                  <a:extLst>
                    <a:ext uri="{9D8B030D-6E8A-4147-A177-3AD203B41FA5}">
                      <a16:colId xmlns:a16="http://schemas.microsoft.com/office/drawing/2014/main" val="2383917167"/>
                    </a:ext>
                  </a:extLst>
                </a:gridCol>
                <a:gridCol w="2117558">
                  <a:extLst>
                    <a:ext uri="{9D8B030D-6E8A-4147-A177-3AD203B41FA5}">
                      <a16:colId xmlns:a16="http://schemas.microsoft.com/office/drawing/2014/main" val="4168602814"/>
                    </a:ext>
                  </a:extLst>
                </a:gridCol>
                <a:gridCol w="1666372">
                  <a:extLst>
                    <a:ext uri="{9D8B030D-6E8A-4147-A177-3AD203B41FA5}">
                      <a16:colId xmlns:a16="http://schemas.microsoft.com/office/drawing/2014/main" val="1704637062"/>
                    </a:ext>
                  </a:extLst>
                </a:gridCol>
              </a:tblGrid>
              <a:tr h="371669">
                <a:tc>
                  <a:txBody>
                    <a:bodyPr/>
                    <a:lstStyle/>
                    <a:p>
                      <a:r>
                        <a:rPr lang="en-US" dirty="0" err="1"/>
                        <a:t>Codigo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Titulo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Ano_publicacao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Cod_Editora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1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026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972801-D433-7172-6BDE-BD102D8D769E}"/>
              </a:ext>
            </a:extLst>
          </p:cNvPr>
          <p:cNvSpPr txBox="1"/>
          <p:nvPr/>
        </p:nvSpPr>
        <p:spPr>
          <a:xfrm>
            <a:off x="256201" y="2076335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Livros</a:t>
            </a:r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1D977D4-56AD-CBDA-2B50-B0B67C3EEC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835648"/>
              </p:ext>
            </p:extLst>
          </p:nvPr>
        </p:nvGraphicFramePr>
        <p:xfrm>
          <a:off x="1003054" y="4615418"/>
          <a:ext cx="33540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02">
                  <a:extLst>
                    <a:ext uri="{9D8B030D-6E8A-4147-A177-3AD203B41FA5}">
                      <a16:colId xmlns:a16="http://schemas.microsoft.com/office/drawing/2014/main" val="1293743082"/>
                    </a:ext>
                  </a:extLst>
                </a:gridCol>
                <a:gridCol w="2266782">
                  <a:extLst>
                    <a:ext uri="{9D8B030D-6E8A-4147-A177-3AD203B41FA5}">
                      <a16:colId xmlns:a16="http://schemas.microsoft.com/office/drawing/2014/main" val="3623545544"/>
                    </a:ext>
                  </a:extLst>
                </a:gridCol>
              </a:tblGrid>
              <a:tr h="328100">
                <a:tc>
                  <a:txBody>
                    <a:bodyPr/>
                    <a:lstStyle/>
                    <a:p>
                      <a:r>
                        <a:rPr lang="en-US" dirty="0" err="1"/>
                        <a:t>CodigoLivro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Assuntos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1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Ação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9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Filosofia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0263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D91A50-F3BE-82CE-1401-7E48599EAF59}"/>
              </a:ext>
            </a:extLst>
          </p:cNvPr>
          <p:cNvGraphicFramePr>
            <a:graphicFrameLocks noGrp="1"/>
          </p:cNvGraphicFramePr>
          <p:nvPr/>
        </p:nvGraphicFramePr>
        <p:xfrm>
          <a:off x="8161070" y="2352574"/>
          <a:ext cx="375775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241">
                  <a:extLst>
                    <a:ext uri="{9D8B030D-6E8A-4147-A177-3AD203B41FA5}">
                      <a16:colId xmlns:a16="http://schemas.microsoft.com/office/drawing/2014/main" val="1394570795"/>
                    </a:ext>
                  </a:extLst>
                </a:gridCol>
                <a:gridCol w="1205241">
                  <a:extLst>
                    <a:ext uri="{9D8B030D-6E8A-4147-A177-3AD203B41FA5}">
                      <a16:colId xmlns:a16="http://schemas.microsoft.com/office/drawing/2014/main" val="2343756068"/>
                    </a:ext>
                  </a:extLst>
                </a:gridCol>
                <a:gridCol w="1347272">
                  <a:extLst>
                    <a:ext uri="{9D8B030D-6E8A-4147-A177-3AD203B41FA5}">
                      <a16:colId xmlns:a16="http://schemas.microsoft.com/office/drawing/2014/main" val="1721172385"/>
                    </a:ext>
                  </a:extLst>
                </a:gridCol>
              </a:tblGrid>
              <a:tr h="371669">
                <a:tc>
                  <a:txBody>
                    <a:bodyPr/>
                    <a:lstStyle/>
                    <a:p>
                      <a:r>
                        <a:rPr lang="en-US" dirty="0" err="1"/>
                        <a:t>Codigo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Editora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Cidade_editora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73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São Paulo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55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Salvador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9697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D65BC75-8E57-94EA-FD0F-47C4447BFD63}"/>
              </a:ext>
            </a:extLst>
          </p:cNvPr>
          <p:cNvSpPr txBox="1"/>
          <p:nvPr/>
        </p:nvSpPr>
        <p:spPr>
          <a:xfrm>
            <a:off x="11023749" y="2054037"/>
            <a:ext cx="103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Editora</a:t>
            </a:r>
            <a:endParaRPr lang="en-US" dirty="0"/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F028A03B-EE6F-04F7-7981-31CD830FB7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442084"/>
              </p:ext>
            </p:extLst>
          </p:nvPr>
        </p:nvGraphicFramePr>
        <p:xfrm>
          <a:off x="8150170" y="3915891"/>
          <a:ext cx="287357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02">
                  <a:extLst>
                    <a:ext uri="{9D8B030D-6E8A-4147-A177-3AD203B41FA5}">
                      <a16:colId xmlns:a16="http://schemas.microsoft.com/office/drawing/2014/main" val="1293743082"/>
                    </a:ext>
                  </a:extLst>
                </a:gridCol>
                <a:gridCol w="1786277">
                  <a:extLst>
                    <a:ext uri="{9D8B030D-6E8A-4147-A177-3AD203B41FA5}">
                      <a16:colId xmlns:a16="http://schemas.microsoft.com/office/drawing/2014/main" val="716498780"/>
                    </a:ext>
                  </a:extLst>
                </a:gridCol>
              </a:tblGrid>
              <a:tr h="328100">
                <a:tc>
                  <a:txBody>
                    <a:bodyPr/>
                    <a:lstStyle/>
                    <a:p>
                      <a:r>
                        <a:rPr lang="en-US" dirty="0" err="1"/>
                        <a:t>CodigoLivro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Autores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1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0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Rafael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79827"/>
                  </a:ext>
                </a:extLst>
              </a:tr>
            </a:tbl>
          </a:graphicData>
        </a:graphic>
      </p:graphicFrame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C567EE9-052C-8A72-574E-C4C515ACB629}"/>
              </a:ext>
            </a:extLst>
          </p:cNvPr>
          <p:cNvCxnSpPr/>
          <p:nvPr/>
        </p:nvCxnSpPr>
        <p:spPr>
          <a:xfrm>
            <a:off x="6144641" y="2622884"/>
            <a:ext cx="201642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C843A25-C6DD-8DCB-8B07-6FA076E0A8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-562035" y="3458095"/>
            <a:ext cx="2400300" cy="729878"/>
          </a:xfrm>
          <a:prstGeom prst="bentConnector3">
            <a:avLst>
              <a:gd name="adj1" fmla="val 998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81A5CA0-CB9A-7947-7945-5C4360312EAD}"/>
              </a:ext>
            </a:extLst>
          </p:cNvPr>
          <p:cNvCxnSpPr>
            <a:cxnSpLocks/>
          </p:cNvCxnSpPr>
          <p:nvPr/>
        </p:nvCxnSpPr>
        <p:spPr>
          <a:xfrm>
            <a:off x="273175" y="2622884"/>
            <a:ext cx="7887895" cy="1594184"/>
          </a:xfrm>
          <a:prstGeom prst="bentConnector3">
            <a:avLst>
              <a:gd name="adj1" fmla="val -2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462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 err="1"/>
              <a:t>Modelagem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F2D5E-43E8-9CE3-8CE1-304D34811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536" y="2238703"/>
            <a:ext cx="8476247" cy="3591427"/>
          </a:xfrm>
        </p:spPr>
        <p:txBody>
          <a:bodyPr>
            <a:normAutofit/>
          </a:bodyPr>
          <a:lstStyle/>
          <a:p>
            <a:r>
              <a:rPr lang="en-US" dirty="0"/>
              <a:t>Podemos </a:t>
            </a:r>
            <a:r>
              <a:rPr lang="en-US" dirty="0" err="1"/>
              <a:t>modelar</a:t>
            </a:r>
            <a:r>
              <a:rPr lang="en-US" dirty="0"/>
              <a:t> para outros </a:t>
            </a:r>
            <a:r>
              <a:rPr lang="en-US" dirty="0" err="1"/>
              <a:t>cenários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Autor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escrever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livros</a:t>
            </a:r>
            <a:endParaRPr lang="en-US" dirty="0"/>
          </a:p>
          <a:p>
            <a:pPr lvl="1"/>
            <a:r>
              <a:rPr lang="en-US" dirty="0" err="1"/>
              <a:t>Livro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pertencer</a:t>
            </a:r>
            <a:r>
              <a:rPr lang="en-US" dirty="0"/>
              <a:t> a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autores</a:t>
            </a:r>
            <a:endParaRPr lang="en-US" dirty="0"/>
          </a:p>
          <a:p>
            <a:pPr lvl="1"/>
            <a:r>
              <a:rPr lang="en-US" dirty="0" err="1"/>
              <a:t>Livro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assuntos</a:t>
            </a:r>
            <a:endParaRPr lang="en-US" dirty="0"/>
          </a:p>
          <a:p>
            <a:pPr lvl="1"/>
            <a:r>
              <a:rPr lang="en-US" dirty="0"/>
              <a:t>Um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assunto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pertencer</a:t>
            </a:r>
            <a:r>
              <a:rPr lang="en-US" dirty="0"/>
              <a:t> a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livros</a:t>
            </a:r>
            <a:endParaRPr lang="en-US" dirty="0"/>
          </a:p>
          <a:p>
            <a:r>
              <a:rPr lang="en-US" dirty="0" err="1"/>
              <a:t>Relacionamentos</a:t>
            </a:r>
            <a:endParaRPr lang="en-US" dirty="0"/>
          </a:p>
          <a:p>
            <a:pPr lvl="1"/>
            <a:r>
              <a:rPr lang="en-US" dirty="0"/>
              <a:t>1-1</a:t>
            </a:r>
          </a:p>
          <a:p>
            <a:pPr lvl="1"/>
            <a:r>
              <a:rPr lang="en-US" dirty="0"/>
              <a:t>1-N</a:t>
            </a:r>
          </a:p>
          <a:p>
            <a:pPr lvl="1"/>
            <a:r>
              <a:rPr lang="en-US" dirty="0"/>
              <a:t>N-1</a:t>
            </a:r>
          </a:p>
          <a:p>
            <a:pPr lvl="1"/>
            <a:r>
              <a:rPr lang="en-US" dirty="0"/>
              <a:t>N-N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83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 err="1"/>
              <a:t>Modelagem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0D738A-9BB0-243A-74C7-48D037887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332688"/>
              </p:ext>
            </p:extLst>
          </p:nvPr>
        </p:nvGraphicFramePr>
        <p:xfrm>
          <a:off x="278862" y="1916277"/>
          <a:ext cx="5871465" cy="1113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977">
                  <a:extLst>
                    <a:ext uri="{9D8B030D-6E8A-4147-A177-3AD203B41FA5}">
                      <a16:colId xmlns:a16="http://schemas.microsoft.com/office/drawing/2014/main" val="1293743082"/>
                    </a:ext>
                  </a:extLst>
                </a:gridCol>
                <a:gridCol w="974558">
                  <a:extLst>
                    <a:ext uri="{9D8B030D-6E8A-4147-A177-3AD203B41FA5}">
                      <a16:colId xmlns:a16="http://schemas.microsoft.com/office/drawing/2014/main" val="2383917167"/>
                    </a:ext>
                  </a:extLst>
                </a:gridCol>
                <a:gridCol w="2117558">
                  <a:extLst>
                    <a:ext uri="{9D8B030D-6E8A-4147-A177-3AD203B41FA5}">
                      <a16:colId xmlns:a16="http://schemas.microsoft.com/office/drawing/2014/main" val="4168602814"/>
                    </a:ext>
                  </a:extLst>
                </a:gridCol>
                <a:gridCol w="1666372">
                  <a:extLst>
                    <a:ext uri="{9D8B030D-6E8A-4147-A177-3AD203B41FA5}">
                      <a16:colId xmlns:a16="http://schemas.microsoft.com/office/drawing/2014/main" val="1704637062"/>
                    </a:ext>
                  </a:extLst>
                </a:gridCol>
              </a:tblGrid>
              <a:tr h="371669">
                <a:tc>
                  <a:txBody>
                    <a:bodyPr/>
                    <a:lstStyle/>
                    <a:p>
                      <a:r>
                        <a:rPr lang="en-US" dirty="0" err="1"/>
                        <a:t>Codigo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Titulo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Ano_publicacao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Cod_Editora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1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026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972801-D433-7172-6BDE-BD102D8D769E}"/>
              </a:ext>
            </a:extLst>
          </p:cNvPr>
          <p:cNvSpPr txBox="1"/>
          <p:nvPr/>
        </p:nvSpPr>
        <p:spPr>
          <a:xfrm>
            <a:off x="222254" y="1546945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Livros</a:t>
            </a:r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1D977D4-56AD-CBDA-2B50-B0B67C3EEC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48984"/>
              </p:ext>
            </p:extLst>
          </p:nvPr>
        </p:nvGraphicFramePr>
        <p:xfrm>
          <a:off x="2659936" y="5186601"/>
          <a:ext cx="40617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431">
                  <a:extLst>
                    <a:ext uri="{9D8B030D-6E8A-4147-A177-3AD203B41FA5}">
                      <a16:colId xmlns:a16="http://schemas.microsoft.com/office/drawing/2014/main" val="1293743082"/>
                    </a:ext>
                  </a:extLst>
                </a:gridCol>
                <a:gridCol w="2388269">
                  <a:extLst>
                    <a:ext uri="{9D8B030D-6E8A-4147-A177-3AD203B41FA5}">
                      <a16:colId xmlns:a16="http://schemas.microsoft.com/office/drawing/2014/main" val="3623545544"/>
                    </a:ext>
                  </a:extLst>
                </a:gridCol>
              </a:tblGrid>
              <a:tr h="325565">
                <a:tc>
                  <a:txBody>
                    <a:bodyPr/>
                    <a:lstStyle/>
                    <a:p>
                      <a:r>
                        <a:rPr lang="en-US" dirty="0" err="1"/>
                        <a:t>Cod_assunto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Desc_assunto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1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Ação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9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Filosofia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0263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D91A50-F3BE-82CE-1401-7E48599EA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623734"/>
              </p:ext>
            </p:extLst>
          </p:nvPr>
        </p:nvGraphicFramePr>
        <p:xfrm>
          <a:off x="8310906" y="2195667"/>
          <a:ext cx="3757754" cy="1113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241">
                  <a:extLst>
                    <a:ext uri="{9D8B030D-6E8A-4147-A177-3AD203B41FA5}">
                      <a16:colId xmlns:a16="http://schemas.microsoft.com/office/drawing/2014/main" val="1394570795"/>
                    </a:ext>
                  </a:extLst>
                </a:gridCol>
                <a:gridCol w="1205241">
                  <a:extLst>
                    <a:ext uri="{9D8B030D-6E8A-4147-A177-3AD203B41FA5}">
                      <a16:colId xmlns:a16="http://schemas.microsoft.com/office/drawing/2014/main" val="2343756068"/>
                    </a:ext>
                  </a:extLst>
                </a:gridCol>
                <a:gridCol w="1347272">
                  <a:extLst>
                    <a:ext uri="{9D8B030D-6E8A-4147-A177-3AD203B41FA5}">
                      <a16:colId xmlns:a16="http://schemas.microsoft.com/office/drawing/2014/main" val="1721172385"/>
                    </a:ext>
                  </a:extLst>
                </a:gridCol>
              </a:tblGrid>
              <a:tr h="371669">
                <a:tc>
                  <a:txBody>
                    <a:bodyPr/>
                    <a:lstStyle/>
                    <a:p>
                      <a:r>
                        <a:rPr lang="en-US" dirty="0" err="1"/>
                        <a:t>Codigo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Editora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Cidade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73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São Paulo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55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Salvador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9697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D65BC75-8E57-94EA-FD0F-47C4447BFD63}"/>
              </a:ext>
            </a:extLst>
          </p:cNvPr>
          <p:cNvSpPr txBox="1"/>
          <p:nvPr/>
        </p:nvSpPr>
        <p:spPr>
          <a:xfrm>
            <a:off x="11160337" y="1869371"/>
            <a:ext cx="103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Editora</a:t>
            </a:r>
            <a:endParaRPr lang="en-US" dirty="0"/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F028A03B-EE6F-04F7-7981-31CD830FB7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749446"/>
              </p:ext>
            </p:extLst>
          </p:nvPr>
        </p:nvGraphicFramePr>
        <p:xfrm>
          <a:off x="7152855" y="5157097"/>
          <a:ext cx="362744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265">
                  <a:extLst>
                    <a:ext uri="{9D8B030D-6E8A-4147-A177-3AD203B41FA5}">
                      <a16:colId xmlns:a16="http://schemas.microsoft.com/office/drawing/2014/main" val="1293743082"/>
                    </a:ext>
                  </a:extLst>
                </a:gridCol>
                <a:gridCol w="1867175">
                  <a:extLst>
                    <a:ext uri="{9D8B030D-6E8A-4147-A177-3AD203B41FA5}">
                      <a16:colId xmlns:a16="http://schemas.microsoft.com/office/drawing/2014/main" val="716498780"/>
                    </a:ext>
                  </a:extLst>
                </a:gridCol>
              </a:tblGrid>
              <a:tr h="328100">
                <a:tc>
                  <a:txBody>
                    <a:bodyPr/>
                    <a:lstStyle/>
                    <a:p>
                      <a:r>
                        <a:rPr lang="en-US" dirty="0" err="1"/>
                        <a:t>codigo_autor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Desc_Autor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1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0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Rafael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79827"/>
                  </a:ext>
                </a:extLst>
              </a:tr>
            </a:tbl>
          </a:graphicData>
        </a:graphic>
      </p:graphicFrame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C567EE9-052C-8A72-574E-C4C515ACB629}"/>
              </a:ext>
            </a:extLst>
          </p:cNvPr>
          <p:cNvCxnSpPr>
            <a:cxnSpLocks/>
          </p:cNvCxnSpPr>
          <p:nvPr/>
        </p:nvCxnSpPr>
        <p:spPr>
          <a:xfrm>
            <a:off x="6150327" y="2054037"/>
            <a:ext cx="2158892" cy="493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732857D9-F3A3-3A38-A6D1-F958D464DF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1461955"/>
              </p:ext>
            </p:extLst>
          </p:nvPr>
        </p:nvGraphicFramePr>
        <p:xfrm>
          <a:off x="921855" y="3442390"/>
          <a:ext cx="347616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73">
                  <a:extLst>
                    <a:ext uri="{9D8B030D-6E8A-4147-A177-3AD203B41FA5}">
                      <a16:colId xmlns:a16="http://schemas.microsoft.com/office/drawing/2014/main" val="1293743082"/>
                    </a:ext>
                  </a:extLst>
                </a:gridCol>
                <a:gridCol w="2129589">
                  <a:extLst>
                    <a:ext uri="{9D8B030D-6E8A-4147-A177-3AD203B41FA5}">
                      <a16:colId xmlns:a16="http://schemas.microsoft.com/office/drawing/2014/main" val="3623545544"/>
                    </a:ext>
                  </a:extLst>
                </a:gridCol>
              </a:tblGrid>
              <a:tr h="325565">
                <a:tc>
                  <a:txBody>
                    <a:bodyPr/>
                    <a:lstStyle/>
                    <a:p>
                      <a:r>
                        <a:rPr lang="en-US" dirty="0" err="1"/>
                        <a:t>CodLivro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Cod_Assunto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1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9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02633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A90D2F8F-4144-6721-B45A-A0CF67D1AE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889004"/>
              </p:ext>
            </p:extLst>
          </p:nvPr>
        </p:nvGraphicFramePr>
        <p:xfrm>
          <a:off x="5213285" y="3460158"/>
          <a:ext cx="269062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362">
                  <a:extLst>
                    <a:ext uri="{9D8B030D-6E8A-4147-A177-3AD203B41FA5}">
                      <a16:colId xmlns:a16="http://schemas.microsoft.com/office/drawing/2014/main" val="1293743082"/>
                    </a:ext>
                  </a:extLst>
                </a:gridCol>
                <a:gridCol w="1379259">
                  <a:extLst>
                    <a:ext uri="{9D8B030D-6E8A-4147-A177-3AD203B41FA5}">
                      <a16:colId xmlns:a16="http://schemas.microsoft.com/office/drawing/2014/main" val="3623545544"/>
                    </a:ext>
                  </a:extLst>
                </a:gridCol>
              </a:tblGrid>
              <a:tr h="297570">
                <a:tc>
                  <a:txBody>
                    <a:bodyPr/>
                    <a:lstStyle/>
                    <a:p>
                      <a:r>
                        <a:rPr lang="en-US" dirty="0" err="1"/>
                        <a:t>CodLivro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Cod_Autor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78028"/>
                  </a:ext>
                </a:extLst>
              </a:tr>
              <a:tr h="3017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19985"/>
                  </a:ext>
                </a:extLst>
              </a:tr>
              <a:tr h="3017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95780"/>
                  </a:ext>
                </a:extLst>
              </a:tr>
              <a:tr h="3017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02633"/>
                  </a:ext>
                </a:extLst>
              </a:tr>
            </a:tbl>
          </a:graphicData>
        </a:graphic>
      </p:graphicFrame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331CBA1-2741-1ACB-2FF2-5A575872BA3F}"/>
              </a:ext>
            </a:extLst>
          </p:cNvPr>
          <p:cNvCxnSpPr/>
          <p:nvPr/>
        </p:nvCxnSpPr>
        <p:spPr>
          <a:xfrm rot="16200000" flipH="1">
            <a:off x="-160640" y="2557059"/>
            <a:ext cx="1521997" cy="642993"/>
          </a:xfrm>
          <a:prstGeom prst="bentConnector3">
            <a:avLst>
              <a:gd name="adj1" fmla="val 99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9B10678-1E2A-D45E-A32F-C34782790315}"/>
              </a:ext>
            </a:extLst>
          </p:cNvPr>
          <p:cNvSpPr/>
          <p:nvPr/>
        </p:nvSpPr>
        <p:spPr>
          <a:xfrm>
            <a:off x="4277226" y="3561347"/>
            <a:ext cx="542129" cy="1666374"/>
          </a:xfrm>
          <a:custGeom>
            <a:avLst/>
            <a:gdLst>
              <a:gd name="connsiteX0" fmla="*/ 0 w 542129"/>
              <a:gd name="connsiteY0" fmla="*/ 1666374 h 1666374"/>
              <a:gd name="connsiteX1" fmla="*/ 541421 w 542129"/>
              <a:gd name="connsiteY1" fmla="*/ 739942 h 1666374"/>
              <a:gd name="connsiteX2" fmla="*/ 114300 w 542129"/>
              <a:gd name="connsiteY2" fmla="*/ 0 h 16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129" h="1666374">
                <a:moveTo>
                  <a:pt x="0" y="1666374"/>
                </a:moveTo>
                <a:cubicBezTo>
                  <a:pt x="261185" y="1342022"/>
                  <a:pt x="522371" y="1017671"/>
                  <a:pt x="541421" y="739942"/>
                </a:cubicBezTo>
                <a:cubicBezTo>
                  <a:pt x="560471" y="462213"/>
                  <a:pt x="189497" y="132347"/>
                  <a:pt x="114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6493A7E-F344-1CA7-C7E3-3A271C7803FD}"/>
              </a:ext>
            </a:extLst>
          </p:cNvPr>
          <p:cNvSpPr/>
          <p:nvPr/>
        </p:nvSpPr>
        <p:spPr>
          <a:xfrm>
            <a:off x="7880684" y="3621505"/>
            <a:ext cx="739942" cy="1576137"/>
          </a:xfrm>
          <a:custGeom>
            <a:avLst/>
            <a:gdLst>
              <a:gd name="connsiteX0" fmla="*/ 739942 w 739942"/>
              <a:gd name="connsiteY0" fmla="*/ 1576137 h 1576137"/>
              <a:gd name="connsiteX1" fmla="*/ 0 w 739942"/>
              <a:gd name="connsiteY1" fmla="*/ 0 h 157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9942" h="1576137">
                <a:moveTo>
                  <a:pt x="739942" y="1576137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2E9B859-72CA-95D4-7B3D-0C22B9CE8149}"/>
              </a:ext>
            </a:extLst>
          </p:cNvPr>
          <p:cNvSpPr/>
          <p:nvPr/>
        </p:nvSpPr>
        <p:spPr>
          <a:xfrm>
            <a:off x="0" y="2123574"/>
            <a:ext cx="5213285" cy="1389647"/>
          </a:xfrm>
          <a:custGeom>
            <a:avLst/>
            <a:gdLst>
              <a:gd name="connsiteX0" fmla="*/ 5380617 w 5380617"/>
              <a:gd name="connsiteY0" fmla="*/ 1389647 h 1389647"/>
              <a:gd name="connsiteX1" fmla="*/ 3593927 w 5380617"/>
              <a:gd name="connsiteY1" fmla="*/ 1076826 h 1389647"/>
              <a:gd name="connsiteX2" fmla="*/ 219069 w 5380617"/>
              <a:gd name="connsiteY2" fmla="*/ 1076826 h 1389647"/>
              <a:gd name="connsiteX3" fmla="*/ 315322 w 5380617"/>
              <a:gd name="connsiteY3" fmla="*/ 0 h 138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0617" h="1389647">
                <a:moveTo>
                  <a:pt x="5380617" y="1389647"/>
                </a:moveTo>
                <a:cubicBezTo>
                  <a:pt x="4917401" y="1259305"/>
                  <a:pt x="4454185" y="1128963"/>
                  <a:pt x="3593927" y="1076826"/>
                </a:cubicBezTo>
                <a:cubicBezTo>
                  <a:pt x="2733669" y="1024689"/>
                  <a:pt x="765503" y="1256297"/>
                  <a:pt x="219069" y="1076826"/>
                </a:cubicBezTo>
                <a:cubicBezTo>
                  <a:pt x="-327365" y="897355"/>
                  <a:pt x="321338" y="96253"/>
                  <a:pt x="31532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37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 err="1"/>
              <a:t>Demonstração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04A15-F9DF-6EF9-FD05-A36BE90DE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142" y="2322095"/>
            <a:ext cx="8023058" cy="680981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bonito (?), mas, 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  <a:r>
              <a:rPr lang="en-US" dirty="0"/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3492446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obrigado</a:t>
            </a:r>
            <a:r>
              <a:rPr lang="en-US" dirty="0"/>
              <a:t>!</a:t>
            </a:r>
          </a:p>
        </p:txBody>
      </p:sp>
      <p:sp>
        <p:nvSpPr>
          <p:cNvPr id="7" name="CaixaDeTexto 21">
            <a:extLst>
              <a:ext uri="{FF2B5EF4-FFF2-40B4-BE49-F238E27FC236}">
                <a16:creationId xmlns:a16="http://schemas.microsoft.com/office/drawing/2014/main" id="{D221C36C-38D4-9090-2F9B-9A9BE187DFF3}"/>
              </a:ext>
            </a:extLst>
          </p:cNvPr>
          <p:cNvSpPr txBox="1"/>
          <p:nvPr/>
        </p:nvSpPr>
        <p:spPr>
          <a:xfrm>
            <a:off x="4699011" y="2362502"/>
            <a:ext cx="188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@loganmerazzi</a:t>
            </a:r>
            <a:endParaRPr lang="en-US" dirty="0"/>
          </a:p>
        </p:txBody>
      </p:sp>
      <p:sp>
        <p:nvSpPr>
          <p:cNvPr id="9" name="CaixaDeTexto 22">
            <a:extLst>
              <a:ext uri="{FF2B5EF4-FFF2-40B4-BE49-F238E27FC236}">
                <a16:creationId xmlns:a16="http://schemas.microsoft.com/office/drawing/2014/main" id="{2A419F40-56BB-9CEC-AD53-BC9458A70E85}"/>
              </a:ext>
            </a:extLst>
          </p:cNvPr>
          <p:cNvSpPr txBox="1"/>
          <p:nvPr/>
        </p:nvSpPr>
        <p:spPr>
          <a:xfrm>
            <a:off x="4703503" y="2755170"/>
            <a:ext cx="217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/in/loganmerazzi</a:t>
            </a:r>
            <a:endParaRPr lang="en-US" dirty="0"/>
          </a:p>
        </p:txBody>
      </p:sp>
      <p:pic>
        <p:nvPicPr>
          <p:cNvPr id="11" name="Imagem 13">
            <a:extLst>
              <a:ext uri="{FF2B5EF4-FFF2-40B4-BE49-F238E27FC236}">
                <a16:creationId xmlns:a16="http://schemas.microsoft.com/office/drawing/2014/main" id="{D24B0B82-6AB2-D0B3-DB8B-58D451E31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561" y="2432019"/>
            <a:ext cx="345594" cy="271054"/>
          </a:xfrm>
          <a:prstGeom prst="rect">
            <a:avLst/>
          </a:prstGeom>
        </p:spPr>
      </p:pic>
      <p:pic>
        <p:nvPicPr>
          <p:cNvPr id="13" name="Imagem 14">
            <a:extLst>
              <a:ext uri="{FF2B5EF4-FFF2-40B4-BE49-F238E27FC236}">
                <a16:creationId xmlns:a16="http://schemas.microsoft.com/office/drawing/2014/main" id="{AC6E2A20-9E10-1D5E-9F14-06E9A8441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4368585" y="2811590"/>
            <a:ext cx="261545" cy="261544"/>
          </a:xfrm>
          <a:prstGeom prst="rect">
            <a:avLst/>
          </a:prstGeom>
        </p:spPr>
      </p:pic>
      <p:sp>
        <p:nvSpPr>
          <p:cNvPr id="14" name="CaixaDeTexto 1">
            <a:extLst>
              <a:ext uri="{FF2B5EF4-FFF2-40B4-BE49-F238E27FC236}">
                <a16:creationId xmlns:a16="http://schemas.microsoft.com/office/drawing/2014/main" id="{F2A3F8B3-7EDF-BAD5-6C1E-9FA710E832AC}"/>
              </a:ext>
            </a:extLst>
          </p:cNvPr>
          <p:cNvSpPr txBox="1"/>
          <p:nvPr/>
        </p:nvSpPr>
        <p:spPr>
          <a:xfrm>
            <a:off x="4326561" y="3992983"/>
            <a:ext cx="499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http://blog.merazzi.com.br</a:t>
            </a:r>
          </a:p>
        </p:txBody>
      </p:sp>
      <p:sp>
        <p:nvSpPr>
          <p:cNvPr id="15" name="CaixaDeTexto 2">
            <a:extLst>
              <a:ext uri="{FF2B5EF4-FFF2-40B4-BE49-F238E27FC236}">
                <a16:creationId xmlns:a16="http://schemas.microsoft.com/office/drawing/2014/main" id="{E4240AC9-4562-4729-F783-FB4EBDA91FE7}"/>
              </a:ext>
            </a:extLst>
          </p:cNvPr>
          <p:cNvSpPr txBox="1"/>
          <p:nvPr/>
        </p:nvSpPr>
        <p:spPr>
          <a:xfrm>
            <a:off x="4703503" y="3145072"/>
            <a:ext cx="289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logan@merazzi.com.br</a:t>
            </a:r>
          </a:p>
        </p:txBody>
      </p:sp>
      <p:pic>
        <p:nvPicPr>
          <p:cNvPr id="16" name="Imagem 6" descr="Uma imagem contendo branco, preto&#10;&#10;Descrição gerada automaticamente">
            <a:extLst>
              <a:ext uri="{FF2B5EF4-FFF2-40B4-BE49-F238E27FC236}">
                <a16:creationId xmlns:a16="http://schemas.microsoft.com/office/drawing/2014/main" id="{119C5825-76E9-2AFD-A4AA-81A91A80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339" y="3181652"/>
            <a:ext cx="335818" cy="3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07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SOBRE MIM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0500" y="2113182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/>
              <a:t>Engenheiro</a:t>
            </a:r>
            <a:r>
              <a:rPr lang="en-US" sz="2000" dirty="0"/>
              <a:t> de Dados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Databricks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Clouds Microsoft e GCP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12 </a:t>
            </a:r>
            <a:r>
              <a:rPr lang="en-US" sz="2000" dirty="0" err="1"/>
              <a:t>anos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DBA SQL Server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Na TI </a:t>
            </a:r>
            <a:r>
              <a:rPr lang="en-US" sz="2000" dirty="0" err="1"/>
              <a:t>desde</a:t>
            </a:r>
            <a:r>
              <a:rPr lang="en-US" sz="2000" dirty="0"/>
              <a:t> o </a:t>
            </a:r>
            <a:r>
              <a:rPr lang="en-US" sz="2000" dirty="0" err="1"/>
              <a:t>século</a:t>
            </a:r>
            <a:r>
              <a:rPr lang="en-US" sz="2000" dirty="0"/>
              <a:t> </a:t>
            </a:r>
            <a:r>
              <a:rPr lang="en-US" sz="2000" dirty="0" err="1"/>
              <a:t>passado</a:t>
            </a:r>
            <a:r>
              <a:rPr lang="en-US" sz="2000" dirty="0"/>
              <a:t> (</a:t>
            </a:r>
            <a:r>
              <a:rPr lang="en-US" sz="2000" dirty="0" err="1"/>
              <a:t>várias</a:t>
            </a:r>
            <a:r>
              <a:rPr lang="en-US" sz="2000" dirty="0"/>
              <a:t> </a:t>
            </a:r>
            <a:r>
              <a:rPr lang="en-US" sz="2000" dirty="0" err="1"/>
              <a:t>áreas</a:t>
            </a:r>
            <a:r>
              <a:rPr lang="en-US" sz="2000" dirty="0"/>
              <a:t> de </a:t>
            </a:r>
            <a:r>
              <a:rPr lang="en-US" sz="2000" dirty="0" err="1"/>
              <a:t>atuação</a:t>
            </a:r>
            <a:r>
              <a:rPr lang="en-US" sz="20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Me </a:t>
            </a:r>
            <a:r>
              <a:rPr lang="en-US" sz="2000" dirty="0" err="1"/>
              <a:t>encontre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:</a:t>
            </a:r>
          </a:p>
          <a:p>
            <a:pPr lvl="1"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7" name="CaixaDeTexto 21">
            <a:extLst>
              <a:ext uri="{FF2B5EF4-FFF2-40B4-BE49-F238E27FC236}">
                <a16:creationId xmlns:a16="http://schemas.microsoft.com/office/drawing/2014/main" id="{A70800DB-10D8-690B-5A54-E9102A798C02}"/>
              </a:ext>
            </a:extLst>
          </p:cNvPr>
          <p:cNvSpPr txBox="1"/>
          <p:nvPr/>
        </p:nvSpPr>
        <p:spPr>
          <a:xfrm>
            <a:off x="5004956" y="4480060"/>
            <a:ext cx="188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@loganmerazzi</a:t>
            </a:r>
            <a:endParaRPr lang="en-US" dirty="0"/>
          </a:p>
        </p:txBody>
      </p:sp>
      <p:sp>
        <p:nvSpPr>
          <p:cNvPr id="9" name="CaixaDeTexto 22">
            <a:extLst>
              <a:ext uri="{FF2B5EF4-FFF2-40B4-BE49-F238E27FC236}">
                <a16:creationId xmlns:a16="http://schemas.microsoft.com/office/drawing/2014/main" id="{55913E16-A515-88D7-81FA-FA5251560F34}"/>
              </a:ext>
            </a:extLst>
          </p:cNvPr>
          <p:cNvSpPr txBox="1"/>
          <p:nvPr/>
        </p:nvSpPr>
        <p:spPr>
          <a:xfrm>
            <a:off x="5009448" y="4872728"/>
            <a:ext cx="217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/in/loganmerazzi</a:t>
            </a:r>
            <a:endParaRPr lang="en-US" dirty="0"/>
          </a:p>
        </p:txBody>
      </p:sp>
      <p:pic>
        <p:nvPicPr>
          <p:cNvPr id="11" name="Imagem 13">
            <a:extLst>
              <a:ext uri="{FF2B5EF4-FFF2-40B4-BE49-F238E27FC236}">
                <a16:creationId xmlns:a16="http://schemas.microsoft.com/office/drawing/2014/main" id="{9D4A4A2D-5724-1E3E-C9C4-169C9C36E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506" y="4549577"/>
            <a:ext cx="345594" cy="271054"/>
          </a:xfrm>
          <a:prstGeom prst="rect">
            <a:avLst/>
          </a:prstGeom>
        </p:spPr>
      </p:pic>
      <p:pic>
        <p:nvPicPr>
          <p:cNvPr id="13" name="Imagem 14">
            <a:extLst>
              <a:ext uri="{FF2B5EF4-FFF2-40B4-BE49-F238E27FC236}">
                <a16:creationId xmlns:a16="http://schemas.microsoft.com/office/drawing/2014/main" id="{11258E80-1E81-CBFA-50E0-0FC1DA91E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4674530" y="4929148"/>
            <a:ext cx="261545" cy="261544"/>
          </a:xfrm>
          <a:prstGeom prst="rect">
            <a:avLst/>
          </a:prstGeom>
        </p:spPr>
      </p:pic>
      <p:sp>
        <p:nvSpPr>
          <p:cNvPr id="14" name="CaixaDeTexto 1">
            <a:extLst>
              <a:ext uri="{FF2B5EF4-FFF2-40B4-BE49-F238E27FC236}">
                <a16:creationId xmlns:a16="http://schemas.microsoft.com/office/drawing/2014/main" id="{6AA9C411-A01F-EF5E-97F1-58BDF6802D67}"/>
              </a:ext>
            </a:extLst>
          </p:cNvPr>
          <p:cNvSpPr txBox="1"/>
          <p:nvPr/>
        </p:nvSpPr>
        <p:spPr>
          <a:xfrm>
            <a:off x="5411358" y="5818818"/>
            <a:ext cx="499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http://blog.merazzi.com.br</a:t>
            </a:r>
          </a:p>
        </p:txBody>
      </p:sp>
      <p:sp>
        <p:nvSpPr>
          <p:cNvPr id="15" name="CaixaDeTexto 2">
            <a:extLst>
              <a:ext uri="{FF2B5EF4-FFF2-40B4-BE49-F238E27FC236}">
                <a16:creationId xmlns:a16="http://schemas.microsoft.com/office/drawing/2014/main" id="{537D0D1D-1190-7C7C-3A80-06129C1C3557}"/>
              </a:ext>
            </a:extLst>
          </p:cNvPr>
          <p:cNvSpPr txBox="1"/>
          <p:nvPr/>
        </p:nvSpPr>
        <p:spPr>
          <a:xfrm>
            <a:off x="5009448" y="5262630"/>
            <a:ext cx="289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logan@merazzi.com.br</a:t>
            </a:r>
          </a:p>
        </p:txBody>
      </p:sp>
      <p:pic>
        <p:nvPicPr>
          <p:cNvPr id="16" name="Imagem 6" descr="Uma imagem contendo branco, preto&#10;&#10;Descrição gerada automaticamente">
            <a:extLst>
              <a:ext uri="{FF2B5EF4-FFF2-40B4-BE49-F238E27FC236}">
                <a16:creationId xmlns:a16="http://schemas.microsoft.com/office/drawing/2014/main" id="{CD46D7E7-3924-1C27-8E4D-FAB5FEB5A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284" y="5299210"/>
            <a:ext cx="335818" cy="3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SGBD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0500" y="2113182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“Sistema </a:t>
            </a:r>
            <a:r>
              <a:rPr lang="en-US" sz="2000" dirty="0" err="1"/>
              <a:t>Gerenciador</a:t>
            </a:r>
            <a:r>
              <a:rPr lang="en-US" sz="2000" dirty="0"/>
              <a:t> de Banco de Dados”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DBMS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inglês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É o local </a:t>
            </a:r>
            <a:r>
              <a:rPr lang="en-US" sz="2000" dirty="0" err="1"/>
              <a:t>onde</a:t>
            </a:r>
            <a:r>
              <a:rPr lang="en-US" sz="2000" dirty="0"/>
              <a:t> </a:t>
            </a:r>
            <a:r>
              <a:rPr lang="en-US" sz="2000" dirty="0" err="1"/>
              <a:t>você</a:t>
            </a:r>
            <a:r>
              <a:rPr lang="en-US" sz="2000" dirty="0"/>
              <a:t> </a:t>
            </a:r>
            <a:r>
              <a:rPr lang="en-US" sz="2000" dirty="0" err="1"/>
              <a:t>irá</a:t>
            </a:r>
            <a:r>
              <a:rPr lang="en-US" sz="2000" dirty="0"/>
              <a:t> se </a:t>
            </a:r>
            <a:r>
              <a:rPr lang="en-US" sz="2000" dirty="0" err="1"/>
              <a:t>conectar</a:t>
            </a:r>
            <a:r>
              <a:rPr lang="en-US" sz="2000" dirty="0"/>
              <a:t> para </a:t>
            </a:r>
            <a:r>
              <a:rPr lang="en-US" sz="2000" dirty="0" err="1"/>
              <a:t>realizar</a:t>
            </a:r>
            <a:r>
              <a:rPr lang="en-US" sz="2000" dirty="0"/>
              <a:t> as </a:t>
            </a:r>
            <a:r>
              <a:rPr lang="en-US" sz="2000" dirty="0" err="1"/>
              <a:t>tarefas</a:t>
            </a:r>
            <a:r>
              <a:rPr lang="en-US" sz="2000" dirty="0"/>
              <a:t> no banco de dados</a:t>
            </a:r>
          </a:p>
          <a:p>
            <a:pPr lvl="1">
              <a:lnSpc>
                <a:spcPct val="100000"/>
              </a:lnSpc>
            </a:pPr>
            <a:r>
              <a:rPr lang="en-US" sz="1800" b="1" dirty="0"/>
              <a:t>NÃO É “O” BANCO DE DADOS!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SQL Server, Oracle, MySQL, </a:t>
            </a:r>
            <a:r>
              <a:rPr lang="en-US" sz="2000" dirty="0" err="1"/>
              <a:t>postgreSQL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alguns</a:t>
            </a:r>
            <a:r>
              <a:rPr lang="en-US" sz="2000" dirty="0"/>
              <a:t> </a:t>
            </a:r>
            <a:r>
              <a:rPr lang="en-US" sz="2000" dirty="0" err="1"/>
              <a:t>exemplos</a:t>
            </a:r>
            <a:r>
              <a:rPr lang="en-US" sz="2000" dirty="0"/>
              <a:t> de SGBDs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6150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“SQL”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0500" y="2113182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Structured Query Language</a:t>
            </a:r>
          </a:p>
          <a:p>
            <a:pPr>
              <a:lnSpc>
                <a:spcPct val="100000"/>
              </a:lnSpc>
            </a:pPr>
            <a:r>
              <a:rPr lang="en-US" sz="2000" dirty="0" err="1"/>
              <a:t>Padrão</a:t>
            </a:r>
            <a:r>
              <a:rPr lang="en-US" sz="2000" dirty="0"/>
              <a:t> ANSI</a:t>
            </a:r>
          </a:p>
          <a:p>
            <a:pPr>
              <a:lnSpc>
                <a:spcPct val="100000"/>
              </a:lnSpc>
            </a:pPr>
            <a:r>
              <a:rPr lang="en-US" sz="1800" b="1" dirty="0" err="1"/>
              <a:t>Cada</a:t>
            </a:r>
            <a:r>
              <a:rPr lang="en-US" sz="1800" b="1" dirty="0"/>
              <a:t> SGBD </a:t>
            </a:r>
            <a:r>
              <a:rPr lang="en-US" sz="1800" b="1" dirty="0" err="1"/>
              <a:t>possui</a:t>
            </a:r>
            <a:r>
              <a:rPr lang="en-US" sz="1800" b="1" dirty="0"/>
              <a:t> o </a:t>
            </a:r>
            <a:r>
              <a:rPr lang="en-US" sz="1800" b="1" dirty="0" err="1"/>
              <a:t>seu</a:t>
            </a:r>
            <a:r>
              <a:rPr lang="en-US" sz="1800" b="1" dirty="0"/>
              <a:t> </a:t>
            </a:r>
            <a:r>
              <a:rPr lang="en-US" sz="1800" b="1" dirty="0" err="1"/>
              <a:t>dialeto</a:t>
            </a:r>
            <a:endParaRPr lang="en-US" sz="1800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SQL Server: T-SQL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Oracle: </a:t>
            </a:r>
            <a:r>
              <a:rPr lang="en-US" sz="1800" dirty="0" err="1"/>
              <a:t>plSQL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MySQL: </a:t>
            </a:r>
            <a:r>
              <a:rPr lang="en-US" sz="1800" dirty="0" err="1"/>
              <a:t>Diz</a:t>
            </a:r>
            <a:r>
              <a:rPr lang="en-US" sz="1800" dirty="0"/>
              <a:t> que é ANSI, mas </a:t>
            </a:r>
            <a:r>
              <a:rPr lang="en-US" sz="1800" dirty="0" err="1"/>
              <a:t>tem</a:t>
            </a:r>
            <a:r>
              <a:rPr lang="en-US" sz="1800" dirty="0"/>
              <a:t> </a:t>
            </a:r>
            <a:r>
              <a:rPr lang="en-US" sz="1800" dirty="0" err="1"/>
              <a:t>algumas</a:t>
            </a:r>
            <a:r>
              <a:rPr lang="en-US" sz="1800" dirty="0"/>
              <a:t> </a:t>
            </a:r>
            <a:r>
              <a:rPr lang="en-US" sz="1800" dirty="0" err="1"/>
              <a:t>diferenças</a:t>
            </a:r>
            <a:r>
              <a:rPr lang="en-US" sz="1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PostgreSQL: </a:t>
            </a:r>
            <a:r>
              <a:rPr lang="en-US" sz="1800" dirty="0" err="1"/>
              <a:t>pgSQL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000" dirty="0" err="1"/>
              <a:t>Hoje</a:t>
            </a:r>
            <a:r>
              <a:rPr lang="en-US" sz="2000" dirty="0"/>
              <a:t> </a:t>
            </a:r>
            <a:r>
              <a:rPr lang="en-US" sz="2000" dirty="0" err="1"/>
              <a:t>vamos</a:t>
            </a:r>
            <a:r>
              <a:rPr lang="en-US" sz="2000" dirty="0"/>
              <a:t> </a:t>
            </a:r>
            <a:r>
              <a:rPr lang="en-US" sz="2000" dirty="0" err="1"/>
              <a:t>focar</a:t>
            </a:r>
            <a:r>
              <a:rPr lang="en-US" sz="2000" dirty="0"/>
              <a:t> no T-SQL, mas </a:t>
            </a:r>
            <a:r>
              <a:rPr lang="en-US" sz="2000" dirty="0" err="1"/>
              <a:t>muita</a:t>
            </a:r>
            <a:r>
              <a:rPr lang="en-US" sz="2000" dirty="0"/>
              <a:t> </a:t>
            </a:r>
            <a:r>
              <a:rPr lang="en-US" sz="2000" dirty="0" err="1"/>
              <a:t>coisa</a:t>
            </a:r>
            <a:r>
              <a:rPr lang="en-US" sz="2000" dirty="0"/>
              <a:t> </a:t>
            </a:r>
            <a:r>
              <a:rPr lang="en-US" sz="2000" dirty="0" err="1"/>
              <a:t>servirá</a:t>
            </a:r>
            <a:r>
              <a:rPr lang="en-US" sz="2000" dirty="0"/>
              <a:t> para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demais</a:t>
            </a:r>
            <a:r>
              <a:rPr lang="en-US" sz="2000" dirty="0"/>
              <a:t> SGBDs</a:t>
            </a:r>
          </a:p>
        </p:txBody>
      </p:sp>
    </p:spTree>
    <p:extLst>
      <p:ext uri="{BB962C8B-B14F-4D97-AF65-F5344CB8AC3E}">
        <p14:creationId xmlns:p14="http://schemas.microsoft.com/office/powerpoint/2010/main" val="1502882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 err="1"/>
              <a:t>Modelagem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0500" y="2113182"/>
            <a:ext cx="7454077" cy="358978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000" dirty="0" err="1"/>
              <a:t>Formas</a:t>
            </a:r>
            <a:r>
              <a:rPr lang="en-US" sz="2000" dirty="0"/>
              <a:t> </a:t>
            </a:r>
            <a:r>
              <a:rPr lang="en-US" sz="2000" dirty="0" err="1"/>
              <a:t>normais</a:t>
            </a:r>
            <a:r>
              <a:rPr lang="en-US" sz="2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1600" dirty="0" err="1"/>
              <a:t>Essencial</a:t>
            </a:r>
            <a:r>
              <a:rPr lang="en-US" sz="1600" dirty="0"/>
              <a:t> para </a:t>
            </a:r>
            <a:r>
              <a:rPr lang="en-US" sz="1600" dirty="0" err="1"/>
              <a:t>entender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dados se </a:t>
            </a:r>
            <a:r>
              <a:rPr lang="en-US" sz="1600" dirty="0" err="1"/>
              <a:t>relacionam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800" dirty="0" err="1"/>
              <a:t>Exemplo</a:t>
            </a:r>
            <a:r>
              <a:rPr lang="en-US" sz="18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1800" dirty="0" err="1"/>
              <a:t>Livros</a:t>
            </a:r>
            <a:endParaRPr lang="en-US" sz="1800" dirty="0"/>
          </a:p>
          <a:p>
            <a:pPr lvl="2">
              <a:lnSpc>
                <a:spcPct val="100000"/>
              </a:lnSpc>
            </a:pPr>
            <a:r>
              <a:rPr lang="en-US" sz="1600" dirty="0"/>
              <a:t>Cod</a:t>
            </a:r>
          </a:p>
          <a:p>
            <a:pPr lvl="2">
              <a:lnSpc>
                <a:spcPct val="100000"/>
              </a:lnSpc>
            </a:pPr>
            <a:r>
              <a:rPr lang="en-US" sz="1600" dirty="0" err="1"/>
              <a:t>Autores</a:t>
            </a:r>
            <a:endParaRPr lang="en-US" sz="1600" dirty="0"/>
          </a:p>
          <a:p>
            <a:pPr lvl="2">
              <a:lnSpc>
                <a:spcPct val="100000"/>
              </a:lnSpc>
            </a:pPr>
            <a:r>
              <a:rPr lang="en-US" sz="1600" dirty="0" err="1"/>
              <a:t>Titulo</a:t>
            </a:r>
            <a:endParaRPr lang="en-US" sz="1600" dirty="0"/>
          </a:p>
          <a:p>
            <a:pPr lvl="2">
              <a:lnSpc>
                <a:spcPct val="100000"/>
              </a:lnSpc>
            </a:pPr>
            <a:r>
              <a:rPr lang="en-US" sz="1600" dirty="0" err="1"/>
              <a:t>Assuntos</a:t>
            </a:r>
            <a:endParaRPr lang="en-US" sz="1600" dirty="0"/>
          </a:p>
          <a:p>
            <a:pPr lvl="2">
              <a:lnSpc>
                <a:spcPct val="100000"/>
              </a:lnSpc>
            </a:pPr>
            <a:r>
              <a:rPr lang="en-US" sz="1600" dirty="0" err="1"/>
              <a:t>Editora</a:t>
            </a:r>
            <a:endParaRPr lang="en-US" sz="1600" dirty="0"/>
          </a:p>
          <a:p>
            <a:pPr lvl="2">
              <a:lnSpc>
                <a:spcPct val="100000"/>
              </a:lnSpc>
            </a:pPr>
            <a:r>
              <a:rPr lang="en-US" sz="1600" dirty="0" err="1"/>
              <a:t>Cidade_Editora</a:t>
            </a:r>
            <a:endParaRPr lang="en-US" sz="1600" dirty="0"/>
          </a:p>
          <a:p>
            <a:pPr lvl="2">
              <a:lnSpc>
                <a:spcPct val="100000"/>
              </a:lnSpc>
            </a:pPr>
            <a:r>
              <a:rPr lang="en-US" sz="1600" dirty="0" err="1"/>
              <a:t>Ano_publicacao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380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 err="1"/>
              <a:t>Modelagem</a:t>
            </a:r>
            <a:r>
              <a:rPr lang="en-US" dirty="0"/>
              <a:t>: </a:t>
            </a:r>
            <a:r>
              <a:rPr lang="en-US" dirty="0" err="1"/>
              <a:t>Início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0D738A-9BB0-243A-74C7-48D037887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297747"/>
              </p:ext>
            </p:extLst>
          </p:nvPr>
        </p:nvGraphicFramePr>
        <p:xfrm>
          <a:off x="42114" y="2446401"/>
          <a:ext cx="12149886" cy="1113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810">
                  <a:extLst>
                    <a:ext uri="{9D8B030D-6E8A-4147-A177-3AD203B41FA5}">
                      <a16:colId xmlns:a16="http://schemas.microsoft.com/office/drawing/2014/main" val="1293743082"/>
                    </a:ext>
                  </a:extLst>
                </a:gridCol>
                <a:gridCol w="1798721">
                  <a:extLst>
                    <a:ext uri="{9D8B030D-6E8A-4147-A177-3AD203B41FA5}">
                      <a16:colId xmlns:a16="http://schemas.microsoft.com/office/drawing/2014/main" val="716498780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238391716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623545544"/>
                    </a:ext>
                  </a:extLst>
                </a:gridCol>
                <a:gridCol w="1786690">
                  <a:extLst>
                    <a:ext uri="{9D8B030D-6E8A-4147-A177-3AD203B41FA5}">
                      <a16:colId xmlns:a16="http://schemas.microsoft.com/office/drawing/2014/main" val="4197742738"/>
                    </a:ext>
                  </a:extLst>
                </a:gridCol>
                <a:gridCol w="1997242">
                  <a:extLst>
                    <a:ext uri="{9D8B030D-6E8A-4147-A177-3AD203B41FA5}">
                      <a16:colId xmlns:a16="http://schemas.microsoft.com/office/drawing/2014/main" val="172315066"/>
                    </a:ext>
                  </a:extLst>
                </a:gridCol>
                <a:gridCol w="2133597">
                  <a:extLst>
                    <a:ext uri="{9D8B030D-6E8A-4147-A177-3AD203B41FA5}">
                      <a16:colId xmlns:a16="http://schemas.microsoft.com/office/drawing/2014/main" val="4168602814"/>
                    </a:ext>
                  </a:extLst>
                </a:gridCol>
              </a:tblGrid>
              <a:tr h="371669">
                <a:tc>
                  <a:txBody>
                    <a:bodyPr/>
                    <a:lstStyle/>
                    <a:p>
                      <a:r>
                        <a:rPr lang="en-US" dirty="0" err="1"/>
                        <a:t>Codigo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Titulo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Assuntos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Editora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Cidade_editora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Ano_publicacao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Romance; </a:t>
                      </a:r>
                      <a:r>
                        <a:rPr lang="en-US" dirty="0" err="1"/>
                        <a:t>Ficção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São Paulo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1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Carlos; Rafael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Filosofia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Salvador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026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ED5B9A-5463-81F9-4B28-CEDECDF964A9}"/>
              </a:ext>
            </a:extLst>
          </p:cNvPr>
          <p:cNvSpPr txBox="1"/>
          <p:nvPr/>
        </p:nvSpPr>
        <p:spPr>
          <a:xfrm>
            <a:off x="127053" y="1973220"/>
            <a:ext cx="90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Livros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75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 err="1"/>
              <a:t>Modelagem</a:t>
            </a:r>
            <a:r>
              <a:rPr lang="en-US" dirty="0"/>
              <a:t>: 1Fn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0D738A-9BB0-243A-74C7-48D037887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019853"/>
              </p:ext>
            </p:extLst>
          </p:nvPr>
        </p:nvGraphicFramePr>
        <p:xfrm>
          <a:off x="102268" y="2446401"/>
          <a:ext cx="12089730" cy="1855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02">
                  <a:extLst>
                    <a:ext uri="{9D8B030D-6E8A-4147-A177-3AD203B41FA5}">
                      <a16:colId xmlns:a16="http://schemas.microsoft.com/office/drawing/2014/main" val="1293743082"/>
                    </a:ext>
                  </a:extLst>
                </a:gridCol>
                <a:gridCol w="1786277">
                  <a:extLst>
                    <a:ext uri="{9D8B030D-6E8A-4147-A177-3AD203B41FA5}">
                      <a16:colId xmlns:a16="http://schemas.microsoft.com/office/drawing/2014/main" val="716498780"/>
                    </a:ext>
                  </a:extLst>
                </a:gridCol>
                <a:gridCol w="1069376">
                  <a:extLst>
                    <a:ext uri="{9D8B030D-6E8A-4147-A177-3AD203B41FA5}">
                      <a16:colId xmlns:a16="http://schemas.microsoft.com/office/drawing/2014/main" val="2383917167"/>
                    </a:ext>
                  </a:extLst>
                </a:gridCol>
                <a:gridCol w="2270185">
                  <a:extLst>
                    <a:ext uri="{9D8B030D-6E8A-4147-A177-3AD203B41FA5}">
                      <a16:colId xmlns:a16="http://schemas.microsoft.com/office/drawing/2014/main" val="3623545544"/>
                    </a:ext>
                  </a:extLst>
                </a:gridCol>
                <a:gridCol w="1774329">
                  <a:extLst>
                    <a:ext uri="{9D8B030D-6E8A-4147-A177-3AD203B41FA5}">
                      <a16:colId xmlns:a16="http://schemas.microsoft.com/office/drawing/2014/main" val="4197742738"/>
                    </a:ext>
                  </a:extLst>
                </a:gridCol>
                <a:gridCol w="1983425">
                  <a:extLst>
                    <a:ext uri="{9D8B030D-6E8A-4147-A177-3AD203B41FA5}">
                      <a16:colId xmlns:a16="http://schemas.microsoft.com/office/drawing/2014/main" val="172315066"/>
                    </a:ext>
                  </a:extLst>
                </a:gridCol>
                <a:gridCol w="2118836">
                  <a:extLst>
                    <a:ext uri="{9D8B030D-6E8A-4147-A177-3AD203B41FA5}">
                      <a16:colId xmlns:a16="http://schemas.microsoft.com/office/drawing/2014/main" val="4168602814"/>
                    </a:ext>
                  </a:extLst>
                </a:gridCol>
              </a:tblGrid>
              <a:tr h="371669">
                <a:tc>
                  <a:txBody>
                    <a:bodyPr/>
                    <a:lstStyle/>
                    <a:p>
                      <a:r>
                        <a:rPr lang="en-US" dirty="0" err="1"/>
                        <a:t>Codigo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Titulo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Assuntos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Editora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Cidade_editora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Ano_publicacao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São Paulo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1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São Paulo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9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Filosofia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Salvador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0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Rafael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Filosofia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Salvador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798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5DC099-11A3-009B-F9B4-B39B277AB9F8}"/>
              </a:ext>
            </a:extLst>
          </p:cNvPr>
          <p:cNvSpPr txBox="1"/>
          <p:nvPr/>
        </p:nvSpPr>
        <p:spPr>
          <a:xfrm>
            <a:off x="102268" y="1991268"/>
            <a:ext cx="81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Livros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05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 err="1"/>
              <a:t>Modelagem</a:t>
            </a:r>
            <a:r>
              <a:rPr lang="en-US" dirty="0"/>
              <a:t>: 2Fn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0D738A-9BB0-243A-74C7-48D037887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228911"/>
              </p:ext>
            </p:extLst>
          </p:nvPr>
        </p:nvGraphicFramePr>
        <p:xfrm>
          <a:off x="1183846" y="2446401"/>
          <a:ext cx="8036671" cy="1113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02">
                  <a:extLst>
                    <a:ext uri="{9D8B030D-6E8A-4147-A177-3AD203B41FA5}">
                      <a16:colId xmlns:a16="http://schemas.microsoft.com/office/drawing/2014/main" val="1293743082"/>
                    </a:ext>
                  </a:extLst>
                </a:gridCol>
                <a:gridCol w="1072779">
                  <a:extLst>
                    <a:ext uri="{9D8B030D-6E8A-4147-A177-3AD203B41FA5}">
                      <a16:colId xmlns:a16="http://schemas.microsoft.com/office/drawing/2014/main" val="2383917167"/>
                    </a:ext>
                  </a:extLst>
                </a:gridCol>
                <a:gridCol w="1774329">
                  <a:extLst>
                    <a:ext uri="{9D8B030D-6E8A-4147-A177-3AD203B41FA5}">
                      <a16:colId xmlns:a16="http://schemas.microsoft.com/office/drawing/2014/main" val="4197742738"/>
                    </a:ext>
                  </a:extLst>
                </a:gridCol>
                <a:gridCol w="1983425">
                  <a:extLst>
                    <a:ext uri="{9D8B030D-6E8A-4147-A177-3AD203B41FA5}">
                      <a16:colId xmlns:a16="http://schemas.microsoft.com/office/drawing/2014/main" val="172315066"/>
                    </a:ext>
                  </a:extLst>
                </a:gridCol>
                <a:gridCol w="2118836">
                  <a:extLst>
                    <a:ext uri="{9D8B030D-6E8A-4147-A177-3AD203B41FA5}">
                      <a16:colId xmlns:a16="http://schemas.microsoft.com/office/drawing/2014/main" val="4168602814"/>
                    </a:ext>
                  </a:extLst>
                </a:gridCol>
              </a:tblGrid>
              <a:tr h="371669">
                <a:tc>
                  <a:txBody>
                    <a:bodyPr/>
                    <a:lstStyle/>
                    <a:p>
                      <a:r>
                        <a:rPr lang="en-US" dirty="0" err="1"/>
                        <a:t>Codigo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Titulo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Editora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Cidade_editora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Ano_publicacao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São Paulo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1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Salvador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026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972801-D433-7172-6BDE-BD102D8D769E}"/>
              </a:ext>
            </a:extLst>
          </p:cNvPr>
          <p:cNvSpPr txBox="1"/>
          <p:nvPr/>
        </p:nvSpPr>
        <p:spPr>
          <a:xfrm>
            <a:off x="1119024" y="2077069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Livros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158A8-61E3-2A8E-40CB-E0EA533CBF68}"/>
              </a:ext>
            </a:extLst>
          </p:cNvPr>
          <p:cNvSpPr txBox="1"/>
          <p:nvPr/>
        </p:nvSpPr>
        <p:spPr>
          <a:xfrm>
            <a:off x="8001204" y="3767448"/>
            <a:ext cx="170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AutorAssunto</a:t>
            </a:r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1D977D4-56AD-CBDA-2B50-B0B67C3EEC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007930"/>
              </p:ext>
            </p:extLst>
          </p:nvPr>
        </p:nvGraphicFramePr>
        <p:xfrm>
          <a:off x="4481459" y="4099827"/>
          <a:ext cx="514036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02">
                  <a:extLst>
                    <a:ext uri="{9D8B030D-6E8A-4147-A177-3AD203B41FA5}">
                      <a16:colId xmlns:a16="http://schemas.microsoft.com/office/drawing/2014/main" val="1293743082"/>
                    </a:ext>
                  </a:extLst>
                </a:gridCol>
                <a:gridCol w="1786277">
                  <a:extLst>
                    <a:ext uri="{9D8B030D-6E8A-4147-A177-3AD203B41FA5}">
                      <a16:colId xmlns:a16="http://schemas.microsoft.com/office/drawing/2014/main" val="716498780"/>
                    </a:ext>
                  </a:extLst>
                </a:gridCol>
                <a:gridCol w="2266782">
                  <a:extLst>
                    <a:ext uri="{9D8B030D-6E8A-4147-A177-3AD203B41FA5}">
                      <a16:colId xmlns:a16="http://schemas.microsoft.com/office/drawing/2014/main" val="3623545544"/>
                    </a:ext>
                  </a:extLst>
                </a:gridCol>
              </a:tblGrid>
              <a:tr h="328100">
                <a:tc>
                  <a:txBody>
                    <a:bodyPr/>
                    <a:lstStyle/>
                    <a:p>
                      <a:r>
                        <a:rPr lang="en-US" dirty="0" err="1"/>
                        <a:t>CodigoLivro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Assuntos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1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Ação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9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Filosofia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0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Rafael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Filosofia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79827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DD068AF-A6A1-D4A3-A9F6-53E5604F860B}"/>
              </a:ext>
            </a:extLst>
          </p:cNvPr>
          <p:cNvCxnSpPr>
            <a:cxnSpLocks/>
            <a:stCxn id="4" idx="1"/>
            <a:endCxn id="20" idx="1"/>
          </p:cNvCxnSpPr>
          <p:nvPr/>
        </p:nvCxnSpPr>
        <p:spPr>
          <a:xfrm rot="10800000" flipH="1" flipV="1">
            <a:off x="1183845" y="3003075"/>
            <a:ext cx="3142715" cy="2126890"/>
          </a:xfrm>
          <a:prstGeom prst="bentConnector3">
            <a:avLst>
              <a:gd name="adj1" fmla="val -7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A2D742E1-33D2-A120-35C1-B161C214A574}"/>
              </a:ext>
            </a:extLst>
          </p:cNvPr>
          <p:cNvSpPr/>
          <p:nvPr/>
        </p:nvSpPr>
        <p:spPr>
          <a:xfrm>
            <a:off x="4326561" y="4797592"/>
            <a:ext cx="154898" cy="6647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1F8CF4E-A94D-212A-8377-B80AA2E10543}"/>
              </a:ext>
            </a:extLst>
          </p:cNvPr>
          <p:cNvSpPr/>
          <p:nvPr/>
        </p:nvSpPr>
        <p:spPr>
          <a:xfrm>
            <a:off x="4326559" y="5525502"/>
            <a:ext cx="154899" cy="697765"/>
          </a:xfrm>
          <a:prstGeom prst="leftBrace">
            <a:avLst>
              <a:gd name="adj1" fmla="val 8333"/>
              <a:gd name="adj2" fmla="val 508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ADD7A4F-70C4-DD7D-D848-A8A132913E2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227221" y="3351137"/>
            <a:ext cx="3099338" cy="2529165"/>
          </a:xfrm>
          <a:prstGeom prst="bentConnector3">
            <a:avLst>
              <a:gd name="adj1" fmla="val -196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931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 err="1"/>
              <a:t>Modelagem</a:t>
            </a:r>
            <a:r>
              <a:rPr lang="en-US" dirty="0"/>
              <a:t>: 3Fn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0D738A-9BB0-243A-74C7-48D037887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260414"/>
              </p:ext>
            </p:extLst>
          </p:nvPr>
        </p:nvGraphicFramePr>
        <p:xfrm>
          <a:off x="273176" y="2454666"/>
          <a:ext cx="5871465" cy="1113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977">
                  <a:extLst>
                    <a:ext uri="{9D8B030D-6E8A-4147-A177-3AD203B41FA5}">
                      <a16:colId xmlns:a16="http://schemas.microsoft.com/office/drawing/2014/main" val="1293743082"/>
                    </a:ext>
                  </a:extLst>
                </a:gridCol>
                <a:gridCol w="974558">
                  <a:extLst>
                    <a:ext uri="{9D8B030D-6E8A-4147-A177-3AD203B41FA5}">
                      <a16:colId xmlns:a16="http://schemas.microsoft.com/office/drawing/2014/main" val="2383917167"/>
                    </a:ext>
                  </a:extLst>
                </a:gridCol>
                <a:gridCol w="2117558">
                  <a:extLst>
                    <a:ext uri="{9D8B030D-6E8A-4147-A177-3AD203B41FA5}">
                      <a16:colId xmlns:a16="http://schemas.microsoft.com/office/drawing/2014/main" val="4168602814"/>
                    </a:ext>
                  </a:extLst>
                </a:gridCol>
                <a:gridCol w="1666372">
                  <a:extLst>
                    <a:ext uri="{9D8B030D-6E8A-4147-A177-3AD203B41FA5}">
                      <a16:colId xmlns:a16="http://schemas.microsoft.com/office/drawing/2014/main" val="1704637062"/>
                    </a:ext>
                  </a:extLst>
                </a:gridCol>
              </a:tblGrid>
              <a:tr h="371669">
                <a:tc>
                  <a:txBody>
                    <a:bodyPr/>
                    <a:lstStyle/>
                    <a:p>
                      <a:r>
                        <a:rPr lang="en-US" dirty="0" err="1"/>
                        <a:t>Codigo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Titulo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Ano_publicacao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Cod_Editora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1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026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972801-D433-7172-6BDE-BD102D8D769E}"/>
              </a:ext>
            </a:extLst>
          </p:cNvPr>
          <p:cNvSpPr txBox="1"/>
          <p:nvPr/>
        </p:nvSpPr>
        <p:spPr>
          <a:xfrm>
            <a:off x="256201" y="2076335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Livros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158A8-61E3-2A8E-40CB-E0EA533CBF68}"/>
              </a:ext>
            </a:extLst>
          </p:cNvPr>
          <p:cNvSpPr txBox="1"/>
          <p:nvPr/>
        </p:nvSpPr>
        <p:spPr>
          <a:xfrm>
            <a:off x="8001204" y="3767448"/>
            <a:ext cx="170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AutorAssunto</a:t>
            </a:r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1D977D4-56AD-CBDA-2B50-B0B67C3EEC01}"/>
              </a:ext>
            </a:extLst>
          </p:cNvPr>
          <p:cNvGraphicFramePr>
            <a:graphicFrameLocks/>
          </p:cNvGraphicFramePr>
          <p:nvPr/>
        </p:nvGraphicFramePr>
        <p:xfrm>
          <a:off x="4481459" y="4099827"/>
          <a:ext cx="514036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02">
                  <a:extLst>
                    <a:ext uri="{9D8B030D-6E8A-4147-A177-3AD203B41FA5}">
                      <a16:colId xmlns:a16="http://schemas.microsoft.com/office/drawing/2014/main" val="1293743082"/>
                    </a:ext>
                  </a:extLst>
                </a:gridCol>
                <a:gridCol w="1786277">
                  <a:extLst>
                    <a:ext uri="{9D8B030D-6E8A-4147-A177-3AD203B41FA5}">
                      <a16:colId xmlns:a16="http://schemas.microsoft.com/office/drawing/2014/main" val="716498780"/>
                    </a:ext>
                  </a:extLst>
                </a:gridCol>
                <a:gridCol w="2266782">
                  <a:extLst>
                    <a:ext uri="{9D8B030D-6E8A-4147-A177-3AD203B41FA5}">
                      <a16:colId xmlns:a16="http://schemas.microsoft.com/office/drawing/2014/main" val="3623545544"/>
                    </a:ext>
                  </a:extLst>
                </a:gridCol>
              </a:tblGrid>
              <a:tr h="328100">
                <a:tc>
                  <a:txBody>
                    <a:bodyPr/>
                    <a:lstStyle/>
                    <a:p>
                      <a:r>
                        <a:rPr lang="en-US" dirty="0" err="1"/>
                        <a:t>CodigoLivro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Assuntos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7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1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Ação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9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Filosofia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0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Rafael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Filosofia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79827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DD068AF-A6A1-D4A3-A9F6-53E5604F860B}"/>
              </a:ext>
            </a:extLst>
          </p:cNvPr>
          <p:cNvCxnSpPr>
            <a:cxnSpLocks/>
            <a:stCxn id="4" idx="1"/>
            <a:endCxn id="20" idx="1"/>
          </p:cNvCxnSpPr>
          <p:nvPr/>
        </p:nvCxnSpPr>
        <p:spPr>
          <a:xfrm rot="10800000" flipH="1" flipV="1">
            <a:off x="273175" y="3011339"/>
            <a:ext cx="4053385" cy="2118625"/>
          </a:xfrm>
          <a:prstGeom prst="bentConnector3">
            <a:avLst>
              <a:gd name="adj1" fmla="val -56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A2D742E1-33D2-A120-35C1-B161C214A574}"/>
              </a:ext>
            </a:extLst>
          </p:cNvPr>
          <p:cNvSpPr/>
          <p:nvPr/>
        </p:nvSpPr>
        <p:spPr>
          <a:xfrm>
            <a:off x="4326561" y="4797592"/>
            <a:ext cx="154898" cy="6647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1F8CF4E-A94D-212A-8377-B80AA2E10543}"/>
              </a:ext>
            </a:extLst>
          </p:cNvPr>
          <p:cNvSpPr/>
          <p:nvPr/>
        </p:nvSpPr>
        <p:spPr>
          <a:xfrm>
            <a:off x="4326559" y="5525502"/>
            <a:ext cx="154899" cy="697765"/>
          </a:xfrm>
          <a:prstGeom prst="leftBrace">
            <a:avLst>
              <a:gd name="adj1" fmla="val 8333"/>
              <a:gd name="adj2" fmla="val 508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ADD7A4F-70C4-DD7D-D848-A8A132913E2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71487" y="3344779"/>
            <a:ext cx="4055072" cy="2535523"/>
          </a:xfrm>
          <a:prstGeom prst="bentConnector3">
            <a:avLst>
              <a:gd name="adj1" fmla="val -32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D91A50-F3BE-82CE-1401-7E48599EA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730947"/>
              </p:ext>
            </p:extLst>
          </p:nvPr>
        </p:nvGraphicFramePr>
        <p:xfrm>
          <a:off x="8161070" y="2352574"/>
          <a:ext cx="375775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241">
                  <a:extLst>
                    <a:ext uri="{9D8B030D-6E8A-4147-A177-3AD203B41FA5}">
                      <a16:colId xmlns:a16="http://schemas.microsoft.com/office/drawing/2014/main" val="1394570795"/>
                    </a:ext>
                  </a:extLst>
                </a:gridCol>
                <a:gridCol w="1205241">
                  <a:extLst>
                    <a:ext uri="{9D8B030D-6E8A-4147-A177-3AD203B41FA5}">
                      <a16:colId xmlns:a16="http://schemas.microsoft.com/office/drawing/2014/main" val="2343756068"/>
                    </a:ext>
                  </a:extLst>
                </a:gridCol>
                <a:gridCol w="1347272">
                  <a:extLst>
                    <a:ext uri="{9D8B030D-6E8A-4147-A177-3AD203B41FA5}">
                      <a16:colId xmlns:a16="http://schemas.microsoft.com/office/drawing/2014/main" val="1721172385"/>
                    </a:ext>
                  </a:extLst>
                </a:gridCol>
              </a:tblGrid>
              <a:tr h="371669">
                <a:tc>
                  <a:txBody>
                    <a:bodyPr/>
                    <a:lstStyle/>
                    <a:p>
                      <a:r>
                        <a:rPr lang="en-US" dirty="0" err="1"/>
                        <a:t>Codigo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Editora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Cidade_editora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73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São Paulo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55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Salvador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9697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D65BC75-8E57-94EA-FD0F-47C4447BFD63}"/>
              </a:ext>
            </a:extLst>
          </p:cNvPr>
          <p:cNvSpPr txBox="1"/>
          <p:nvPr/>
        </p:nvSpPr>
        <p:spPr>
          <a:xfrm>
            <a:off x="11023749" y="2054037"/>
            <a:ext cx="103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Editora</a:t>
            </a:r>
            <a:endParaRPr lang="en-US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022024B-0DEC-0F33-9767-F1FBE2386E4E}"/>
              </a:ext>
            </a:extLst>
          </p:cNvPr>
          <p:cNvCxnSpPr/>
          <p:nvPr/>
        </p:nvCxnSpPr>
        <p:spPr>
          <a:xfrm>
            <a:off x="6144641" y="3011339"/>
            <a:ext cx="2016429" cy="1830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465C441-4867-CFEA-303D-117A39C6EDCA}"/>
              </a:ext>
            </a:extLst>
          </p:cNvPr>
          <p:cNvCxnSpPr/>
          <p:nvPr/>
        </p:nvCxnSpPr>
        <p:spPr>
          <a:xfrm>
            <a:off x="6144641" y="3429000"/>
            <a:ext cx="2016429" cy="1390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47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907</TotalTime>
  <Words>562</Words>
  <Application>Microsoft Office PowerPoint</Application>
  <PresentationFormat>Widescreen</PresentationFormat>
  <Paragraphs>287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Vapor Trail</vt:lpstr>
      <vt:lpstr>‘INTRODUÇÃO’ à banco de dados  (usando SQL SERVEr)</vt:lpstr>
      <vt:lpstr>SOBRE MIM</vt:lpstr>
      <vt:lpstr>SGBD</vt:lpstr>
      <vt:lpstr>“SQL”</vt:lpstr>
      <vt:lpstr>Modelagem</vt:lpstr>
      <vt:lpstr>Modelagem: Início</vt:lpstr>
      <vt:lpstr>Modelagem: 1Fn</vt:lpstr>
      <vt:lpstr>Modelagem: 2Fn</vt:lpstr>
      <vt:lpstr>Modelagem: 3Fn</vt:lpstr>
      <vt:lpstr>Modelagem: 4Fn</vt:lpstr>
      <vt:lpstr>Modelagem</vt:lpstr>
      <vt:lpstr>Modelagem</vt:lpstr>
      <vt:lpstr>Demonstração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‘INTRODUÇÃO’ à banco de dados  (usando SQL SERVEr)</dc:title>
  <dc:creator>Logan D. Merazzi</dc:creator>
  <cp:lastModifiedBy>Logan D. Merazzi</cp:lastModifiedBy>
  <cp:revision>2</cp:revision>
  <dcterms:created xsi:type="dcterms:W3CDTF">2022-07-12T12:23:03Z</dcterms:created>
  <dcterms:modified xsi:type="dcterms:W3CDTF">2022-07-13T09:55:59Z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