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/>
    <p:restoredTop sz="94648"/>
  </p:normalViewPr>
  <p:slideViewPr>
    <p:cSldViewPr snapToGrid="0">
      <p:cViewPr varScale="1">
        <p:scale>
          <a:sx n="117" d="100"/>
          <a:sy n="117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073E6-9043-5243-A5D2-F76350C1101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9AA87AC-22B0-284B-AB81-E7661894A3AB}">
      <dgm:prSet phldrT="[Text]"/>
      <dgm:spPr/>
      <dgm:t>
        <a:bodyPr/>
        <a:lstStyle/>
        <a:p>
          <a:r>
            <a:rPr lang="en-US" dirty="0"/>
            <a:t>API Request</a:t>
          </a:r>
        </a:p>
      </dgm:t>
    </dgm:pt>
    <dgm:pt modelId="{F50FA2AE-A104-DB46-889B-F8FD6A5170BA}" type="parTrans" cxnId="{9B2D8076-33F5-5F49-9A41-646F1AE9507A}">
      <dgm:prSet/>
      <dgm:spPr/>
      <dgm:t>
        <a:bodyPr/>
        <a:lstStyle/>
        <a:p>
          <a:endParaRPr lang="en-US"/>
        </a:p>
      </dgm:t>
    </dgm:pt>
    <dgm:pt modelId="{499FF462-3239-B047-834A-DC21CFC5F0F1}" type="sibTrans" cxnId="{9B2D8076-33F5-5F49-9A41-646F1AE9507A}">
      <dgm:prSet/>
      <dgm:spPr/>
      <dgm:t>
        <a:bodyPr/>
        <a:lstStyle/>
        <a:p>
          <a:endParaRPr lang="en-US"/>
        </a:p>
      </dgm:t>
    </dgm:pt>
    <dgm:pt modelId="{239124F1-6BBF-9948-96B0-1AAB28F4DA6A}">
      <dgm:prSet phldrT="[Text]"/>
      <dgm:spPr/>
      <dgm:t>
        <a:bodyPr/>
        <a:lstStyle/>
        <a:p>
          <a:r>
            <a:rPr lang="en-US" dirty="0"/>
            <a:t>Parallel Fetching</a:t>
          </a:r>
        </a:p>
      </dgm:t>
    </dgm:pt>
    <dgm:pt modelId="{5B42CC2A-D643-D245-BBB5-1ABF8529E96A}" type="parTrans" cxnId="{0C900A42-2C06-4D43-B63F-C206B61C66CF}">
      <dgm:prSet/>
      <dgm:spPr/>
      <dgm:t>
        <a:bodyPr/>
        <a:lstStyle/>
        <a:p>
          <a:endParaRPr lang="en-US"/>
        </a:p>
      </dgm:t>
    </dgm:pt>
    <dgm:pt modelId="{1FDC24F3-CFCB-414D-892E-4D7E960B5288}" type="sibTrans" cxnId="{0C900A42-2C06-4D43-B63F-C206B61C66CF}">
      <dgm:prSet/>
      <dgm:spPr/>
      <dgm:t>
        <a:bodyPr/>
        <a:lstStyle/>
        <a:p>
          <a:endParaRPr lang="en-US"/>
        </a:p>
      </dgm:t>
    </dgm:pt>
    <dgm:pt modelId="{0D971278-0B0D-1A44-97B3-B5F3978237F7}">
      <dgm:prSet/>
      <dgm:spPr/>
      <dgm:t>
        <a:bodyPr/>
        <a:lstStyle/>
        <a:p>
          <a:r>
            <a:rPr lang="en-US" dirty="0"/>
            <a:t>Data Aggregation</a:t>
          </a:r>
        </a:p>
      </dgm:t>
    </dgm:pt>
    <dgm:pt modelId="{C96AE542-CCAC-F24C-87DC-DCDE98571B3F}" type="parTrans" cxnId="{79A75A4F-8836-7749-B7D4-589827CC752D}">
      <dgm:prSet/>
      <dgm:spPr/>
      <dgm:t>
        <a:bodyPr/>
        <a:lstStyle/>
        <a:p>
          <a:endParaRPr lang="en-US"/>
        </a:p>
      </dgm:t>
    </dgm:pt>
    <dgm:pt modelId="{B7044549-F0E9-3E42-9305-3FD6FE811D2E}" type="sibTrans" cxnId="{79A75A4F-8836-7749-B7D4-589827CC752D}">
      <dgm:prSet/>
      <dgm:spPr/>
      <dgm:t>
        <a:bodyPr/>
        <a:lstStyle/>
        <a:p>
          <a:endParaRPr lang="en-US"/>
        </a:p>
      </dgm:t>
    </dgm:pt>
    <dgm:pt modelId="{70FB48B3-990B-C64A-B51C-58638FC8061F}">
      <dgm:prSet/>
      <dgm:spPr/>
      <dgm:t>
        <a:bodyPr/>
        <a:lstStyle/>
        <a:p>
          <a:r>
            <a:rPr lang="en-US" dirty="0"/>
            <a:t>Results Displayed</a:t>
          </a:r>
        </a:p>
      </dgm:t>
    </dgm:pt>
    <dgm:pt modelId="{9693CA87-F238-A144-94BE-BA285C5F46CD}" type="parTrans" cxnId="{BD174169-12D0-474F-A218-28E30944D81D}">
      <dgm:prSet/>
      <dgm:spPr/>
      <dgm:t>
        <a:bodyPr/>
        <a:lstStyle/>
        <a:p>
          <a:endParaRPr lang="en-US"/>
        </a:p>
      </dgm:t>
    </dgm:pt>
    <dgm:pt modelId="{56A28239-53F6-9A4D-BF37-266575E9D50C}" type="sibTrans" cxnId="{BD174169-12D0-474F-A218-28E30944D81D}">
      <dgm:prSet/>
      <dgm:spPr/>
      <dgm:t>
        <a:bodyPr/>
        <a:lstStyle/>
        <a:p>
          <a:endParaRPr lang="en-US"/>
        </a:p>
      </dgm:t>
    </dgm:pt>
    <dgm:pt modelId="{20E6AD2C-9074-744B-BBB0-6315656F23BE}">
      <dgm:prSet/>
      <dgm:spPr/>
      <dgm:t>
        <a:bodyPr/>
        <a:lstStyle/>
        <a:p>
          <a:r>
            <a:rPr lang="en-US" dirty="0" err="1"/>
            <a:t>CoinMarketCap</a:t>
          </a:r>
          <a:endParaRPr lang="en-US" dirty="0"/>
        </a:p>
      </dgm:t>
    </dgm:pt>
    <dgm:pt modelId="{C3CD25CB-95BA-684D-AA3B-62FA2D863203}" type="parTrans" cxnId="{7A1AD7B3-7C8F-9941-A4B7-9264FD6E279C}">
      <dgm:prSet/>
      <dgm:spPr/>
      <dgm:t>
        <a:bodyPr/>
        <a:lstStyle/>
        <a:p>
          <a:endParaRPr lang="en-US"/>
        </a:p>
      </dgm:t>
    </dgm:pt>
    <dgm:pt modelId="{CEE41AFF-01F7-8A47-85A4-FFBAC7E2A5D9}" type="sibTrans" cxnId="{7A1AD7B3-7C8F-9941-A4B7-9264FD6E279C}">
      <dgm:prSet/>
      <dgm:spPr/>
      <dgm:t>
        <a:bodyPr/>
        <a:lstStyle/>
        <a:p>
          <a:endParaRPr lang="en-US"/>
        </a:p>
      </dgm:t>
    </dgm:pt>
    <dgm:pt modelId="{5D0AE17E-2445-E346-A7E2-40E846543507}" type="pres">
      <dgm:prSet presAssocID="{564073E6-9043-5243-A5D2-F76350C1101C}" presName="Name0" presStyleCnt="0">
        <dgm:presLayoutVars>
          <dgm:dir/>
          <dgm:resizeHandles val="exact"/>
        </dgm:presLayoutVars>
      </dgm:prSet>
      <dgm:spPr/>
    </dgm:pt>
    <dgm:pt modelId="{07513EB7-0D4D-2E45-ACD5-3D0D63443898}" type="pres">
      <dgm:prSet presAssocID="{89AA87AC-22B0-284B-AB81-E7661894A3AB}" presName="node" presStyleLbl="node1" presStyleIdx="0" presStyleCnt="5">
        <dgm:presLayoutVars>
          <dgm:bulletEnabled val="1"/>
        </dgm:presLayoutVars>
      </dgm:prSet>
      <dgm:spPr/>
    </dgm:pt>
    <dgm:pt modelId="{C2ADB745-2636-E84D-A162-67A457F109AF}" type="pres">
      <dgm:prSet presAssocID="{499FF462-3239-B047-834A-DC21CFC5F0F1}" presName="sibTrans" presStyleLbl="sibTrans2D1" presStyleIdx="0" presStyleCnt="4"/>
      <dgm:spPr/>
    </dgm:pt>
    <dgm:pt modelId="{7CF3A8C7-D5F4-4445-90A4-61B4EAE2580E}" type="pres">
      <dgm:prSet presAssocID="{499FF462-3239-B047-834A-DC21CFC5F0F1}" presName="connectorText" presStyleLbl="sibTrans2D1" presStyleIdx="0" presStyleCnt="4"/>
      <dgm:spPr/>
    </dgm:pt>
    <dgm:pt modelId="{E235811D-6414-0C48-BDAA-1941050B067A}" type="pres">
      <dgm:prSet presAssocID="{20E6AD2C-9074-744B-BBB0-6315656F23BE}" presName="node" presStyleLbl="node1" presStyleIdx="1" presStyleCnt="5">
        <dgm:presLayoutVars>
          <dgm:bulletEnabled val="1"/>
        </dgm:presLayoutVars>
      </dgm:prSet>
      <dgm:spPr/>
    </dgm:pt>
    <dgm:pt modelId="{147C6C93-C675-FB48-B0EF-88C42E2CD3E7}" type="pres">
      <dgm:prSet presAssocID="{CEE41AFF-01F7-8A47-85A4-FFBAC7E2A5D9}" presName="sibTrans" presStyleLbl="sibTrans2D1" presStyleIdx="1" presStyleCnt="4"/>
      <dgm:spPr/>
    </dgm:pt>
    <dgm:pt modelId="{79FB24BA-AE1C-204A-AE17-CD672A600198}" type="pres">
      <dgm:prSet presAssocID="{CEE41AFF-01F7-8A47-85A4-FFBAC7E2A5D9}" presName="connectorText" presStyleLbl="sibTrans2D1" presStyleIdx="1" presStyleCnt="4"/>
      <dgm:spPr/>
    </dgm:pt>
    <dgm:pt modelId="{5B70DCB5-CCB5-4C47-A000-59B5E8AC3A89}" type="pres">
      <dgm:prSet presAssocID="{239124F1-6BBF-9948-96B0-1AAB28F4DA6A}" presName="node" presStyleLbl="node1" presStyleIdx="2" presStyleCnt="5">
        <dgm:presLayoutVars>
          <dgm:bulletEnabled val="1"/>
        </dgm:presLayoutVars>
      </dgm:prSet>
      <dgm:spPr/>
    </dgm:pt>
    <dgm:pt modelId="{2E29FCB0-C49C-444B-9A16-A56B5EAEE256}" type="pres">
      <dgm:prSet presAssocID="{1FDC24F3-CFCB-414D-892E-4D7E960B5288}" presName="sibTrans" presStyleLbl="sibTrans2D1" presStyleIdx="2" presStyleCnt="4"/>
      <dgm:spPr/>
    </dgm:pt>
    <dgm:pt modelId="{06EC0223-8BD4-704F-9167-EF1B76D5384F}" type="pres">
      <dgm:prSet presAssocID="{1FDC24F3-CFCB-414D-892E-4D7E960B5288}" presName="connectorText" presStyleLbl="sibTrans2D1" presStyleIdx="2" presStyleCnt="4"/>
      <dgm:spPr/>
    </dgm:pt>
    <dgm:pt modelId="{1DF3E720-5C1D-CE41-9962-385F49D2749D}" type="pres">
      <dgm:prSet presAssocID="{0D971278-0B0D-1A44-97B3-B5F3978237F7}" presName="node" presStyleLbl="node1" presStyleIdx="3" presStyleCnt="5">
        <dgm:presLayoutVars>
          <dgm:bulletEnabled val="1"/>
        </dgm:presLayoutVars>
      </dgm:prSet>
      <dgm:spPr/>
    </dgm:pt>
    <dgm:pt modelId="{1E9013BE-B897-3C41-8568-90CFA04504DD}" type="pres">
      <dgm:prSet presAssocID="{B7044549-F0E9-3E42-9305-3FD6FE811D2E}" presName="sibTrans" presStyleLbl="sibTrans2D1" presStyleIdx="3" presStyleCnt="4"/>
      <dgm:spPr/>
    </dgm:pt>
    <dgm:pt modelId="{C1DE13B1-AA75-1045-90D0-A5488EAC2A3D}" type="pres">
      <dgm:prSet presAssocID="{B7044549-F0E9-3E42-9305-3FD6FE811D2E}" presName="connectorText" presStyleLbl="sibTrans2D1" presStyleIdx="3" presStyleCnt="4"/>
      <dgm:spPr/>
    </dgm:pt>
    <dgm:pt modelId="{E3A56A73-C46D-7941-ADEA-140A305E9E21}" type="pres">
      <dgm:prSet presAssocID="{70FB48B3-990B-C64A-B51C-58638FC8061F}" presName="node" presStyleLbl="node1" presStyleIdx="4" presStyleCnt="5">
        <dgm:presLayoutVars>
          <dgm:bulletEnabled val="1"/>
        </dgm:presLayoutVars>
      </dgm:prSet>
      <dgm:spPr/>
    </dgm:pt>
  </dgm:ptLst>
  <dgm:cxnLst>
    <dgm:cxn modelId="{A764D70D-2661-BD49-95A1-73596F818F5E}" type="presOf" srcId="{1FDC24F3-CFCB-414D-892E-4D7E960B5288}" destId="{06EC0223-8BD4-704F-9167-EF1B76D5384F}" srcOrd="1" destOrd="0" presId="urn:microsoft.com/office/officeart/2005/8/layout/process1"/>
    <dgm:cxn modelId="{149BE629-CC88-2E4E-A76E-9F8B77ECDA53}" type="presOf" srcId="{499FF462-3239-B047-834A-DC21CFC5F0F1}" destId="{7CF3A8C7-D5F4-4445-90A4-61B4EAE2580E}" srcOrd="1" destOrd="0" presId="urn:microsoft.com/office/officeart/2005/8/layout/process1"/>
    <dgm:cxn modelId="{0C900A42-2C06-4D43-B63F-C206B61C66CF}" srcId="{564073E6-9043-5243-A5D2-F76350C1101C}" destId="{239124F1-6BBF-9948-96B0-1AAB28F4DA6A}" srcOrd="2" destOrd="0" parTransId="{5B42CC2A-D643-D245-BBB5-1ABF8529E96A}" sibTransId="{1FDC24F3-CFCB-414D-892E-4D7E960B5288}"/>
    <dgm:cxn modelId="{79A75A4F-8836-7749-B7D4-589827CC752D}" srcId="{564073E6-9043-5243-A5D2-F76350C1101C}" destId="{0D971278-0B0D-1A44-97B3-B5F3978237F7}" srcOrd="3" destOrd="0" parTransId="{C96AE542-CCAC-F24C-87DC-DCDE98571B3F}" sibTransId="{B7044549-F0E9-3E42-9305-3FD6FE811D2E}"/>
    <dgm:cxn modelId="{7CB74455-95F9-7D49-96D8-9C51ABC543EE}" type="presOf" srcId="{239124F1-6BBF-9948-96B0-1AAB28F4DA6A}" destId="{5B70DCB5-CCB5-4C47-A000-59B5E8AC3A89}" srcOrd="0" destOrd="0" presId="urn:microsoft.com/office/officeart/2005/8/layout/process1"/>
    <dgm:cxn modelId="{08F45059-B9C8-0E4A-AC41-C2037C55F746}" type="presOf" srcId="{499FF462-3239-B047-834A-DC21CFC5F0F1}" destId="{C2ADB745-2636-E84D-A162-67A457F109AF}" srcOrd="0" destOrd="0" presId="urn:microsoft.com/office/officeart/2005/8/layout/process1"/>
    <dgm:cxn modelId="{F88C6F60-7F31-AB43-86C9-14DC15358B3D}" type="presOf" srcId="{20E6AD2C-9074-744B-BBB0-6315656F23BE}" destId="{E235811D-6414-0C48-BDAA-1941050B067A}" srcOrd="0" destOrd="0" presId="urn:microsoft.com/office/officeart/2005/8/layout/process1"/>
    <dgm:cxn modelId="{AF62AB66-21DE-6F4E-B5F0-74B238DCBFED}" type="presOf" srcId="{CEE41AFF-01F7-8A47-85A4-FFBAC7E2A5D9}" destId="{147C6C93-C675-FB48-B0EF-88C42E2CD3E7}" srcOrd="0" destOrd="0" presId="urn:microsoft.com/office/officeart/2005/8/layout/process1"/>
    <dgm:cxn modelId="{BD174169-12D0-474F-A218-28E30944D81D}" srcId="{564073E6-9043-5243-A5D2-F76350C1101C}" destId="{70FB48B3-990B-C64A-B51C-58638FC8061F}" srcOrd="4" destOrd="0" parTransId="{9693CA87-F238-A144-94BE-BA285C5F46CD}" sibTransId="{56A28239-53F6-9A4D-BF37-266575E9D50C}"/>
    <dgm:cxn modelId="{15D2216F-E9CC-924F-B467-30B7F219A736}" type="presOf" srcId="{1FDC24F3-CFCB-414D-892E-4D7E960B5288}" destId="{2E29FCB0-C49C-444B-9A16-A56B5EAEE256}" srcOrd="0" destOrd="0" presId="urn:microsoft.com/office/officeart/2005/8/layout/process1"/>
    <dgm:cxn modelId="{9B2D8076-33F5-5F49-9A41-646F1AE9507A}" srcId="{564073E6-9043-5243-A5D2-F76350C1101C}" destId="{89AA87AC-22B0-284B-AB81-E7661894A3AB}" srcOrd="0" destOrd="0" parTransId="{F50FA2AE-A104-DB46-889B-F8FD6A5170BA}" sibTransId="{499FF462-3239-B047-834A-DC21CFC5F0F1}"/>
    <dgm:cxn modelId="{E6217E8C-25B5-BA40-8CE6-F6B801E9BAF8}" type="presOf" srcId="{564073E6-9043-5243-A5D2-F76350C1101C}" destId="{5D0AE17E-2445-E346-A7E2-40E846543507}" srcOrd="0" destOrd="0" presId="urn:microsoft.com/office/officeart/2005/8/layout/process1"/>
    <dgm:cxn modelId="{5D84788E-9F6E-8F45-88BF-E17EB6002A64}" type="presOf" srcId="{B7044549-F0E9-3E42-9305-3FD6FE811D2E}" destId="{C1DE13B1-AA75-1045-90D0-A5488EAC2A3D}" srcOrd="1" destOrd="0" presId="urn:microsoft.com/office/officeart/2005/8/layout/process1"/>
    <dgm:cxn modelId="{7A1AD7B3-7C8F-9941-A4B7-9264FD6E279C}" srcId="{564073E6-9043-5243-A5D2-F76350C1101C}" destId="{20E6AD2C-9074-744B-BBB0-6315656F23BE}" srcOrd="1" destOrd="0" parTransId="{C3CD25CB-95BA-684D-AA3B-62FA2D863203}" sibTransId="{CEE41AFF-01F7-8A47-85A4-FFBAC7E2A5D9}"/>
    <dgm:cxn modelId="{C8E2AFB5-2A20-6646-A93C-FE43DDC8EF29}" type="presOf" srcId="{CEE41AFF-01F7-8A47-85A4-FFBAC7E2A5D9}" destId="{79FB24BA-AE1C-204A-AE17-CD672A600198}" srcOrd="1" destOrd="0" presId="urn:microsoft.com/office/officeart/2005/8/layout/process1"/>
    <dgm:cxn modelId="{8B2316D4-A6CD-814E-89B2-C76A78BBEF7A}" type="presOf" srcId="{0D971278-0B0D-1A44-97B3-B5F3978237F7}" destId="{1DF3E720-5C1D-CE41-9962-385F49D2749D}" srcOrd="0" destOrd="0" presId="urn:microsoft.com/office/officeart/2005/8/layout/process1"/>
    <dgm:cxn modelId="{3DA175DE-50E6-6D48-9D20-F560488BC79A}" type="presOf" srcId="{70FB48B3-990B-C64A-B51C-58638FC8061F}" destId="{E3A56A73-C46D-7941-ADEA-140A305E9E21}" srcOrd="0" destOrd="0" presId="urn:microsoft.com/office/officeart/2005/8/layout/process1"/>
    <dgm:cxn modelId="{682BBADF-571F-F64D-8F32-B5593D0E903E}" type="presOf" srcId="{B7044549-F0E9-3E42-9305-3FD6FE811D2E}" destId="{1E9013BE-B897-3C41-8568-90CFA04504DD}" srcOrd="0" destOrd="0" presId="urn:microsoft.com/office/officeart/2005/8/layout/process1"/>
    <dgm:cxn modelId="{386846F3-E4D9-4F44-B835-C2DCA28B97D6}" type="presOf" srcId="{89AA87AC-22B0-284B-AB81-E7661894A3AB}" destId="{07513EB7-0D4D-2E45-ACD5-3D0D63443898}" srcOrd="0" destOrd="0" presId="urn:microsoft.com/office/officeart/2005/8/layout/process1"/>
    <dgm:cxn modelId="{026B5295-9598-4D46-8AD5-D27F72A4217F}" type="presParOf" srcId="{5D0AE17E-2445-E346-A7E2-40E846543507}" destId="{07513EB7-0D4D-2E45-ACD5-3D0D63443898}" srcOrd="0" destOrd="0" presId="urn:microsoft.com/office/officeart/2005/8/layout/process1"/>
    <dgm:cxn modelId="{5A5709AF-678F-AD4B-A13E-C67158018D58}" type="presParOf" srcId="{5D0AE17E-2445-E346-A7E2-40E846543507}" destId="{C2ADB745-2636-E84D-A162-67A457F109AF}" srcOrd="1" destOrd="0" presId="urn:microsoft.com/office/officeart/2005/8/layout/process1"/>
    <dgm:cxn modelId="{A3AAC629-9B08-9243-A04A-B09264DF832A}" type="presParOf" srcId="{C2ADB745-2636-E84D-A162-67A457F109AF}" destId="{7CF3A8C7-D5F4-4445-90A4-61B4EAE2580E}" srcOrd="0" destOrd="0" presId="urn:microsoft.com/office/officeart/2005/8/layout/process1"/>
    <dgm:cxn modelId="{FDAE5801-504D-EA4B-8D53-D01A81662341}" type="presParOf" srcId="{5D0AE17E-2445-E346-A7E2-40E846543507}" destId="{E235811D-6414-0C48-BDAA-1941050B067A}" srcOrd="2" destOrd="0" presId="urn:microsoft.com/office/officeart/2005/8/layout/process1"/>
    <dgm:cxn modelId="{AF10CBD2-B888-5942-B791-33390C72ABC1}" type="presParOf" srcId="{5D0AE17E-2445-E346-A7E2-40E846543507}" destId="{147C6C93-C675-FB48-B0EF-88C42E2CD3E7}" srcOrd="3" destOrd="0" presId="urn:microsoft.com/office/officeart/2005/8/layout/process1"/>
    <dgm:cxn modelId="{DBA7E201-C493-F142-BCB0-0F38EFEEA907}" type="presParOf" srcId="{147C6C93-C675-FB48-B0EF-88C42E2CD3E7}" destId="{79FB24BA-AE1C-204A-AE17-CD672A600198}" srcOrd="0" destOrd="0" presId="urn:microsoft.com/office/officeart/2005/8/layout/process1"/>
    <dgm:cxn modelId="{6D5E6F18-30DF-114F-B97F-28A17CCD0F0C}" type="presParOf" srcId="{5D0AE17E-2445-E346-A7E2-40E846543507}" destId="{5B70DCB5-CCB5-4C47-A000-59B5E8AC3A89}" srcOrd="4" destOrd="0" presId="urn:microsoft.com/office/officeart/2005/8/layout/process1"/>
    <dgm:cxn modelId="{DB3D35A1-184E-074D-A1B8-6105D6753F57}" type="presParOf" srcId="{5D0AE17E-2445-E346-A7E2-40E846543507}" destId="{2E29FCB0-C49C-444B-9A16-A56B5EAEE256}" srcOrd="5" destOrd="0" presId="urn:microsoft.com/office/officeart/2005/8/layout/process1"/>
    <dgm:cxn modelId="{803B6539-2635-AC49-9FBA-6A861ECA8F5C}" type="presParOf" srcId="{2E29FCB0-C49C-444B-9A16-A56B5EAEE256}" destId="{06EC0223-8BD4-704F-9167-EF1B76D5384F}" srcOrd="0" destOrd="0" presId="urn:microsoft.com/office/officeart/2005/8/layout/process1"/>
    <dgm:cxn modelId="{F1D5B702-8BEA-4745-B825-E87199FC1767}" type="presParOf" srcId="{5D0AE17E-2445-E346-A7E2-40E846543507}" destId="{1DF3E720-5C1D-CE41-9962-385F49D2749D}" srcOrd="6" destOrd="0" presId="urn:microsoft.com/office/officeart/2005/8/layout/process1"/>
    <dgm:cxn modelId="{62295659-6FAB-8F41-9386-B2E2690502C3}" type="presParOf" srcId="{5D0AE17E-2445-E346-A7E2-40E846543507}" destId="{1E9013BE-B897-3C41-8568-90CFA04504DD}" srcOrd="7" destOrd="0" presId="urn:microsoft.com/office/officeart/2005/8/layout/process1"/>
    <dgm:cxn modelId="{CFC2C783-D186-BA49-8070-A8C48224FDEB}" type="presParOf" srcId="{1E9013BE-B897-3C41-8568-90CFA04504DD}" destId="{C1DE13B1-AA75-1045-90D0-A5488EAC2A3D}" srcOrd="0" destOrd="0" presId="urn:microsoft.com/office/officeart/2005/8/layout/process1"/>
    <dgm:cxn modelId="{05CEE503-947E-F246-B3D0-754513FA4FD5}" type="presParOf" srcId="{5D0AE17E-2445-E346-A7E2-40E846543507}" destId="{E3A56A73-C46D-7941-ADEA-140A305E9E2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13EB7-0D4D-2E45-ACD5-3D0D63443898}">
      <dsp:nvSpPr>
        <dsp:cNvPr id="0" name=""/>
        <dsp:cNvSpPr/>
      </dsp:nvSpPr>
      <dsp:spPr>
        <a:xfrm>
          <a:off x="5385" y="711223"/>
          <a:ext cx="1669521" cy="100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API Request</a:t>
          </a:r>
        </a:p>
      </dsp:txBody>
      <dsp:txXfrm>
        <a:off x="34724" y="740562"/>
        <a:ext cx="1610843" cy="943035"/>
      </dsp:txXfrm>
    </dsp:sp>
    <dsp:sp modelId="{C2ADB745-2636-E84D-A162-67A457F109AF}">
      <dsp:nvSpPr>
        <dsp:cNvPr id="0" name=""/>
        <dsp:cNvSpPr/>
      </dsp:nvSpPr>
      <dsp:spPr>
        <a:xfrm>
          <a:off x="1841859" y="1005059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1859" y="1087867"/>
        <a:ext cx="247757" cy="248425"/>
      </dsp:txXfrm>
    </dsp:sp>
    <dsp:sp modelId="{E235811D-6414-0C48-BDAA-1941050B067A}">
      <dsp:nvSpPr>
        <dsp:cNvPr id="0" name=""/>
        <dsp:cNvSpPr/>
      </dsp:nvSpPr>
      <dsp:spPr>
        <a:xfrm>
          <a:off x="2342716" y="711223"/>
          <a:ext cx="1669521" cy="100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CoinMarketCap</a:t>
          </a:r>
          <a:endParaRPr lang="en-US" sz="1700" kern="1200" dirty="0"/>
        </a:p>
      </dsp:txBody>
      <dsp:txXfrm>
        <a:off x="2372055" y="740562"/>
        <a:ext cx="1610843" cy="943035"/>
      </dsp:txXfrm>
    </dsp:sp>
    <dsp:sp modelId="{147C6C93-C675-FB48-B0EF-88C42E2CD3E7}">
      <dsp:nvSpPr>
        <dsp:cNvPr id="0" name=""/>
        <dsp:cNvSpPr/>
      </dsp:nvSpPr>
      <dsp:spPr>
        <a:xfrm>
          <a:off x="4179190" y="1005059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79190" y="1087867"/>
        <a:ext cx="247757" cy="248425"/>
      </dsp:txXfrm>
    </dsp:sp>
    <dsp:sp modelId="{5B70DCB5-CCB5-4C47-A000-59B5E8AC3A89}">
      <dsp:nvSpPr>
        <dsp:cNvPr id="0" name=""/>
        <dsp:cNvSpPr/>
      </dsp:nvSpPr>
      <dsp:spPr>
        <a:xfrm>
          <a:off x="4680046" y="711223"/>
          <a:ext cx="1669521" cy="100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Parallel Fetching</a:t>
          </a:r>
        </a:p>
      </dsp:txBody>
      <dsp:txXfrm>
        <a:off x="4709385" y="740562"/>
        <a:ext cx="1610843" cy="943035"/>
      </dsp:txXfrm>
    </dsp:sp>
    <dsp:sp modelId="{2E29FCB0-C49C-444B-9A16-A56B5EAEE256}">
      <dsp:nvSpPr>
        <dsp:cNvPr id="0" name=""/>
        <dsp:cNvSpPr/>
      </dsp:nvSpPr>
      <dsp:spPr>
        <a:xfrm>
          <a:off x="6516520" y="1005059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16520" y="1087867"/>
        <a:ext cx="247757" cy="248425"/>
      </dsp:txXfrm>
    </dsp:sp>
    <dsp:sp modelId="{1DF3E720-5C1D-CE41-9962-385F49D2749D}">
      <dsp:nvSpPr>
        <dsp:cNvPr id="0" name=""/>
        <dsp:cNvSpPr/>
      </dsp:nvSpPr>
      <dsp:spPr>
        <a:xfrm>
          <a:off x="7017377" y="711223"/>
          <a:ext cx="1669521" cy="100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Aggregation</a:t>
          </a:r>
        </a:p>
      </dsp:txBody>
      <dsp:txXfrm>
        <a:off x="7046716" y="740562"/>
        <a:ext cx="1610843" cy="943035"/>
      </dsp:txXfrm>
    </dsp:sp>
    <dsp:sp modelId="{1E9013BE-B897-3C41-8568-90CFA04504DD}">
      <dsp:nvSpPr>
        <dsp:cNvPr id="0" name=""/>
        <dsp:cNvSpPr/>
      </dsp:nvSpPr>
      <dsp:spPr>
        <a:xfrm>
          <a:off x="8853851" y="1005059"/>
          <a:ext cx="353938" cy="4140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53851" y="1087867"/>
        <a:ext cx="247757" cy="248425"/>
      </dsp:txXfrm>
    </dsp:sp>
    <dsp:sp modelId="{E3A56A73-C46D-7941-ADEA-140A305E9E21}">
      <dsp:nvSpPr>
        <dsp:cNvPr id="0" name=""/>
        <dsp:cNvSpPr/>
      </dsp:nvSpPr>
      <dsp:spPr>
        <a:xfrm>
          <a:off x="9354707" y="711223"/>
          <a:ext cx="1669521" cy="1001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Results Displayed</a:t>
          </a:r>
        </a:p>
      </dsp:txBody>
      <dsp:txXfrm>
        <a:off x="9384046" y="740562"/>
        <a:ext cx="1610843" cy="943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motion.com/blog/synchronous-vs-asynchronous-programm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6F-D135-3642-5577-B3C310DBA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API Fetching:</a:t>
            </a:r>
            <a:br>
              <a:rPr lang="en-US" dirty="0"/>
            </a:br>
            <a:r>
              <a:rPr lang="en-US" dirty="0"/>
              <a:t>Crypto Portfolio Price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DCF93-30FF-AA69-B362-3996F00C4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Logan Morof</a:t>
            </a:r>
          </a:p>
        </p:txBody>
      </p:sp>
    </p:spTree>
    <p:extLst>
      <p:ext uri="{BB962C8B-B14F-4D97-AF65-F5344CB8AC3E}">
        <p14:creationId xmlns:p14="http://schemas.microsoft.com/office/powerpoint/2010/main" val="331412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B960-6795-23E8-7D10-FD77CC1B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1D4B5-F0E9-13B6-38A9-DA51F1D5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Motivation: </a:t>
            </a:r>
          </a:p>
          <a:p>
            <a:r>
              <a:rPr lang="en-US" dirty="0"/>
              <a:t>Cryptocurrency markets have high volatility and rapid price fluctuations.</a:t>
            </a:r>
          </a:p>
          <a:p>
            <a:r>
              <a:rPr lang="en-US" dirty="0"/>
              <a:t>Price differences across exchanges create profitable arbitrage opportunities.</a:t>
            </a:r>
          </a:p>
          <a:p>
            <a:r>
              <a:rPr lang="en-US" dirty="0"/>
              <a:t>Traders benefit from quickly identifying and exploiting these differences.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ED8CC5-E69A-7AD5-E983-210896F9630F}"/>
              </a:ext>
            </a:extLst>
          </p:cNvPr>
          <p:cNvSpPr txBox="1">
            <a:spLocks/>
          </p:cNvSpPr>
          <p:nvPr/>
        </p:nvSpPr>
        <p:spPr>
          <a:xfrm>
            <a:off x="6096000" y="2180495"/>
            <a:ext cx="551480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/>
              <a:t>Project Goals: </a:t>
            </a:r>
          </a:p>
          <a:p>
            <a:r>
              <a:rPr lang="en-US" dirty="0"/>
              <a:t>Develop a real-time cryptocurrency price tracker.</a:t>
            </a:r>
          </a:p>
          <a:p>
            <a:r>
              <a:rPr lang="en-US" dirty="0"/>
              <a:t>Use parallel programming (async methods) to quickly aggregate crypto prices.</a:t>
            </a:r>
          </a:p>
          <a:p>
            <a:r>
              <a:rPr lang="en-US" dirty="0"/>
              <a:t>Compare efficiency against traditional sequential approaches.</a:t>
            </a:r>
          </a:p>
          <a:p>
            <a:r>
              <a:rPr lang="en-US" dirty="0"/>
              <a:t>Detect arbitrage opportunities across exchanges (future goal).</a:t>
            </a:r>
          </a:p>
        </p:txBody>
      </p:sp>
    </p:spTree>
    <p:extLst>
      <p:ext uri="{BB962C8B-B14F-4D97-AF65-F5344CB8AC3E}">
        <p14:creationId xmlns:p14="http://schemas.microsoft.com/office/powerpoint/2010/main" val="123856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0818-72CD-2530-B8CE-8A0DF04D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D9A3-C8B6-C604-FC4A-309F2E3C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36952"/>
            <a:ext cx="5264436" cy="4144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Tools:</a:t>
            </a:r>
          </a:p>
          <a:p>
            <a:r>
              <a:rPr lang="en-US" b="1" dirty="0"/>
              <a:t>Python 3.11</a:t>
            </a:r>
            <a:r>
              <a:rPr lang="en-US" dirty="0"/>
              <a:t> – Main programming language for development and scripting.</a:t>
            </a:r>
          </a:p>
          <a:p>
            <a:r>
              <a:rPr lang="en-US" b="1" dirty="0" err="1"/>
              <a:t>aiohttp</a:t>
            </a:r>
            <a:r>
              <a:rPr lang="en-US" dirty="0"/>
              <a:t> – Asynchronous HTTP client for making non-blocking API requests.</a:t>
            </a:r>
          </a:p>
          <a:p>
            <a:r>
              <a:rPr lang="en-US" b="1" dirty="0" err="1"/>
              <a:t>asyncio</a:t>
            </a:r>
            <a:r>
              <a:rPr lang="en-US" dirty="0"/>
              <a:t> – Built-in Python library for concurrent programming and managing async tasks.</a:t>
            </a:r>
          </a:p>
          <a:p>
            <a:r>
              <a:rPr lang="en-US" b="1" dirty="0"/>
              <a:t>python-</a:t>
            </a:r>
            <a:r>
              <a:rPr lang="en-US" b="1" dirty="0" err="1"/>
              <a:t>dotenv</a:t>
            </a:r>
            <a:r>
              <a:rPr lang="en-US" dirty="0"/>
              <a:t> – Loads API keys and environment variables securely from a .env file.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726D3-A106-18D1-695B-930683F8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71" y="5092284"/>
            <a:ext cx="2861810" cy="16097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8EFD2A-801F-072D-A04D-AFAC0F448588}"/>
              </a:ext>
            </a:extLst>
          </p:cNvPr>
          <p:cNvSpPr txBox="1">
            <a:spLocks/>
          </p:cNvSpPr>
          <p:nvPr/>
        </p:nvSpPr>
        <p:spPr>
          <a:xfrm>
            <a:off x="5845630" y="2136952"/>
            <a:ext cx="5264436" cy="4144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b="1" dirty="0"/>
              <a:t>Data Source:</a:t>
            </a:r>
          </a:p>
          <a:p>
            <a:r>
              <a:rPr lang="en-US" dirty="0"/>
              <a:t>Aggregates real-time cryptocurrency market data from major exchanges.</a:t>
            </a:r>
          </a:p>
          <a:p>
            <a:r>
              <a:rPr lang="en-US" dirty="0"/>
              <a:t>Provides access to current prices, trading volume, and market caps.</a:t>
            </a:r>
          </a:p>
          <a:p>
            <a:r>
              <a:rPr lang="en-US" dirty="0"/>
              <a:t>Requires a free API key for access.</a:t>
            </a:r>
          </a:p>
          <a:p>
            <a:r>
              <a:rPr lang="en-US" dirty="0"/>
              <a:t>Easy to use, reliable, and well-documented.</a:t>
            </a:r>
          </a:p>
          <a:p>
            <a:endParaRPr lang="en-US" dirty="0"/>
          </a:p>
          <a:p>
            <a:pPr marL="0" indent="0">
              <a:buFont typeface="Wingdings 2" panose="05020102010507070707" pitchFamily="18" charset="2"/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B9549-8E0E-385E-8E92-9C9B57470A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928" t="14844" r="34431" b="8147"/>
          <a:stretch/>
        </p:blipFill>
        <p:spPr>
          <a:xfrm>
            <a:off x="7982353" y="5092284"/>
            <a:ext cx="1322810" cy="1609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571224-200D-868D-5492-574F81F5B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372" y="5178052"/>
            <a:ext cx="1389666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81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C514-4083-0263-728C-877DA067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Asynchronous Programing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F4F16-875B-21B6-205C-82B1D935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91007" cy="4067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Speeds up I/O-bound tasks like API calls by running them concurrently</a:t>
            </a:r>
          </a:p>
          <a:p>
            <a:r>
              <a:rPr lang="en-US" dirty="0"/>
              <a:t>Reduces total wait time by handling multiple requests at once</a:t>
            </a:r>
          </a:p>
          <a:p>
            <a:r>
              <a:rPr lang="en-US" dirty="0"/>
              <a:t>Uses system resources more efficiently than sequential or blocking code</a:t>
            </a:r>
          </a:p>
          <a:p>
            <a:r>
              <a:rPr lang="en-US" dirty="0"/>
              <a:t>Scales easily to support more simultaneous data sources</a:t>
            </a:r>
          </a:p>
          <a:p>
            <a:r>
              <a:rPr lang="en-US" dirty="0"/>
              <a:t>Ideal for real-time applications like price tracking and arbitrage detection</a:t>
            </a:r>
          </a:p>
          <a:p>
            <a:r>
              <a:rPr lang="en-US" dirty="0"/>
              <a:t>Python's async/await syntax keeps code readable and organized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28C75-8633-CD39-9A88-29A3C887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928448"/>
            <a:ext cx="5563888" cy="4458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5328C6-0F57-04A8-CBCC-B6F4B16FF8AE}"/>
              </a:ext>
            </a:extLst>
          </p:cNvPr>
          <p:cNvSpPr txBox="1"/>
          <p:nvPr/>
        </p:nvSpPr>
        <p:spPr>
          <a:xfrm>
            <a:off x="6413351" y="6475894"/>
            <a:ext cx="49291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linkClick r:id="rId3"/>
              </a:rPr>
              <a:t>https://www.ramotion.com/blog/synchronous-vs-asynchronous-programming/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23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BF1B-1302-F3E5-962E-38E9B718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4C53E8-E63C-F8A3-F7C2-C89067B6F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838982"/>
              </p:ext>
            </p:extLst>
          </p:nvPr>
        </p:nvGraphicFramePr>
        <p:xfrm>
          <a:off x="435430" y="2216919"/>
          <a:ext cx="11029615" cy="2424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C42A0F-D1DC-91BC-934B-2435F72D85A5}"/>
              </a:ext>
            </a:extLst>
          </p:cNvPr>
          <p:cNvSpPr txBox="1"/>
          <p:nvPr/>
        </p:nvSpPr>
        <p:spPr>
          <a:xfrm>
            <a:off x="435430" y="4192034"/>
            <a:ext cx="21184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initiates a request to get price data for selected cryptocurrencies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C0B73-B689-A3A7-0E30-B28146E28987}"/>
              </a:ext>
            </a:extLst>
          </p:cNvPr>
          <p:cNvSpPr txBox="1"/>
          <p:nvPr/>
        </p:nvSpPr>
        <p:spPr>
          <a:xfrm>
            <a:off x="2808515" y="4239109"/>
            <a:ext cx="2118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CoinMarketCap</a:t>
            </a:r>
            <a:r>
              <a:rPr lang="en-US" dirty="0"/>
              <a:t> receives the request and prepares real-time market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27704-DF79-0642-05C6-DDF42A1A914E}"/>
              </a:ext>
            </a:extLst>
          </p:cNvPr>
          <p:cNvSpPr txBox="1"/>
          <p:nvPr/>
        </p:nvSpPr>
        <p:spPr>
          <a:xfrm>
            <a:off x="5035838" y="4192034"/>
            <a:ext cx="2253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Prices for different coins (e.g., BTC, ETH, SOL) are retrieved simultaneously using async functions.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3601C-0F10-F19D-608F-4E4216E387E7}"/>
              </a:ext>
            </a:extLst>
          </p:cNvPr>
          <p:cNvSpPr txBox="1"/>
          <p:nvPr/>
        </p:nvSpPr>
        <p:spPr>
          <a:xfrm>
            <a:off x="7424062" y="4203954"/>
            <a:ext cx="2177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responses are collected and parsed into a unified format.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4029B-3DB9-1543-EB5D-2D8B1F940610}"/>
              </a:ext>
            </a:extLst>
          </p:cNvPr>
          <p:cNvSpPr txBox="1"/>
          <p:nvPr/>
        </p:nvSpPr>
        <p:spPr>
          <a:xfrm>
            <a:off x="9720946" y="4192034"/>
            <a:ext cx="2253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final prices are printed or shown in a user-friendly format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9864572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70</TotalTime>
  <Words>342</Words>
  <Application>Microsoft Macintosh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Parallel API Fetching: Crypto Portfolio Price Tracker</vt:lpstr>
      <vt:lpstr>Project Motivation and Goals</vt:lpstr>
      <vt:lpstr>Tools and data Source</vt:lpstr>
      <vt:lpstr>Why Asynchronous Programing</vt:lpstr>
      <vt:lpstr>Example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Morof, Logan</dc:creator>
  <cp:lastModifiedBy>Morof, Logan</cp:lastModifiedBy>
  <cp:revision>2</cp:revision>
  <dcterms:created xsi:type="dcterms:W3CDTF">2025-04-25T13:46:38Z</dcterms:created>
  <dcterms:modified xsi:type="dcterms:W3CDTF">2025-04-25T14:56:50Z</dcterms:modified>
</cp:coreProperties>
</file>