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Layouts/slideLayout13.xml" ContentType="application/vnd.openxmlformats-officedocument.presentationml.slideLayout+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gif" ContentType="image/gi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9" r:id="rId1"/>
  </p:sldMasterIdLst>
  <p:notesMasterIdLst>
    <p:notesMasterId r:id="rId3"/>
  </p:notesMasterIdLst>
  <p:sldIdLst>
    <p:sldId id="373" r:id="rId2"/>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04573"/>
    <a:srgbClr val="CC3300"/>
    <a:srgbClr val="009900"/>
    <a:srgbClr val="339933"/>
    <a:srgbClr val="339966"/>
    <a:srgbClr val="00CC00"/>
    <a:srgbClr val="FF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4786" autoAdjust="0"/>
  </p:normalViewPr>
  <p:slideViewPr>
    <p:cSldViewPr>
      <p:cViewPr varScale="1">
        <p:scale>
          <a:sx n="92" d="100"/>
          <a:sy n="92" d="100"/>
        </p:scale>
        <p:origin x="-688"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8" y="28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888" cy="463550"/>
          </a:xfrm>
          <a:prstGeom prst="rect">
            <a:avLst/>
          </a:prstGeom>
        </p:spPr>
        <p:txBody>
          <a:bodyPr vert="horz" lIns="93168" tIns="46584" rIns="93168" bIns="46584" rtlCol="0"/>
          <a:lstStyle>
            <a:lvl1pPr algn="l">
              <a:defRPr sz="1200"/>
            </a:lvl1pPr>
          </a:lstStyle>
          <a:p>
            <a:pPr>
              <a:defRPr/>
            </a:pPr>
            <a:endParaRPr lang="en-US"/>
          </a:p>
        </p:txBody>
      </p:sp>
      <p:sp>
        <p:nvSpPr>
          <p:cNvPr id="3" name="Date Placeholder 2"/>
          <p:cNvSpPr>
            <a:spLocks noGrp="1"/>
          </p:cNvSpPr>
          <p:nvPr>
            <p:ph type="dt" idx="1"/>
          </p:nvPr>
        </p:nvSpPr>
        <p:spPr>
          <a:xfrm>
            <a:off x="3971925" y="0"/>
            <a:ext cx="3036888" cy="463550"/>
          </a:xfrm>
          <a:prstGeom prst="rect">
            <a:avLst/>
          </a:prstGeom>
        </p:spPr>
        <p:txBody>
          <a:bodyPr vert="horz" lIns="93168" tIns="46584" rIns="93168" bIns="46584" rtlCol="0"/>
          <a:lstStyle>
            <a:lvl1pPr algn="r">
              <a:defRPr sz="1200"/>
            </a:lvl1pPr>
          </a:lstStyle>
          <a:p>
            <a:pPr>
              <a:defRPr/>
            </a:pPr>
            <a:fld id="{39CE883D-8FDC-48A0-96F0-462CCACB86C6}" type="datetimeFigureOut">
              <a:rPr lang="en-US"/>
              <a:pPr>
                <a:defRPr/>
              </a:pPr>
              <a:t>4/20/11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8" tIns="46584" rIns="93168" bIns="46584" rtlCol="0" anchor="ctr"/>
          <a:lstStyle/>
          <a:p>
            <a:pPr lvl="0"/>
            <a:endParaRPr lang="en-US" noProof="0" dirty="0"/>
          </a:p>
        </p:txBody>
      </p:sp>
      <p:sp>
        <p:nvSpPr>
          <p:cNvPr id="5" name="Notes Placeholder 4"/>
          <p:cNvSpPr>
            <a:spLocks noGrp="1"/>
          </p:cNvSpPr>
          <p:nvPr>
            <p:ph type="body" sz="quarter" idx="3"/>
          </p:nvPr>
        </p:nvSpPr>
        <p:spPr>
          <a:xfrm>
            <a:off x="701675" y="4416425"/>
            <a:ext cx="5607050" cy="4181475"/>
          </a:xfrm>
          <a:prstGeom prst="rect">
            <a:avLst/>
          </a:prstGeom>
        </p:spPr>
        <p:txBody>
          <a:bodyPr vert="horz" lIns="93168" tIns="46584" rIns="93168" bIns="4658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31263"/>
            <a:ext cx="3036888" cy="463550"/>
          </a:xfrm>
          <a:prstGeom prst="rect">
            <a:avLst/>
          </a:prstGeom>
        </p:spPr>
        <p:txBody>
          <a:bodyPr vert="horz" lIns="93168" tIns="46584" rIns="93168" bIns="46584"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1925" y="8831263"/>
            <a:ext cx="3036888" cy="463550"/>
          </a:xfrm>
          <a:prstGeom prst="rect">
            <a:avLst/>
          </a:prstGeom>
        </p:spPr>
        <p:txBody>
          <a:bodyPr vert="horz" lIns="93168" tIns="46584" rIns="93168" bIns="46584" rtlCol="0" anchor="b"/>
          <a:lstStyle>
            <a:lvl1pPr algn="r">
              <a:defRPr sz="1200"/>
            </a:lvl1pPr>
          </a:lstStyle>
          <a:p>
            <a:pPr>
              <a:defRPr/>
            </a:pPr>
            <a:fld id="{6EA57365-4C56-4C17-9C35-5E39883F8AB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204573"/>
                </a:solidFill>
              </a:rPr>
              <a:t>Ocean is a principal component of the Earth’s surface and also a dominant factor</a:t>
            </a:r>
            <a:r>
              <a:rPr lang="en-US" sz="1200" baseline="0" dirty="0" smtClean="0">
                <a:solidFill>
                  <a:srgbClr val="204573"/>
                </a:solidFill>
              </a:rPr>
              <a:t> in the hydrosphere. When needing to better understand globe climate, it is a crucial step to better understand ocean, especially the laws governing long-term regional and larger scale flows and short-term transient eddies. These features are typically unsteady over time, appearing at varying depths and affected by many factors of chemical and physical nature. </a:t>
            </a:r>
            <a:r>
              <a:rPr lang="en-US" sz="1200" dirty="0" smtClean="0">
                <a:solidFill>
                  <a:srgbClr val="204573"/>
                </a:solidFill>
              </a:rPr>
              <a:t>Previously,</a:t>
            </a:r>
            <a:r>
              <a:rPr lang="en-US" sz="1200" baseline="0" dirty="0" smtClean="0">
                <a:solidFill>
                  <a:srgbClr val="204573"/>
                </a:solidFill>
              </a:rPr>
              <a:t> ocean features could not be definitively specified – making it hard to create scientifically useful visualizations using traditional methods. In addition, it is hard to simultaneously resolve ocean features with great geospatial, depth and temporal details, while also capturing the entire global scale of our planet. Through </a:t>
            </a:r>
            <a:r>
              <a:rPr lang="en-US" sz="1200" baseline="0" dirty="0" err="1" smtClean="0">
                <a:solidFill>
                  <a:srgbClr val="204573"/>
                </a:solidFill>
              </a:rPr>
              <a:t>SciDAC</a:t>
            </a:r>
            <a:r>
              <a:rPr lang="en-US" sz="1200" baseline="0" dirty="0" smtClean="0">
                <a:solidFill>
                  <a:srgbClr val="204573"/>
                </a:solidFill>
              </a:rPr>
              <a:t> </a:t>
            </a:r>
            <a:r>
              <a:rPr lang="en-US" sz="1200" baseline="0" dirty="0" err="1" smtClean="0">
                <a:solidFill>
                  <a:srgbClr val="204573"/>
                </a:solidFill>
              </a:rPr>
              <a:t>Ultravis</a:t>
            </a:r>
            <a:r>
              <a:rPr lang="en-US" sz="1200" baseline="0" dirty="0" smtClean="0">
                <a:solidFill>
                  <a:srgbClr val="204573"/>
                </a:solidFill>
              </a:rPr>
              <a:t> research, we use leadership computing </a:t>
            </a:r>
            <a:r>
              <a:rPr lang="en-US" sz="1200" baseline="0" dirty="0" err="1" smtClean="0">
                <a:solidFill>
                  <a:srgbClr val="204573"/>
                </a:solidFill>
              </a:rPr>
              <a:t>facilties</a:t>
            </a:r>
            <a:r>
              <a:rPr lang="en-US" sz="1200" baseline="0" dirty="0" smtClean="0">
                <a:solidFill>
                  <a:srgbClr val="204573"/>
                </a:solidFill>
              </a:rPr>
              <a:t> to automate exploring aspects of numerical, spatial and temporal uncertainties, and hence to capture real-world ocean features that do not perfectly fit with theoretical concepts.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aseline="0" dirty="0" smtClean="0">
              <a:solidFill>
                <a:srgbClr val="204573"/>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204573"/>
                </a:solidFill>
              </a:rPr>
              <a:t>The sample visualizations show results from a recent DOE Earth System simulation that modeled global ocean at 0.1 degree resolution from 2001 to 2003. </a:t>
            </a:r>
            <a:r>
              <a:rPr lang="en-US" sz="1200" baseline="0" dirty="0" smtClean="0">
                <a:solidFill>
                  <a:srgbClr val="204573"/>
                </a:solidFill>
              </a:rPr>
              <a:t>We are able to visually summarize strong short-term transient ocean eddies (upper image) as well as long term regional scale ocean flows (lower image). Colors represent depth of flow features (warm colors for shallow depths, cool colors for deep depths).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aseline="0" dirty="0" smtClean="0">
              <a:solidFill>
                <a:srgbClr val="204573"/>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solidFill>
                  <a:srgbClr val="204573"/>
                </a:solidFill>
              </a:rPr>
              <a:t>More talking points about the ocean flow features: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Upper image</a:t>
            </a:r>
            <a:r>
              <a:rPr lang="en-US" baseline="0" dirty="0" smtClean="0"/>
              <a:t> -- </a:t>
            </a:r>
            <a:r>
              <a:rPr lang="en-US" dirty="0" smtClean="0"/>
              <a:t>Eddies can range from centimeters to hundreds of</a:t>
            </a:r>
            <a:r>
              <a:rPr lang="en-US" baseline="0" dirty="0" smtClean="0"/>
              <a:t> </a:t>
            </a:r>
            <a:r>
              <a:rPr lang="en-US" dirty="0" smtClean="0"/>
              <a:t>kilometers in diameter and can persist for periods of days to months.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result shows significant eddy activity in the Atlantic and the Indian Ocean.</a:t>
            </a:r>
            <a:r>
              <a:rPr lang="en-US" baseline="0" dirty="0" smtClean="0"/>
              <a:t> Well known eddies such as those nearing Cape of Good Hope are distinctly visualized. </a:t>
            </a:r>
            <a:r>
              <a:rPr lang="en-US" dirty="0" smtClean="0"/>
              <a:t>As expected, most eddy activities occur near coasts and away from those major currents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Lower image</a:t>
            </a:r>
            <a:r>
              <a:rPr lang="en-US" baseline="0" dirty="0" smtClean="0"/>
              <a:t> -- </a:t>
            </a:r>
            <a:r>
              <a:rPr lang="en-US" dirty="0" smtClean="0"/>
              <a:t>The Equatorial and Antarctic currents are clearly shown</a:t>
            </a:r>
            <a:r>
              <a:rPr lang="en-US" baseline="0" dirty="0" smtClean="0"/>
              <a:t> </a:t>
            </a:r>
            <a:r>
              <a:rPr lang="en-US" dirty="0" smtClean="0"/>
              <a:t>and the Labrador current near Greenland is also well represented. The</a:t>
            </a:r>
            <a:r>
              <a:rPr lang="en-US" baseline="0" dirty="0" smtClean="0"/>
              <a:t> </a:t>
            </a:r>
            <a:r>
              <a:rPr lang="en-US" dirty="0" smtClean="0"/>
              <a:t>Beaufort Gyre, a wind-driven current located in the Arctic Ocean,</a:t>
            </a:r>
            <a:r>
              <a:rPr lang="en-US" baseline="0" dirty="0" smtClean="0"/>
              <a:t> </a:t>
            </a:r>
            <a:r>
              <a:rPr lang="en-US" dirty="0" smtClean="0"/>
              <a:t>is also highlighted in this visualization. Another interesting flow is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shown when the major ocean current comes above Australia. The</a:t>
            </a:r>
            <a:r>
              <a:rPr lang="en-US" baseline="0" dirty="0" smtClean="0"/>
              <a:t> </a:t>
            </a:r>
            <a:r>
              <a:rPr lang="en-US" dirty="0" smtClean="0"/>
              <a:t>flow lines abruptly disappear when reaching this area because a shift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occurs when the current sweeps between Australia and Indonesia.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Contributors:</a:t>
            </a:r>
          </a:p>
          <a:p>
            <a:r>
              <a:rPr lang="en-US" dirty="0" err="1" smtClean="0"/>
              <a:t>SciDAC</a:t>
            </a:r>
            <a:r>
              <a:rPr lang="en-US" baseline="0" dirty="0" smtClean="0"/>
              <a:t> </a:t>
            </a:r>
            <a:r>
              <a:rPr lang="en-US" baseline="0" dirty="0" err="1" smtClean="0"/>
              <a:t>Ultravis</a:t>
            </a:r>
            <a:r>
              <a:rPr lang="en-US" baseline="0" dirty="0" smtClean="0"/>
              <a:t> computer scientists: </a:t>
            </a:r>
          </a:p>
          <a:p>
            <a:r>
              <a:rPr lang="en-US" baseline="0" dirty="0" smtClean="0"/>
              <a:t>      Wesley Kendall, Jian Huang – University of Tennessee, Knoxville</a:t>
            </a:r>
          </a:p>
          <a:p>
            <a:r>
              <a:rPr lang="en-US" baseline="0" dirty="0" smtClean="0"/>
              <a:t>      Han-Wei </a:t>
            </a:r>
            <a:r>
              <a:rPr lang="en-US" baseline="0" dirty="0" err="1" smtClean="0"/>
              <a:t>Shen</a:t>
            </a:r>
            <a:r>
              <a:rPr lang="en-US" baseline="0" dirty="0" smtClean="0"/>
              <a:t> – The Ohio State University</a:t>
            </a:r>
          </a:p>
          <a:p>
            <a:r>
              <a:rPr lang="en-US" dirty="0" smtClean="0"/>
              <a:t>      Tom</a:t>
            </a:r>
            <a:r>
              <a:rPr lang="en-US" baseline="0" dirty="0" smtClean="0"/>
              <a:t> </a:t>
            </a:r>
            <a:r>
              <a:rPr lang="en-US" baseline="0" dirty="0" err="1" smtClean="0"/>
              <a:t>Peterka</a:t>
            </a:r>
            <a:r>
              <a:rPr lang="en-US" baseline="0" dirty="0" smtClean="0"/>
              <a:t>, Robert Ross – Argonne National Laboratory</a:t>
            </a:r>
          </a:p>
          <a:p>
            <a:r>
              <a:rPr lang="en-US" baseline="0" dirty="0" err="1" smtClean="0"/>
              <a:t>SciDAC</a:t>
            </a:r>
            <a:r>
              <a:rPr lang="en-US" baseline="0" dirty="0" smtClean="0"/>
              <a:t> Climate scientists:</a:t>
            </a:r>
          </a:p>
          <a:p>
            <a:r>
              <a:rPr lang="en-US" baseline="0" dirty="0" smtClean="0"/>
              <a:t>      Robert Jacobs – Argonne National Laboratory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6EA57365-4C56-4C17-9C35-5E39883F8AB3}" type="slidenum">
              <a:rPr lang="en-US" smtClean="0"/>
              <a:pPr>
                <a:defRPr/>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sz="3600" baseline="0">
                <a:latin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baseline="0">
                <a:latin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xfrm>
            <a:off x="8610600" y="6629400"/>
            <a:ext cx="381000" cy="228600"/>
          </a:xfrm>
          <a:prstGeom prst="rect">
            <a:avLst/>
          </a:prstGeom>
          <a:ln/>
        </p:spPr>
        <p:txBody>
          <a:bodyPr/>
          <a:lstStyle>
            <a:lvl1pPr>
              <a:defRPr/>
            </a:lvl1pPr>
          </a:lstStyle>
          <a:p>
            <a:pPr>
              <a:defRPr/>
            </a:pPr>
            <a:fld id="{B221C3E0-6F4F-441C-A27B-A3EAF32D00F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p:txBody>
          <a:bodyPr/>
          <a:lstStyle>
            <a:lvl1pPr>
              <a:defRPr>
                <a:solidFill>
                  <a:schemeClr val="accent1">
                    <a:lumMod val="50000"/>
                  </a:schemeClr>
                </a:solidFill>
              </a:defRPr>
            </a:lvl1pPr>
          </a:lstStyle>
          <a:p>
            <a:pPr>
              <a:defRPr/>
            </a:pPr>
            <a:endParaRPr lang="en-US"/>
          </a:p>
        </p:txBody>
      </p:sp>
      <p:sp>
        <p:nvSpPr>
          <p:cNvPr id="5" name="Rectangle 9"/>
          <p:cNvSpPr>
            <a:spLocks noGrp="1" noChangeArrowheads="1"/>
          </p:cNvSpPr>
          <p:nvPr>
            <p:ph type="sldNum" sz="quarter" idx="11"/>
          </p:nvPr>
        </p:nvSpPr>
        <p:spPr>
          <a:xfrm>
            <a:off x="8763000" y="6629400"/>
            <a:ext cx="381000" cy="228600"/>
          </a:xfrm>
          <a:prstGeom prst="rect">
            <a:avLst/>
          </a:prstGeom>
        </p:spPr>
        <p:txBody>
          <a:bodyPr/>
          <a:lstStyle>
            <a:lvl1pPr>
              <a:defRPr sz="1000">
                <a:solidFill>
                  <a:schemeClr val="accent1">
                    <a:lumMod val="50000"/>
                  </a:schemeClr>
                </a:solidFill>
              </a:defRPr>
            </a:lvl1pPr>
          </a:lstStyle>
          <a:p>
            <a:pPr>
              <a:defRPr/>
            </a:pPr>
            <a:fld id="{4B817796-5DF7-4A56-B55C-E2AC1372826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p:txBody>
          <a:bodyPr/>
          <a:lstStyle>
            <a:lvl1pPr>
              <a:defRPr>
                <a:solidFill>
                  <a:schemeClr val="accent1">
                    <a:lumMod val="50000"/>
                  </a:schemeClr>
                </a:solidFill>
              </a:defRPr>
            </a:lvl1pPr>
          </a:lstStyle>
          <a:p>
            <a:pPr>
              <a:defRPr/>
            </a:pPr>
            <a:endParaRPr lang="en-US"/>
          </a:p>
        </p:txBody>
      </p:sp>
      <p:sp>
        <p:nvSpPr>
          <p:cNvPr id="5" name="Rectangle 9"/>
          <p:cNvSpPr>
            <a:spLocks noGrp="1" noChangeArrowheads="1"/>
          </p:cNvSpPr>
          <p:nvPr>
            <p:ph type="sldNum" sz="quarter" idx="11"/>
          </p:nvPr>
        </p:nvSpPr>
        <p:spPr>
          <a:xfrm>
            <a:off x="8763000" y="6629400"/>
            <a:ext cx="381000" cy="228600"/>
          </a:xfrm>
          <a:prstGeom prst="rect">
            <a:avLst/>
          </a:prstGeom>
        </p:spPr>
        <p:txBody>
          <a:bodyPr/>
          <a:lstStyle>
            <a:lvl1pPr>
              <a:defRPr sz="1000">
                <a:solidFill>
                  <a:schemeClr val="accent1">
                    <a:lumMod val="50000"/>
                  </a:schemeClr>
                </a:solidFill>
              </a:defRPr>
            </a:lvl1pPr>
          </a:lstStyle>
          <a:p>
            <a:pPr>
              <a:defRPr/>
            </a:pPr>
            <a:fld id="{0AEA7EF4-2731-4C42-9A40-23CB9E093C2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xfrm>
            <a:off x="8610600" y="6629400"/>
            <a:ext cx="381000" cy="228600"/>
          </a:xfrm>
          <a:prstGeom prst="rect">
            <a:avLst/>
          </a:prstGeom>
          <a:ln/>
        </p:spPr>
        <p:txBody>
          <a:bodyPr/>
          <a:lstStyle>
            <a:lvl1pPr>
              <a:defRPr/>
            </a:lvl1pPr>
          </a:lstStyle>
          <a:p>
            <a:pPr>
              <a:defRPr/>
            </a:pPr>
            <a:fld id="{2CC85A3B-5E0A-4664-843E-2238F39E631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xfrm>
            <a:off x="8610600" y="6629400"/>
            <a:ext cx="381000" cy="228600"/>
          </a:xfrm>
          <a:prstGeom prst="rect">
            <a:avLst/>
          </a:prstGeom>
          <a:ln/>
        </p:spPr>
        <p:txBody>
          <a:bodyPr/>
          <a:lstStyle>
            <a:lvl1pPr>
              <a:defRPr/>
            </a:lvl1pPr>
          </a:lstStyle>
          <a:p>
            <a:pPr>
              <a:defRPr/>
            </a:pPr>
            <a:fld id="{7842B1FC-D975-4E96-8C5A-0A0007A1374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5943600" cy="1143000"/>
          </a:xfrm>
          <a:prstGeom prst="rect">
            <a:avLst/>
          </a:prstGeom>
        </p:spPr>
        <p:txBody>
          <a:bodyPr/>
          <a:lstStyle>
            <a:lvl1pPr>
              <a:defRPr sz="3600" baseline="0">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baseline="0">
                <a:latin typeface="Arial" pitchFamily="34" charset="0"/>
              </a:defRPr>
            </a:lvl1pPr>
            <a:lvl2pPr>
              <a:defRPr baseline="0">
                <a:latin typeface="Arial" pitchFamily="34" charset="0"/>
              </a:defRPr>
            </a:lvl2pPr>
            <a:lvl3pPr>
              <a:defRPr baseline="0">
                <a:latin typeface="Arial" pitchFamily="34" charset="0"/>
              </a:defRPr>
            </a:lvl3pPr>
            <a:lvl4pPr>
              <a:defRPr baseline="0">
                <a:latin typeface="Arial" pitchFamily="34" charset="0"/>
              </a:defRPr>
            </a:lvl4pPr>
            <a:lvl5pPr>
              <a:defRPr baseline="0">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
          <p:cNvSpPr>
            <a:spLocks noGrp="1" noChangeArrowheads="1"/>
          </p:cNvSpPr>
          <p:nvPr>
            <p:ph type="ftr" sz="quarter" idx="10"/>
          </p:nvPr>
        </p:nvSpPr>
        <p:spPr/>
        <p:txBody>
          <a:bodyPr/>
          <a:lstStyle>
            <a:lvl1pPr>
              <a:defRPr b="0">
                <a:solidFill>
                  <a:schemeClr val="accent1">
                    <a:lumMod val="50000"/>
                  </a:schemeClr>
                </a:solidFill>
                <a:latin typeface="Arial Black" pitchFamily="34" charset="0"/>
                <a:cs typeface="Arial" pitchFamily="34" charset="0"/>
              </a:defRPr>
            </a:lvl1pPr>
          </a:lstStyle>
          <a:p>
            <a:pPr>
              <a:defRPr/>
            </a:pPr>
            <a:endParaRPr lang="en-US"/>
          </a:p>
        </p:txBody>
      </p:sp>
      <p:sp>
        <p:nvSpPr>
          <p:cNvPr id="5" name="Rectangle 9"/>
          <p:cNvSpPr>
            <a:spLocks noGrp="1" noChangeArrowheads="1"/>
          </p:cNvSpPr>
          <p:nvPr>
            <p:ph type="sldNum" sz="quarter" idx="11"/>
          </p:nvPr>
        </p:nvSpPr>
        <p:spPr>
          <a:xfrm>
            <a:off x="8610600" y="6629400"/>
            <a:ext cx="381000" cy="228600"/>
          </a:xfrm>
          <a:prstGeom prst="rect">
            <a:avLst/>
          </a:prstGeom>
        </p:spPr>
        <p:txBody>
          <a:bodyPr/>
          <a:lstStyle>
            <a:lvl1pPr>
              <a:defRPr/>
            </a:lvl1pPr>
          </a:lstStyle>
          <a:p>
            <a:pPr>
              <a:defRPr/>
            </a:pPr>
            <a:fld id="{EFA21E7B-3C91-47A9-8B51-26A55AF8D0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xfrm>
            <a:off x="8610600" y="6629400"/>
            <a:ext cx="381000" cy="228600"/>
          </a:xfrm>
          <a:prstGeom prst="rect">
            <a:avLst/>
          </a:prstGeom>
          <a:ln/>
        </p:spPr>
        <p:txBody>
          <a:bodyPr/>
          <a:lstStyle>
            <a:lvl1pPr>
              <a:defRPr/>
            </a:lvl1pPr>
          </a:lstStyle>
          <a:p>
            <a:pPr>
              <a:defRPr/>
            </a:pPr>
            <a:fld id="{741CE681-24B0-4202-8CDE-F334FEEF7D5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xfrm>
            <a:off x="8610600" y="6629400"/>
            <a:ext cx="381000" cy="228600"/>
          </a:xfrm>
          <a:prstGeom prst="rect">
            <a:avLst/>
          </a:prstGeom>
          <a:ln/>
        </p:spPr>
        <p:txBody>
          <a:bodyPr/>
          <a:lstStyle>
            <a:lvl1pPr>
              <a:defRPr/>
            </a:lvl1pPr>
          </a:lstStyle>
          <a:p>
            <a:pPr>
              <a:defRPr/>
            </a:pPr>
            <a:fld id="{8A53EE5A-B929-4E46-97FA-816BD9DD195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endParaRPr lang="en-US"/>
          </a:p>
        </p:txBody>
      </p:sp>
      <p:sp>
        <p:nvSpPr>
          <p:cNvPr id="8" name="Rectangle 9"/>
          <p:cNvSpPr>
            <a:spLocks noGrp="1" noChangeArrowheads="1"/>
          </p:cNvSpPr>
          <p:nvPr>
            <p:ph type="sldNum" sz="quarter" idx="11"/>
          </p:nvPr>
        </p:nvSpPr>
        <p:spPr>
          <a:xfrm>
            <a:off x="8610600" y="6629400"/>
            <a:ext cx="381000" cy="228600"/>
          </a:xfrm>
          <a:prstGeom prst="rect">
            <a:avLst/>
          </a:prstGeom>
          <a:ln/>
        </p:spPr>
        <p:txBody>
          <a:bodyPr/>
          <a:lstStyle>
            <a:lvl1pPr>
              <a:defRPr/>
            </a:lvl1pPr>
          </a:lstStyle>
          <a:p>
            <a:pPr>
              <a:defRPr/>
            </a:pPr>
            <a:fld id="{4D5DF62D-488C-4733-9C95-63A5118D1A4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p:txBody>
          <a:bodyPr/>
          <a:lstStyle>
            <a:lvl1pPr>
              <a:defRPr>
                <a:solidFill>
                  <a:schemeClr val="accent1">
                    <a:lumMod val="50000"/>
                  </a:schemeClr>
                </a:solidFill>
              </a:defRPr>
            </a:lvl1pPr>
          </a:lstStyle>
          <a:p>
            <a:pPr>
              <a:defRPr/>
            </a:pPr>
            <a:endParaRPr lang="en-US"/>
          </a:p>
        </p:txBody>
      </p:sp>
      <p:sp>
        <p:nvSpPr>
          <p:cNvPr id="4" name="Rectangle 9"/>
          <p:cNvSpPr>
            <a:spLocks noGrp="1" noChangeArrowheads="1"/>
          </p:cNvSpPr>
          <p:nvPr>
            <p:ph type="sldNum" sz="quarter" idx="11"/>
          </p:nvPr>
        </p:nvSpPr>
        <p:spPr>
          <a:xfrm>
            <a:off x="8686800" y="6629400"/>
            <a:ext cx="381000" cy="228600"/>
          </a:xfrm>
          <a:prstGeom prst="rect">
            <a:avLst/>
          </a:prstGeom>
        </p:spPr>
        <p:txBody>
          <a:bodyPr/>
          <a:lstStyle>
            <a:lvl1pPr>
              <a:defRPr sz="1000">
                <a:solidFill>
                  <a:schemeClr val="accent1">
                    <a:lumMod val="50000"/>
                  </a:schemeClr>
                </a:solidFill>
              </a:defRPr>
            </a:lvl1pPr>
          </a:lstStyle>
          <a:p>
            <a:pPr>
              <a:defRPr/>
            </a:pPr>
            <a:fld id="{D4EA9D2C-9C37-41F6-B7D4-4D578EF1B1E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solidFill>
                  <a:schemeClr val="accent1">
                    <a:lumMod val="50000"/>
                  </a:schemeClr>
                </a:solidFill>
              </a:defRPr>
            </a:lvl1pPr>
          </a:lstStyle>
          <a:p>
            <a:pPr>
              <a:defRPr/>
            </a:pPr>
            <a:endParaRPr lang="en-US"/>
          </a:p>
        </p:txBody>
      </p:sp>
      <p:sp>
        <p:nvSpPr>
          <p:cNvPr id="3" name="Rectangle 9"/>
          <p:cNvSpPr>
            <a:spLocks noGrp="1" noChangeArrowheads="1"/>
          </p:cNvSpPr>
          <p:nvPr>
            <p:ph type="sldNum" sz="quarter" idx="11"/>
          </p:nvPr>
        </p:nvSpPr>
        <p:spPr>
          <a:xfrm>
            <a:off x="8686800" y="6629400"/>
            <a:ext cx="381000" cy="228600"/>
          </a:xfrm>
          <a:prstGeom prst="rect">
            <a:avLst/>
          </a:prstGeom>
        </p:spPr>
        <p:txBody>
          <a:bodyPr/>
          <a:lstStyle>
            <a:lvl1pPr>
              <a:defRPr>
                <a:solidFill>
                  <a:schemeClr val="accent1">
                    <a:lumMod val="50000"/>
                  </a:schemeClr>
                </a:solidFill>
              </a:defRPr>
            </a:lvl1pPr>
          </a:lstStyle>
          <a:p>
            <a:pPr>
              <a:defRPr/>
            </a:pPr>
            <a:fld id="{3F85E396-19D5-457F-9767-477EECBC1E0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p:txBody>
          <a:bodyPr/>
          <a:lstStyle>
            <a:lvl1pPr>
              <a:defRPr b="0">
                <a:solidFill>
                  <a:schemeClr val="accent1">
                    <a:lumMod val="50000"/>
                  </a:schemeClr>
                </a:solidFill>
                <a:latin typeface="Arial Black" pitchFamily="34" charset="0"/>
                <a:cs typeface="Arial" pitchFamily="34" charset="0"/>
              </a:defRPr>
            </a:lvl1pPr>
          </a:lstStyle>
          <a:p>
            <a:pPr>
              <a:defRPr/>
            </a:pPr>
            <a:endParaRPr lang="en-US"/>
          </a:p>
        </p:txBody>
      </p:sp>
      <p:sp>
        <p:nvSpPr>
          <p:cNvPr id="6" name="Rectangle 9"/>
          <p:cNvSpPr>
            <a:spLocks noGrp="1" noChangeArrowheads="1"/>
          </p:cNvSpPr>
          <p:nvPr>
            <p:ph type="sldNum" sz="quarter" idx="11"/>
          </p:nvPr>
        </p:nvSpPr>
        <p:spPr>
          <a:xfrm>
            <a:off x="8686800" y="6629400"/>
            <a:ext cx="381000" cy="228600"/>
          </a:xfrm>
          <a:prstGeom prst="rect">
            <a:avLst/>
          </a:prstGeom>
        </p:spPr>
        <p:txBody>
          <a:bodyPr/>
          <a:lstStyle>
            <a:lvl1pPr>
              <a:defRPr b="1">
                <a:solidFill>
                  <a:schemeClr val="accent1">
                    <a:lumMod val="50000"/>
                  </a:schemeClr>
                </a:solidFill>
                <a:latin typeface="Arial Black" pitchFamily="34" charset="0"/>
                <a:cs typeface="Arial" pitchFamily="34" charset="0"/>
              </a:defRPr>
            </a:lvl1pPr>
          </a:lstStyle>
          <a:p>
            <a:pPr>
              <a:defRPr/>
            </a:pPr>
            <a:fld id="{EB1DEB0E-0956-416C-A37E-147AB44D5EC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p:txBody>
          <a:bodyPr/>
          <a:lstStyle>
            <a:lvl1pPr>
              <a:defRPr>
                <a:solidFill>
                  <a:schemeClr val="accent1">
                    <a:lumMod val="50000"/>
                  </a:schemeClr>
                </a:solidFill>
              </a:defRPr>
            </a:lvl1pPr>
          </a:lstStyle>
          <a:p>
            <a:pPr>
              <a:defRPr/>
            </a:pPr>
            <a:endParaRPr lang="en-US"/>
          </a:p>
        </p:txBody>
      </p:sp>
      <p:sp>
        <p:nvSpPr>
          <p:cNvPr id="6" name="Rectangle 9"/>
          <p:cNvSpPr>
            <a:spLocks noGrp="1" noChangeArrowheads="1"/>
          </p:cNvSpPr>
          <p:nvPr>
            <p:ph type="sldNum" sz="quarter" idx="11"/>
          </p:nvPr>
        </p:nvSpPr>
        <p:spPr>
          <a:xfrm>
            <a:off x="8686800" y="6629400"/>
            <a:ext cx="381000" cy="228600"/>
          </a:xfrm>
          <a:prstGeom prst="rect">
            <a:avLst/>
          </a:prstGeom>
        </p:spPr>
        <p:txBody>
          <a:bodyPr/>
          <a:lstStyle>
            <a:lvl1pPr>
              <a:defRPr sz="1000">
                <a:solidFill>
                  <a:schemeClr val="accent1">
                    <a:lumMod val="50000"/>
                  </a:schemeClr>
                </a:solidFill>
              </a:defRPr>
            </a:lvl1pPr>
          </a:lstStyle>
          <a:p>
            <a:pPr>
              <a:defRPr/>
            </a:pPr>
            <a:fld id="{CC850E98-7B05-4F43-BD0F-4DB7FD2DAF4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1.gif"/><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4104" name="Rectangle 8"/>
          <p:cNvSpPr>
            <a:spLocks noGrp="1" noChangeArrowheads="1"/>
          </p:cNvSpPr>
          <p:nvPr>
            <p:ph type="ftr" sz="quarter" idx="3"/>
          </p:nvPr>
        </p:nvSpPr>
        <p:spPr bwMode="auto">
          <a:xfrm>
            <a:off x="0" y="6610350"/>
            <a:ext cx="29718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accent1">
                    <a:lumMod val="50000"/>
                  </a:schemeClr>
                </a:solidFill>
                <a:latin typeface="Arial Black" pitchFamily="34" charset="0"/>
              </a:defRPr>
            </a:lvl1pPr>
          </a:lstStyle>
          <a:p>
            <a:pPr>
              <a:defRPr/>
            </a:pPr>
            <a:endParaRPr lang="en-US"/>
          </a:p>
        </p:txBody>
      </p:sp>
      <p:sp>
        <p:nvSpPr>
          <p:cNvPr id="4107" name="Line 11"/>
          <p:cNvSpPr>
            <a:spLocks noChangeShapeType="1"/>
          </p:cNvSpPr>
          <p:nvPr/>
        </p:nvSpPr>
        <p:spPr bwMode="auto">
          <a:xfrm>
            <a:off x="228600" y="1219200"/>
            <a:ext cx="8610600" cy="0"/>
          </a:xfrm>
          <a:prstGeom prst="line">
            <a:avLst/>
          </a:prstGeom>
          <a:noFill/>
          <a:ln w="25400">
            <a:solidFill>
              <a:srgbClr val="204573"/>
            </a:solidFill>
            <a:round/>
            <a:headEnd/>
            <a:tailEnd/>
          </a:ln>
          <a:effectLst/>
        </p:spPr>
        <p:txBody>
          <a:bodyPr anchor="ctr"/>
          <a:lstStyle/>
          <a:p>
            <a:pPr>
              <a:defRPr/>
            </a:pPr>
            <a:endParaRPr lang="en-US" dirty="0"/>
          </a:p>
        </p:txBody>
      </p:sp>
      <p:sp>
        <p:nvSpPr>
          <p:cNvPr id="1030" name="Rectangle 6"/>
          <p:cNvSpPr>
            <a:spLocks noChangeArrowheads="1"/>
          </p:cNvSpPr>
          <p:nvPr userDrawn="1"/>
        </p:nvSpPr>
        <p:spPr bwMode="auto">
          <a:xfrm>
            <a:off x="2057400" y="609600"/>
            <a:ext cx="457200" cy="152400"/>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8" name="Picture 7" descr="Ultravis_logo_Final.gif"/>
          <p:cNvPicPr>
            <a:picLocks noChangeAspect="1"/>
          </p:cNvPicPr>
          <p:nvPr userDrawn="1"/>
        </p:nvPicPr>
        <p:blipFill>
          <a:blip r:embed="rId15"/>
          <a:stretch>
            <a:fillRect/>
          </a:stretch>
        </p:blipFill>
        <p:spPr>
          <a:xfrm>
            <a:off x="152400" y="152400"/>
            <a:ext cx="3200400" cy="864552"/>
          </a:xfrm>
          <a:prstGeom prst="rect">
            <a:avLst/>
          </a:prstGeom>
        </p:spPr>
      </p:pic>
    </p:spTree>
  </p:cSld>
  <p:clrMap bg1="lt1" tx1="dk1" bg2="lt2" tx2="dk2" accent1="accent1" accent2="accent2" accent3="accent3" accent4="accent4" accent5="accent5" accent6="accent6" hlink="hlink" folHlink="folHlink"/>
  <p:sldLayoutIdLst>
    <p:sldLayoutId id="2147483699" r:id="rId1"/>
    <p:sldLayoutId id="2147483705" r:id="rId2"/>
    <p:sldLayoutId id="2147483700" r:id="rId3"/>
    <p:sldLayoutId id="2147483701" r:id="rId4"/>
    <p:sldLayoutId id="2147483702" r:id="rId5"/>
    <p:sldLayoutId id="2147483706" r:id="rId6"/>
    <p:sldLayoutId id="2147483707" r:id="rId7"/>
    <p:sldLayoutId id="2147483708" r:id="rId8"/>
    <p:sldLayoutId id="2147483709" r:id="rId9"/>
    <p:sldLayoutId id="2147483710" r:id="rId10"/>
    <p:sldLayoutId id="2147483711" r:id="rId11"/>
    <p:sldLayoutId id="2147483703" r:id="rId12"/>
    <p:sldLayoutId id="2147483704" r:id="rId13"/>
  </p:sldLayoutIdLst>
  <p:hf hdr="0" ftr="0" dt="0"/>
  <p:txStyles>
    <p:titleStyle>
      <a:lvl1pPr algn="ctr" rtl="0" eaLnBrk="0" fontAlgn="base" hangingPunct="0">
        <a:lnSpc>
          <a:spcPct val="80000"/>
        </a:lnSpc>
        <a:spcBef>
          <a:spcPct val="0"/>
        </a:spcBef>
        <a:spcAft>
          <a:spcPct val="0"/>
        </a:spcAft>
        <a:defRPr sz="4000">
          <a:solidFill>
            <a:schemeClr val="tx2"/>
          </a:solidFill>
          <a:latin typeface="+mj-lt"/>
          <a:ea typeface="+mj-ea"/>
          <a:cs typeface="+mj-cs"/>
        </a:defRPr>
      </a:lvl1pPr>
      <a:lvl2pPr algn="ctr" rtl="0" eaLnBrk="0" fontAlgn="base" hangingPunct="0">
        <a:lnSpc>
          <a:spcPct val="80000"/>
        </a:lnSpc>
        <a:spcBef>
          <a:spcPct val="0"/>
        </a:spcBef>
        <a:spcAft>
          <a:spcPct val="0"/>
        </a:spcAft>
        <a:defRPr sz="4000">
          <a:solidFill>
            <a:schemeClr val="tx2"/>
          </a:solidFill>
          <a:latin typeface="Arial" charset="0"/>
        </a:defRPr>
      </a:lvl2pPr>
      <a:lvl3pPr algn="ctr" rtl="0" eaLnBrk="0" fontAlgn="base" hangingPunct="0">
        <a:lnSpc>
          <a:spcPct val="80000"/>
        </a:lnSpc>
        <a:spcBef>
          <a:spcPct val="0"/>
        </a:spcBef>
        <a:spcAft>
          <a:spcPct val="0"/>
        </a:spcAft>
        <a:defRPr sz="4000">
          <a:solidFill>
            <a:schemeClr val="tx2"/>
          </a:solidFill>
          <a:latin typeface="Arial" charset="0"/>
        </a:defRPr>
      </a:lvl3pPr>
      <a:lvl4pPr algn="ctr" rtl="0" eaLnBrk="0" fontAlgn="base" hangingPunct="0">
        <a:lnSpc>
          <a:spcPct val="80000"/>
        </a:lnSpc>
        <a:spcBef>
          <a:spcPct val="0"/>
        </a:spcBef>
        <a:spcAft>
          <a:spcPct val="0"/>
        </a:spcAft>
        <a:defRPr sz="4000">
          <a:solidFill>
            <a:schemeClr val="tx2"/>
          </a:solidFill>
          <a:latin typeface="Arial" charset="0"/>
        </a:defRPr>
      </a:lvl4pPr>
      <a:lvl5pPr algn="ctr" rtl="0" eaLnBrk="0" fontAlgn="base" hangingPunct="0">
        <a:lnSpc>
          <a:spcPct val="80000"/>
        </a:lnSpc>
        <a:spcBef>
          <a:spcPct val="0"/>
        </a:spcBef>
        <a:spcAft>
          <a:spcPct val="0"/>
        </a:spcAft>
        <a:defRPr sz="4000">
          <a:solidFill>
            <a:schemeClr val="tx2"/>
          </a:solidFill>
          <a:latin typeface="Arial" charset="0"/>
        </a:defRPr>
      </a:lvl5pPr>
      <a:lvl6pPr marL="457200" algn="ctr" rtl="0" eaLnBrk="1" fontAlgn="base" hangingPunct="1">
        <a:lnSpc>
          <a:spcPct val="80000"/>
        </a:lnSpc>
        <a:spcBef>
          <a:spcPct val="0"/>
        </a:spcBef>
        <a:spcAft>
          <a:spcPct val="0"/>
        </a:spcAft>
        <a:defRPr sz="4000">
          <a:solidFill>
            <a:schemeClr val="tx2"/>
          </a:solidFill>
          <a:latin typeface="Arial" charset="0"/>
        </a:defRPr>
      </a:lvl6pPr>
      <a:lvl7pPr marL="914400" algn="ctr" rtl="0" eaLnBrk="1" fontAlgn="base" hangingPunct="1">
        <a:lnSpc>
          <a:spcPct val="80000"/>
        </a:lnSpc>
        <a:spcBef>
          <a:spcPct val="0"/>
        </a:spcBef>
        <a:spcAft>
          <a:spcPct val="0"/>
        </a:spcAft>
        <a:defRPr sz="4000">
          <a:solidFill>
            <a:schemeClr val="tx2"/>
          </a:solidFill>
          <a:latin typeface="Arial" charset="0"/>
        </a:defRPr>
      </a:lvl7pPr>
      <a:lvl8pPr marL="1371600" algn="ctr" rtl="0" eaLnBrk="1" fontAlgn="base" hangingPunct="1">
        <a:lnSpc>
          <a:spcPct val="80000"/>
        </a:lnSpc>
        <a:spcBef>
          <a:spcPct val="0"/>
        </a:spcBef>
        <a:spcAft>
          <a:spcPct val="0"/>
        </a:spcAft>
        <a:defRPr sz="4000">
          <a:solidFill>
            <a:schemeClr val="tx2"/>
          </a:solidFill>
          <a:latin typeface="Arial" charset="0"/>
        </a:defRPr>
      </a:lvl8pPr>
      <a:lvl9pPr marL="1828800" algn="ctr" rtl="0" eaLnBrk="1" fontAlgn="base" hangingPunct="1">
        <a:lnSpc>
          <a:spcPct val="80000"/>
        </a:lnSpc>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6324600" cy="1143000"/>
          </a:xfrm>
        </p:spPr>
        <p:txBody>
          <a:bodyPr/>
          <a:lstStyle/>
          <a:p>
            <a:r>
              <a:rPr lang="en-US" sz="2800" dirty="0" smtClean="0">
                <a:solidFill>
                  <a:srgbClr val="204573"/>
                </a:solidFill>
              </a:rPr>
              <a:t>Complex Feature Visualization by</a:t>
            </a:r>
            <a:r>
              <a:rPr lang="en-US" sz="2800" dirty="0" smtClean="0">
                <a:solidFill>
                  <a:srgbClr val="204573"/>
                </a:solidFill>
              </a:rPr>
              <a:t> Programming Language Interface</a:t>
            </a:r>
            <a:endParaRPr lang="en-US" sz="2800" dirty="0">
              <a:solidFill>
                <a:srgbClr val="204573"/>
              </a:solidFill>
            </a:endParaRPr>
          </a:p>
        </p:txBody>
      </p:sp>
      <p:sp>
        <p:nvSpPr>
          <p:cNvPr id="3" name="Content Placeholder 2"/>
          <p:cNvSpPr>
            <a:spLocks noGrp="1"/>
          </p:cNvSpPr>
          <p:nvPr>
            <p:ph idx="1"/>
          </p:nvPr>
        </p:nvSpPr>
        <p:spPr>
          <a:xfrm>
            <a:off x="0" y="3733800"/>
            <a:ext cx="4648200" cy="2514600"/>
          </a:xfrm>
        </p:spPr>
        <p:txBody>
          <a:bodyPr/>
          <a:lstStyle/>
          <a:p>
            <a:r>
              <a:rPr lang="en-US" sz="1600" dirty="0" smtClean="0">
                <a:solidFill>
                  <a:srgbClr val="204573"/>
                </a:solidFill>
              </a:rPr>
              <a:t>Solution</a:t>
            </a:r>
          </a:p>
          <a:p>
            <a:pPr lvl="1"/>
            <a:r>
              <a:rPr lang="en-US" sz="1400" dirty="0" smtClean="0">
                <a:solidFill>
                  <a:srgbClr val="204573"/>
                </a:solidFill>
              </a:rPr>
              <a:t>Enabling versatile exploration and visualization of complex features by using supercomputers to automatically explore a feature specification’s un-specified aspects. </a:t>
            </a:r>
          </a:p>
          <a:p>
            <a:pPr lvl="1"/>
            <a:r>
              <a:rPr lang="en-US" sz="1400" dirty="0" smtClean="0">
                <a:solidFill>
                  <a:srgbClr val="204573"/>
                </a:solidFill>
              </a:rPr>
              <a:t>Domain scientists control this automation via light weight programming </a:t>
            </a:r>
            <a:r>
              <a:rPr lang="en-US" sz="1400" dirty="0" smtClean="0">
                <a:solidFill>
                  <a:srgbClr val="204573"/>
                </a:solidFill>
              </a:rPr>
              <a:t>languages (</a:t>
            </a:r>
            <a:r>
              <a:rPr lang="en-US" sz="1400" dirty="0" err="1" smtClean="0">
                <a:solidFill>
                  <a:srgbClr val="204573"/>
                </a:solidFill>
              </a:rPr>
              <a:t>regex</a:t>
            </a:r>
            <a:r>
              <a:rPr lang="en-US" sz="1400" dirty="0" smtClean="0">
                <a:solidFill>
                  <a:srgbClr val="204573"/>
                </a:solidFill>
              </a:rPr>
              <a:t>).</a:t>
            </a:r>
            <a:endParaRPr lang="en-US" sz="1400" dirty="0" smtClean="0">
              <a:solidFill>
                <a:srgbClr val="204573"/>
              </a:solidFill>
            </a:endParaRPr>
          </a:p>
          <a:p>
            <a:pPr>
              <a:buClr>
                <a:srgbClr val="204573"/>
              </a:buClr>
            </a:pPr>
            <a:r>
              <a:rPr lang="en-US" sz="1600" dirty="0" smtClean="0">
                <a:solidFill>
                  <a:srgbClr val="204573"/>
                </a:solidFill>
              </a:rPr>
              <a:t>Impact</a:t>
            </a:r>
          </a:p>
          <a:p>
            <a:pPr lvl="1">
              <a:buClr>
                <a:srgbClr val="204573"/>
              </a:buClr>
            </a:pPr>
            <a:r>
              <a:rPr lang="en-US" sz="1400" dirty="0" smtClean="0">
                <a:solidFill>
                  <a:srgbClr val="204573"/>
                </a:solidFill>
              </a:rPr>
              <a:t>Reliably capture and visualize ocean structures at fine precision on global scales</a:t>
            </a:r>
          </a:p>
          <a:p>
            <a:pPr lvl="1">
              <a:buClr>
                <a:srgbClr val="204573"/>
              </a:buClr>
            </a:pPr>
            <a:r>
              <a:rPr lang="en-US" sz="1400" dirty="0" smtClean="0">
                <a:solidFill>
                  <a:srgbClr val="204573"/>
                </a:solidFill>
              </a:rPr>
              <a:t>Useful to all climate modelers needing to understand or improve ocean models </a:t>
            </a:r>
            <a:endParaRPr lang="en-US" sz="1400" dirty="0">
              <a:solidFill>
                <a:srgbClr val="204573"/>
              </a:solidFill>
            </a:endParaRPr>
          </a:p>
        </p:txBody>
      </p:sp>
      <p:sp>
        <p:nvSpPr>
          <p:cNvPr id="7" name="Content Placeholder 2"/>
          <p:cNvSpPr txBox="1">
            <a:spLocks/>
          </p:cNvSpPr>
          <p:nvPr/>
        </p:nvSpPr>
        <p:spPr>
          <a:xfrm>
            <a:off x="0" y="1341437"/>
            <a:ext cx="4648200" cy="3001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600" b="0" i="0" u="none" strike="noStrike" kern="0" cap="none" spc="0" normalizeH="0" baseline="0" noProof="0" dirty="0" smtClean="0">
                <a:ln>
                  <a:noFill/>
                </a:ln>
                <a:solidFill>
                  <a:srgbClr val="204573"/>
                </a:solidFill>
                <a:effectLst/>
                <a:uLnTx/>
                <a:uFillTx/>
                <a:latin typeface="Arial" pitchFamily="34" charset="0"/>
                <a:ea typeface="+mn-ea"/>
                <a:cs typeface="+mn-cs"/>
              </a:rPr>
              <a:t>Problem</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kern="0" noProof="0" dirty="0" smtClean="0">
                <a:solidFill>
                  <a:srgbClr val="204573"/>
                </a:solidFill>
                <a:latin typeface="Arial" pitchFamily="34" charset="0"/>
              </a:rPr>
              <a:t>Today multi-scale/physics systems are modeled with unprecedented </a:t>
            </a:r>
            <a:r>
              <a:rPr lang="en-US" kern="0" dirty="0" smtClean="0">
                <a:solidFill>
                  <a:srgbClr val="204573"/>
                </a:solidFill>
                <a:latin typeface="Arial" pitchFamily="34" charset="0"/>
              </a:rPr>
              <a:t>complexity</a:t>
            </a:r>
            <a:endParaRPr kumimoji="0" lang="en-US" sz="1400" b="0" i="0" u="none" strike="noStrike" kern="0" cap="none" spc="0" normalizeH="0" baseline="0" noProof="0" dirty="0" smtClean="0">
              <a:ln>
                <a:noFill/>
              </a:ln>
              <a:solidFill>
                <a:srgbClr val="204573"/>
              </a:solidFill>
              <a:effectLst/>
              <a:uLnTx/>
              <a:uFillTx/>
              <a:latin typeface="Arial" pitchFamily="34" charset="0"/>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kern="0" dirty="0" smtClean="0">
                <a:solidFill>
                  <a:srgbClr val="204573"/>
                </a:solidFill>
                <a:latin typeface="Arial" pitchFamily="34" charset="0"/>
              </a:rPr>
              <a:t>A daunting task to manually explore all aspects of such complex systems</a:t>
            </a:r>
            <a:endParaRPr kumimoji="0" lang="en-US" sz="1400" b="0" i="0" u="none" strike="noStrike" kern="0" cap="none" spc="0" normalizeH="0" baseline="0" noProof="0" dirty="0" smtClean="0">
              <a:ln>
                <a:noFill/>
              </a:ln>
              <a:solidFill>
                <a:srgbClr val="204573"/>
              </a:solidFill>
              <a:effectLst/>
              <a:uLnTx/>
              <a:uFillTx/>
              <a:latin typeface="Arial" pitchFamily="34" charset="0"/>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kern="0" dirty="0" smtClean="0">
                <a:solidFill>
                  <a:srgbClr val="204573"/>
                </a:solidFill>
                <a:latin typeface="Arial" pitchFamily="34" charset="0"/>
              </a:rPr>
              <a:t>Infeasible to always require</a:t>
            </a:r>
            <a:r>
              <a:rPr kumimoji="0" lang="en-US" sz="1400" b="0" i="0" u="none" strike="noStrike" kern="0" cap="none" spc="0" normalizeH="0" baseline="0" noProof="0" dirty="0" smtClean="0">
                <a:ln>
                  <a:noFill/>
                </a:ln>
                <a:solidFill>
                  <a:srgbClr val="204573"/>
                </a:solidFill>
                <a:effectLst/>
                <a:uLnTx/>
                <a:uFillTx/>
                <a:latin typeface="Arial" pitchFamily="34" charset="0"/>
              </a:rPr>
              <a:t> users </a:t>
            </a:r>
            <a:r>
              <a:rPr lang="en-US" kern="0" dirty="0" smtClean="0">
                <a:solidFill>
                  <a:srgbClr val="204573"/>
                </a:solidFill>
                <a:latin typeface="Arial" pitchFamily="34" charset="0"/>
              </a:rPr>
              <a:t>to</a:t>
            </a:r>
            <a:r>
              <a:rPr kumimoji="0" lang="en-US" sz="1400" b="0" i="0" u="none" strike="noStrike" kern="0" cap="none" spc="0" normalizeH="0" baseline="0" noProof="0" dirty="0" smtClean="0">
                <a:ln>
                  <a:noFill/>
                </a:ln>
                <a:solidFill>
                  <a:srgbClr val="204573"/>
                </a:solidFill>
                <a:effectLst/>
                <a:uLnTx/>
                <a:uFillTx/>
                <a:latin typeface="Arial" pitchFamily="34" charset="0"/>
              </a:rPr>
              <a:t> fully </a:t>
            </a:r>
            <a:r>
              <a:rPr lang="en-US" kern="0" dirty="0" smtClean="0">
                <a:solidFill>
                  <a:srgbClr val="204573"/>
                </a:solidFill>
                <a:latin typeface="Arial" pitchFamily="34" charset="0"/>
              </a:rPr>
              <a:t>substantiate a feature specification in all aspects</a:t>
            </a:r>
          </a:p>
          <a:p>
            <a:pPr marL="742950" lvl="1" indent="-285750" eaLnBrk="0" hangingPunct="0">
              <a:spcBef>
                <a:spcPct val="20000"/>
              </a:spcBef>
              <a:buFontTx/>
              <a:buChar char="–"/>
              <a:defRPr/>
            </a:pPr>
            <a:r>
              <a:rPr kumimoji="0" lang="en-US" sz="1400" b="0" i="0" u="none" strike="noStrike" kern="0" cap="none" spc="0" normalizeH="0" baseline="0" noProof="0" dirty="0" smtClean="0">
                <a:ln>
                  <a:noFill/>
                </a:ln>
                <a:solidFill>
                  <a:srgbClr val="204573"/>
                </a:solidFill>
                <a:effectLst/>
                <a:uLnTx/>
                <a:uFillTx/>
                <a:latin typeface="Arial" pitchFamily="34" charset="0"/>
              </a:rPr>
              <a:t>In result, traditional visualizations</a:t>
            </a:r>
            <a:r>
              <a:rPr kumimoji="0" lang="en-US" sz="1400" b="0" i="0" u="none" strike="noStrike" kern="0" cap="none" spc="0" normalizeH="0" noProof="0" dirty="0" smtClean="0">
                <a:ln>
                  <a:noFill/>
                </a:ln>
                <a:solidFill>
                  <a:srgbClr val="204573"/>
                </a:solidFill>
                <a:effectLst/>
                <a:uLnTx/>
                <a:uFillTx/>
                <a:latin typeface="Arial" pitchFamily="34" charset="0"/>
              </a:rPr>
              <a:t> could be </a:t>
            </a:r>
            <a:r>
              <a:rPr lang="en-US" kern="0" dirty="0" smtClean="0">
                <a:solidFill>
                  <a:srgbClr val="204573"/>
                </a:solidFill>
                <a:latin typeface="Arial" pitchFamily="34" charset="0"/>
              </a:rPr>
              <a:t>unreliable,</a:t>
            </a:r>
            <a:r>
              <a:rPr kumimoji="0" lang="en-US" sz="1400" b="0" i="0" u="none" strike="noStrike" kern="0" cap="none" spc="0" normalizeH="0" noProof="0" dirty="0" smtClean="0">
                <a:ln>
                  <a:noFill/>
                </a:ln>
                <a:solidFill>
                  <a:srgbClr val="204573"/>
                </a:solidFill>
                <a:effectLst/>
                <a:uLnTx/>
                <a:uFillTx/>
                <a:latin typeface="Arial" pitchFamily="34" charset="0"/>
              </a:rPr>
              <a:t> inconclusive or </a:t>
            </a:r>
            <a:r>
              <a:rPr lang="en-US" kern="0" dirty="0" smtClean="0">
                <a:solidFill>
                  <a:srgbClr val="204573"/>
                </a:solidFill>
                <a:latin typeface="Arial" pitchFamily="34" charset="0"/>
              </a:rPr>
              <a:t>in</a:t>
            </a:r>
            <a:r>
              <a:rPr kumimoji="0" lang="en-US" sz="1400" b="0" i="0" u="none" strike="noStrike" kern="0" cap="none" spc="0" normalizeH="0" noProof="0" dirty="0" smtClean="0">
                <a:ln>
                  <a:noFill/>
                </a:ln>
                <a:solidFill>
                  <a:srgbClr val="204573"/>
                </a:solidFill>
                <a:effectLst/>
                <a:uLnTx/>
                <a:uFillTx/>
                <a:latin typeface="Arial" pitchFamily="34" charset="0"/>
              </a:rPr>
              <a:t>comprehensive</a:t>
            </a:r>
            <a:r>
              <a:rPr kumimoji="0" lang="en-US" sz="1400" b="0" i="0" u="none" strike="noStrike" kern="0" cap="none" spc="0" normalizeH="0" noProof="0" dirty="0" smtClean="0">
                <a:ln>
                  <a:noFill/>
                </a:ln>
                <a:solidFill>
                  <a:srgbClr val="204573"/>
                </a:solidFill>
                <a:effectLst/>
                <a:uLnTx/>
                <a:uFillTx/>
                <a:latin typeface="Arial" pitchFamily="34" charset="0"/>
              </a:rPr>
              <a:t> </a:t>
            </a:r>
          </a:p>
          <a:p>
            <a:pPr marL="742950" lvl="1" indent="-285750" eaLnBrk="0" hangingPunct="0">
              <a:spcBef>
                <a:spcPct val="20000"/>
              </a:spcBef>
              <a:buFontTx/>
              <a:buChar char="–"/>
              <a:defRPr/>
            </a:pPr>
            <a:endParaRPr lang="en-US" kern="0" baseline="0" dirty="0" smtClean="0">
              <a:solidFill>
                <a:srgbClr val="204573"/>
              </a:solidFill>
              <a:latin typeface="Arial" pitchFamily="34" charset="0"/>
            </a:endParaRPr>
          </a:p>
          <a:p>
            <a:pPr marL="742950" lvl="1" indent="-285750" eaLnBrk="0" hangingPunct="0">
              <a:spcBef>
                <a:spcPct val="20000"/>
              </a:spcBef>
              <a:defRPr/>
            </a:pPr>
            <a:endParaRPr kumimoji="0" lang="en-US" sz="1400" b="0" i="0" u="none" strike="noStrike" kern="0" cap="none" spc="0" normalizeH="0" baseline="0" noProof="0" dirty="0" smtClean="0">
              <a:ln>
                <a:noFill/>
              </a:ln>
              <a:solidFill>
                <a:srgbClr val="204573"/>
              </a:solidFill>
              <a:effectLst/>
              <a:uLnTx/>
              <a:uFillTx/>
              <a:latin typeface="Arial" pitchFamily="34" charset="0"/>
            </a:endParaRPr>
          </a:p>
        </p:txBody>
      </p:sp>
      <p:pic>
        <p:nvPicPr>
          <p:cNvPr id="9" name="Picture 10"/>
          <p:cNvPicPr>
            <a:picLocks noChangeAspect="1"/>
          </p:cNvPicPr>
          <p:nvPr/>
        </p:nvPicPr>
        <p:blipFill>
          <a:blip r:embed="rId3"/>
          <a:srcRect/>
          <a:stretch>
            <a:fillRect/>
          </a:stretch>
        </p:blipFill>
        <p:spPr bwMode="auto">
          <a:xfrm>
            <a:off x="4648200" y="1219200"/>
            <a:ext cx="4267200" cy="2744474"/>
          </a:xfrm>
          <a:prstGeom prst="rect">
            <a:avLst/>
          </a:prstGeom>
          <a:noFill/>
          <a:ln w="9525">
            <a:noFill/>
            <a:miter lim="800000"/>
            <a:headEnd/>
            <a:tailEnd/>
          </a:ln>
        </p:spPr>
      </p:pic>
      <p:sp>
        <p:nvSpPr>
          <p:cNvPr id="10" name="TextBox 4"/>
          <p:cNvSpPr txBox="1">
            <a:spLocks noChangeArrowheads="1"/>
          </p:cNvSpPr>
          <p:nvPr/>
        </p:nvSpPr>
        <p:spPr bwMode="auto">
          <a:xfrm>
            <a:off x="4495800" y="4150311"/>
            <a:ext cx="2438400" cy="2631489"/>
          </a:xfrm>
          <a:prstGeom prst="rect">
            <a:avLst/>
          </a:prstGeom>
          <a:noFill/>
          <a:ln w="9525">
            <a:noFill/>
            <a:miter lim="800000"/>
            <a:headEnd/>
            <a:tailEnd/>
          </a:ln>
        </p:spPr>
        <p:txBody>
          <a:bodyPr wrap="square">
            <a:prstTxWarp prst="textNoShape">
              <a:avLst/>
            </a:prstTxWarp>
            <a:spAutoFit/>
          </a:bodyPr>
          <a:lstStyle/>
          <a:p>
            <a:r>
              <a:rPr lang="en-US" sz="1100" b="1" dirty="0">
                <a:solidFill>
                  <a:srgbClr val="204573"/>
                </a:solidFill>
                <a:latin typeface="Arial"/>
                <a:cs typeface="Arial"/>
              </a:rPr>
              <a:t>/* floating point numbers */</a:t>
            </a:r>
          </a:p>
          <a:p>
            <a:r>
              <a:rPr lang="en-US" sz="1100" b="1" dirty="0">
                <a:solidFill>
                  <a:srgbClr val="204573"/>
                </a:solidFill>
                <a:latin typeface="Arial"/>
                <a:cs typeface="Arial"/>
              </a:rPr>
              <a:t>\-?[0-9]+</a:t>
            </a:r>
          </a:p>
          <a:p>
            <a:r>
              <a:rPr lang="en-US" sz="1100" b="1" dirty="0">
                <a:solidFill>
                  <a:srgbClr val="204573"/>
                </a:solidFill>
                <a:latin typeface="Arial"/>
                <a:cs typeface="Arial"/>
              </a:rPr>
              <a:t>| \-?"."([0-9])+</a:t>
            </a:r>
          </a:p>
          <a:p>
            <a:r>
              <a:rPr lang="en-US" sz="1100" b="1" dirty="0">
                <a:solidFill>
                  <a:srgbClr val="204573"/>
                </a:solidFill>
                <a:latin typeface="Arial"/>
                <a:cs typeface="Arial"/>
              </a:rPr>
              <a:t>| \-?([0-9])+"."([0-9])*</a:t>
            </a:r>
          </a:p>
          <a:p>
            <a:r>
              <a:rPr lang="en-US" sz="1100" b="1" dirty="0">
                <a:solidFill>
                  <a:srgbClr val="204573"/>
                </a:solidFill>
                <a:latin typeface="Arial"/>
                <a:cs typeface="Arial"/>
              </a:rPr>
              <a:t>| \-?([0-9])+\.?([0-9])*[eE]\-?([0-9])+</a:t>
            </a:r>
          </a:p>
          <a:p>
            <a:r>
              <a:rPr lang="en-US" sz="1100" b="1" dirty="0">
                <a:solidFill>
                  <a:srgbClr val="204573"/>
                </a:solidFill>
                <a:latin typeface="Arial"/>
                <a:cs typeface="Arial"/>
              </a:rPr>
              <a:t>         return VALUE;</a:t>
            </a:r>
          </a:p>
          <a:p>
            <a:endParaRPr lang="en-US" sz="1100" b="1" dirty="0">
              <a:solidFill>
                <a:srgbClr val="204573"/>
              </a:solidFill>
              <a:latin typeface="Arial"/>
              <a:cs typeface="Arial"/>
            </a:endParaRPr>
          </a:p>
          <a:p>
            <a:r>
              <a:rPr lang="en-US" sz="1100" b="1" dirty="0">
                <a:solidFill>
                  <a:srgbClr val="204573"/>
                </a:solidFill>
                <a:latin typeface="Arial"/>
                <a:cs typeface="Arial"/>
              </a:rPr>
              <a:t>\[ return RBEGIN;</a:t>
            </a:r>
          </a:p>
          <a:p>
            <a:r>
              <a:rPr lang="en-US" sz="1100" b="1" dirty="0">
                <a:solidFill>
                  <a:srgbClr val="204573"/>
                </a:solidFill>
                <a:latin typeface="Arial"/>
                <a:cs typeface="Arial"/>
              </a:rPr>
              <a:t>\] return REND;</a:t>
            </a:r>
          </a:p>
          <a:p>
            <a:r>
              <a:rPr lang="en-US" sz="1100" b="1" dirty="0">
                <a:solidFill>
                  <a:srgbClr val="204573"/>
                </a:solidFill>
                <a:latin typeface="Arial"/>
                <a:cs typeface="Arial"/>
              </a:rPr>
              <a:t>\? return RWILDCARD;</a:t>
            </a:r>
          </a:p>
          <a:p>
            <a:r>
              <a:rPr lang="en-US" sz="1100" b="1" dirty="0">
                <a:solidFill>
                  <a:srgbClr val="204573"/>
                </a:solidFill>
                <a:latin typeface="Arial"/>
                <a:cs typeface="Arial"/>
              </a:rPr>
              <a:t>\* return MREXPANDER;</a:t>
            </a:r>
          </a:p>
          <a:p>
            <a:r>
              <a:rPr lang="en-US" sz="1100" b="1" dirty="0">
                <a:solidFill>
                  <a:srgbClr val="204573"/>
                </a:solidFill>
                <a:latin typeface="Arial"/>
                <a:cs typeface="Arial"/>
              </a:rPr>
              <a:t>\- return RTO;</a:t>
            </a:r>
          </a:p>
          <a:p>
            <a:r>
              <a:rPr lang="en-US" sz="1100" b="1" dirty="0">
                <a:solidFill>
                  <a:srgbClr val="204573"/>
                </a:solidFill>
                <a:latin typeface="Arial"/>
                <a:cs typeface="Arial"/>
              </a:rPr>
              <a:t>T return TIMEMARKER</a:t>
            </a:r>
            <a:r>
              <a:rPr lang="en-US" sz="1100" b="1" dirty="0" smtClean="0">
                <a:solidFill>
                  <a:srgbClr val="204573"/>
                </a:solidFill>
                <a:latin typeface="Arial"/>
                <a:cs typeface="Arial"/>
              </a:rPr>
              <a:t>;</a:t>
            </a:r>
          </a:p>
          <a:p>
            <a:r>
              <a:rPr lang="en-US" sz="1100" b="1" dirty="0">
                <a:solidFill>
                  <a:srgbClr val="204573"/>
                </a:solidFill>
                <a:latin typeface="Arial"/>
                <a:cs typeface="Arial"/>
              </a:rPr>
              <a:t>[ \</a:t>
            </a:r>
            <a:r>
              <a:rPr lang="en-US" sz="1100" b="1" dirty="0" err="1">
                <a:solidFill>
                  <a:srgbClr val="204573"/>
                </a:solidFill>
                <a:latin typeface="Arial"/>
                <a:cs typeface="Arial"/>
              </a:rPr>
              <a:t>t\n</a:t>
            </a:r>
            <a:r>
              <a:rPr lang="en-US" sz="1100" b="1" dirty="0">
                <a:solidFill>
                  <a:srgbClr val="204573"/>
                </a:solidFill>
                <a:latin typeface="Arial"/>
                <a:cs typeface="Arial"/>
              </a:rPr>
              <a:t>] </a:t>
            </a:r>
            <a:r>
              <a:rPr lang="en-US" sz="1100" b="1" dirty="0" smtClean="0">
                <a:solidFill>
                  <a:srgbClr val="204573"/>
                </a:solidFill>
                <a:latin typeface="Arial"/>
                <a:cs typeface="Arial"/>
              </a:rPr>
              <a:t>;</a:t>
            </a:r>
          </a:p>
          <a:p>
            <a:r>
              <a:rPr lang="en-US" sz="1100" b="1" dirty="0">
                <a:solidFill>
                  <a:srgbClr val="204573"/>
                </a:solidFill>
                <a:latin typeface="Arial"/>
                <a:cs typeface="Arial"/>
              </a:rPr>
              <a:t>. ;</a:t>
            </a:r>
          </a:p>
        </p:txBody>
      </p:sp>
      <p:sp>
        <p:nvSpPr>
          <p:cNvPr id="11" name="TextBox 5"/>
          <p:cNvSpPr txBox="1">
            <a:spLocks noChangeArrowheads="1"/>
          </p:cNvSpPr>
          <p:nvPr/>
        </p:nvSpPr>
        <p:spPr bwMode="auto">
          <a:xfrm>
            <a:off x="6400800" y="3981034"/>
            <a:ext cx="2895600" cy="2800766"/>
          </a:xfrm>
          <a:prstGeom prst="rect">
            <a:avLst/>
          </a:prstGeom>
          <a:noFill/>
          <a:ln w="9525">
            <a:noFill/>
            <a:miter lim="800000"/>
            <a:headEnd/>
            <a:tailEnd/>
          </a:ln>
        </p:spPr>
        <p:txBody>
          <a:bodyPr wrap="square">
            <a:prstTxWarp prst="textNoShape">
              <a:avLst/>
            </a:prstTxWarp>
            <a:spAutoFit/>
          </a:bodyPr>
          <a:lstStyle/>
          <a:p>
            <a:r>
              <a:rPr lang="en-US" sz="1100" b="1" dirty="0">
                <a:solidFill>
                  <a:srgbClr val="204573"/>
                </a:solidFill>
                <a:latin typeface="Arial"/>
                <a:cs typeface="Arial"/>
              </a:rPr>
              <a:t>statement:</a:t>
            </a:r>
          </a:p>
          <a:p>
            <a:pPr lvl="1"/>
            <a:r>
              <a:rPr lang="en-US" sz="1100" b="1" dirty="0">
                <a:solidFill>
                  <a:srgbClr val="204573"/>
                </a:solidFill>
                <a:latin typeface="Arial"/>
                <a:cs typeface="Arial"/>
              </a:rPr>
              <a:t>| statement range</a:t>
            </a:r>
          </a:p>
          <a:p>
            <a:pPr lvl="1"/>
            <a:r>
              <a:rPr lang="en-US" sz="1100" b="1" dirty="0">
                <a:solidFill>
                  <a:srgbClr val="204573"/>
                </a:solidFill>
                <a:latin typeface="Arial"/>
                <a:cs typeface="Arial"/>
              </a:rPr>
              <a:t>| statement </a:t>
            </a:r>
            <a:r>
              <a:rPr lang="en-US" sz="1100" b="1" dirty="0" err="1">
                <a:solidFill>
                  <a:srgbClr val="204573"/>
                </a:solidFill>
                <a:latin typeface="Arial"/>
                <a:cs typeface="Arial"/>
              </a:rPr>
              <a:t>multirange</a:t>
            </a:r>
            <a:endParaRPr lang="en-US" sz="1100" b="1" dirty="0">
              <a:solidFill>
                <a:srgbClr val="204573"/>
              </a:solidFill>
              <a:latin typeface="Arial"/>
              <a:cs typeface="Arial"/>
            </a:endParaRPr>
          </a:p>
          <a:p>
            <a:pPr lvl="1"/>
            <a:r>
              <a:rPr lang="en-US" sz="1100" b="1" dirty="0">
                <a:solidFill>
                  <a:srgbClr val="204573"/>
                </a:solidFill>
                <a:latin typeface="Arial"/>
                <a:cs typeface="Arial"/>
              </a:rPr>
              <a:t>| statement TIMEMARKER range</a:t>
            </a:r>
          </a:p>
          <a:p>
            <a:pPr lvl="1"/>
            <a:r>
              <a:rPr lang="en-US" sz="1100" b="1" dirty="0">
                <a:solidFill>
                  <a:srgbClr val="204573"/>
                </a:solidFill>
                <a:latin typeface="Arial"/>
                <a:cs typeface="Arial"/>
              </a:rPr>
              <a:t>| statement TIMEMARKER </a:t>
            </a:r>
            <a:r>
              <a:rPr lang="en-US" sz="1100" b="1" dirty="0" err="1">
                <a:solidFill>
                  <a:srgbClr val="204573"/>
                </a:solidFill>
                <a:latin typeface="Arial"/>
                <a:cs typeface="Arial"/>
              </a:rPr>
              <a:t>multirange</a:t>
            </a:r>
            <a:endParaRPr lang="en-US" sz="1100" b="1" dirty="0">
              <a:solidFill>
                <a:srgbClr val="204573"/>
              </a:solidFill>
              <a:latin typeface="Arial"/>
              <a:cs typeface="Arial"/>
            </a:endParaRPr>
          </a:p>
          <a:p>
            <a:pPr lvl="1"/>
            <a:r>
              <a:rPr lang="en-US" sz="1100" b="1" dirty="0" smtClean="0">
                <a:solidFill>
                  <a:srgbClr val="204573"/>
                </a:solidFill>
                <a:latin typeface="Arial"/>
                <a:cs typeface="Arial"/>
              </a:rPr>
              <a:t>;</a:t>
            </a:r>
          </a:p>
          <a:p>
            <a:r>
              <a:rPr lang="en-US" sz="1100" b="1" dirty="0">
                <a:solidFill>
                  <a:srgbClr val="204573"/>
                </a:solidFill>
                <a:latin typeface="Arial"/>
                <a:cs typeface="Arial"/>
              </a:rPr>
              <a:t>range: RBEGIN values REND</a:t>
            </a:r>
          </a:p>
          <a:p>
            <a:pPr lvl="1"/>
            <a:r>
              <a:rPr lang="en-US" sz="1100" b="1" dirty="0">
                <a:solidFill>
                  <a:srgbClr val="204573"/>
                </a:solidFill>
                <a:latin typeface="Arial"/>
                <a:cs typeface="Arial"/>
              </a:rPr>
              <a:t>| RWILDCARD</a:t>
            </a:r>
          </a:p>
          <a:p>
            <a:pPr lvl="1"/>
            <a:r>
              <a:rPr lang="en-US" sz="1100" b="1" dirty="0" smtClean="0">
                <a:solidFill>
                  <a:srgbClr val="204573"/>
                </a:solidFill>
                <a:latin typeface="Arial"/>
                <a:cs typeface="Arial"/>
              </a:rPr>
              <a:t>;</a:t>
            </a:r>
          </a:p>
          <a:p>
            <a:r>
              <a:rPr lang="en-US" sz="1100" b="1" dirty="0">
                <a:solidFill>
                  <a:srgbClr val="204573"/>
                </a:solidFill>
                <a:latin typeface="Arial"/>
                <a:cs typeface="Arial"/>
              </a:rPr>
              <a:t>values: VALUE RTO VALUE</a:t>
            </a:r>
          </a:p>
          <a:p>
            <a:pPr lvl="1"/>
            <a:r>
              <a:rPr lang="en-US" sz="1100" b="1" dirty="0">
                <a:solidFill>
                  <a:srgbClr val="204573"/>
                </a:solidFill>
                <a:latin typeface="Arial"/>
                <a:cs typeface="Arial"/>
              </a:rPr>
              <a:t>| VALUE</a:t>
            </a:r>
          </a:p>
          <a:p>
            <a:pPr lvl="1"/>
            <a:r>
              <a:rPr lang="en-US" sz="1100" b="1" dirty="0">
                <a:solidFill>
                  <a:srgbClr val="204573"/>
                </a:solidFill>
                <a:latin typeface="Arial"/>
                <a:cs typeface="Arial"/>
              </a:rPr>
              <a:t>| RWILDCARD</a:t>
            </a:r>
          </a:p>
          <a:p>
            <a:pPr lvl="1"/>
            <a:r>
              <a:rPr lang="en-US" sz="1100" b="1" dirty="0" smtClean="0">
                <a:solidFill>
                  <a:srgbClr val="204573"/>
                </a:solidFill>
                <a:latin typeface="Arial"/>
                <a:cs typeface="Arial"/>
              </a:rPr>
              <a:t>;</a:t>
            </a:r>
          </a:p>
          <a:p>
            <a:r>
              <a:rPr lang="en-US" sz="1100" b="1" dirty="0" err="1">
                <a:solidFill>
                  <a:srgbClr val="204573"/>
                </a:solidFill>
                <a:latin typeface="Arial"/>
                <a:cs typeface="Arial"/>
              </a:rPr>
              <a:t>multirange</a:t>
            </a:r>
            <a:r>
              <a:rPr lang="en-US" sz="1100" b="1" dirty="0">
                <a:solidFill>
                  <a:srgbClr val="204573"/>
                </a:solidFill>
                <a:latin typeface="Arial"/>
                <a:cs typeface="Arial"/>
              </a:rPr>
              <a:t>: range MREXPANDER</a:t>
            </a:r>
          </a:p>
          <a:p>
            <a:pPr lvl="1"/>
            <a:r>
              <a:rPr lang="en-US" sz="1100" b="1" dirty="0">
                <a:solidFill>
                  <a:srgbClr val="204573"/>
                </a:solidFill>
                <a:latin typeface="Arial"/>
                <a:cs typeface="Arial"/>
              </a:rPr>
              <a:t>;</a:t>
            </a:r>
          </a:p>
        </p:txBody>
      </p:sp>
    </p:spTree>
  </p:cSld>
  <p:clrMapOvr>
    <a:masterClrMapping/>
  </p:clrMapOvr>
</p:sld>
</file>

<file path=ppt/theme/theme1.xml><?xml version="1.0" encoding="utf-8"?>
<a:theme xmlns:a="http://schemas.openxmlformats.org/drawingml/2006/main" name="NewDOESC10292008">
  <a:themeElements>
    <a:clrScheme name="Orbach OMB-FY04 Fin B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rbach OMB-FY04 Fin B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rbach OMB-FY04 Fin B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rbach OMB-FY04 Fin B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rbach OMB-FY04 Fin B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rbach OMB-FY04 Fin B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rbach OMB-FY04 Fin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rbach OMB-FY04 Fin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rbach OMB-FY04 Fin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NewDOESC10292008</Template>
  <TotalTime>3691</TotalTime>
  <Words>750</Words>
  <Application>Microsoft Macintosh PowerPoint</Application>
  <PresentationFormat>On-screen Show (4:3)</PresentationFormat>
  <Paragraphs>62</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NewDOESC10292008</vt:lpstr>
      <vt:lpstr>Complex Feature Visualization by Programming Language Interface</vt:lpstr>
    </vt:vector>
  </TitlesOfParts>
  <Company>ASCR/USDOE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NAS-cyberinfrastructure for combustion</dc:title>
  <dc:creator>WMP</dc:creator>
  <cp:lastModifiedBy>Jian Huang</cp:lastModifiedBy>
  <cp:revision>307</cp:revision>
  <dcterms:created xsi:type="dcterms:W3CDTF">2011-04-20T05:41:03Z</dcterms:created>
  <dcterms:modified xsi:type="dcterms:W3CDTF">2011-04-20T05:54:30Z</dcterms:modified>
</cp:coreProperties>
</file>