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>
      <p:cViewPr varScale="1">
        <p:scale>
          <a:sx n="142" d="100"/>
          <a:sy n="142" d="100"/>
        </p:scale>
        <p:origin x="7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11913" y="503826"/>
            <a:ext cx="132017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84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3614" y="503826"/>
            <a:ext cx="117677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00248" y="1613258"/>
            <a:ext cx="5143502" cy="1115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8825" y="4778067"/>
            <a:ext cx="1924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829" y="1881708"/>
            <a:ext cx="8214359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10" dirty="0">
                <a:latin typeface="Georgia"/>
                <a:cs typeface="Georgia"/>
              </a:rPr>
              <a:t>Basic </a:t>
            </a:r>
            <a:r>
              <a:rPr sz="5200" b="0" spc="-5" dirty="0">
                <a:latin typeface="Georgia"/>
                <a:cs typeface="Georgia"/>
              </a:rPr>
              <a:t>Models </a:t>
            </a:r>
            <a:r>
              <a:rPr sz="5200" b="0" spc="-10" dirty="0">
                <a:latin typeface="Georgia"/>
                <a:cs typeface="Georgia"/>
              </a:rPr>
              <a:t>in</a:t>
            </a:r>
            <a:r>
              <a:rPr sz="5200" b="0" spc="-95" dirty="0">
                <a:latin typeface="Georgia"/>
                <a:cs typeface="Georgia"/>
              </a:rPr>
              <a:t> </a:t>
            </a:r>
            <a:r>
              <a:rPr sz="5200" b="0" spc="-5" dirty="0">
                <a:latin typeface="Georgia"/>
                <a:cs typeface="Georgia"/>
              </a:rPr>
              <a:t>TensorFlow</a:t>
            </a:r>
            <a:endParaRPr sz="5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5229" y="2898006"/>
            <a:ext cx="4087495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CS</a:t>
            </a:r>
            <a:r>
              <a:rPr sz="1800" spc="-100" dirty="0">
                <a:solidFill>
                  <a:srgbClr val="ADADAD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20SI:</a:t>
            </a:r>
            <a:endParaRPr sz="1800">
              <a:latin typeface="Georgia"/>
              <a:cs typeface="Georgia"/>
            </a:endParaRPr>
          </a:p>
          <a:p>
            <a:pPr marL="12700" marR="5080" algn="ctr">
              <a:lnSpc>
                <a:spcPct val="100699"/>
              </a:lnSpc>
            </a:pP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TensorFlow for Deep Learning</a:t>
            </a:r>
            <a:r>
              <a:rPr sz="1800" spc="-85" dirty="0">
                <a:solidFill>
                  <a:srgbClr val="ADADAD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Research  Lecture</a:t>
            </a:r>
            <a:r>
              <a:rPr sz="1800" spc="-100" dirty="0">
                <a:solidFill>
                  <a:srgbClr val="ADADAD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ADADAD"/>
                </a:solidFill>
                <a:latin typeface="Georgia"/>
                <a:cs typeface="Georgia"/>
              </a:rPr>
              <a:t>3</a:t>
            </a:r>
            <a:endParaRPr sz="1800">
              <a:latin typeface="Georgia"/>
              <a:cs typeface="Georgia"/>
            </a:endParaRPr>
          </a:p>
          <a:p>
            <a:pPr marL="5080"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1/20/2017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0975" y="384425"/>
            <a:ext cx="1339199" cy="133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4456" y="503826"/>
            <a:ext cx="2433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Go to</a:t>
            </a:r>
            <a:r>
              <a:rPr spc="-100" dirty="0"/>
              <a:t> </a:t>
            </a:r>
            <a:r>
              <a:rPr spc="-5" dirty="0"/>
              <a:t>GitHub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5525" y="1735506"/>
            <a:ext cx="4919980" cy="235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Georgia"/>
                <a:cs typeface="Georgia"/>
              </a:rPr>
              <a:t>From</a:t>
            </a:r>
            <a:r>
              <a:rPr sz="18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87500"/>
              </a:lnSpc>
            </a:pPr>
            <a:r>
              <a:rPr sz="1800" spc="160" dirty="0">
                <a:solidFill>
                  <a:srgbClr val="FFFFFF"/>
                </a:solidFill>
                <a:latin typeface="Arial"/>
                <a:cs typeface="Arial"/>
              </a:rPr>
              <a:t>03_linear_regression_starter.py  </a:t>
            </a:r>
            <a:r>
              <a:rPr sz="1800" spc="165" dirty="0">
                <a:solidFill>
                  <a:srgbClr val="FFFFFF"/>
                </a:solidFill>
                <a:latin typeface="Arial"/>
                <a:cs typeface="Arial"/>
              </a:rPr>
              <a:t>03_logistic_regression_mnist_starter.py  </a:t>
            </a:r>
            <a:r>
              <a:rPr sz="1800" b="1" spc="-5" dirty="0">
                <a:solidFill>
                  <a:srgbClr val="FFFFFF"/>
                </a:solidFill>
                <a:latin typeface="Georgia"/>
                <a:cs typeface="Georgia"/>
              </a:rPr>
              <a:t>From</a:t>
            </a:r>
            <a:r>
              <a:rPr sz="18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Get  </a:t>
            </a:r>
            <a:r>
              <a:rPr sz="1800" spc="15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40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85" dirty="0">
                <a:solidFill>
                  <a:srgbClr val="FFFFFF"/>
                </a:solidFill>
                <a:latin typeface="Arial"/>
                <a:cs typeface="Arial"/>
              </a:rPr>
              <a:t>fire_theft.xls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4223" y="1611225"/>
            <a:ext cx="3368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Linear</a:t>
            </a:r>
            <a:r>
              <a:rPr spc="-105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78" y="1611225"/>
            <a:ext cx="7024370" cy="13093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175" algn="ctr">
              <a:lnSpc>
                <a:spcPct val="100400"/>
              </a:lnSpc>
              <a:spcBef>
                <a:spcPts val="85"/>
              </a:spcBef>
            </a:pPr>
            <a:r>
              <a:rPr spc="-5" dirty="0"/>
              <a:t>Model relationship between </a:t>
            </a:r>
            <a:r>
              <a:rPr dirty="0"/>
              <a:t>a </a:t>
            </a:r>
            <a:r>
              <a:rPr spc="-5" dirty="0"/>
              <a:t>scalar  dependent variable </a:t>
            </a:r>
            <a:r>
              <a:rPr dirty="0"/>
              <a:t>y </a:t>
            </a:r>
            <a:r>
              <a:rPr spc="-5" dirty="0"/>
              <a:t>and</a:t>
            </a:r>
            <a:r>
              <a:rPr spc="-105" dirty="0"/>
              <a:t> </a:t>
            </a:r>
            <a:r>
              <a:rPr spc="-5" dirty="0"/>
              <a:t>independent  variables</a:t>
            </a:r>
            <a:r>
              <a:rPr spc="-105" dirty="0"/>
              <a:t> </a:t>
            </a:r>
            <a:r>
              <a:rPr dirty="0"/>
              <a:t>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7473" y="1613258"/>
            <a:ext cx="481457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79375">
              <a:lnSpc>
                <a:spcPts val="2850"/>
              </a:lnSpc>
              <a:spcBef>
                <a:spcPts val="220"/>
              </a:spcBef>
            </a:pP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X: number of incidents of fire  Y: number of incidents of</a:t>
            </a:r>
            <a:r>
              <a:rPr sz="24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theft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09585" y="503826"/>
            <a:ext cx="3521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The City of</a:t>
            </a:r>
            <a:r>
              <a:rPr sz="28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Chicago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7473" y="1613258"/>
            <a:ext cx="4814570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065" marR="5080" indent="635" algn="ctr">
              <a:lnSpc>
                <a:spcPts val="2850"/>
              </a:lnSpc>
              <a:spcBef>
                <a:spcPts val="220"/>
              </a:spcBef>
            </a:pP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X: number of incidents of fire  Y: number of incidents of</a:t>
            </a:r>
            <a:r>
              <a:rPr sz="24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theft  Predict </a:t>
            </a:r>
            <a:r>
              <a:rPr sz="2400" b="1" dirty="0">
                <a:solidFill>
                  <a:srgbClr val="FFFFFF"/>
                </a:solidFill>
                <a:latin typeface="Georgia"/>
                <a:cs typeface="Georgia"/>
              </a:rPr>
              <a:t>Y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from</a:t>
            </a:r>
            <a:r>
              <a:rPr sz="2400" b="1" spc="-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Georgia"/>
                <a:cs typeface="Georgia"/>
              </a:rPr>
              <a:t>X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59828" y="503826"/>
            <a:ext cx="1024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Want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09879" y="1903781"/>
            <a:ext cx="2245995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315" dirty="0">
                <a:solidFill>
                  <a:srgbClr val="FFFFFF"/>
                </a:solidFill>
                <a:latin typeface="Arial"/>
                <a:cs typeface="Arial"/>
              </a:rPr>
              <a:t>w     </a:t>
            </a:r>
            <a:r>
              <a:rPr sz="1800" spc="280" dirty="0">
                <a:solidFill>
                  <a:srgbClr val="FFFFFF"/>
                </a:solidFill>
                <a:latin typeface="Arial"/>
                <a:cs typeface="Arial"/>
              </a:rPr>
              <a:t>* 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X  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18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(Y  </a:t>
            </a:r>
            <a:r>
              <a:rPr sz="1800" spc="38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Arial"/>
                <a:cs typeface="Arial"/>
              </a:rPr>
              <a:t>Y_predicted)</a:t>
            </a:r>
            <a:r>
              <a:rPr sz="1800" spc="187" baseline="3009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 baseline="3009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9185" y="1611225"/>
            <a:ext cx="5255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Phase 1: Assemble our</a:t>
            </a:r>
            <a:r>
              <a:rPr spc="-95" dirty="0"/>
              <a:t> </a:t>
            </a:r>
            <a:r>
              <a:rPr spc="-5" dirty="0"/>
              <a:t>graph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787" y="503826"/>
            <a:ext cx="3600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1: Read in</a:t>
            </a:r>
            <a:r>
              <a:rPr sz="2800" b="1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86190" y="1903781"/>
            <a:ext cx="3285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8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800" spc="135" dirty="0">
                <a:solidFill>
                  <a:srgbClr val="FFFFFF"/>
                </a:solidFill>
                <a:latin typeface="Arial"/>
                <a:cs typeface="Arial"/>
              </a:rPr>
              <a:t>already  </a:t>
            </a:r>
            <a:r>
              <a:rPr sz="1800" spc="180" dirty="0">
                <a:solidFill>
                  <a:srgbClr val="FFFFFF"/>
                </a:solidFill>
                <a:latin typeface="Arial"/>
                <a:cs typeface="Arial"/>
              </a:rPr>
              <a:t>did  </a:t>
            </a:r>
            <a:r>
              <a:rPr sz="1800" spc="229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28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4409" y="503826"/>
            <a:ext cx="5643880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00" marR="5080" indent="-1257935">
              <a:lnSpc>
                <a:spcPct val="100400"/>
              </a:lnSpc>
              <a:spcBef>
                <a:spcPts val="85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2: Create placeholders</a:t>
            </a:r>
            <a:r>
              <a:rPr sz="2800" b="1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for  inputs and</a:t>
            </a:r>
            <a:r>
              <a:rPr sz="2800" b="1" spc="-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labels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55022" y="1903781"/>
            <a:ext cx="5541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0" dirty="0">
                <a:solidFill>
                  <a:srgbClr val="FFFFFF"/>
                </a:solidFill>
                <a:latin typeface="Arial"/>
                <a:cs typeface="Arial"/>
              </a:rPr>
              <a:t>tf.placeholder(dtype, 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shape=None,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name=None)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190" y="503826"/>
            <a:ext cx="5494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3: Create weight and</a:t>
            </a:r>
            <a:r>
              <a:rPr sz="2800" b="1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bias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5326" y="1863775"/>
            <a:ext cx="817181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300" marR="5080" indent="-2388235">
              <a:lnSpc>
                <a:spcPct val="114599"/>
              </a:lnSpc>
              <a:spcBef>
                <a:spcPts val="100"/>
              </a:spcBef>
            </a:pPr>
            <a:r>
              <a:rPr sz="1800" spc="204" dirty="0">
                <a:solidFill>
                  <a:srgbClr val="FFFFFF"/>
                </a:solidFill>
                <a:latin typeface="Arial"/>
                <a:cs typeface="Arial"/>
              </a:rPr>
              <a:t>tf.Variable(initial_value=None, </a:t>
            </a:r>
            <a:r>
              <a:rPr sz="1800" spc="165" dirty="0">
                <a:solidFill>
                  <a:srgbClr val="FFFFFF"/>
                </a:solidFill>
                <a:latin typeface="Arial"/>
                <a:cs typeface="Arial"/>
              </a:rPr>
              <a:t>trainable=True, </a:t>
            </a:r>
            <a:r>
              <a:rPr sz="1800" spc="140" dirty="0">
                <a:solidFill>
                  <a:srgbClr val="FFFFFF"/>
                </a:solidFill>
                <a:latin typeface="Arial"/>
                <a:cs typeface="Arial"/>
              </a:rPr>
              <a:t>collections=None, 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name=None, 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dtype=None,</a:t>
            </a:r>
            <a:r>
              <a:rPr sz="1800" spc="5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450" dirty="0">
                <a:solidFill>
                  <a:srgbClr val="FFFFFF"/>
                </a:solidFill>
                <a:latin typeface="Arial"/>
                <a:cs typeface="Arial"/>
              </a:rPr>
              <a:t>...)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1337" y="503826"/>
            <a:ext cx="5809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4: Build model to predict</a:t>
            </a:r>
            <a:r>
              <a:rPr sz="2800" b="1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4718" y="1903781"/>
            <a:ext cx="290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solidFill>
                  <a:srgbClr val="FFFFFF"/>
                </a:solidFill>
                <a:latin typeface="Arial"/>
                <a:cs typeface="Arial"/>
              </a:rPr>
              <a:t>Y_predicted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=  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X    </a:t>
            </a:r>
            <a:r>
              <a:rPr sz="1800" spc="280" dirty="0">
                <a:solidFill>
                  <a:srgbClr val="FFFFFF"/>
                </a:solidFill>
                <a:latin typeface="Arial"/>
                <a:cs typeface="Arial"/>
              </a:rPr>
              <a:t>* </a:t>
            </a:r>
            <a:r>
              <a:rPr sz="1800" spc="-315" dirty="0">
                <a:solidFill>
                  <a:srgbClr val="FFFFFF"/>
                </a:solidFill>
                <a:latin typeface="Arial"/>
                <a:cs typeface="Arial"/>
              </a:rPr>
              <a:t>w   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8382" y="503826"/>
            <a:ext cx="5118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5: </a:t>
            </a: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Specify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loss</a:t>
            </a:r>
            <a:r>
              <a:rPr sz="2800" b="1" spc="-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function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69235" y="1903781"/>
            <a:ext cx="4916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solidFill>
                  <a:srgbClr val="FFFFFF"/>
                </a:solidFill>
                <a:latin typeface="Arial"/>
                <a:cs typeface="Arial"/>
              </a:rPr>
              <a:t>tf.square(Y  </a:t>
            </a:r>
            <a:r>
              <a:rPr sz="1800" spc="38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spc="135" dirty="0">
                <a:solidFill>
                  <a:srgbClr val="FFFFFF"/>
                </a:solidFill>
                <a:latin typeface="Arial"/>
                <a:cs typeface="Arial"/>
              </a:rPr>
              <a:t>Y_predicted,</a:t>
            </a:r>
            <a:r>
              <a:rPr sz="18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Arial"/>
                <a:cs typeface="Arial"/>
              </a:rPr>
              <a:t>name="loss")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5008" y="503826"/>
            <a:ext cx="4446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6: Create</a:t>
            </a:r>
            <a:r>
              <a:rPr sz="28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optimizer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6055" y="1903781"/>
            <a:ext cx="8685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5" dirty="0">
                <a:solidFill>
                  <a:srgbClr val="FFFFFF"/>
                </a:solidFill>
                <a:latin typeface="Arial"/>
                <a:cs typeface="Arial"/>
              </a:rPr>
              <a:t>tf.train.GradientDescentOptimizer(learning_rate=0.001).minimize(loss)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388" y="503826"/>
            <a:ext cx="4634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Phase 2: Train our</a:t>
            </a:r>
            <a:r>
              <a:rPr spc="-95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63752" y="1903781"/>
            <a:ext cx="6920865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z="1800" spc="325" dirty="0">
                <a:solidFill>
                  <a:srgbClr val="ADADAD"/>
                </a:solidFill>
                <a:latin typeface="Arial"/>
                <a:cs typeface="Arial"/>
              </a:rPr>
              <a:t>Initialize</a:t>
            </a:r>
            <a:r>
              <a:rPr sz="1800" spc="46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175" dirty="0">
                <a:solidFill>
                  <a:srgbClr val="ADADAD"/>
                </a:solidFill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1800" spc="-114" dirty="0">
                <a:solidFill>
                  <a:srgbClr val="ADADAD"/>
                </a:solidFill>
                <a:latin typeface="Arial"/>
                <a:cs typeface="Arial"/>
              </a:rPr>
              <a:t>Run   </a:t>
            </a:r>
            <a:r>
              <a:rPr sz="1800" spc="165" dirty="0">
                <a:solidFill>
                  <a:srgbClr val="ADADAD"/>
                </a:solidFill>
                <a:latin typeface="Arial"/>
                <a:cs typeface="Arial"/>
              </a:rPr>
              <a:t>optimizer</a:t>
            </a:r>
            <a:r>
              <a:rPr sz="1800" spc="25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op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225" dirty="0">
                <a:solidFill>
                  <a:srgbClr val="ADADAD"/>
                </a:solidFill>
                <a:latin typeface="Arial"/>
                <a:cs typeface="Arial"/>
              </a:rPr>
              <a:t>(with </a:t>
            </a:r>
            <a:r>
              <a:rPr sz="1800" spc="105" dirty="0">
                <a:solidFill>
                  <a:srgbClr val="ADADAD"/>
                </a:solidFill>
                <a:latin typeface="Arial"/>
                <a:cs typeface="Arial"/>
              </a:rPr>
              <a:t>data  </a:t>
            </a:r>
            <a:r>
              <a:rPr sz="1800" spc="150" dirty="0">
                <a:solidFill>
                  <a:srgbClr val="ADADAD"/>
                </a:solidFill>
                <a:latin typeface="Arial"/>
                <a:cs typeface="Arial"/>
              </a:rPr>
              <a:t>fed  </a:t>
            </a:r>
            <a:r>
              <a:rPr sz="1800" spc="254" dirty="0">
                <a:solidFill>
                  <a:srgbClr val="ADADAD"/>
                </a:solidFill>
                <a:latin typeface="Arial"/>
                <a:cs typeface="Arial"/>
              </a:rPr>
              <a:t>into </a:t>
            </a:r>
            <a:r>
              <a:rPr sz="1800" spc="125" dirty="0">
                <a:solidFill>
                  <a:srgbClr val="ADADAD"/>
                </a:solidFill>
                <a:latin typeface="Arial"/>
                <a:cs typeface="Arial"/>
              </a:rPr>
              <a:t>placeholders  </a:t>
            </a:r>
            <a:r>
              <a:rPr sz="1800" spc="280" dirty="0">
                <a:solidFill>
                  <a:srgbClr val="ADADAD"/>
                </a:solidFill>
                <a:latin typeface="Arial"/>
                <a:cs typeface="Arial"/>
              </a:rPr>
              <a:t>for </a:t>
            </a:r>
            <a:r>
              <a:rPr sz="1800" spc="175" dirty="0">
                <a:solidFill>
                  <a:srgbClr val="ADADAD"/>
                </a:solidFill>
                <a:latin typeface="Arial"/>
                <a:cs typeface="Arial"/>
              </a:rPr>
              <a:t>inputs  </a:t>
            </a:r>
            <a:r>
              <a:rPr sz="1800" spc="-15" dirty="0">
                <a:solidFill>
                  <a:srgbClr val="ADADAD"/>
                </a:solidFill>
                <a:latin typeface="Arial"/>
                <a:cs typeface="Arial"/>
              </a:rPr>
              <a:t>and </a:t>
            </a:r>
            <a:r>
              <a:rPr sz="1800" spc="225" dirty="0">
                <a:solidFill>
                  <a:srgbClr val="ADADAD"/>
                </a:solidFill>
                <a:latin typeface="Arial"/>
                <a:cs typeface="Arial"/>
              </a:rPr>
              <a:t>labels)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8195" y="503826"/>
            <a:ext cx="5801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See </a:t>
            </a:r>
            <a:r>
              <a:rPr spc="-5" dirty="0"/>
              <a:t>your model in</a:t>
            </a:r>
            <a:r>
              <a:rPr spc="-90" dirty="0"/>
              <a:t> </a:t>
            </a:r>
            <a:r>
              <a:rPr spc="-5" dirty="0"/>
              <a:t>TensorBoard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5525" y="1863775"/>
            <a:ext cx="82975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1800" spc="229" dirty="0">
                <a:solidFill>
                  <a:srgbClr val="FFFFFF"/>
                </a:solidFill>
                <a:latin typeface="Arial"/>
                <a:cs typeface="Arial"/>
              </a:rPr>
              <a:t>1: </a:t>
            </a:r>
            <a:r>
              <a:rPr sz="1800" spc="250" dirty="0">
                <a:solidFill>
                  <a:srgbClr val="FFFFFF"/>
                </a:solidFill>
                <a:latin typeface="Arial"/>
                <a:cs typeface="Arial"/>
              </a:rPr>
              <a:t>writer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185" dirty="0">
                <a:solidFill>
                  <a:srgbClr val="FFFFFF"/>
                </a:solidFill>
                <a:latin typeface="Arial"/>
                <a:cs typeface="Arial"/>
              </a:rPr>
              <a:t>tf.summary.FileWriter('./my_graph/03/linear_reg',  </a:t>
            </a:r>
            <a:r>
              <a:rPr sz="1800" spc="125" dirty="0">
                <a:solidFill>
                  <a:srgbClr val="FFFFFF"/>
                </a:solidFill>
                <a:latin typeface="Arial"/>
                <a:cs typeface="Arial"/>
              </a:rPr>
              <a:t>sess.graph)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Step  </a:t>
            </a:r>
            <a:r>
              <a:rPr sz="1800" spc="229" dirty="0">
                <a:solidFill>
                  <a:srgbClr val="FFFFFF"/>
                </a:solidFill>
                <a:latin typeface="Arial"/>
                <a:cs typeface="Arial"/>
              </a:rPr>
              <a:t>2: 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$  </a:t>
            </a:r>
            <a:r>
              <a:rPr sz="1800" spc="105" dirty="0">
                <a:solidFill>
                  <a:srgbClr val="FFFFFF"/>
                </a:solidFill>
                <a:latin typeface="Arial"/>
                <a:cs typeface="Arial"/>
              </a:rPr>
              <a:t>tensorboard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00" dirty="0">
                <a:solidFill>
                  <a:srgbClr val="FFFFFF"/>
                </a:solidFill>
                <a:latin typeface="Arial"/>
                <a:cs typeface="Arial"/>
              </a:rPr>
              <a:t>--logdir='./my_graph'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2014" y="503826"/>
            <a:ext cx="56953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Plot the results with</a:t>
            </a:r>
            <a:r>
              <a:rPr spc="-90" dirty="0"/>
              <a:t> </a:t>
            </a:r>
            <a:r>
              <a:rPr spc="-5" dirty="0"/>
              <a:t>matplotlib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5525" y="1903781"/>
            <a:ext cx="7922259" cy="164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ADADAD"/>
                </a:solidFill>
                <a:latin typeface="Arial"/>
                <a:cs typeface="Arial"/>
              </a:rPr>
              <a:t>Step  </a:t>
            </a:r>
            <a:r>
              <a:rPr sz="1800" spc="229" dirty="0">
                <a:solidFill>
                  <a:srgbClr val="ADADAD"/>
                </a:solidFill>
                <a:latin typeface="Arial"/>
                <a:cs typeface="Arial"/>
              </a:rPr>
              <a:t>1: </a:t>
            </a:r>
            <a:r>
              <a:rPr sz="1800" spc="-95" dirty="0">
                <a:solidFill>
                  <a:srgbClr val="ADADAD"/>
                </a:solidFill>
                <a:latin typeface="Arial"/>
                <a:cs typeface="Arial"/>
              </a:rPr>
              <a:t>Uncomment   </a:t>
            </a:r>
            <a:r>
              <a:rPr sz="1800" spc="150" dirty="0">
                <a:solidFill>
                  <a:srgbClr val="ADADAD"/>
                </a:solidFill>
                <a:latin typeface="Arial"/>
                <a:cs typeface="Arial"/>
              </a:rPr>
              <a:t>the  </a:t>
            </a:r>
            <a:r>
              <a:rPr sz="1800" spc="250" dirty="0">
                <a:solidFill>
                  <a:srgbClr val="ADADAD"/>
                </a:solidFill>
                <a:latin typeface="Arial"/>
                <a:cs typeface="Arial"/>
              </a:rPr>
              <a:t>plotting </a:t>
            </a:r>
            <a:r>
              <a:rPr sz="1800" spc="5" dirty="0">
                <a:solidFill>
                  <a:srgbClr val="ADADAD"/>
                </a:solidFill>
                <a:latin typeface="Arial"/>
                <a:cs typeface="Arial"/>
              </a:rPr>
              <a:t>code  </a:t>
            </a:r>
            <a:r>
              <a:rPr sz="1800" spc="229" dirty="0">
                <a:solidFill>
                  <a:srgbClr val="ADADAD"/>
                </a:solidFill>
                <a:latin typeface="Arial"/>
                <a:cs typeface="Arial"/>
              </a:rPr>
              <a:t>at </a:t>
            </a:r>
            <a:r>
              <a:rPr sz="1800" spc="150" dirty="0">
                <a:solidFill>
                  <a:srgbClr val="ADADAD"/>
                </a:solidFill>
                <a:latin typeface="Arial"/>
                <a:cs typeface="Arial"/>
              </a:rPr>
              <a:t>the  </a:t>
            </a:r>
            <a:r>
              <a:rPr sz="1800" spc="-15" dirty="0">
                <a:solidFill>
                  <a:srgbClr val="ADADAD"/>
                </a:solidFill>
                <a:latin typeface="Arial"/>
                <a:cs typeface="Arial"/>
              </a:rPr>
              <a:t>end  </a:t>
            </a:r>
            <a:r>
              <a:rPr sz="1800" spc="229" dirty="0">
                <a:solidFill>
                  <a:srgbClr val="ADADAD"/>
                </a:solidFill>
                <a:latin typeface="Arial"/>
                <a:cs typeface="Arial"/>
              </a:rPr>
              <a:t>of </a:t>
            </a:r>
            <a:r>
              <a:rPr sz="1800" spc="105" dirty="0">
                <a:solidFill>
                  <a:srgbClr val="ADADAD"/>
                </a:solidFill>
                <a:latin typeface="Arial"/>
                <a:cs typeface="Arial"/>
              </a:rPr>
              <a:t>your</a:t>
            </a:r>
            <a:r>
              <a:rPr sz="1800" spc="44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ADADAD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55" dirty="0">
                <a:solidFill>
                  <a:srgbClr val="ADADAD"/>
                </a:solidFill>
                <a:latin typeface="Arial"/>
                <a:cs typeface="Arial"/>
              </a:rPr>
              <a:t>Step  </a:t>
            </a:r>
            <a:r>
              <a:rPr sz="1800" spc="229" dirty="0">
                <a:solidFill>
                  <a:srgbClr val="ADADAD"/>
                </a:solidFill>
                <a:latin typeface="Arial"/>
                <a:cs typeface="Arial"/>
              </a:rPr>
              <a:t>2: </a:t>
            </a:r>
            <a:r>
              <a:rPr sz="1800" spc="-114" dirty="0">
                <a:solidFill>
                  <a:srgbClr val="ADADAD"/>
                </a:solidFill>
                <a:latin typeface="Arial"/>
                <a:cs typeface="Arial"/>
              </a:rPr>
              <a:t>Run   </a:t>
            </a:r>
            <a:r>
              <a:rPr sz="1800" spc="530" dirty="0">
                <a:solidFill>
                  <a:srgbClr val="ADADAD"/>
                </a:solidFill>
                <a:latin typeface="Arial"/>
                <a:cs typeface="Arial"/>
              </a:rPr>
              <a:t>it</a:t>
            </a:r>
            <a:r>
              <a:rPr sz="1800" spc="35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ADADAD"/>
                </a:solidFill>
                <a:latin typeface="Arial"/>
                <a:cs typeface="Arial"/>
              </a:rPr>
              <a:t>again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spc="480" dirty="0">
                <a:solidFill>
                  <a:srgbClr val="ADADAD"/>
                </a:solidFill>
                <a:latin typeface="Arial"/>
                <a:cs typeface="Arial"/>
              </a:rPr>
              <a:t>If </a:t>
            </a:r>
            <a:r>
              <a:rPr sz="1800" spc="110" dirty="0">
                <a:solidFill>
                  <a:srgbClr val="ADADAD"/>
                </a:solidFill>
                <a:latin typeface="Arial"/>
                <a:cs typeface="Arial"/>
              </a:rPr>
              <a:t>run </a:t>
            </a:r>
            <a:r>
              <a:rPr sz="1800" spc="254" dirty="0">
                <a:solidFill>
                  <a:srgbClr val="ADADAD"/>
                </a:solidFill>
                <a:latin typeface="Arial"/>
                <a:cs typeface="Arial"/>
              </a:rPr>
              <a:t>into </a:t>
            </a:r>
            <a:r>
              <a:rPr sz="1800" spc="50" dirty="0">
                <a:solidFill>
                  <a:srgbClr val="ADADAD"/>
                </a:solidFill>
                <a:latin typeface="Arial"/>
                <a:cs typeface="Arial"/>
              </a:rPr>
              <a:t>problem </a:t>
            </a:r>
            <a:r>
              <a:rPr sz="1800" spc="229" dirty="0">
                <a:solidFill>
                  <a:srgbClr val="ADADAD"/>
                </a:solidFill>
                <a:latin typeface="Arial"/>
                <a:cs typeface="Arial"/>
              </a:rPr>
              <a:t>of </a:t>
            </a:r>
            <a:r>
              <a:rPr sz="1800" spc="204" dirty="0">
                <a:solidFill>
                  <a:srgbClr val="ADADAD"/>
                </a:solidFill>
                <a:latin typeface="Arial"/>
                <a:cs typeface="Arial"/>
              </a:rPr>
              <a:t>matplotlib </a:t>
            </a:r>
            <a:r>
              <a:rPr sz="1800" spc="280" dirty="0">
                <a:solidFill>
                  <a:srgbClr val="ADADAD"/>
                </a:solidFill>
                <a:latin typeface="Arial"/>
                <a:cs typeface="Arial"/>
              </a:rPr>
              <a:t>in </a:t>
            </a:r>
            <a:r>
              <a:rPr sz="1800" spc="290" dirty="0">
                <a:solidFill>
                  <a:srgbClr val="ADADAD"/>
                </a:solidFill>
                <a:latin typeface="Arial"/>
                <a:cs typeface="Arial"/>
              </a:rPr>
              <a:t>virtual </a:t>
            </a:r>
            <a:r>
              <a:rPr sz="1800" spc="110" dirty="0">
                <a:solidFill>
                  <a:srgbClr val="ADADAD"/>
                </a:solidFill>
                <a:latin typeface="Arial"/>
                <a:cs typeface="Arial"/>
              </a:rPr>
              <a:t>environment, </a:t>
            </a:r>
            <a:r>
              <a:rPr sz="1800" spc="-15" dirty="0">
                <a:solidFill>
                  <a:srgbClr val="ADADAD"/>
                </a:solidFill>
                <a:latin typeface="Arial"/>
                <a:cs typeface="Arial"/>
              </a:rPr>
              <a:t>go </a:t>
            </a:r>
            <a:r>
              <a:rPr sz="1800" spc="225" dirty="0">
                <a:solidFill>
                  <a:srgbClr val="ADADAD"/>
                </a:solidFill>
                <a:latin typeface="Arial"/>
                <a:cs typeface="Arial"/>
              </a:rPr>
              <a:t>to  </a:t>
            </a:r>
            <a:r>
              <a:rPr sz="1800" spc="100" dirty="0">
                <a:solidFill>
                  <a:srgbClr val="ADADAD"/>
                </a:solidFill>
                <a:latin typeface="Arial"/>
                <a:cs typeface="Arial"/>
              </a:rPr>
              <a:t>GitHub/setups  </a:t>
            </a:r>
            <a:r>
              <a:rPr sz="1800" spc="-15" dirty="0">
                <a:solidFill>
                  <a:srgbClr val="ADADAD"/>
                </a:solidFill>
                <a:latin typeface="Arial"/>
                <a:cs typeface="Arial"/>
              </a:rPr>
              <a:t>and  </a:t>
            </a:r>
            <a:r>
              <a:rPr sz="1800" spc="10" dirty="0">
                <a:solidFill>
                  <a:srgbClr val="ADADAD"/>
                </a:solidFill>
                <a:latin typeface="Arial"/>
                <a:cs typeface="Arial"/>
              </a:rPr>
              <a:t>see  </a:t>
            </a:r>
            <a:r>
              <a:rPr sz="1800" spc="150" dirty="0">
                <a:solidFill>
                  <a:srgbClr val="ADADAD"/>
                </a:solidFill>
                <a:latin typeface="Arial"/>
                <a:cs typeface="Arial"/>
              </a:rPr>
              <a:t>the </a:t>
            </a:r>
            <a:r>
              <a:rPr sz="1800" spc="405" dirty="0">
                <a:solidFill>
                  <a:srgbClr val="ADADAD"/>
                </a:solidFill>
                <a:latin typeface="Arial"/>
                <a:cs typeface="Arial"/>
              </a:rPr>
              <a:t>file </a:t>
            </a:r>
            <a:r>
              <a:rPr sz="1800" spc="150" dirty="0">
                <a:solidFill>
                  <a:srgbClr val="ADADAD"/>
                </a:solidFill>
                <a:latin typeface="Arial"/>
                <a:cs typeface="Arial"/>
              </a:rPr>
              <a:t>possible </a:t>
            </a:r>
            <a:r>
              <a:rPr sz="1800" spc="100" dirty="0">
                <a:solidFill>
                  <a:srgbClr val="ADADAD"/>
                </a:solidFill>
                <a:latin typeface="Arial"/>
                <a:cs typeface="Arial"/>
              </a:rPr>
              <a:t>setup </a:t>
            </a:r>
            <a:r>
              <a:rPr sz="1800" spc="42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ADADAD"/>
                </a:solidFill>
                <a:latin typeface="Arial"/>
                <a:cs typeface="Arial"/>
              </a:rPr>
              <a:t>problems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1925" y="1152475"/>
            <a:ext cx="6215258" cy="3416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8691" y="503826"/>
            <a:ext cx="2306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ValueError?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8691" y="503826"/>
            <a:ext cx="2306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ValueError?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2924" y="1900733"/>
            <a:ext cx="3870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3715" algn="l"/>
                <a:tab pos="848360" algn="l"/>
                <a:tab pos="1182370" algn="l"/>
                <a:tab pos="3355340" algn="l"/>
              </a:tabLst>
            </a:pPr>
            <a:r>
              <a:rPr sz="2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b="1" spc="305" dirty="0">
                <a:solidFill>
                  <a:srgbClr val="FFFFFF"/>
                </a:solidFill>
                <a:latin typeface="Times New Roman"/>
                <a:cs typeface="Times New Roman"/>
              </a:rPr>
              <a:t>sess.run([w</a:t>
            </a:r>
            <a:r>
              <a:rPr sz="2400" b="1" spc="17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b="1" spc="330" dirty="0">
                <a:solidFill>
                  <a:srgbClr val="FFFFFF"/>
                </a:solidFill>
                <a:latin typeface="Times New Roman"/>
                <a:cs typeface="Times New Roman"/>
              </a:rPr>
              <a:t>b])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893" y="503826"/>
            <a:ext cx="1396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6"/>
            <a:ext cx="3289935" cy="235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Review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87500"/>
              </a:lnSpc>
            </a:pP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Linear regression in TensorFlow  Optimizers</a:t>
            </a:r>
            <a:endParaRPr sz="1800">
              <a:latin typeface="Georgia"/>
              <a:cs typeface="Georgia"/>
            </a:endParaRPr>
          </a:p>
          <a:p>
            <a:pPr marL="12700" marR="264160">
              <a:lnSpc>
                <a:spcPct val="187500"/>
              </a:lnSpc>
            </a:pP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Logistic regression on MNIST  Loss</a:t>
            </a:r>
            <a:r>
              <a:rPr sz="1800" spc="-100" dirty="0">
                <a:solidFill>
                  <a:srgbClr val="ADADAD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functions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91750" y="1243124"/>
            <a:ext cx="1891224" cy="1891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836" y="1611225"/>
            <a:ext cx="7928609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09265" marR="5080" indent="-2997200">
              <a:lnSpc>
                <a:spcPct val="100400"/>
              </a:lnSpc>
              <a:spcBef>
                <a:spcPts val="85"/>
              </a:spcBef>
            </a:pPr>
            <a:r>
              <a:rPr spc="-5" dirty="0"/>
              <a:t>How does TensorFlow know what variables  to</a:t>
            </a:r>
            <a:r>
              <a:rPr spc="-105" dirty="0"/>
              <a:t> </a:t>
            </a:r>
            <a:r>
              <a:rPr spc="-5" dirty="0"/>
              <a:t>update?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230" y="503826"/>
            <a:ext cx="1877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Optimizer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5525" y="1905813"/>
            <a:ext cx="7931150" cy="68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25" dirty="0">
                <a:solidFill>
                  <a:srgbClr val="FFFFFF"/>
                </a:solidFill>
                <a:latin typeface="Arial"/>
                <a:cs typeface="Arial"/>
              </a:rPr>
              <a:t>optimizer 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Arial"/>
                <a:cs typeface="Arial"/>
              </a:rPr>
              <a:t>tf.train.GradientDescentOptimizer(learning_rate=0.001).minimize(loss)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75" dirty="0">
                <a:solidFill>
                  <a:srgbClr val="FFFFFF"/>
                </a:solidFill>
                <a:latin typeface="Arial"/>
                <a:cs typeface="Arial"/>
              </a:rPr>
              <a:t>_, </a:t>
            </a:r>
            <a:r>
              <a:rPr sz="1400" spc="450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=  </a:t>
            </a:r>
            <a:r>
              <a:rPr sz="1400" spc="150" dirty="0">
                <a:solidFill>
                  <a:srgbClr val="FFFFFF"/>
                </a:solidFill>
                <a:latin typeface="Arial"/>
                <a:cs typeface="Arial"/>
              </a:rPr>
              <a:t>sess.run([optimizer,  </a:t>
            </a:r>
            <a:r>
              <a:rPr sz="1400" spc="215" dirty="0">
                <a:solidFill>
                  <a:srgbClr val="FFFFFF"/>
                </a:solidFill>
                <a:latin typeface="Arial"/>
                <a:cs typeface="Arial"/>
              </a:rPr>
              <a:t>loss], </a:t>
            </a:r>
            <a:r>
              <a:rPr sz="1400" spc="125" dirty="0">
                <a:solidFill>
                  <a:srgbClr val="FFFFFF"/>
                </a:solidFill>
                <a:latin typeface="Arial"/>
                <a:cs typeface="Arial"/>
              </a:rPr>
              <a:t>feed_dict={X:  </a:t>
            </a:r>
            <a:r>
              <a:rPr sz="1400" spc="215" dirty="0">
                <a:solidFill>
                  <a:srgbClr val="FFFFFF"/>
                </a:solidFill>
                <a:latin typeface="Arial"/>
                <a:cs typeface="Arial"/>
              </a:rPr>
              <a:t>x,</a:t>
            </a:r>
            <a:r>
              <a:rPr sz="1400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65" dirty="0">
                <a:solidFill>
                  <a:srgbClr val="FFFFFF"/>
                </a:solidFill>
                <a:latin typeface="Arial"/>
                <a:cs typeface="Arial"/>
              </a:rPr>
              <a:t>Y:y})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230" y="503826"/>
            <a:ext cx="1877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Optimizer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5525" y="1905813"/>
            <a:ext cx="7931150" cy="68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25" dirty="0">
                <a:solidFill>
                  <a:srgbClr val="FFFFFF"/>
                </a:solidFill>
                <a:latin typeface="Arial"/>
                <a:cs typeface="Arial"/>
              </a:rPr>
              <a:t>optimizer 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Arial"/>
                <a:cs typeface="Arial"/>
              </a:rPr>
              <a:t>tf.train.GradientDescentOptimizer(learning_rate=0.001).minimize(loss)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75" dirty="0">
                <a:solidFill>
                  <a:srgbClr val="FFFFFF"/>
                </a:solidFill>
                <a:latin typeface="Arial"/>
                <a:cs typeface="Arial"/>
              </a:rPr>
              <a:t>_, </a:t>
            </a:r>
            <a:r>
              <a:rPr sz="1400" spc="450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=  </a:t>
            </a:r>
            <a:r>
              <a:rPr sz="1400" spc="150" dirty="0">
                <a:solidFill>
                  <a:srgbClr val="FFFFFF"/>
                </a:solidFill>
                <a:latin typeface="Arial"/>
                <a:cs typeface="Arial"/>
              </a:rPr>
              <a:t>sess.run([optimizer,  </a:t>
            </a:r>
            <a:r>
              <a:rPr sz="1400" spc="215" dirty="0">
                <a:solidFill>
                  <a:srgbClr val="FFFFFF"/>
                </a:solidFill>
                <a:latin typeface="Arial"/>
                <a:cs typeface="Arial"/>
              </a:rPr>
              <a:t>loss], </a:t>
            </a:r>
            <a:r>
              <a:rPr sz="1400" spc="125" dirty="0">
                <a:solidFill>
                  <a:srgbClr val="FFFFFF"/>
                </a:solidFill>
                <a:latin typeface="Arial"/>
                <a:cs typeface="Arial"/>
              </a:rPr>
              <a:t>feed_dict={X:  </a:t>
            </a:r>
            <a:r>
              <a:rPr sz="1400" spc="215" dirty="0">
                <a:solidFill>
                  <a:srgbClr val="FFFFFF"/>
                </a:solidFill>
                <a:latin typeface="Arial"/>
                <a:cs typeface="Arial"/>
              </a:rPr>
              <a:t>x,</a:t>
            </a:r>
            <a:r>
              <a:rPr sz="1400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65" dirty="0">
                <a:solidFill>
                  <a:srgbClr val="FFFFFF"/>
                </a:solidFill>
                <a:latin typeface="Arial"/>
                <a:cs typeface="Arial"/>
              </a:rPr>
              <a:t>Y:y})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525" y="3313481"/>
            <a:ext cx="1923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Session looks at</a:t>
            </a:r>
            <a:r>
              <a:rPr sz="1800" spc="-90" dirty="0">
                <a:solidFill>
                  <a:srgbClr val="ADADAD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all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3603" y="3345156"/>
            <a:ext cx="909319" cy="260350"/>
          </a:xfrm>
          <a:prstGeom prst="rect">
            <a:avLst/>
          </a:prstGeom>
          <a:solidFill>
            <a:srgbClr val="78909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trainable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4926" y="3313481"/>
            <a:ext cx="4814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variables that loss depends on and update</a:t>
            </a:r>
            <a:r>
              <a:rPr sz="1800" spc="-70" dirty="0">
                <a:solidFill>
                  <a:srgbClr val="ADADAD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them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230" y="503826"/>
            <a:ext cx="1877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Optimizer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525" y="1505831"/>
            <a:ext cx="1923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Session looks at</a:t>
            </a:r>
            <a:r>
              <a:rPr sz="1800" spc="-90" dirty="0">
                <a:solidFill>
                  <a:srgbClr val="ADADAD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all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3603" y="1537506"/>
            <a:ext cx="909319" cy="260350"/>
          </a:xfrm>
          <a:prstGeom prst="rect">
            <a:avLst/>
          </a:prstGeom>
          <a:solidFill>
            <a:srgbClr val="78909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trainable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4926" y="1505831"/>
            <a:ext cx="5401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variables that optimizer depends on and update</a:t>
            </a:r>
            <a:r>
              <a:rPr sz="1800" spc="-70" dirty="0">
                <a:solidFill>
                  <a:srgbClr val="ADADAD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them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950" y="2222250"/>
            <a:ext cx="8839201" cy="1669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579" y="503826"/>
            <a:ext cx="35642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Trainable</a:t>
            </a:r>
            <a:r>
              <a:rPr spc="-100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3484648" y="1964339"/>
            <a:ext cx="1368425" cy="208279"/>
          </a:xfrm>
          <a:custGeom>
            <a:avLst/>
            <a:gdLst/>
            <a:ahLst/>
            <a:cxnLst/>
            <a:rect l="l" t="t" r="r" b="b"/>
            <a:pathLst>
              <a:path w="1368425" h="208280">
                <a:moveTo>
                  <a:pt x="0" y="0"/>
                </a:moveTo>
                <a:lnTo>
                  <a:pt x="1367810" y="0"/>
                </a:lnTo>
                <a:lnTo>
                  <a:pt x="1367810" y="208069"/>
                </a:lnTo>
                <a:lnTo>
                  <a:pt x="0" y="208069"/>
                </a:lnTo>
                <a:lnTo>
                  <a:pt x="0" y="0"/>
                </a:lnTo>
                <a:close/>
              </a:path>
            </a:pathLst>
          </a:custGeom>
          <a:solidFill>
            <a:srgbClr val="7890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5525" y="1871523"/>
            <a:ext cx="8115934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155" dirty="0">
                <a:solidFill>
                  <a:srgbClr val="FFFFFF"/>
                </a:solidFill>
                <a:latin typeface="Arial"/>
                <a:cs typeface="Arial"/>
              </a:rPr>
              <a:t>tf.Variable(initial_value=None, </a:t>
            </a:r>
            <a:r>
              <a:rPr sz="1400" spc="130" dirty="0">
                <a:solidFill>
                  <a:srgbClr val="FFFFFF"/>
                </a:solidFill>
                <a:latin typeface="Arial"/>
                <a:cs typeface="Arial"/>
              </a:rPr>
              <a:t>trainable=True, </a:t>
            </a:r>
            <a:r>
              <a:rPr sz="1400" spc="105" dirty="0">
                <a:solidFill>
                  <a:srgbClr val="FFFFFF"/>
                </a:solidFill>
                <a:latin typeface="Arial"/>
                <a:cs typeface="Arial"/>
              </a:rPr>
              <a:t>collections=None,  </a:t>
            </a:r>
            <a:r>
              <a:rPr sz="1400" spc="80" dirty="0">
                <a:solidFill>
                  <a:srgbClr val="FFFFFF"/>
                </a:solidFill>
                <a:latin typeface="Arial"/>
                <a:cs typeface="Arial"/>
              </a:rPr>
              <a:t>validate_shape=True, </a:t>
            </a:r>
            <a:r>
              <a:rPr sz="1400" spc="50" dirty="0">
                <a:solidFill>
                  <a:srgbClr val="FFFFFF"/>
                </a:solidFill>
                <a:latin typeface="Arial"/>
                <a:cs typeface="Arial"/>
              </a:rPr>
              <a:t>caching_device=None, 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name=None, </a:t>
            </a:r>
            <a:r>
              <a:rPr sz="1400" spc="80" dirty="0">
                <a:solidFill>
                  <a:srgbClr val="FFFFFF"/>
                </a:solidFill>
                <a:latin typeface="Arial"/>
                <a:cs typeface="Arial"/>
              </a:rPr>
              <a:t>variable_def=None,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dtype=None, 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expected_shape=None,</a:t>
            </a:r>
            <a:r>
              <a:rPr sz="1400" spc="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import_scope=None)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7368" y="503826"/>
            <a:ext cx="4260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 of optimizers in</a:t>
            </a:r>
            <a:r>
              <a:rPr spc="-105" dirty="0"/>
              <a:t> </a:t>
            </a:r>
            <a:r>
              <a:rPr spc="-5" dirty="0"/>
              <a:t>TF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5525" y="1288338"/>
            <a:ext cx="4027804" cy="337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30" dirty="0">
                <a:solidFill>
                  <a:srgbClr val="FFFFFF"/>
                </a:solidFill>
                <a:latin typeface="Arial"/>
                <a:cs typeface="Arial"/>
              </a:rPr>
              <a:t>tf.train.GradientDescentOptimizer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209800"/>
              </a:lnSpc>
            </a:pPr>
            <a:r>
              <a:rPr sz="1400" spc="135" dirty="0">
                <a:solidFill>
                  <a:srgbClr val="FFFFFF"/>
                </a:solidFill>
                <a:latin typeface="Arial"/>
                <a:cs typeface="Arial"/>
              </a:rPr>
              <a:t>tf.train.AdagradOptimizer  </a:t>
            </a:r>
            <a:r>
              <a:rPr sz="1400" spc="100" dirty="0">
                <a:solidFill>
                  <a:srgbClr val="FFFFFF"/>
                </a:solidFill>
                <a:latin typeface="Arial"/>
                <a:cs typeface="Arial"/>
              </a:rPr>
              <a:t>tf.train.MomentumOptimizer  </a:t>
            </a:r>
            <a:r>
              <a:rPr sz="1400" spc="125" dirty="0">
                <a:solidFill>
                  <a:srgbClr val="FFFFFF"/>
                </a:solidFill>
                <a:latin typeface="Arial"/>
                <a:cs typeface="Arial"/>
              </a:rPr>
              <a:t>tf.train.AdamOptimizer  tf.train.ProximalGradientDescentOptimizer  tf.train.ProximalAdagradOptimizer  </a:t>
            </a:r>
            <a:r>
              <a:rPr sz="1400" spc="105" dirty="0">
                <a:solidFill>
                  <a:srgbClr val="FFFFFF"/>
                </a:solidFill>
                <a:latin typeface="Arial"/>
                <a:cs typeface="Arial"/>
              </a:rPr>
              <a:t>tf.train.RMSPropOptimizer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7038" y="1611225"/>
            <a:ext cx="3698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Discussion</a:t>
            </a:r>
            <a:r>
              <a:rPr spc="-10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616" y="2470508"/>
            <a:ext cx="6722109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130" indent="-478155">
              <a:lnSpc>
                <a:spcPts val="2865"/>
              </a:lnSpc>
              <a:spcBef>
                <a:spcPts val="100"/>
              </a:spcBef>
              <a:buAutoNum type="arabicPeriod"/>
              <a:tabLst>
                <a:tab pos="532130" algn="l"/>
                <a:tab pos="532765" algn="l"/>
              </a:tabLst>
            </a:pP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How to know that our model is</a:t>
            </a:r>
            <a:r>
              <a:rPr sz="2400" b="1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correct?</a:t>
            </a:r>
            <a:endParaRPr sz="2400">
              <a:latin typeface="Georgia"/>
              <a:cs typeface="Georgia"/>
            </a:endParaRPr>
          </a:p>
          <a:p>
            <a:pPr marL="532130" indent="-519430">
              <a:lnSpc>
                <a:spcPts val="2865"/>
              </a:lnSpc>
              <a:buAutoNum type="arabicPeriod"/>
              <a:tabLst>
                <a:tab pos="532130" algn="l"/>
                <a:tab pos="532765" algn="l"/>
              </a:tabLst>
            </a:pP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How to improve our</a:t>
            </a:r>
            <a:r>
              <a:rPr sz="2400" b="1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model?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7963" y="503826"/>
            <a:ext cx="4941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to improve our</a:t>
            </a:r>
            <a:r>
              <a:rPr spc="-10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562650" y="1222424"/>
            <a:ext cx="6215258" cy="3416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6172" y="503826"/>
            <a:ext cx="2011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Huber</a:t>
            </a:r>
            <a:r>
              <a:rPr spc="-100" dirty="0"/>
              <a:t> </a:t>
            </a:r>
            <a:r>
              <a:rPr spc="-5" dirty="0"/>
              <a:t>loss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525" y="1288338"/>
            <a:ext cx="8312150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Robust  </a:t>
            </a:r>
            <a:r>
              <a:rPr sz="1400" spc="1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0" dirty="0">
                <a:solidFill>
                  <a:srgbClr val="FFFFFF"/>
                </a:solidFill>
                <a:latin typeface="Arial"/>
                <a:cs typeface="Arial"/>
              </a:rPr>
              <a:t>outliers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16100"/>
              </a:lnSpc>
            </a:pPr>
            <a:r>
              <a:rPr sz="1400" spc="229" dirty="0">
                <a:solidFill>
                  <a:srgbClr val="FFFFFF"/>
                </a:solidFill>
                <a:latin typeface="Arial"/>
                <a:cs typeface="Arial"/>
              </a:rPr>
              <a:t>Intuition: </a:t>
            </a:r>
            <a:r>
              <a:rPr sz="1400" spc="409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400" spc="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150" dirty="0">
                <a:solidFill>
                  <a:srgbClr val="FFFFFF"/>
                </a:solidFill>
                <a:latin typeface="Arial"/>
                <a:cs typeface="Arial"/>
              </a:rPr>
              <a:t>difference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1400" spc="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125" dirty="0">
                <a:solidFill>
                  <a:srgbClr val="FFFFFF"/>
                </a:solidFill>
                <a:latin typeface="Arial"/>
                <a:cs typeface="Arial"/>
              </a:rPr>
              <a:t>predicted </a:t>
            </a:r>
            <a:r>
              <a:rPr sz="1400" spc="90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spc="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17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1400" spc="90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1400" spc="254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spc="150" dirty="0">
                <a:solidFill>
                  <a:srgbClr val="FFFFFF"/>
                </a:solidFill>
                <a:latin typeface="Arial"/>
                <a:cs typeface="Arial"/>
              </a:rPr>
              <a:t>small,  </a:t>
            </a:r>
            <a:r>
              <a:rPr sz="1400" spc="50" dirty="0">
                <a:solidFill>
                  <a:srgbClr val="FFFFFF"/>
                </a:solidFill>
                <a:latin typeface="Arial"/>
                <a:cs typeface="Arial"/>
              </a:rPr>
              <a:t>square</a:t>
            </a:r>
            <a:r>
              <a:rPr sz="1400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40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37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400" spc="330" dirty="0">
                <a:solidFill>
                  <a:srgbClr val="FFFFFF"/>
                </a:solidFill>
                <a:latin typeface="Arial"/>
                <a:cs typeface="Arial"/>
              </a:rPr>
              <a:t>it’s </a:t>
            </a:r>
            <a:r>
              <a:rPr sz="1400" spc="175" dirty="0">
                <a:solidFill>
                  <a:srgbClr val="FFFFFF"/>
                </a:solidFill>
                <a:latin typeface="Arial"/>
                <a:cs typeface="Arial"/>
              </a:rPr>
              <a:t>large,  </a:t>
            </a:r>
            <a:r>
              <a:rPr sz="1400" spc="100" dirty="0">
                <a:solidFill>
                  <a:srgbClr val="FFFFFF"/>
                </a:solidFill>
                <a:latin typeface="Arial"/>
                <a:cs typeface="Arial"/>
              </a:rPr>
              <a:t>take  </a:t>
            </a:r>
            <a:r>
              <a:rPr sz="1400" spc="29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400" spc="100" dirty="0">
                <a:solidFill>
                  <a:srgbClr val="FFFFFF"/>
                </a:solidFill>
                <a:latin typeface="Arial"/>
                <a:cs typeface="Arial"/>
              </a:rPr>
              <a:t>absolute</a:t>
            </a:r>
            <a:r>
              <a:rPr sz="1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375" y="3290625"/>
            <a:ext cx="8477249" cy="1314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927" y="503826"/>
            <a:ext cx="47009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Implementing Huber</a:t>
            </a:r>
            <a:r>
              <a:rPr spc="-100" dirty="0"/>
              <a:t> </a:t>
            </a:r>
            <a:r>
              <a:rPr spc="-5" dirty="0"/>
              <a:t>loss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3348" y="1288338"/>
            <a:ext cx="3411220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1400" spc="105" dirty="0">
                <a:solidFill>
                  <a:srgbClr val="FFFFFF"/>
                </a:solidFill>
                <a:latin typeface="Arial"/>
                <a:cs typeface="Arial"/>
              </a:rPr>
              <a:t>Can’t</a:t>
            </a:r>
            <a:r>
              <a:rPr sz="1400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0" dirty="0">
                <a:solidFill>
                  <a:srgbClr val="FFFFFF"/>
                </a:solidFill>
                <a:latin typeface="Arial"/>
                <a:cs typeface="Arial"/>
              </a:rPr>
              <a:t>write: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53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Y    </a:t>
            </a:r>
            <a:r>
              <a:rPr sz="1800" spc="38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spc="105" dirty="0">
                <a:solidFill>
                  <a:srgbClr val="FFFFFF"/>
                </a:solidFill>
                <a:latin typeface="Arial"/>
                <a:cs typeface="Arial"/>
              </a:rPr>
              <a:t>Y_predicted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50" dirty="0">
                <a:solidFill>
                  <a:srgbClr val="FFFFFF"/>
                </a:solidFill>
                <a:latin typeface="Arial"/>
                <a:cs typeface="Arial"/>
              </a:rPr>
              <a:t>delta: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375" y="3290625"/>
            <a:ext cx="8477249" cy="1314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5406" y="1611225"/>
            <a:ext cx="1349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Review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6172" y="503826"/>
            <a:ext cx="2011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Huber</a:t>
            </a:r>
            <a:r>
              <a:rPr spc="-100" dirty="0"/>
              <a:t> </a:t>
            </a:r>
            <a:r>
              <a:rPr spc="-5" dirty="0"/>
              <a:t>loss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1375" y="1083638"/>
            <a:ext cx="5585460" cy="247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 indent="-390525">
              <a:lnSpc>
                <a:spcPct val="100000"/>
              </a:lnSpc>
              <a:spcBef>
                <a:spcPts val="100"/>
              </a:spcBef>
            </a:pPr>
            <a:r>
              <a:rPr sz="1400" spc="110" dirty="0">
                <a:solidFill>
                  <a:srgbClr val="FFFFFF"/>
                </a:solidFill>
                <a:latin typeface="Arial"/>
                <a:cs typeface="Arial"/>
              </a:rPr>
              <a:t>def  </a:t>
            </a:r>
            <a:r>
              <a:rPr sz="1400" spc="125" dirty="0">
                <a:solidFill>
                  <a:srgbClr val="FFFFFF"/>
                </a:solidFill>
                <a:latin typeface="Arial"/>
                <a:cs typeface="Arial"/>
              </a:rPr>
              <a:t>huber_loss(labels,  </a:t>
            </a:r>
            <a:r>
              <a:rPr sz="1400" spc="160" dirty="0">
                <a:solidFill>
                  <a:srgbClr val="FFFFFF"/>
                </a:solidFill>
                <a:latin typeface="Arial"/>
                <a:cs typeface="Arial"/>
              </a:rPr>
              <a:t>predictions,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Arial"/>
                <a:cs typeface="Arial"/>
              </a:rPr>
              <a:t>delta=1.0):</a:t>
            </a:r>
            <a:endParaRPr sz="1400">
              <a:latin typeface="Arial"/>
              <a:cs typeface="Arial"/>
            </a:endParaRPr>
          </a:p>
          <a:p>
            <a:pPr marL="402590" marR="1370965">
              <a:lnSpc>
                <a:spcPct val="209800"/>
              </a:lnSpc>
            </a:pPr>
            <a:r>
              <a:rPr sz="1400" spc="150" dirty="0">
                <a:solidFill>
                  <a:srgbClr val="FFFFFF"/>
                </a:solidFill>
                <a:latin typeface="Arial"/>
                <a:cs typeface="Arial"/>
              </a:rPr>
              <a:t>residual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400" spc="165" dirty="0">
                <a:solidFill>
                  <a:srgbClr val="FFFFFF"/>
                </a:solidFill>
                <a:latin typeface="Arial"/>
                <a:cs typeface="Arial"/>
              </a:rPr>
              <a:t>tf.abs(predictions </a:t>
            </a:r>
            <a:r>
              <a:rPr sz="1400" spc="3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400" spc="175" dirty="0">
                <a:solidFill>
                  <a:srgbClr val="FFFFFF"/>
                </a:solidFill>
                <a:latin typeface="Arial"/>
                <a:cs typeface="Arial"/>
              </a:rPr>
              <a:t>labels)  </a:t>
            </a:r>
            <a:r>
              <a:rPr sz="1400" spc="135" dirty="0">
                <a:solidFill>
                  <a:srgbClr val="FFFFFF"/>
                </a:solidFill>
                <a:latin typeface="Arial"/>
                <a:cs typeface="Arial"/>
              </a:rPr>
              <a:t>condition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400" spc="204" dirty="0">
                <a:solidFill>
                  <a:srgbClr val="FFFFFF"/>
                </a:solidFill>
                <a:latin typeface="Arial"/>
                <a:cs typeface="Arial"/>
              </a:rPr>
              <a:t>tf.less(residual, </a:t>
            </a:r>
            <a:r>
              <a:rPr sz="1400" spc="175" dirty="0">
                <a:solidFill>
                  <a:srgbClr val="FFFFFF"/>
                </a:solidFill>
                <a:latin typeface="Arial"/>
                <a:cs typeface="Arial"/>
              </a:rPr>
              <a:t>delta)  </a:t>
            </a:r>
            <a:r>
              <a:rPr sz="1400" spc="90" dirty="0">
                <a:solidFill>
                  <a:srgbClr val="FFFFFF"/>
                </a:solidFill>
                <a:latin typeface="Arial"/>
                <a:cs typeface="Arial"/>
              </a:rPr>
              <a:t>small_res 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=  </a:t>
            </a:r>
            <a:r>
              <a:rPr sz="1400" spc="110" dirty="0">
                <a:solidFill>
                  <a:srgbClr val="FFFFFF"/>
                </a:solidFill>
                <a:latin typeface="Arial"/>
                <a:cs typeface="Arial"/>
              </a:rPr>
              <a:t>0.5  </a:t>
            </a:r>
            <a:r>
              <a:rPr sz="1400" spc="215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65" dirty="0">
                <a:solidFill>
                  <a:srgbClr val="FFFFFF"/>
                </a:solidFill>
                <a:latin typeface="Arial"/>
                <a:cs typeface="Arial"/>
              </a:rPr>
              <a:t>tf.square(residual)</a:t>
            </a:r>
            <a:endParaRPr sz="1400">
              <a:latin typeface="Arial"/>
              <a:cs typeface="Arial"/>
            </a:endParaRPr>
          </a:p>
          <a:p>
            <a:pPr marL="402590" marR="5080">
              <a:lnSpc>
                <a:spcPct val="209800"/>
              </a:lnSpc>
            </a:pPr>
            <a:r>
              <a:rPr sz="1400" spc="110" dirty="0">
                <a:solidFill>
                  <a:srgbClr val="FFFFFF"/>
                </a:solidFill>
                <a:latin typeface="Arial"/>
                <a:cs typeface="Arial"/>
              </a:rPr>
              <a:t>large_res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400" spc="150" dirty="0">
                <a:solidFill>
                  <a:srgbClr val="FFFFFF"/>
                </a:solidFill>
                <a:latin typeface="Arial"/>
                <a:cs typeface="Arial"/>
              </a:rPr>
              <a:t>delta </a:t>
            </a:r>
            <a:r>
              <a:rPr sz="1400" spc="215" dirty="0">
                <a:solidFill>
                  <a:srgbClr val="FFFFFF"/>
                </a:solidFill>
                <a:latin typeface="Arial"/>
                <a:cs typeface="Arial"/>
              </a:rPr>
              <a:t>* </a:t>
            </a:r>
            <a:r>
              <a:rPr sz="1400" spc="150" dirty="0">
                <a:solidFill>
                  <a:srgbClr val="FFFFFF"/>
                </a:solidFill>
                <a:latin typeface="Arial"/>
                <a:cs typeface="Arial"/>
              </a:rPr>
              <a:t>residual </a:t>
            </a:r>
            <a:r>
              <a:rPr sz="1400" spc="3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400" spc="110" dirty="0">
                <a:solidFill>
                  <a:srgbClr val="FFFFFF"/>
                </a:solidFill>
                <a:latin typeface="Arial"/>
                <a:cs typeface="Arial"/>
              </a:rPr>
              <a:t>0.5 </a:t>
            </a:r>
            <a:r>
              <a:rPr sz="1400" spc="215" dirty="0">
                <a:solidFill>
                  <a:srgbClr val="FFFFFF"/>
                </a:solidFill>
                <a:latin typeface="Arial"/>
                <a:cs typeface="Arial"/>
              </a:rPr>
              <a:t>* </a:t>
            </a:r>
            <a:r>
              <a:rPr sz="1400" spc="175" dirty="0">
                <a:solidFill>
                  <a:srgbClr val="FFFFFF"/>
                </a:solidFill>
                <a:latin typeface="Arial"/>
                <a:cs typeface="Arial"/>
              </a:rPr>
              <a:t>tf.square(delta)  </a:t>
            </a:r>
            <a:r>
              <a:rPr sz="1400" spc="150" dirty="0">
                <a:solidFill>
                  <a:srgbClr val="FFFFFF"/>
                </a:solidFill>
                <a:latin typeface="Arial"/>
                <a:cs typeface="Arial"/>
              </a:rPr>
              <a:t>return  </a:t>
            </a:r>
            <a:r>
              <a:rPr sz="1400" spc="200" dirty="0">
                <a:solidFill>
                  <a:srgbClr val="FFFFFF"/>
                </a:solidFill>
                <a:latin typeface="Arial"/>
                <a:cs typeface="Arial"/>
              </a:rPr>
              <a:t>tf.select(condition, </a:t>
            </a:r>
            <a:r>
              <a:rPr sz="1400" spc="125" dirty="0">
                <a:solidFill>
                  <a:srgbClr val="FFFFFF"/>
                </a:solidFill>
                <a:latin typeface="Arial"/>
                <a:cs typeface="Arial"/>
              </a:rPr>
              <a:t>small_res,</a:t>
            </a:r>
            <a:r>
              <a:rPr sz="1400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Arial"/>
                <a:cs typeface="Arial"/>
              </a:rPr>
              <a:t>large_res)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0025" y="3631150"/>
            <a:ext cx="8477249" cy="1314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7657" y="1611225"/>
            <a:ext cx="5294630" cy="13093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76935" marR="864869" algn="ctr">
              <a:lnSpc>
                <a:spcPct val="100400"/>
              </a:lnSpc>
              <a:spcBef>
                <a:spcPts val="85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Out midnight</a:t>
            </a:r>
            <a:r>
              <a:rPr sz="2800" b="1" spc="-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today  </a:t>
            </a: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Due</a:t>
            </a:r>
            <a:r>
              <a:rPr sz="28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1/31</a:t>
            </a:r>
            <a:endParaRPr sz="28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Optional Interactive</a:t>
            </a:r>
            <a:r>
              <a:rPr sz="2800" b="1" spc="-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Grading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6470" y="503826"/>
            <a:ext cx="2449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Assignment</a:t>
            </a:r>
            <a:r>
              <a:rPr spc="-100" dirty="0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246" y="1611225"/>
            <a:ext cx="3592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Logistic</a:t>
            </a:r>
            <a:r>
              <a:rPr spc="-105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1525" y="4766036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ADADAD"/>
                </a:solidFill>
                <a:latin typeface="Arial"/>
                <a:cs typeface="Arial"/>
              </a:rPr>
              <a:t>43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5389" y="4217658"/>
            <a:ext cx="275209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94615">
              <a:lnSpc>
                <a:spcPts val="2850"/>
              </a:lnSpc>
              <a:spcBef>
                <a:spcPts val="220"/>
              </a:spcBef>
            </a:pP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The first logistic  regression</a:t>
            </a:r>
            <a:r>
              <a:rPr sz="24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model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6729" y="154958"/>
            <a:ext cx="3688079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99060">
              <a:lnSpc>
                <a:spcPts val="2850"/>
              </a:lnSpc>
              <a:spcBef>
                <a:spcPts val="219"/>
              </a:spcBef>
            </a:pP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Then he separated the  light from the</a:t>
            </a:r>
            <a:r>
              <a:rPr sz="2400" b="1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darkness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2603" y="503826"/>
            <a:ext cx="3094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MNIST</a:t>
            </a:r>
            <a:r>
              <a:rPr sz="28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Database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525" y="1263343"/>
            <a:ext cx="7169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Each image is </a:t>
            </a:r>
            <a:r>
              <a:rPr sz="1800" dirty="0">
                <a:solidFill>
                  <a:srgbClr val="ADADAD"/>
                </a:solidFill>
                <a:latin typeface="Georgia"/>
                <a:cs typeface="Georgia"/>
              </a:rPr>
              <a:t>a </a:t>
            </a: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28x28 array, flattened out to be </a:t>
            </a:r>
            <a:r>
              <a:rPr sz="1800" dirty="0">
                <a:solidFill>
                  <a:srgbClr val="ADADAD"/>
                </a:solidFill>
                <a:latin typeface="Georgia"/>
                <a:cs typeface="Georgia"/>
              </a:rPr>
              <a:t>a </a:t>
            </a: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1-d tensor of size</a:t>
            </a:r>
            <a:r>
              <a:rPr sz="1800" spc="-50" dirty="0">
                <a:solidFill>
                  <a:srgbClr val="ADADAD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784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1900" y="1773325"/>
            <a:ext cx="5361800" cy="3004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6889" y="1613258"/>
            <a:ext cx="487743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130935" marR="5080" indent="-1118870">
              <a:lnSpc>
                <a:spcPts val="2850"/>
              </a:lnSpc>
              <a:spcBef>
                <a:spcPts val="220"/>
              </a:spcBef>
            </a:pP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X: image of </a:t>
            </a:r>
            <a:r>
              <a:rPr sz="2400" b="1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handwritten</a:t>
            </a:r>
            <a:r>
              <a:rPr sz="2400" b="1" spc="-1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digit  Y: the digit</a:t>
            </a:r>
            <a:r>
              <a:rPr sz="24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value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MNIST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37310" marR="64769" indent="-111887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X: image of </a:t>
            </a:r>
            <a:r>
              <a:rPr dirty="0"/>
              <a:t>a </a:t>
            </a:r>
            <a:r>
              <a:rPr spc="-5" dirty="0"/>
              <a:t>handwritten</a:t>
            </a:r>
            <a:r>
              <a:rPr spc="-110" dirty="0"/>
              <a:t> </a:t>
            </a:r>
            <a:r>
              <a:rPr spc="-5" dirty="0"/>
              <a:t>digit  Y: the digit</a:t>
            </a:r>
            <a:r>
              <a:rPr spc="-95" dirty="0"/>
              <a:t> </a:t>
            </a:r>
            <a:r>
              <a:rPr spc="-5" dirty="0"/>
              <a:t>value</a:t>
            </a:r>
          </a:p>
          <a:p>
            <a:pPr marL="162560">
              <a:lnSpc>
                <a:spcPts val="2760"/>
              </a:lnSpc>
            </a:pPr>
            <a:r>
              <a:rPr spc="-5" dirty="0"/>
              <a:t>Recognize the digit in the</a:t>
            </a:r>
            <a:r>
              <a:rPr spc="-80" dirty="0"/>
              <a:t> </a:t>
            </a:r>
            <a:r>
              <a:rPr spc="-5" dirty="0"/>
              <a:t>image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9828" y="503826"/>
            <a:ext cx="1024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Want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03725" y="4873583"/>
            <a:ext cx="1346200" cy="1841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*Y is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one-hot</a:t>
            </a:r>
            <a:r>
              <a:rPr sz="1100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vector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7763" y="1903781"/>
            <a:ext cx="4539615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 indent="690880">
              <a:lnSpc>
                <a:spcPct val="100000"/>
              </a:lnSpc>
              <a:spcBef>
                <a:spcPts val="100"/>
              </a:spcBef>
            </a:pPr>
            <a:r>
              <a:rPr sz="1800" spc="280" dirty="0">
                <a:solidFill>
                  <a:srgbClr val="FFFFFF"/>
                </a:solidFill>
                <a:latin typeface="Arial"/>
                <a:cs typeface="Arial"/>
              </a:rPr>
              <a:t>logits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=  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X    </a:t>
            </a:r>
            <a:r>
              <a:rPr sz="1800" spc="280" dirty="0">
                <a:solidFill>
                  <a:srgbClr val="FFFFFF"/>
                </a:solidFill>
                <a:latin typeface="Arial"/>
                <a:cs typeface="Arial"/>
              </a:rPr>
              <a:t>* </a:t>
            </a:r>
            <a:r>
              <a:rPr sz="1800" spc="-315" dirty="0">
                <a:solidFill>
                  <a:srgbClr val="FFFFFF"/>
                </a:solidFill>
                <a:latin typeface="Arial"/>
                <a:cs typeface="Arial"/>
              </a:rPr>
              <a:t>w   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+ 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2700" marR="5080" indent="439420">
              <a:lnSpc>
                <a:spcPct val="187500"/>
              </a:lnSpc>
            </a:pPr>
            <a:r>
              <a:rPr sz="1800" spc="105" dirty="0">
                <a:solidFill>
                  <a:srgbClr val="FFFFFF"/>
                </a:solidFill>
                <a:latin typeface="Arial"/>
                <a:cs typeface="Arial"/>
              </a:rPr>
              <a:t>Y_predicted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200" dirty="0">
                <a:solidFill>
                  <a:srgbClr val="FFFFFF"/>
                </a:solidFill>
                <a:latin typeface="Arial"/>
                <a:cs typeface="Arial"/>
              </a:rPr>
              <a:t>softmax(logits)  </a:t>
            </a:r>
            <a:r>
              <a:rPr sz="1800" spc="180" dirty="0">
                <a:solidFill>
                  <a:srgbClr val="FFFFFF"/>
                </a:solidFill>
                <a:latin typeface="Arial"/>
                <a:cs typeface="Arial"/>
              </a:rPr>
              <a:t>loss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=  </a:t>
            </a:r>
            <a:r>
              <a:rPr sz="1800" spc="125" dirty="0">
                <a:solidFill>
                  <a:srgbClr val="FFFFFF"/>
                </a:solidFill>
                <a:latin typeface="Arial"/>
                <a:cs typeface="Arial"/>
              </a:rPr>
              <a:t>cross_entropy(Y,</a:t>
            </a:r>
            <a:r>
              <a:rPr sz="1800" spc="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Arial"/>
                <a:cs typeface="Arial"/>
              </a:rPr>
              <a:t>Y_predicted)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5376" y="503826"/>
            <a:ext cx="2390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Batch ‘em</a:t>
            </a:r>
            <a:r>
              <a:rPr spc="-100" dirty="0"/>
              <a:t> </a:t>
            </a:r>
            <a:r>
              <a:rPr spc="-5" dirty="0"/>
              <a:t>up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03725" y="4873583"/>
            <a:ext cx="1346200" cy="1841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*Y is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one-hot</a:t>
            </a:r>
            <a:r>
              <a:rPr sz="1100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vector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525" y="1903781"/>
            <a:ext cx="7921625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X  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=  </a:t>
            </a:r>
            <a:r>
              <a:rPr sz="1800" spc="254" dirty="0">
                <a:solidFill>
                  <a:srgbClr val="FFFFFF"/>
                </a:solidFill>
                <a:latin typeface="Arial"/>
                <a:cs typeface="Arial"/>
              </a:rPr>
              <a:t>tf.placeholder(tf.float32, </a:t>
            </a:r>
            <a:r>
              <a:rPr sz="1800" spc="175" dirty="0">
                <a:solidFill>
                  <a:srgbClr val="FFFFFF"/>
                </a:solidFill>
                <a:latin typeface="Arial"/>
                <a:cs typeface="Arial"/>
              </a:rPr>
              <a:t>[batch_size,  784],</a:t>
            </a:r>
            <a:r>
              <a:rPr sz="1800" spc="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name="image")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Y  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=  </a:t>
            </a:r>
            <a:r>
              <a:rPr sz="1800" spc="254" dirty="0">
                <a:solidFill>
                  <a:srgbClr val="FFFFFF"/>
                </a:solidFill>
                <a:latin typeface="Arial"/>
                <a:cs typeface="Arial"/>
              </a:rPr>
              <a:t>tf.placeholder(tf.float32, </a:t>
            </a:r>
            <a:r>
              <a:rPr sz="1800" spc="175" dirty="0">
                <a:solidFill>
                  <a:srgbClr val="FFFFFF"/>
                </a:solidFill>
                <a:latin typeface="Arial"/>
                <a:cs typeface="Arial"/>
              </a:rPr>
              <a:t>[batch_size,  </a:t>
            </a:r>
            <a:r>
              <a:rPr sz="1800" spc="229" dirty="0">
                <a:solidFill>
                  <a:srgbClr val="FFFFFF"/>
                </a:solidFill>
                <a:latin typeface="Arial"/>
                <a:cs typeface="Arial"/>
              </a:rPr>
              <a:t>10],</a:t>
            </a:r>
            <a:r>
              <a:rPr sz="1800" spc="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Arial"/>
                <a:cs typeface="Arial"/>
              </a:rPr>
              <a:t>name="label")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5323" y="503826"/>
            <a:ext cx="2332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Process</a:t>
            </a:r>
            <a:r>
              <a:rPr sz="28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5525" y="1231085"/>
            <a:ext cx="606933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6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400" spc="135" dirty="0">
                <a:solidFill>
                  <a:srgbClr val="FFFFFF"/>
                </a:solidFill>
                <a:latin typeface="Arial"/>
                <a:cs typeface="Arial"/>
              </a:rPr>
              <a:t>tensorflow.examples.tutorials.mnist </a:t>
            </a:r>
            <a:r>
              <a:rPr sz="1400" spc="110" dirty="0">
                <a:solidFill>
                  <a:srgbClr val="FFFFFF"/>
                </a:solidFill>
                <a:latin typeface="Arial"/>
                <a:cs typeface="Arial"/>
              </a:rPr>
              <a:t>import </a:t>
            </a:r>
            <a:r>
              <a:rPr sz="1400" spc="105" dirty="0">
                <a:solidFill>
                  <a:srgbClr val="FFFFFF"/>
                </a:solidFill>
                <a:latin typeface="Arial"/>
                <a:cs typeface="Arial"/>
              </a:rPr>
              <a:t>input_data 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MNIST  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=  </a:t>
            </a:r>
            <a:r>
              <a:rPr sz="1400" spc="125" dirty="0">
                <a:solidFill>
                  <a:srgbClr val="FFFFFF"/>
                </a:solidFill>
                <a:latin typeface="Arial"/>
                <a:cs typeface="Arial"/>
              </a:rPr>
              <a:t>input_data.read_data_sets("/data/mnist",</a:t>
            </a:r>
            <a:r>
              <a:rPr sz="1400" spc="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Arial"/>
                <a:cs typeface="Arial"/>
              </a:rPr>
              <a:t>one_hot=True)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1825" y="503826"/>
            <a:ext cx="3597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Computation</a:t>
            </a:r>
            <a:r>
              <a:rPr spc="-100" dirty="0"/>
              <a:t> </a:t>
            </a:r>
            <a:r>
              <a:rPr spc="-5" dirty="0"/>
              <a:t>graph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706131"/>
            <a:ext cx="7079615" cy="1203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TensorFlow separates definition of computations from their</a:t>
            </a:r>
            <a:r>
              <a:rPr sz="1800" spc="-70" dirty="0">
                <a:solidFill>
                  <a:srgbClr val="ADADAD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execution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ADADAD"/>
                </a:solidFill>
                <a:latin typeface="Georgia"/>
                <a:cs typeface="Georgia"/>
              </a:rPr>
              <a:t>Phase 1: assemble </a:t>
            </a:r>
            <a:r>
              <a:rPr sz="1400" dirty="0">
                <a:solidFill>
                  <a:srgbClr val="ADADAD"/>
                </a:solidFill>
                <a:latin typeface="Georgia"/>
                <a:cs typeface="Georgia"/>
              </a:rPr>
              <a:t>a</a:t>
            </a:r>
            <a:r>
              <a:rPr sz="1400" spc="-90" dirty="0">
                <a:solidFill>
                  <a:srgbClr val="ADADAD"/>
                </a:solidFill>
                <a:latin typeface="Georgia"/>
                <a:cs typeface="Georgia"/>
              </a:rPr>
              <a:t> </a:t>
            </a:r>
            <a:r>
              <a:rPr sz="1400" spc="-5" dirty="0">
                <a:solidFill>
                  <a:srgbClr val="ADADAD"/>
                </a:solidFill>
                <a:latin typeface="Georgia"/>
                <a:cs typeface="Georgia"/>
              </a:rPr>
              <a:t>graph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ADADAD"/>
                </a:solidFill>
                <a:latin typeface="Georgia"/>
                <a:cs typeface="Georgia"/>
              </a:rPr>
              <a:t>Phase 2: use </a:t>
            </a:r>
            <a:r>
              <a:rPr sz="1400" dirty="0">
                <a:solidFill>
                  <a:srgbClr val="ADADAD"/>
                </a:solidFill>
                <a:latin typeface="Georgia"/>
                <a:cs typeface="Georgia"/>
              </a:rPr>
              <a:t>a </a:t>
            </a:r>
            <a:r>
              <a:rPr sz="1400" spc="-5" dirty="0">
                <a:solidFill>
                  <a:srgbClr val="ADADAD"/>
                </a:solidFill>
                <a:latin typeface="Georgia"/>
                <a:cs typeface="Georgia"/>
              </a:rPr>
              <a:t>session to execute operations in the</a:t>
            </a:r>
            <a:r>
              <a:rPr sz="1400" spc="-65" dirty="0">
                <a:solidFill>
                  <a:srgbClr val="ADADAD"/>
                </a:solidFill>
                <a:latin typeface="Georgia"/>
                <a:cs typeface="Georgia"/>
              </a:rPr>
              <a:t> </a:t>
            </a:r>
            <a:r>
              <a:rPr sz="1400" spc="-5" dirty="0">
                <a:solidFill>
                  <a:srgbClr val="ADADAD"/>
                </a:solidFill>
                <a:latin typeface="Georgia"/>
                <a:cs typeface="Georgia"/>
              </a:rPr>
              <a:t>graph.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5323" y="503826"/>
            <a:ext cx="2332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Process</a:t>
            </a:r>
            <a:r>
              <a:rPr spc="-100" dirty="0"/>
              <a:t> </a:t>
            </a:r>
            <a:r>
              <a:rPr spc="-5" dirty="0"/>
              <a:t>data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5525" y="1231085"/>
            <a:ext cx="60693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6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400" spc="135" dirty="0">
                <a:solidFill>
                  <a:srgbClr val="FFFFFF"/>
                </a:solidFill>
                <a:latin typeface="Arial"/>
                <a:cs typeface="Arial"/>
              </a:rPr>
              <a:t>tensorflow.examples.tutorials.mnist </a:t>
            </a:r>
            <a:r>
              <a:rPr sz="1400" spc="110" dirty="0">
                <a:solidFill>
                  <a:srgbClr val="FFFFFF"/>
                </a:solidFill>
                <a:latin typeface="Arial"/>
                <a:cs typeface="Arial"/>
              </a:rPr>
              <a:t>import </a:t>
            </a:r>
            <a:r>
              <a:rPr sz="1400" spc="105" dirty="0">
                <a:solidFill>
                  <a:srgbClr val="FFFFFF"/>
                </a:solidFill>
                <a:latin typeface="Arial"/>
                <a:cs typeface="Arial"/>
              </a:rPr>
              <a:t>input_data 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MNIST  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=  </a:t>
            </a:r>
            <a:r>
              <a:rPr sz="1400" spc="125" dirty="0">
                <a:solidFill>
                  <a:srgbClr val="FFFFFF"/>
                </a:solidFill>
                <a:latin typeface="Arial"/>
                <a:cs typeface="Arial"/>
              </a:rPr>
              <a:t>input_data.read_data_sets("/data/mnist",</a:t>
            </a:r>
            <a:r>
              <a:rPr sz="1400" spc="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Arial"/>
                <a:cs typeface="Arial"/>
              </a:rPr>
              <a:t>one_hot=True)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05" dirty="0">
                <a:solidFill>
                  <a:srgbClr val="FFFFFF"/>
                </a:solidFill>
                <a:latin typeface="Arial"/>
                <a:cs typeface="Arial"/>
              </a:rPr>
              <a:t>MNIST.train:  </a:t>
            </a:r>
            <a:r>
              <a:rPr sz="1400" spc="50" dirty="0">
                <a:solidFill>
                  <a:srgbClr val="FFFFFF"/>
                </a:solidFill>
                <a:latin typeface="Arial"/>
                <a:cs typeface="Arial"/>
              </a:rPr>
              <a:t>55,000</a:t>
            </a:r>
            <a:r>
              <a:rPr sz="14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110" dirty="0">
                <a:solidFill>
                  <a:srgbClr val="FFFFFF"/>
                </a:solidFill>
                <a:latin typeface="Arial"/>
                <a:cs typeface="Arial"/>
              </a:rPr>
              <a:t>MNIST.validation:  </a:t>
            </a:r>
            <a:r>
              <a:rPr sz="1400" spc="60" dirty="0">
                <a:solidFill>
                  <a:srgbClr val="FFFFFF"/>
                </a:solidFill>
                <a:latin typeface="Arial"/>
                <a:cs typeface="Arial"/>
              </a:rPr>
              <a:t>5,000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MNIST.test:  </a:t>
            </a:r>
            <a:r>
              <a:rPr sz="1400" spc="50" dirty="0">
                <a:solidFill>
                  <a:srgbClr val="FFFFFF"/>
                </a:solidFill>
                <a:latin typeface="Arial"/>
                <a:cs typeface="Arial"/>
              </a:rPr>
              <a:t>10,000</a:t>
            </a:r>
            <a:r>
              <a:rPr sz="14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9185" y="1611225"/>
            <a:ext cx="5255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Phase 1: Assemble our</a:t>
            </a:r>
            <a:r>
              <a:rPr spc="-95" dirty="0"/>
              <a:t> </a:t>
            </a:r>
            <a:r>
              <a:rPr spc="-5" dirty="0"/>
              <a:t>graph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4409" y="503826"/>
            <a:ext cx="5643880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00" marR="5080" indent="-1257935">
              <a:lnSpc>
                <a:spcPct val="100400"/>
              </a:lnSpc>
              <a:spcBef>
                <a:spcPts val="85"/>
              </a:spcBef>
            </a:pPr>
            <a:r>
              <a:rPr spc="-10" dirty="0"/>
              <a:t>Step </a:t>
            </a:r>
            <a:r>
              <a:rPr spc="-5" dirty="0"/>
              <a:t>2: Create placeholders</a:t>
            </a:r>
            <a:r>
              <a:rPr spc="-90" dirty="0"/>
              <a:t> </a:t>
            </a:r>
            <a:r>
              <a:rPr spc="-5" dirty="0"/>
              <a:t>for  inputs and</a:t>
            </a:r>
            <a:r>
              <a:rPr spc="-105" dirty="0"/>
              <a:t> </a:t>
            </a:r>
            <a:r>
              <a:rPr spc="-5" dirty="0"/>
              <a:t>labels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1011" y="1903781"/>
            <a:ext cx="7921625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 indent="-62865">
              <a:lnSpc>
                <a:spcPct val="100000"/>
              </a:lnSpc>
              <a:spcBef>
                <a:spcPts val="100"/>
              </a:spcBef>
            </a:pP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X  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=  </a:t>
            </a:r>
            <a:r>
              <a:rPr sz="1800" spc="254" dirty="0">
                <a:solidFill>
                  <a:srgbClr val="FFFFFF"/>
                </a:solidFill>
                <a:latin typeface="Arial"/>
                <a:cs typeface="Arial"/>
              </a:rPr>
              <a:t>tf.placeholder(tf.float32, </a:t>
            </a:r>
            <a:r>
              <a:rPr sz="1800" spc="175" dirty="0">
                <a:solidFill>
                  <a:srgbClr val="FFFFFF"/>
                </a:solidFill>
                <a:latin typeface="Arial"/>
                <a:cs typeface="Arial"/>
              </a:rPr>
              <a:t>[batch_size,  784],</a:t>
            </a:r>
            <a:r>
              <a:rPr sz="1800" spc="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name="image")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Y  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=  </a:t>
            </a:r>
            <a:r>
              <a:rPr sz="1800" spc="254" dirty="0">
                <a:solidFill>
                  <a:srgbClr val="FFFFFF"/>
                </a:solidFill>
                <a:latin typeface="Arial"/>
                <a:cs typeface="Arial"/>
              </a:rPr>
              <a:t>tf.placeholder(tf.float32, </a:t>
            </a:r>
            <a:r>
              <a:rPr sz="1800" spc="175" dirty="0">
                <a:solidFill>
                  <a:srgbClr val="FFFFFF"/>
                </a:solidFill>
                <a:latin typeface="Arial"/>
                <a:cs typeface="Arial"/>
              </a:rPr>
              <a:t>[batch_size,  </a:t>
            </a:r>
            <a:r>
              <a:rPr sz="1800" spc="229" dirty="0">
                <a:solidFill>
                  <a:srgbClr val="FFFFFF"/>
                </a:solidFill>
                <a:latin typeface="Arial"/>
                <a:cs typeface="Arial"/>
              </a:rPr>
              <a:t>10],</a:t>
            </a:r>
            <a:r>
              <a:rPr sz="1800" spc="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Arial"/>
                <a:cs typeface="Arial"/>
              </a:rPr>
              <a:t>name="label")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190" y="503826"/>
            <a:ext cx="5494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3: Create weight and</a:t>
            </a:r>
            <a:r>
              <a:rPr sz="2800" b="1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bias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5326" y="1863775"/>
            <a:ext cx="817181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300" marR="5080" indent="-2388235">
              <a:lnSpc>
                <a:spcPct val="114599"/>
              </a:lnSpc>
              <a:spcBef>
                <a:spcPts val="100"/>
              </a:spcBef>
            </a:pPr>
            <a:r>
              <a:rPr sz="1800" spc="204" dirty="0">
                <a:solidFill>
                  <a:srgbClr val="FFFFFF"/>
                </a:solidFill>
                <a:latin typeface="Arial"/>
                <a:cs typeface="Arial"/>
              </a:rPr>
              <a:t>tf.Variable(initial_value=None, </a:t>
            </a:r>
            <a:r>
              <a:rPr sz="1800" spc="165" dirty="0">
                <a:solidFill>
                  <a:srgbClr val="FFFFFF"/>
                </a:solidFill>
                <a:latin typeface="Arial"/>
                <a:cs typeface="Arial"/>
              </a:rPr>
              <a:t>trainable=True, </a:t>
            </a:r>
            <a:r>
              <a:rPr sz="1800" spc="140" dirty="0">
                <a:solidFill>
                  <a:srgbClr val="FFFFFF"/>
                </a:solidFill>
                <a:latin typeface="Arial"/>
                <a:cs typeface="Arial"/>
              </a:rPr>
              <a:t>collections=None, 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name=None, 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dtype=None,</a:t>
            </a:r>
            <a:r>
              <a:rPr sz="1800" spc="5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450" dirty="0">
                <a:solidFill>
                  <a:srgbClr val="FFFFFF"/>
                </a:solidFill>
                <a:latin typeface="Arial"/>
                <a:cs typeface="Arial"/>
              </a:rPr>
              <a:t>...)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1337" y="503826"/>
            <a:ext cx="5809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4: Build model to predict</a:t>
            </a:r>
            <a:r>
              <a:rPr sz="2800" b="1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88932" y="1903781"/>
            <a:ext cx="228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80" dirty="0">
                <a:solidFill>
                  <a:srgbClr val="FFFFFF"/>
                </a:solidFill>
                <a:latin typeface="Arial"/>
                <a:cs typeface="Arial"/>
              </a:rPr>
              <a:t>logits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=  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X    </a:t>
            </a:r>
            <a:r>
              <a:rPr sz="1800" spc="280" dirty="0">
                <a:solidFill>
                  <a:srgbClr val="FFFFFF"/>
                </a:solidFill>
                <a:latin typeface="Arial"/>
                <a:cs typeface="Arial"/>
              </a:rPr>
              <a:t>* </a:t>
            </a:r>
            <a:r>
              <a:rPr sz="1800" spc="-315" dirty="0">
                <a:solidFill>
                  <a:srgbClr val="FFFFFF"/>
                </a:solidFill>
                <a:latin typeface="Arial"/>
                <a:cs typeface="Arial"/>
              </a:rPr>
              <a:t>w   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+ 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8382" y="503826"/>
            <a:ext cx="5118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Step </a:t>
            </a:r>
            <a:r>
              <a:rPr spc="-5" dirty="0"/>
              <a:t>5: </a:t>
            </a:r>
            <a:r>
              <a:rPr spc="-10" dirty="0"/>
              <a:t>Specify </a:t>
            </a:r>
            <a:r>
              <a:rPr spc="-5" dirty="0"/>
              <a:t>loss</a:t>
            </a:r>
            <a:r>
              <a:rPr spc="-7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49539" y="1903781"/>
            <a:ext cx="7545705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solidFill>
                  <a:srgbClr val="FFFFFF"/>
                </a:solidFill>
                <a:latin typeface="Arial"/>
                <a:cs typeface="Arial"/>
              </a:rPr>
              <a:t>entropy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=  </a:t>
            </a:r>
            <a:r>
              <a:rPr sz="1800" spc="185" dirty="0">
                <a:solidFill>
                  <a:srgbClr val="FFFFFF"/>
                </a:solidFill>
                <a:latin typeface="Arial"/>
                <a:cs typeface="Arial"/>
              </a:rPr>
              <a:t>tf.nn.softmax_cross_entropy_with_logits(logits,</a:t>
            </a:r>
            <a:r>
              <a:rPr sz="1800" spc="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Y)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4604" algn="ctr">
              <a:lnSpc>
                <a:spcPct val="100000"/>
              </a:lnSpc>
            </a:pPr>
            <a:r>
              <a:rPr sz="1800" spc="180" dirty="0">
                <a:solidFill>
                  <a:srgbClr val="FFFFFF"/>
                </a:solidFill>
                <a:latin typeface="Arial"/>
                <a:cs typeface="Arial"/>
              </a:rPr>
              <a:t>loss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Arial"/>
                <a:cs typeface="Arial"/>
              </a:rPr>
              <a:t>tf.reduce_mean(entropy)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5008" y="503826"/>
            <a:ext cx="4446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6: Create</a:t>
            </a:r>
            <a:r>
              <a:rPr sz="28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optimizer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6055" y="1903781"/>
            <a:ext cx="8685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5" dirty="0">
                <a:solidFill>
                  <a:srgbClr val="FFFFFF"/>
                </a:solidFill>
                <a:latin typeface="Arial"/>
                <a:cs typeface="Arial"/>
              </a:rPr>
              <a:t>tf.train.GradientDescentOptimizer(learning_rate=0.001).minimize(loss)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388" y="503826"/>
            <a:ext cx="4634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Phase 2: Train our</a:t>
            </a:r>
            <a:r>
              <a:rPr spc="-95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63752" y="1903781"/>
            <a:ext cx="6920865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z="1800" spc="325" dirty="0">
                <a:solidFill>
                  <a:srgbClr val="ADADAD"/>
                </a:solidFill>
                <a:latin typeface="Arial"/>
                <a:cs typeface="Arial"/>
              </a:rPr>
              <a:t>Initialize</a:t>
            </a:r>
            <a:r>
              <a:rPr sz="1800" spc="46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175" dirty="0">
                <a:solidFill>
                  <a:srgbClr val="ADADAD"/>
                </a:solidFill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1800" u="heavy" spc="-114" dirty="0">
                <a:solidFill>
                  <a:srgbClr val="ADADAD"/>
                </a:solidFill>
                <a:latin typeface="Arial"/>
                <a:cs typeface="Arial"/>
              </a:rPr>
              <a:t>Run   </a:t>
            </a:r>
            <a:r>
              <a:rPr sz="1800" u="heavy" spc="165" dirty="0">
                <a:solidFill>
                  <a:srgbClr val="ADADAD"/>
                </a:solidFill>
                <a:latin typeface="Arial"/>
                <a:cs typeface="Arial"/>
              </a:rPr>
              <a:t>optimizer</a:t>
            </a:r>
            <a:r>
              <a:rPr sz="1800" u="heavy" spc="25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u="heavy" spc="-20" dirty="0">
                <a:solidFill>
                  <a:srgbClr val="ADADAD"/>
                </a:solidFill>
                <a:latin typeface="Arial"/>
                <a:cs typeface="Arial"/>
              </a:rPr>
              <a:t>op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225" dirty="0">
                <a:solidFill>
                  <a:srgbClr val="ADADAD"/>
                </a:solidFill>
                <a:latin typeface="Arial"/>
                <a:cs typeface="Arial"/>
              </a:rPr>
              <a:t>(with </a:t>
            </a:r>
            <a:r>
              <a:rPr sz="1800" spc="105" dirty="0">
                <a:solidFill>
                  <a:srgbClr val="ADADAD"/>
                </a:solidFill>
                <a:latin typeface="Arial"/>
                <a:cs typeface="Arial"/>
              </a:rPr>
              <a:t>data  </a:t>
            </a:r>
            <a:r>
              <a:rPr sz="1800" spc="150" dirty="0">
                <a:solidFill>
                  <a:srgbClr val="ADADAD"/>
                </a:solidFill>
                <a:latin typeface="Arial"/>
                <a:cs typeface="Arial"/>
              </a:rPr>
              <a:t>fed  </a:t>
            </a:r>
            <a:r>
              <a:rPr sz="1800" spc="254" dirty="0">
                <a:solidFill>
                  <a:srgbClr val="ADADAD"/>
                </a:solidFill>
                <a:latin typeface="Arial"/>
                <a:cs typeface="Arial"/>
              </a:rPr>
              <a:t>into </a:t>
            </a:r>
            <a:r>
              <a:rPr sz="1800" spc="125" dirty="0">
                <a:solidFill>
                  <a:srgbClr val="ADADAD"/>
                </a:solidFill>
                <a:latin typeface="Arial"/>
                <a:cs typeface="Arial"/>
              </a:rPr>
              <a:t>placeholders  </a:t>
            </a:r>
            <a:r>
              <a:rPr sz="1800" spc="280" dirty="0">
                <a:solidFill>
                  <a:srgbClr val="ADADAD"/>
                </a:solidFill>
                <a:latin typeface="Arial"/>
                <a:cs typeface="Arial"/>
              </a:rPr>
              <a:t>for </a:t>
            </a:r>
            <a:r>
              <a:rPr sz="1800" spc="175" dirty="0">
                <a:solidFill>
                  <a:srgbClr val="ADADAD"/>
                </a:solidFill>
                <a:latin typeface="Arial"/>
                <a:cs typeface="Arial"/>
              </a:rPr>
              <a:t>inputs  </a:t>
            </a:r>
            <a:r>
              <a:rPr sz="1800" spc="-15" dirty="0">
                <a:solidFill>
                  <a:srgbClr val="ADADAD"/>
                </a:solidFill>
                <a:latin typeface="Arial"/>
                <a:cs typeface="Arial"/>
              </a:rPr>
              <a:t>and </a:t>
            </a:r>
            <a:r>
              <a:rPr sz="1800" spc="225" dirty="0">
                <a:solidFill>
                  <a:srgbClr val="ADADAD"/>
                </a:solidFill>
                <a:latin typeface="Arial"/>
                <a:cs typeface="Arial"/>
              </a:rPr>
              <a:t>labels)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4233" y="503826"/>
            <a:ext cx="2772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Run our</a:t>
            </a:r>
            <a:r>
              <a:rPr spc="-100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129853"/>
            <a:ext cx="2282825" cy="342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solidFill>
                  <a:srgbClr val="ADADAD"/>
                </a:solidFill>
                <a:latin typeface="Arial"/>
                <a:cs typeface="Arial"/>
              </a:rPr>
              <a:t>Average  </a:t>
            </a:r>
            <a:r>
              <a:rPr sz="900" spc="85" dirty="0">
                <a:solidFill>
                  <a:srgbClr val="ADADAD"/>
                </a:solidFill>
                <a:latin typeface="Arial"/>
                <a:cs typeface="Arial"/>
              </a:rPr>
              <a:t>loss  </a:t>
            </a:r>
            <a:r>
              <a:rPr sz="900" dirty="0">
                <a:solidFill>
                  <a:srgbClr val="ADADAD"/>
                </a:solidFill>
                <a:latin typeface="Arial"/>
                <a:cs typeface="Arial"/>
              </a:rPr>
              <a:t>epoch  </a:t>
            </a:r>
            <a:r>
              <a:rPr sz="900" spc="110" dirty="0">
                <a:solidFill>
                  <a:srgbClr val="ADADAD"/>
                </a:solidFill>
                <a:latin typeface="Arial"/>
                <a:cs typeface="Arial"/>
              </a:rPr>
              <a:t>0:</a:t>
            </a:r>
            <a:r>
              <a:rPr sz="900" spc="-2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900" spc="0" dirty="0">
                <a:solidFill>
                  <a:srgbClr val="ADADAD"/>
                </a:solidFill>
                <a:latin typeface="Arial"/>
                <a:cs typeface="Arial"/>
              </a:rPr>
              <a:t>1.28812279526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900" spc="5" dirty="0">
                <a:solidFill>
                  <a:srgbClr val="ADADAD"/>
                </a:solidFill>
                <a:latin typeface="Arial"/>
                <a:cs typeface="Arial"/>
              </a:rPr>
              <a:t>Average  </a:t>
            </a:r>
            <a:r>
              <a:rPr sz="900" spc="85" dirty="0">
                <a:solidFill>
                  <a:srgbClr val="ADADAD"/>
                </a:solidFill>
                <a:latin typeface="Arial"/>
                <a:cs typeface="Arial"/>
              </a:rPr>
              <a:t>loss  </a:t>
            </a:r>
            <a:r>
              <a:rPr sz="900" dirty="0">
                <a:solidFill>
                  <a:srgbClr val="ADADAD"/>
                </a:solidFill>
                <a:latin typeface="Arial"/>
                <a:cs typeface="Arial"/>
              </a:rPr>
              <a:t>epoch  </a:t>
            </a:r>
            <a:r>
              <a:rPr sz="900" spc="110" dirty="0">
                <a:solidFill>
                  <a:srgbClr val="ADADAD"/>
                </a:solidFill>
                <a:latin typeface="Arial"/>
                <a:cs typeface="Arial"/>
              </a:rPr>
              <a:t>1:</a:t>
            </a:r>
            <a:r>
              <a:rPr sz="900" spc="-4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900" spc="0" dirty="0">
                <a:solidFill>
                  <a:srgbClr val="ADADAD"/>
                </a:solidFill>
                <a:latin typeface="Arial"/>
                <a:cs typeface="Arial"/>
              </a:rPr>
              <a:t>0.732620414598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900" spc="5" dirty="0">
                <a:solidFill>
                  <a:srgbClr val="ADADAD"/>
                </a:solidFill>
                <a:latin typeface="Arial"/>
                <a:cs typeface="Arial"/>
              </a:rPr>
              <a:t>Average  </a:t>
            </a:r>
            <a:r>
              <a:rPr sz="900" spc="85" dirty="0">
                <a:solidFill>
                  <a:srgbClr val="ADADAD"/>
                </a:solidFill>
                <a:latin typeface="Arial"/>
                <a:cs typeface="Arial"/>
              </a:rPr>
              <a:t>loss  </a:t>
            </a:r>
            <a:r>
              <a:rPr sz="900" dirty="0">
                <a:solidFill>
                  <a:srgbClr val="ADADAD"/>
                </a:solidFill>
                <a:latin typeface="Arial"/>
                <a:cs typeface="Arial"/>
              </a:rPr>
              <a:t>epoch  </a:t>
            </a:r>
            <a:r>
              <a:rPr sz="900" spc="110" dirty="0">
                <a:solidFill>
                  <a:srgbClr val="ADADAD"/>
                </a:solidFill>
                <a:latin typeface="Arial"/>
                <a:cs typeface="Arial"/>
              </a:rPr>
              <a:t>2:</a:t>
            </a:r>
            <a:r>
              <a:rPr sz="900" spc="-4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900" spc="0" dirty="0">
                <a:solidFill>
                  <a:srgbClr val="ADADAD"/>
                </a:solidFill>
                <a:latin typeface="Arial"/>
                <a:cs typeface="Arial"/>
              </a:rPr>
              <a:t>0.600486441648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900" spc="5" dirty="0">
                <a:solidFill>
                  <a:srgbClr val="ADADAD"/>
                </a:solidFill>
                <a:latin typeface="Arial"/>
                <a:cs typeface="Arial"/>
              </a:rPr>
              <a:t>Average  </a:t>
            </a:r>
            <a:r>
              <a:rPr sz="900" spc="85" dirty="0">
                <a:solidFill>
                  <a:srgbClr val="ADADAD"/>
                </a:solidFill>
                <a:latin typeface="Arial"/>
                <a:cs typeface="Arial"/>
              </a:rPr>
              <a:t>loss  </a:t>
            </a:r>
            <a:r>
              <a:rPr sz="900" dirty="0">
                <a:solidFill>
                  <a:srgbClr val="ADADAD"/>
                </a:solidFill>
                <a:latin typeface="Arial"/>
                <a:cs typeface="Arial"/>
              </a:rPr>
              <a:t>epoch  </a:t>
            </a:r>
            <a:r>
              <a:rPr sz="900" spc="110" dirty="0">
                <a:solidFill>
                  <a:srgbClr val="ADADAD"/>
                </a:solidFill>
                <a:latin typeface="Arial"/>
                <a:cs typeface="Arial"/>
              </a:rPr>
              <a:t>3:</a:t>
            </a:r>
            <a:r>
              <a:rPr sz="900" spc="-2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900" spc="0" dirty="0">
                <a:solidFill>
                  <a:srgbClr val="ADADAD"/>
                </a:solidFill>
                <a:latin typeface="Arial"/>
                <a:cs typeface="Arial"/>
              </a:rPr>
              <a:t>0.53647331619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900" spc="5" dirty="0">
                <a:solidFill>
                  <a:srgbClr val="ADADAD"/>
                </a:solidFill>
                <a:latin typeface="Arial"/>
                <a:cs typeface="Arial"/>
              </a:rPr>
              <a:t>Average  </a:t>
            </a:r>
            <a:r>
              <a:rPr sz="900" spc="85" dirty="0">
                <a:solidFill>
                  <a:srgbClr val="ADADAD"/>
                </a:solidFill>
                <a:latin typeface="Arial"/>
                <a:cs typeface="Arial"/>
              </a:rPr>
              <a:t>loss  </a:t>
            </a:r>
            <a:r>
              <a:rPr sz="900" dirty="0">
                <a:solidFill>
                  <a:srgbClr val="ADADAD"/>
                </a:solidFill>
                <a:latin typeface="Arial"/>
                <a:cs typeface="Arial"/>
              </a:rPr>
              <a:t>epoch  </a:t>
            </a:r>
            <a:r>
              <a:rPr sz="900" spc="110" dirty="0">
                <a:solidFill>
                  <a:srgbClr val="ADADAD"/>
                </a:solidFill>
                <a:latin typeface="Arial"/>
                <a:cs typeface="Arial"/>
              </a:rPr>
              <a:t>4:</a:t>
            </a:r>
            <a:r>
              <a:rPr sz="900" spc="-4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900" spc="0" dirty="0">
                <a:solidFill>
                  <a:srgbClr val="ADADAD"/>
                </a:solidFill>
                <a:latin typeface="Arial"/>
                <a:cs typeface="Arial"/>
              </a:rPr>
              <a:t>0.497578099683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900" spc="229" dirty="0">
                <a:solidFill>
                  <a:srgbClr val="ADADAD"/>
                </a:solidFill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  <a:p>
            <a:pPr marL="12700" marR="67310">
              <a:lnSpc>
                <a:spcPct val="263900"/>
              </a:lnSpc>
            </a:pPr>
            <a:r>
              <a:rPr sz="900" spc="5" dirty="0">
                <a:solidFill>
                  <a:srgbClr val="ADADAD"/>
                </a:solidFill>
                <a:latin typeface="Arial"/>
                <a:cs typeface="Arial"/>
              </a:rPr>
              <a:t>Average </a:t>
            </a:r>
            <a:r>
              <a:rPr sz="900" spc="85" dirty="0">
                <a:solidFill>
                  <a:srgbClr val="ADADAD"/>
                </a:solidFill>
                <a:latin typeface="Arial"/>
                <a:cs typeface="Arial"/>
              </a:rPr>
              <a:t>loss </a:t>
            </a:r>
            <a:r>
              <a:rPr sz="900" dirty="0">
                <a:solidFill>
                  <a:srgbClr val="ADADAD"/>
                </a:solidFill>
                <a:latin typeface="Arial"/>
                <a:cs typeface="Arial"/>
              </a:rPr>
              <a:t>epoch </a:t>
            </a:r>
            <a:r>
              <a:rPr sz="900" spc="110" dirty="0">
                <a:solidFill>
                  <a:srgbClr val="ADADAD"/>
                </a:solidFill>
                <a:latin typeface="Arial"/>
                <a:cs typeface="Arial"/>
              </a:rPr>
              <a:t>9: </a:t>
            </a:r>
            <a:r>
              <a:rPr sz="900" spc="0" dirty="0">
                <a:solidFill>
                  <a:srgbClr val="ADADAD"/>
                </a:solidFill>
                <a:latin typeface="Arial"/>
                <a:cs typeface="Arial"/>
              </a:rPr>
              <a:t>0.41295143427  </a:t>
            </a:r>
            <a:r>
              <a:rPr sz="900" spc="85" dirty="0">
                <a:solidFill>
                  <a:srgbClr val="ADADAD"/>
                </a:solidFill>
                <a:latin typeface="Arial"/>
                <a:cs typeface="Arial"/>
              </a:rPr>
              <a:t>Total </a:t>
            </a:r>
            <a:r>
              <a:rPr sz="900" spc="100" dirty="0">
                <a:solidFill>
                  <a:srgbClr val="ADADAD"/>
                </a:solidFill>
                <a:latin typeface="Arial"/>
                <a:cs typeface="Arial"/>
              </a:rPr>
              <a:t>time: </a:t>
            </a:r>
            <a:r>
              <a:rPr sz="900" spc="0" dirty="0">
                <a:solidFill>
                  <a:srgbClr val="ADADAD"/>
                </a:solidFill>
                <a:latin typeface="Arial"/>
                <a:cs typeface="Arial"/>
              </a:rPr>
              <a:t>8.83596801758 </a:t>
            </a:r>
            <a:r>
              <a:rPr sz="900" spc="5" dirty="0">
                <a:solidFill>
                  <a:srgbClr val="ADADAD"/>
                </a:solidFill>
                <a:latin typeface="Arial"/>
                <a:cs typeface="Arial"/>
              </a:rPr>
              <a:t>seconds  </a:t>
            </a:r>
            <a:r>
              <a:rPr sz="900" spc="65" dirty="0">
                <a:solidFill>
                  <a:srgbClr val="ADADAD"/>
                </a:solidFill>
                <a:latin typeface="Arial"/>
                <a:cs typeface="Arial"/>
              </a:rPr>
              <a:t>Optimization</a:t>
            </a:r>
            <a:r>
              <a:rPr sz="900" spc="2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900" spc="75" dirty="0">
                <a:solidFill>
                  <a:srgbClr val="ADADAD"/>
                </a:solidFill>
                <a:latin typeface="Arial"/>
                <a:cs typeface="Arial"/>
              </a:rPr>
              <a:t>Finished!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900" spc="25" dirty="0">
                <a:solidFill>
                  <a:srgbClr val="ADADAD"/>
                </a:solidFill>
                <a:latin typeface="Arial"/>
                <a:cs typeface="Arial"/>
              </a:rPr>
              <a:t>Accuracy</a:t>
            </a:r>
            <a:r>
              <a:rPr sz="900" spc="16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900" spc="25" dirty="0">
                <a:solidFill>
                  <a:srgbClr val="ADADAD"/>
                </a:solidFill>
                <a:latin typeface="Arial"/>
                <a:cs typeface="Arial"/>
              </a:rPr>
              <a:t>0.8977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4250" y="503826"/>
            <a:ext cx="27946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TensorBoard</a:t>
            </a:r>
            <a:r>
              <a:rPr spc="-100" dirty="0"/>
              <a:t> </a:t>
            </a:r>
            <a:r>
              <a:rPr spc="-5" dirty="0"/>
              <a:t>it</a:t>
            </a:r>
          </a:p>
        </p:txBody>
      </p:sp>
      <p:sp>
        <p:nvSpPr>
          <p:cNvPr id="3" name="object 3"/>
          <p:cNvSpPr/>
          <p:nvPr/>
        </p:nvSpPr>
        <p:spPr>
          <a:xfrm>
            <a:off x="1190375" y="1133649"/>
            <a:ext cx="6948451" cy="4009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93" y="503826"/>
            <a:ext cx="2438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57254"/>
            <a:ext cx="443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566829"/>
            <a:ext cx="443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b 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5" y="1976404"/>
            <a:ext cx="1363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x 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=  </a:t>
            </a:r>
            <a:r>
              <a:rPr sz="1200" spc="160" dirty="0">
                <a:solidFill>
                  <a:srgbClr val="FFFFFF"/>
                </a:solidFill>
                <a:latin typeface="Arial"/>
                <a:cs typeface="Arial"/>
              </a:rPr>
              <a:t>tf.add(a,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Arial"/>
                <a:cs typeface="Arial"/>
              </a:rPr>
              <a:t>b)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5" y="2385979"/>
            <a:ext cx="1363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y 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=  </a:t>
            </a:r>
            <a:r>
              <a:rPr sz="1200" spc="165" dirty="0">
                <a:solidFill>
                  <a:srgbClr val="FFFFFF"/>
                </a:solidFill>
                <a:latin typeface="Arial"/>
                <a:cs typeface="Arial"/>
              </a:rPr>
              <a:t>tf.mul(a,</a:t>
            </a:r>
            <a:r>
              <a:rPr sz="1200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Arial"/>
                <a:cs typeface="Arial"/>
              </a:rPr>
              <a:t>b)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25" y="2795554"/>
            <a:ext cx="1864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useless 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=  </a:t>
            </a:r>
            <a:r>
              <a:rPr sz="1200" spc="165" dirty="0">
                <a:solidFill>
                  <a:srgbClr val="FFFFFF"/>
                </a:solidFill>
                <a:latin typeface="Arial"/>
                <a:cs typeface="Arial"/>
              </a:rPr>
              <a:t>tf.mul(a,</a:t>
            </a:r>
            <a:r>
              <a:rPr sz="1200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x)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725" y="3205129"/>
            <a:ext cx="1363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z 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= 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tf.pow(y,</a:t>
            </a:r>
            <a:r>
              <a:rPr sz="1200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x)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725" y="3614704"/>
            <a:ext cx="2199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14" dirty="0">
                <a:solidFill>
                  <a:srgbClr val="FFFFFF"/>
                </a:solidFill>
                <a:latin typeface="Arial"/>
                <a:cs typeface="Arial"/>
              </a:rPr>
              <a:t>with  </a:t>
            </a:r>
            <a:r>
              <a:rPr sz="1200" spc="140" dirty="0">
                <a:solidFill>
                  <a:srgbClr val="FFFFFF"/>
                </a:solidFill>
                <a:latin typeface="Arial"/>
                <a:cs typeface="Arial"/>
              </a:rPr>
              <a:t>tf.Session()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sess: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925" y="4024279"/>
            <a:ext cx="1280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z 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10" dirty="0">
                <a:solidFill>
                  <a:srgbClr val="FFFFFF"/>
                </a:solidFill>
                <a:latin typeface="Arial"/>
                <a:cs typeface="Arial"/>
              </a:rPr>
              <a:t> sess.run(z)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8025" y="3893913"/>
            <a:ext cx="392557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6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spc="160" dirty="0">
                <a:solidFill>
                  <a:srgbClr val="FFFFFF"/>
                </a:solidFill>
                <a:latin typeface="Arial"/>
                <a:cs typeface="Arial"/>
              </a:rPr>
              <a:t>FileWriter </a:t>
            </a:r>
            <a:r>
              <a:rPr sz="1400" spc="135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1400" spc="1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400" spc="165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your  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graph  </a:t>
            </a:r>
            <a:r>
              <a:rPr sz="1400" spc="17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4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60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52400" y="1017724"/>
            <a:ext cx="5199313" cy="2666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55800" y="1547362"/>
            <a:ext cx="6286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useless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262250" y="3098238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48025" y="3098238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3475" y="1547362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z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43200" y="16404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38025" y="2940648"/>
            <a:ext cx="124460" cy="64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3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  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59925" y="2940648"/>
            <a:ext cx="124460" cy="64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3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  b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295" y="580026"/>
            <a:ext cx="1854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Next</a:t>
            </a:r>
            <a:r>
              <a:rPr spc="-100" dirty="0"/>
              <a:t> </a:t>
            </a:r>
            <a:r>
              <a:rPr spc="-5" dirty="0"/>
              <a:t>class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394131"/>
            <a:ext cx="3683635" cy="825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Structure your model in</a:t>
            </a:r>
            <a:r>
              <a:rPr sz="1800" spc="-85" dirty="0">
                <a:solidFill>
                  <a:srgbClr val="ADADAD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TensorFlow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Example:</a:t>
            </a:r>
            <a:r>
              <a:rPr sz="1800" spc="-100" dirty="0">
                <a:solidFill>
                  <a:srgbClr val="ADADAD"/>
                </a:solidFill>
                <a:latin typeface="Georgia"/>
                <a:cs typeface="Georgia"/>
              </a:rPr>
              <a:t> </a:t>
            </a:r>
            <a:r>
              <a:rPr sz="1800" spc="-5" dirty="0" smtClean="0">
                <a:solidFill>
                  <a:srgbClr val="ADADAD"/>
                </a:solidFill>
                <a:latin typeface="Georgia"/>
                <a:cs typeface="Georgia"/>
              </a:rPr>
              <a:t>word2vec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518" y="503826"/>
            <a:ext cx="4830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tf.constant and</a:t>
            </a:r>
            <a:r>
              <a:rPr spc="-105" dirty="0"/>
              <a:t> </a:t>
            </a:r>
            <a:r>
              <a:rPr spc="-5" dirty="0"/>
              <a:t>tf.Variable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5525" y="1903781"/>
            <a:ext cx="5010785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Constant values are stored in the graph</a:t>
            </a:r>
            <a:r>
              <a:rPr sz="1800" spc="-70" dirty="0">
                <a:solidFill>
                  <a:srgbClr val="ADADAD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definition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Sessions allocate memory to store variable</a:t>
            </a:r>
            <a:r>
              <a:rPr sz="1800" spc="-75" dirty="0">
                <a:solidFill>
                  <a:srgbClr val="ADADAD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values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4701" y="503826"/>
            <a:ext cx="5188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tf.placeholder and</a:t>
            </a:r>
            <a:r>
              <a:rPr spc="-105" dirty="0"/>
              <a:t> </a:t>
            </a:r>
            <a:r>
              <a:rPr spc="-5" dirty="0"/>
              <a:t>feed_dict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5525" y="1903781"/>
            <a:ext cx="5553710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Feed values into placeholders by dictionary</a:t>
            </a:r>
            <a:r>
              <a:rPr sz="1800" spc="-75" dirty="0">
                <a:solidFill>
                  <a:srgbClr val="ADADAD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ADADAD"/>
                </a:solidFill>
                <a:latin typeface="Georgia"/>
                <a:cs typeface="Georgia"/>
              </a:rPr>
              <a:t>(feed_dict)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You can feed values in variables</a:t>
            </a:r>
            <a:r>
              <a:rPr sz="1800" spc="-75" dirty="0">
                <a:solidFill>
                  <a:srgbClr val="ADADAD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too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265" y="503826"/>
            <a:ext cx="33553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Avoid lazy</a:t>
            </a:r>
            <a:r>
              <a:rPr spc="-95" dirty="0"/>
              <a:t> </a:t>
            </a:r>
            <a:r>
              <a:rPr spc="-5" dirty="0"/>
              <a:t>loading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4815" y="1863775"/>
            <a:ext cx="7747634" cy="9683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30530" indent="-388620">
              <a:lnSpc>
                <a:spcPct val="100000"/>
              </a:lnSpc>
              <a:spcBef>
                <a:spcPts val="415"/>
              </a:spcBef>
              <a:buAutoNum type="arabicPeriod"/>
              <a:tabLst>
                <a:tab pos="430530" algn="l"/>
                <a:tab pos="431165" algn="l"/>
              </a:tabLst>
            </a:pP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Separate the assembling of graph and executing</a:t>
            </a:r>
            <a:r>
              <a:rPr sz="1800" spc="-70" dirty="0">
                <a:solidFill>
                  <a:srgbClr val="ADADAD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ops</a:t>
            </a:r>
            <a:endParaRPr sz="1800">
              <a:latin typeface="Georgia"/>
              <a:cs typeface="Georgia"/>
            </a:endParaRPr>
          </a:p>
          <a:p>
            <a:pPr marL="430530" marR="5080" indent="-417830">
              <a:lnSpc>
                <a:spcPct val="114599"/>
              </a:lnSpc>
              <a:buAutoNum type="arabicPeriod"/>
              <a:tabLst>
                <a:tab pos="430530" algn="l"/>
                <a:tab pos="431165" algn="l"/>
              </a:tabLst>
            </a:pP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Use Python attribute to ensure </a:t>
            </a:r>
            <a:r>
              <a:rPr sz="1800" dirty="0">
                <a:solidFill>
                  <a:srgbClr val="ADADAD"/>
                </a:solidFill>
                <a:latin typeface="Georgia"/>
                <a:cs typeface="Georgia"/>
              </a:rPr>
              <a:t>a </a:t>
            </a:r>
            <a:r>
              <a:rPr sz="1800" spc="-5" dirty="0">
                <a:solidFill>
                  <a:srgbClr val="ADADAD"/>
                </a:solidFill>
                <a:latin typeface="Georgia"/>
                <a:cs typeface="Georgia"/>
              </a:rPr>
              <a:t>function is only loaded the first time it’s  called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D0E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1092</Words>
  <Application>Microsoft Macintosh PowerPoint</Application>
  <PresentationFormat>On-screen Show (16:9)</PresentationFormat>
  <Paragraphs>261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Calibri</vt:lpstr>
      <vt:lpstr>Georgia</vt:lpstr>
      <vt:lpstr>Times New Roman</vt:lpstr>
      <vt:lpstr>Arial</vt:lpstr>
      <vt:lpstr>Office Theme</vt:lpstr>
      <vt:lpstr>Basic Models in TensorFlow</vt:lpstr>
      <vt:lpstr>PowerPoint Presentation</vt:lpstr>
      <vt:lpstr>Agenda</vt:lpstr>
      <vt:lpstr>Review</vt:lpstr>
      <vt:lpstr>Computation graph</vt:lpstr>
      <vt:lpstr>TensorBoard</vt:lpstr>
      <vt:lpstr>tf.constant and tf.Variable</vt:lpstr>
      <vt:lpstr>tf.placeholder and feed_dict</vt:lpstr>
      <vt:lpstr>Avoid lazy loading</vt:lpstr>
      <vt:lpstr>Go to GitHub</vt:lpstr>
      <vt:lpstr>Linear Regression</vt:lpstr>
      <vt:lpstr>Model relationship between a scalar  dependent variable y and independent  variables X</vt:lpstr>
      <vt:lpstr>PowerPoint Presentation</vt:lpstr>
      <vt:lpstr>PowerPoint Presentation</vt:lpstr>
      <vt:lpstr>Model</vt:lpstr>
      <vt:lpstr>Phase 1: Assemble our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Phase 2: Train our model</vt:lpstr>
      <vt:lpstr>See your model in TensorBoard</vt:lpstr>
      <vt:lpstr>PowerPoint Presentation</vt:lpstr>
      <vt:lpstr>Plot the results with matplotlib</vt:lpstr>
      <vt:lpstr>PowerPoint Presentation</vt:lpstr>
      <vt:lpstr>ValueError?</vt:lpstr>
      <vt:lpstr>PowerPoint Presentation</vt:lpstr>
      <vt:lpstr>How does TensorFlow know what variables  to update?</vt:lpstr>
      <vt:lpstr>Optimizer</vt:lpstr>
      <vt:lpstr>Optimizer</vt:lpstr>
      <vt:lpstr>Optimizer</vt:lpstr>
      <vt:lpstr>Trainable variables</vt:lpstr>
      <vt:lpstr>List of optimizers in TF</vt:lpstr>
      <vt:lpstr>Discussion question</vt:lpstr>
      <vt:lpstr>How to improve our model</vt:lpstr>
      <vt:lpstr>Huber loss</vt:lpstr>
      <vt:lpstr>Implementing Huber loss</vt:lpstr>
      <vt:lpstr>Huber loss</vt:lpstr>
      <vt:lpstr>Assignment 1</vt:lpstr>
      <vt:lpstr>Logistic Regression</vt:lpstr>
      <vt:lpstr>PowerPoint Presentation</vt:lpstr>
      <vt:lpstr>PowerPoint Presentation</vt:lpstr>
      <vt:lpstr>MNIST</vt:lpstr>
      <vt:lpstr>Want</vt:lpstr>
      <vt:lpstr>Model</vt:lpstr>
      <vt:lpstr>Batch ‘em up</vt:lpstr>
      <vt:lpstr>PowerPoint Presentation</vt:lpstr>
      <vt:lpstr>Process data</vt:lpstr>
      <vt:lpstr>Phase 1: Assemble our graph</vt:lpstr>
      <vt:lpstr>Step 2: Create placeholders for  inputs and labels</vt:lpstr>
      <vt:lpstr>PowerPoint Presentation</vt:lpstr>
      <vt:lpstr>PowerPoint Presentation</vt:lpstr>
      <vt:lpstr>Step 5: Specify loss function</vt:lpstr>
      <vt:lpstr>PowerPoint Presentation</vt:lpstr>
      <vt:lpstr>Phase 2: Train our model</vt:lpstr>
      <vt:lpstr>Run our model</vt:lpstr>
      <vt:lpstr>TensorBoard it</vt:lpstr>
      <vt:lpstr>Next class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Models in TensorFlow</dc:title>
  <cp:lastModifiedBy>Shivaji Dutta</cp:lastModifiedBy>
  <cp:revision>1</cp:revision>
  <dcterms:created xsi:type="dcterms:W3CDTF">2017-05-31T10:45:08Z</dcterms:created>
  <dcterms:modified xsi:type="dcterms:W3CDTF">2017-05-31T20:58:37Z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