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99" r:id="rId19"/>
    <p:sldId id="294" r:id="rId20"/>
    <p:sldId id="295" r:id="rId21"/>
    <p:sldId id="300" r:id="rId22"/>
    <p:sldId id="296" r:id="rId23"/>
    <p:sldId id="29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301A-33F0-4455-7C46-C390304758FF}" v="60" dt="2022-07-23T18:24:41.906"/>
    <p1510:client id="{470B0AD3-4CFE-E3CF-017D-C25BA7F676BA}" v="16" dt="2022-06-27T10:36:06.498"/>
    <p1510:client id="{57ED791E-4BE2-B622-2122-73D3B44F7A16}" v="2" dt="2022-06-14T05:21:28.296"/>
    <p1510:client id="{78D30E49-F69E-0DA6-6673-AD6B8560E4A8}" v="598" dt="2022-07-13T18:52:18.776"/>
    <p1510:client id="{8DB958C1-B1EE-326F-2E33-3C946098DEC9}" v="1140" dt="2022-07-20T23:34:18.147"/>
    <p1510:client id="{B160E7D8-FE90-49D4-EF19-A1536011BB92}" v="14" dt="2022-07-18T23:31:47.628"/>
    <p1510:client id="{D841B579-20CF-8682-7687-42531EA24F04}" v="2246" dt="2022-06-27T00:34:33.300"/>
    <p1510:client id="{E7088597-DCF8-8A4A-7DB7-EB2CA1B36378}" v="11" dt="2022-08-11T18:08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4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9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8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0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Phone_(1st_generation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hone_(1st_generation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dividir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categorias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8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&lt;integer&gt;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&lt;number&gt;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43276" y="4173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&lt;dimension&gt;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&lt;percentage&gt;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inteiros, positivos e negativos (1024; -78)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decimais (0.255; 128; -1.2)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que representam uma fração de algum outro valor (50%)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46678" y="4170538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numéricos com un. de medida atrelada</a:t>
            </a:r>
          </a:p>
        </p:txBody>
      </p:sp>
    </p:spTree>
    <p:extLst>
      <p:ext uri="{BB962C8B-B14F-4D97-AF65-F5344CB8AC3E}">
        <p14:creationId xmlns:p14="http://schemas.microsoft.com/office/powerpoint/2010/main" val="14300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do CSS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contemplam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&lt;dimension&gt;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&lt;length&gt;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&lt;angle&gt;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50332" y="3763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&lt;resolutions&gt;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&lt;time&gt;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distância (</a:t>
            </a:r>
            <a:r>
              <a:rPr lang="pt-BR" sz="2000" dirty="0" err="1">
                <a:latin typeface="Calibri"/>
              </a:rPr>
              <a:t>px</a:t>
            </a:r>
            <a:r>
              <a:rPr lang="pt-BR" sz="2000" dirty="0">
                <a:latin typeface="Calibri"/>
              </a:rPr>
              <a:t>; em; </a:t>
            </a:r>
            <a:r>
              <a:rPr lang="pt-BR" sz="2000" dirty="0" err="1">
                <a:latin typeface="Calibri"/>
              </a:rPr>
              <a:t>vw</a:t>
            </a:r>
            <a:r>
              <a:rPr lang="pt-BR" sz="2000" dirty="0">
                <a:latin typeface="Calibri"/>
              </a:rPr>
              <a:t>; 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ângulos (</a:t>
            </a:r>
            <a:r>
              <a:rPr lang="pt-BR" sz="2000" dirty="0" err="1">
                <a:latin typeface="Calibri"/>
              </a:rPr>
              <a:t>deg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grad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turn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Expressam o tempo (s; </a:t>
            </a:r>
            <a:r>
              <a:rPr lang="pt-BR" sz="2000" dirty="0" err="1">
                <a:latin typeface="Calibri"/>
              </a:rPr>
              <a:t>ms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53734" y="3761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Descrevem resoluções para dispositivos (</a:t>
            </a:r>
            <a:r>
              <a:rPr lang="pt-BR" sz="2000" dirty="0" err="1">
                <a:latin typeface="Calibri"/>
              </a:rPr>
              <a:t>dpi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dpcm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dppx</a:t>
            </a:r>
            <a:r>
              <a:rPr lang="pt-BR" sz="2000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A3C811-8EF9-DFA6-B567-2E0329BB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17074"/>
              </p:ext>
            </p:extLst>
          </p:nvPr>
        </p:nvGraphicFramePr>
        <p:xfrm>
          <a:off x="691444" y="1804106"/>
          <a:ext cx="792338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1694">
                  <a:extLst>
                    <a:ext uri="{9D8B030D-6E8A-4147-A177-3AD203B41FA5}">
                      <a16:colId xmlns:a16="http://schemas.microsoft.com/office/drawing/2014/main" val="3057395636"/>
                    </a:ext>
                  </a:extLst>
                </a:gridCol>
                <a:gridCol w="3961694">
                  <a:extLst>
                    <a:ext uri="{9D8B030D-6E8A-4147-A177-3AD203B41FA5}">
                      <a16:colId xmlns:a16="http://schemas.microsoft.com/office/drawing/2014/main" val="114244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Unidade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Nome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8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Centímetros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Milímetros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Quarto de Milímetro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Polegadas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32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Paica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7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Pixels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5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51414" y="2166563"/>
            <a:ext cx="7410300" cy="8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Pixels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1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972A9B-E253-9ACD-654C-5B09F334C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7" descr="Uma imagem contendo Mapa&#10;&#10;Descrição gerada automaticamente">
            <a:extLst>
              <a:ext uri="{FF2B5EF4-FFF2-40B4-BE49-F238E27FC236}">
                <a16:creationId xmlns:a16="http://schemas.microsoft.com/office/drawing/2014/main" id="{22BC732D-A31A-3EA4-7EAB-023E8179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" y="-1242"/>
            <a:ext cx="9141515" cy="51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resolução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densidade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lefone celular com mensagem de texto&#10;&#10;Descrição gerada automaticamente">
            <a:extLst>
              <a:ext uri="{FF2B5EF4-FFF2-40B4-BE49-F238E27FC236}">
                <a16:creationId xmlns:a16="http://schemas.microsoft.com/office/drawing/2014/main" id="{6B83B300-EC3D-C88C-57C0-D857C2E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33" y="1590280"/>
            <a:ext cx="6595533" cy="2830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3E31F1-8447-2509-4A45-2A82DFD44FDA}"/>
              </a:ext>
            </a:extLst>
          </p:cNvPr>
          <p:cNvSpPr txBox="1"/>
          <p:nvPr/>
        </p:nvSpPr>
        <p:spPr>
          <a:xfrm>
            <a:off x="39513" y="4551538"/>
            <a:ext cx="90720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latin typeface="Calibri"/>
              </a:rPr>
              <a:t>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4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DC3CC3-5202-F256-0F0A-2AC16AE432EA}"/>
              </a:ext>
            </a:extLst>
          </p:cNvPr>
          <p:cNvSpPr/>
          <p:nvPr/>
        </p:nvSpPr>
        <p:spPr>
          <a:xfrm>
            <a:off x="1045633" y="1825272"/>
            <a:ext cx="2074334" cy="2074334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E6829F-5772-D023-F3AF-D9BA7DC93657}"/>
              </a:ext>
            </a:extLst>
          </p:cNvPr>
          <p:cNvSpPr/>
          <p:nvPr/>
        </p:nvSpPr>
        <p:spPr>
          <a:xfrm>
            <a:off x="3458633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01AE35-2F7E-E2AE-0C24-155E48440F6D}"/>
              </a:ext>
            </a:extLst>
          </p:cNvPr>
          <p:cNvSpPr/>
          <p:nvPr/>
        </p:nvSpPr>
        <p:spPr>
          <a:xfrm>
            <a:off x="4587522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FCFD3D-CBE6-57BC-D858-548E3F1F7B90}"/>
              </a:ext>
            </a:extLst>
          </p:cNvPr>
          <p:cNvSpPr/>
          <p:nvPr/>
        </p:nvSpPr>
        <p:spPr>
          <a:xfrm>
            <a:off x="3458633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39FA2-4463-8CDD-6C9E-964D16598D4D}"/>
              </a:ext>
            </a:extLst>
          </p:cNvPr>
          <p:cNvSpPr/>
          <p:nvPr/>
        </p:nvSpPr>
        <p:spPr>
          <a:xfrm>
            <a:off x="4587522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176F63-1BB2-7163-B508-EDF50DA20883}"/>
              </a:ext>
            </a:extLst>
          </p:cNvPr>
          <p:cNvSpPr/>
          <p:nvPr/>
        </p:nvSpPr>
        <p:spPr>
          <a:xfrm>
            <a:off x="6605410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9CCF7F-5A1F-D1DD-8B83-E1D08CBD038A}"/>
              </a:ext>
            </a:extLst>
          </p:cNvPr>
          <p:cNvSpPr/>
          <p:nvPr/>
        </p:nvSpPr>
        <p:spPr>
          <a:xfrm>
            <a:off x="5899855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35491-AFAE-D56D-1E7D-638A05E359FA}"/>
              </a:ext>
            </a:extLst>
          </p:cNvPr>
          <p:cNvSpPr/>
          <p:nvPr/>
        </p:nvSpPr>
        <p:spPr>
          <a:xfrm>
            <a:off x="7318022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506F83-3DBF-20B9-6271-FF51B8D27644}"/>
              </a:ext>
            </a:extLst>
          </p:cNvPr>
          <p:cNvSpPr/>
          <p:nvPr/>
        </p:nvSpPr>
        <p:spPr>
          <a:xfrm>
            <a:off x="5899855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27D11D-97A0-099C-F87C-AF7AD430D3A8}"/>
              </a:ext>
            </a:extLst>
          </p:cNvPr>
          <p:cNvSpPr/>
          <p:nvPr/>
        </p:nvSpPr>
        <p:spPr>
          <a:xfrm>
            <a:off x="6612466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A0C97B-555A-CC45-931E-FF583210DB3D}"/>
              </a:ext>
            </a:extLst>
          </p:cNvPr>
          <p:cNvSpPr/>
          <p:nvPr/>
        </p:nvSpPr>
        <p:spPr>
          <a:xfrm>
            <a:off x="7318022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34DA557-A5CD-ED2E-4F11-0CFE2F285E4E}"/>
              </a:ext>
            </a:extLst>
          </p:cNvPr>
          <p:cNvSpPr/>
          <p:nvPr/>
        </p:nvSpPr>
        <p:spPr>
          <a:xfrm>
            <a:off x="5899855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DCFB6E-625C-E58E-6AB2-04B0F4BAB62A}"/>
              </a:ext>
            </a:extLst>
          </p:cNvPr>
          <p:cNvSpPr/>
          <p:nvPr/>
        </p:nvSpPr>
        <p:spPr>
          <a:xfrm>
            <a:off x="6612466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8A382B-A397-7CA9-478C-46DA09DF2384}"/>
              </a:ext>
            </a:extLst>
          </p:cNvPr>
          <p:cNvSpPr/>
          <p:nvPr/>
        </p:nvSpPr>
        <p:spPr>
          <a:xfrm>
            <a:off x="7318022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8AF1A2-BA8F-26AA-4310-36153B919AF0}"/>
              </a:ext>
            </a:extLst>
          </p:cNvPr>
          <p:cNvSpPr txBox="1"/>
          <p:nvPr/>
        </p:nvSpPr>
        <p:spPr>
          <a:xfrm>
            <a:off x="1764595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1x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6B1687-CBC2-776B-52DC-CD6DAF7F2865}"/>
              </a:ext>
            </a:extLst>
          </p:cNvPr>
          <p:cNvSpPr txBox="1"/>
          <p:nvPr/>
        </p:nvSpPr>
        <p:spPr>
          <a:xfrm>
            <a:off x="4142317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2x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07B3-CDE8-AA0C-7524-C4A34A90595A}"/>
              </a:ext>
            </a:extLst>
          </p:cNvPr>
          <p:cNvSpPr txBox="1"/>
          <p:nvPr/>
        </p:nvSpPr>
        <p:spPr>
          <a:xfrm>
            <a:off x="6689373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64636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EE1B11-C9DF-F4E3-26E1-6946565C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6" y="1934999"/>
            <a:ext cx="4569515" cy="2310897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DA2325C4-B487-5F72-5AC8-A977241F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0" y="2852852"/>
            <a:ext cx="2743200" cy="10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E5F1FE-F675-0298-69D1-5CF6ED564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Tela de televisão com imagem de homem&#10;&#10;Descrição gerada automaticamente">
            <a:extLst>
              <a:ext uri="{FF2B5EF4-FFF2-40B4-BE49-F238E27FC236}">
                <a16:creationId xmlns:a16="http://schemas.microsoft.com/office/drawing/2014/main" id="{5FCE8B06-0625-818C-73DE-CD100A76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-29684"/>
            <a:ext cx="9657642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1CF6F5-5808-D746-C006-C99E08C1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83614DC-B13F-DC5E-068E-C8D3A834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543680"/>
            <a:ext cx="9149644" cy="45994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8B9B3E-429C-FCE5-59A9-64A89486041B}"/>
              </a:ext>
            </a:extLst>
          </p:cNvPr>
          <p:cNvSpPr txBox="1"/>
          <p:nvPr/>
        </p:nvSpPr>
        <p:spPr>
          <a:xfrm>
            <a:off x="166512" y="170039"/>
            <a:ext cx="7816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 err="1">
                <a:latin typeface="Calibri"/>
              </a:rPr>
              <a:t>Telas</a:t>
            </a:r>
            <a:r>
              <a:rPr lang="en-US" sz="1000" i="1" dirty="0">
                <a:latin typeface="Calibri"/>
              </a:rPr>
              <a:t> de </a:t>
            </a:r>
            <a:r>
              <a:rPr lang="en-US" sz="1000" i="1" dirty="0" err="1">
                <a:latin typeface="Calibri"/>
              </a:rPr>
              <a:t>alta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densidade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causaram</a:t>
            </a:r>
            <a:r>
              <a:rPr lang="en-US" sz="1000" i="1" dirty="0">
                <a:latin typeface="Calibri"/>
              </a:rPr>
              <a:t> a </a:t>
            </a:r>
            <a:r>
              <a:rPr lang="en-US" sz="1000" i="1" dirty="0" err="1">
                <a:latin typeface="Calibri"/>
              </a:rPr>
              <a:t>primeira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separação</a:t>
            </a:r>
            <a:r>
              <a:rPr lang="en-US" sz="1000" i="1" dirty="0">
                <a:latin typeface="Calibri"/>
              </a:rPr>
              <a:t> entre pixels de </a:t>
            </a:r>
            <a:r>
              <a:rPr lang="en-US" sz="1000" i="1" dirty="0" err="1">
                <a:latin typeface="Calibri"/>
              </a:rPr>
              <a:t>dispositivo</a:t>
            </a:r>
            <a:r>
              <a:rPr lang="en-US" sz="1000" i="1" dirty="0">
                <a:latin typeface="Calibri"/>
              </a:rPr>
              <a:t> e pixels CSS. 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3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9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CSS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BR"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2B968-063A-4D3F-8AB9-D251B5FCD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868</cp:revision>
  <dcterms:modified xsi:type="dcterms:W3CDTF">2022-11-28T22:00:58Z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