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41"/>
  </p:notesMasterIdLst>
  <p:sldIdLst>
    <p:sldId id="257" r:id="rId3"/>
    <p:sldId id="259" r:id="rId4"/>
    <p:sldId id="260" r:id="rId5"/>
    <p:sldId id="261" r:id="rId6"/>
    <p:sldId id="787" r:id="rId7"/>
    <p:sldId id="267" r:id="rId8"/>
    <p:sldId id="268" r:id="rId9"/>
    <p:sldId id="573" r:id="rId10"/>
    <p:sldId id="572" r:id="rId11"/>
    <p:sldId id="571" r:id="rId12"/>
    <p:sldId id="569" r:id="rId13"/>
    <p:sldId id="269" r:id="rId14"/>
    <p:sldId id="659" r:id="rId15"/>
    <p:sldId id="660" r:id="rId16"/>
    <p:sldId id="791" r:id="rId17"/>
    <p:sldId id="661" r:id="rId18"/>
    <p:sldId id="779" r:id="rId19"/>
    <p:sldId id="796" r:id="rId20"/>
    <p:sldId id="795" r:id="rId21"/>
    <p:sldId id="662" r:id="rId22"/>
    <p:sldId id="788" r:id="rId23"/>
    <p:sldId id="780" r:id="rId24"/>
    <p:sldId id="781" r:id="rId25"/>
    <p:sldId id="782" r:id="rId26"/>
    <p:sldId id="783" r:id="rId27"/>
    <p:sldId id="784" r:id="rId28"/>
    <p:sldId id="744" r:id="rId29"/>
    <p:sldId id="745" r:id="rId30"/>
    <p:sldId id="746" r:id="rId31"/>
    <p:sldId id="794" r:id="rId32"/>
    <p:sldId id="785" r:id="rId33"/>
    <p:sldId id="761" r:id="rId34"/>
    <p:sldId id="786" r:id="rId35"/>
    <p:sldId id="789" r:id="rId36"/>
    <p:sldId id="790" r:id="rId37"/>
    <p:sldId id="792" r:id="rId38"/>
    <p:sldId id="282" r:id="rId39"/>
    <p:sldId id="7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51578" autoAdjust="0"/>
  </p:normalViewPr>
  <p:slideViewPr>
    <p:cSldViewPr snapToGrid="0">
      <p:cViewPr varScale="1">
        <p:scale>
          <a:sx n="70" d="100"/>
          <a:sy n="70" d="100"/>
        </p:scale>
        <p:origin x="199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2E32F-106D-4FBE-B580-00A674096663}" type="datetimeFigureOut">
              <a:rPr lang="en-US" smtClean="0"/>
              <a:t>7/25/2018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819E1-22A2-4BC8-AFC0-112BB8E9FBED}" type="slidenum">
              <a:rPr lang="en-US" smtClean="0"/>
              <a:t>‹#›</a:t>
            </a:fld>
            <a:endParaRPr lang="en-US"/>
          </a:p>
        </p:txBody>
      </p:sp>
    </p:spTree>
    <p:extLst>
      <p:ext uri="{BB962C8B-B14F-4D97-AF65-F5344CB8AC3E}">
        <p14:creationId xmlns:p14="http://schemas.microsoft.com/office/powerpoint/2010/main" val="6267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azure/storage/blobs/storage-properties-metadata"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msdn.microsoft.com/library/azure/dd179371.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Durable and highly available.</a:t>
            </a:r>
            <a:r>
              <a:rPr lang="en-US" sz="1200" b="0" i="0" kern="1200" dirty="0">
                <a:solidFill>
                  <a:schemeClr val="tx1"/>
                </a:solidFill>
                <a:effectLst/>
                <a:latin typeface="+mn-lt"/>
                <a:ea typeface="+mn-ea"/>
                <a:cs typeface="+mn-cs"/>
              </a:rPr>
              <a:t> Redundancy ensures that your data is safe in the event of transient hardware failures. You can also opt to replicate data across datacenters or geographical regions for additional protection from local catastrophe or natural disaster. Data replicated in this way remains highly available in the event of an unexpected outage.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Secure.</a:t>
            </a:r>
            <a:r>
              <a:rPr lang="en-US" sz="1200" b="0" i="0" kern="1200" dirty="0">
                <a:solidFill>
                  <a:schemeClr val="tx1"/>
                </a:solidFill>
                <a:effectLst/>
                <a:latin typeface="+mn-lt"/>
                <a:ea typeface="+mn-ea"/>
                <a:cs typeface="+mn-cs"/>
              </a:rPr>
              <a:t> All data written to Azure Storage is encrypted by the service. Azure Storage provides you with fine-grained control over who has access to your data. SSE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Scalable.</a:t>
            </a:r>
            <a:r>
              <a:rPr lang="en-US" sz="1200" b="0" i="0" kern="1200" dirty="0">
                <a:solidFill>
                  <a:schemeClr val="tx1"/>
                </a:solidFill>
                <a:effectLst/>
                <a:latin typeface="+mn-lt"/>
                <a:ea typeface="+mn-ea"/>
                <a:cs typeface="+mn-cs"/>
              </a:rPr>
              <a:t> Azure Storage is designed to be massively scalable to meet the data storage and performance needs of today's applications.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Managed.</a:t>
            </a:r>
            <a:r>
              <a:rPr lang="en-US" sz="1200" b="0" i="0" kern="1200" dirty="0">
                <a:solidFill>
                  <a:schemeClr val="tx1"/>
                </a:solidFill>
                <a:effectLst/>
                <a:latin typeface="+mn-lt"/>
                <a:ea typeface="+mn-ea"/>
                <a:cs typeface="+mn-cs"/>
              </a:rPr>
              <a:t> Microsoft Azure handles maintenance and any critical problems for you.</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Accessible.</a:t>
            </a:r>
            <a:r>
              <a:rPr lang="en-US" sz="1200" b="0" i="0" kern="1200" dirty="0">
                <a:solidFill>
                  <a:schemeClr val="tx1"/>
                </a:solidFill>
                <a:effectLst/>
                <a:latin typeface="+mn-lt"/>
                <a:ea typeface="+mn-ea"/>
                <a:cs typeface="+mn-cs"/>
              </a:rPr>
              <a:t> Data in Azure Storage is accessible from anywhere in the world over HTTP or HTTPS. Microsoft provides SDKs for Azure Storage in a variety of languages -- .NET, Java, Node.js, Python, PHP, Ruby, Go, and others -- as well as a mature REST API. Azure Storage supports </a:t>
            </a:r>
            <a:r>
              <a:rPr lang="en-US" sz="1200" b="0" i="0" kern="1200" dirty="0" err="1">
                <a:solidFill>
                  <a:schemeClr val="tx1"/>
                </a:solidFill>
                <a:effectLst/>
                <a:latin typeface="+mn-lt"/>
                <a:ea typeface="+mn-ea"/>
                <a:cs typeface="+mn-cs"/>
              </a:rPr>
              <a:t>scription</a:t>
            </a:r>
            <a:r>
              <a:rPr lang="en-US" sz="1200" b="0" i="0" kern="1200" dirty="0">
                <a:solidFill>
                  <a:schemeClr val="tx1"/>
                </a:solidFill>
                <a:effectLst/>
                <a:latin typeface="+mn-lt"/>
                <a:ea typeface="+mn-ea"/>
                <a:cs typeface="+mn-cs"/>
              </a:rPr>
              <a:t> in Azure PowerShell or Azure CLI. And the Azure portal and Azure Storage Explorer offer easy visual solutions for working with your data.</a:t>
            </a:r>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a:t>
            </a:fld>
            <a:endParaRPr lang="en-US"/>
          </a:p>
        </p:txBody>
      </p:sp>
    </p:spTree>
    <p:extLst>
      <p:ext uri="{BB962C8B-B14F-4D97-AF65-F5344CB8AC3E}">
        <p14:creationId xmlns:p14="http://schemas.microsoft.com/office/powerpoint/2010/main" val="1115597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Partition:</a:t>
            </a:r>
          </a:p>
          <a:p>
            <a:endParaRPr lang="en-US" dirty="0"/>
          </a:p>
          <a:p>
            <a:r>
              <a:rPr lang="en-US" dirty="0"/>
              <a:t>C</a:t>
            </a:r>
            <a:r>
              <a:rPr lang="en-US" altLang="zh-CN" dirty="0"/>
              <a:t>ontainer service</a:t>
            </a:r>
            <a:r>
              <a:rPr lang="zh-CN" altLang="en-US" dirty="0"/>
              <a:t>里的</a:t>
            </a:r>
            <a:r>
              <a:rPr lang="en-US" altLang="zh-CN" dirty="0"/>
              <a:t>Master agent</a:t>
            </a:r>
          </a:p>
          <a:p>
            <a:endParaRPr lang="en-US" dirty="0"/>
          </a:p>
          <a:p>
            <a:r>
              <a:rPr lang="en-US" dirty="0" err="1"/>
              <a:t>Inode</a:t>
            </a:r>
            <a:r>
              <a:rPr lang="en-US" dirty="0"/>
              <a:t> </a:t>
            </a:r>
            <a:r>
              <a:rPr lang="zh-CN" altLang="en-US" dirty="0"/>
              <a:t>和 </a:t>
            </a:r>
            <a:r>
              <a:rPr lang="en-US" altLang="zh-CN" dirty="0"/>
              <a:t>actual data</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RangePartition</a:t>
            </a:r>
            <a:r>
              <a:rPr lang="en-US" dirty="0"/>
              <a:t> is a contiguous range of rows in an OT from a given low-key to a high-key. </a:t>
            </a:r>
          </a:p>
        </p:txBody>
      </p:sp>
      <p:sp>
        <p:nvSpPr>
          <p:cNvPr id="4" name="Slide Number Placeholder 3"/>
          <p:cNvSpPr>
            <a:spLocks noGrp="1"/>
          </p:cNvSpPr>
          <p:nvPr>
            <p:ph type="sldNum" sz="quarter" idx="10"/>
          </p:nvPr>
        </p:nvSpPr>
        <p:spPr/>
        <p:txBody>
          <a:bodyPr/>
          <a:lstStyle/>
          <a:p>
            <a:fld id="{6DC819E1-22A2-4BC8-AFC0-112BB8E9FBED}" type="slidenum">
              <a:rPr lang="en-US" smtClean="0"/>
              <a:t>14</a:t>
            </a:fld>
            <a:endParaRPr lang="en-US"/>
          </a:p>
        </p:txBody>
      </p:sp>
    </p:spTree>
    <p:extLst>
      <p:ext uri="{BB962C8B-B14F-4D97-AF65-F5344CB8AC3E}">
        <p14:creationId xmlns:p14="http://schemas.microsoft.com/office/powerpoint/2010/main" val="1838694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PM:  The PM splits the Object Tables into N </a:t>
            </a:r>
            <a:r>
              <a:rPr lang="en-US" dirty="0" err="1"/>
              <a:t>RangePartitions</a:t>
            </a:r>
            <a:r>
              <a:rPr lang="en-US" dirty="0"/>
              <a:t> in each stamp, keeping track of the current </a:t>
            </a:r>
            <a:r>
              <a:rPr lang="en-US" dirty="0" err="1"/>
              <a:t>RangePartition</a:t>
            </a:r>
            <a:r>
              <a:rPr lang="en-US" dirty="0"/>
              <a:t> breakdown for each OT and to which partition servers they are assigned. </a:t>
            </a:r>
          </a:p>
          <a:p>
            <a:r>
              <a:rPr lang="en-US" dirty="0"/>
              <a:t>The PM stores this assignment in the Partition Map Table. </a:t>
            </a:r>
          </a:p>
          <a:p>
            <a:endParaRPr lang="en-US" dirty="0"/>
          </a:p>
          <a:p>
            <a:endParaRPr lang="en-US" dirty="0"/>
          </a:p>
          <a:p>
            <a:r>
              <a:rPr lang="en-US" dirty="0"/>
              <a:t>PS: A partition server is responsible for serving requests to a set of </a:t>
            </a:r>
            <a:r>
              <a:rPr lang="en-US" dirty="0" err="1"/>
              <a:t>RangePartitions</a:t>
            </a:r>
            <a:r>
              <a:rPr lang="en-US" dirty="0"/>
              <a:t> assigned to it by the PM. A PS can concurrently serve multiple </a:t>
            </a:r>
            <a:r>
              <a:rPr lang="en-US" dirty="0" err="1"/>
              <a:t>RangePartitions</a:t>
            </a:r>
            <a:r>
              <a:rPr lang="en-US" dirty="0"/>
              <a:t> from different OTs. </a:t>
            </a:r>
          </a:p>
          <a:p>
            <a:endParaRPr lang="en-US" dirty="0"/>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16</a:t>
            </a:fld>
            <a:endParaRPr lang="en-US"/>
          </a:p>
        </p:txBody>
      </p:sp>
    </p:spTree>
    <p:extLst>
      <p:ext uri="{BB962C8B-B14F-4D97-AF65-F5344CB8AC3E}">
        <p14:creationId xmlns:p14="http://schemas.microsoft.com/office/powerpoint/2010/main" val="3617072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metadata stream is the root stream for a </a:t>
            </a:r>
            <a:r>
              <a:rPr lang="en-US" dirty="0" err="1"/>
              <a:t>RangePartition</a:t>
            </a:r>
            <a:r>
              <a:rPr lang="en-US" dirty="0"/>
              <a:t>.  The PM assigns a partition to a PS by providing the name of the </a:t>
            </a:r>
            <a:r>
              <a:rPr lang="en-US" dirty="0" err="1"/>
              <a:t>RangePartition’s</a:t>
            </a:r>
            <a:r>
              <a:rPr lang="en-US" dirty="0"/>
              <a:t> metadata stream. including the name of the commit log stream and data streams for that </a:t>
            </a:r>
            <a:r>
              <a:rPr lang="en-US" dirty="0" err="1"/>
              <a:t>RangePartition</a:t>
            </a:r>
            <a:r>
              <a:rPr lang="en-US" dirty="0"/>
              <a:t>, as well as pointers (</a:t>
            </a:r>
            <a:r>
              <a:rPr lang="en-US" dirty="0" err="1"/>
              <a:t>extent+offset</a:t>
            </a:r>
            <a:r>
              <a:rPr lang="en-US" dirty="0"/>
              <a:t>) into those streams for where to start operating in those streams </a:t>
            </a:r>
          </a:p>
          <a:p>
            <a:endParaRPr lang="en-US" dirty="0"/>
          </a:p>
          <a:p>
            <a:r>
              <a:rPr lang="en-US" dirty="0"/>
              <a:t>Commit log stream : used to store the recent insert, update, and delete operations applied to the </a:t>
            </a:r>
            <a:r>
              <a:rPr lang="en-US" dirty="0" err="1"/>
              <a:t>RangePartition</a:t>
            </a:r>
            <a:r>
              <a:rPr lang="en-US" dirty="0"/>
              <a:t> (after checkpoint generate for Row data stream)</a:t>
            </a:r>
          </a:p>
          <a:p>
            <a:endParaRPr lang="en-US" dirty="0"/>
          </a:p>
          <a:p>
            <a:r>
              <a:rPr lang="en-US" dirty="0"/>
              <a:t>Memory table  This is the in-memory version of the commit log for a </a:t>
            </a:r>
            <a:r>
              <a:rPr lang="en-US" dirty="0" err="1"/>
              <a:t>RangePartition</a:t>
            </a:r>
            <a:r>
              <a:rPr lang="en-US" dirty="0"/>
              <a:t>, containing all of the recent updates that have not yet been checkpointed to the row data stream. </a:t>
            </a:r>
          </a:p>
          <a:p>
            <a:endParaRPr lang="en-US" dirty="0"/>
          </a:p>
          <a:p>
            <a:r>
              <a:rPr lang="en-US" dirty="0"/>
              <a:t>Memory </a:t>
            </a:r>
            <a:r>
              <a:rPr lang="zh-CN" altLang="en-US" dirty="0"/>
              <a:t>写满的时候，</a:t>
            </a:r>
            <a:r>
              <a:rPr lang="en-US" altLang="zh-CN" dirty="0"/>
              <a:t>Stores the checkpoint row data and index for the </a:t>
            </a:r>
            <a:r>
              <a:rPr lang="en-US" altLang="zh-CN" dirty="0" err="1"/>
              <a:t>RangePartition</a:t>
            </a:r>
            <a:r>
              <a:rPr lang="en-US" altLang="zh-CN" dirty="0"/>
              <a:t>.  Blob data stream stores blob data bits. </a:t>
            </a:r>
          </a:p>
          <a:p>
            <a:endParaRPr lang="en-US" dirty="0"/>
          </a:p>
          <a:p>
            <a:r>
              <a:rPr lang="en-US" dirty="0"/>
              <a:t>Index cache for Row data stream cache.   </a:t>
            </a:r>
          </a:p>
          <a:p>
            <a:endParaRPr lang="en-US" dirty="0"/>
          </a:p>
          <a:p>
            <a:r>
              <a:rPr lang="en-US" dirty="0"/>
              <a:t>Write -&gt; it appends the operation to commit log and cache row to memory table.</a:t>
            </a:r>
          </a:p>
          <a:p>
            <a:r>
              <a:rPr lang="en-US" dirty="0"/>
              <a:t>all the modifications to the partition are recorded persistently in the commit log, and also reflected in the memory table. </a:t>
            </a:r>
          </a:p>
          <a:p>
            <a:endParaRPr lang="en-US" dirty="0"/>
          </a:p>
          <a:p>
            <a:r>
              <a:rPr lang="en-US" dirty="0"/>
              <a:t>When the size of the memory table reaches its threshold size (256GB) or the size of the commit log stream reaches its threshold, the partition server will write the contents of the memory table into a checkpoint stored persistently in the row data stream for the </a:t>
            </a:r>
            <a:r>
              <a:rPr lang="en-US" dirty="0" err="1"/>
              <a:t>RangePartition</a:t>
            </a:r>
            <a:r>
              <a:rPr lang="en-US" dirty="0"/>
              <a:t>.</a:t>
            </a:r>
          </a:p>
          <a:p>
            <a:endParaRPr lang="en-US" dirty="0"/>
          </a:p>
          <a:p>
            <a:r>
              <a:rPr lang="en-US" dirty="0"/>
              <a:t>periodically combine the checkpoints into larger checkpoints, and then remove the old checkpoints via garbage collection.  </a:t>
            </a:r>
          </a:p>
          <a:p>
            <a:endParaRPr lang="en-US" dirty="0"/>
          </a:p>
          <a:p>
            <a:r>
              <a:rPr lang="zh-CN" altLang="en-US" dirty="0"/>
              <a:t>对于</a:t>
            </a:r>
            <a:r>
              <a:rPr lang="en-US" altLang="zh-CN" dirty="0" err="1"/>
              <a:t>pageblob</a:t>
            </a:r>
            <a:r>
              <a:rPr lang="zh-CN" altLang="en-US" dirty="0"/>
              <a:t>来说 直接写</a:t>
            </a:r>
            <a:r>
              <a:rPr lang="en-US" altLang="zh-CN" dirty="0"/>
              <a:t>commit log stream</a:t>
            </a:r>
            <a:r>
              <a:rPr lang="zh-CN" altLang="en-US" dirty="0"/>
              <a:t>， 然后直接更改指针到</a:t>
            </a:r>
            <a:r>
              <a:rPr lang="en-US" altLang="zh-CN" dirty="0"/>
              <a:t>blob data stream</a:t>
            </a:r>
            <a:r>
              <a:rPr lang="zh-CN" altLang="en-US" dirty="0"/>
              <a:t>里面。为了减少写的次数</a:t>
            </a:r>
            <a:endParaRPr lang="en-US" altLang="zh-CN" dirty="0"/>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17</a:t>
            </a:fld>
            <a:endParaRPr lang="en-US"/>
          </a:p>
        </p:txBody>
      </p:sp>
    </p:spTree>
    <p:extLst>
      <p:ext uri="{BB962C8B-B14F-4D97-AF65-F5344CB8AC3E}">
        <p14:creationId xmlns:p14="http://schemas.microsoft.com/office/powerpoint/2010/main" val="1891288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dirty="0" err="1"/>
              <a:t>RangePartition</a:t>
            </a:r>
            <a:r>
              <a:rPr lang="en-US" dirty="0"/>
              <a:t> is a contiguous range of rows in an OT from a given low-key to a high-key. </a:t>
            </a:r>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18</a:t>
            </a:fld>
            <a:endParaRPr lang="en-US"/>
          </a:p>
        </p:txBody>
      </p:sp>
    </p:spTree>
    <p:extLst>
      <p:ext uri="{BB962C8B-B14F-4D97-AF65-F5344CB8AC3E}">
        <p14:creationId xmlns:p14="http://schemas.microsoft.com/office/powerpoint/2010/main" val="2665434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Balance – This operation identifies when a given PS has too much traffic and reassigns one or more </a:t>
            </a:r>
            <a:r>
              <a:rPr lang="en-US" dirty="0" err="1"/>
              <a:t>RangePartitions</a:t>
            </a:r>
            <a:r>
              <a:rPr lang="en-US" dirty="0"/>
              <a:t> to less loaded partition servers. </a:t>
            </a:r>
          </a:p>
          <a:p>
            <a:endParaRPr lang="en-US" dirty="0"/>
          </a:p>
          <a:p>
            <a:endParaRPr lang="en-US" dirty="0"/>
          </a:p>
          <a:p>
            <a:r>
              <a:rPr lang="en-US" dirty="0"/>
              <a:t>(a) transactions/second, (b) average pending transaction count, (c) throttling rate, (d) CPU usage, (e) network usage, (f) request latency, and (g) data size of the </a:t>
            </a:r>
            <a:r>
              <a:rPr lang="en-US" dirty="0" err="1"/>
              <a:t>RangePartition</a:t>
            </a:r>
            <a:endParaRPr lang="en-US" dirty="0"/>
          </a:p>
          <a:p>
            <a:endParaRPr lang="en-US" dirty="0"/>
          </a:p>
          <a:p>
            <a:r>
              <a:rPr lang="en-US" dirty="0"/>
              <a:t>Split</a:t>
            </a:r>
          </a:p>
          <a:p>
            <a:endParaRPr lang="en-US" dirty="0"/>
          </a:p>
          <a:p>
            <a:r>
              <a:rPr lang="en-US" dirty="0"/>
              <a:t>have the </a:t>
            </a:r>
            <a:r>
              <a:rPr lang="en-US" dirty="0" err="1"/>
              <a:t>RangePartition</a:t>
            </a:r>
            <a:r>
              <a:rPr lang="en-US" dirty="0"/>
              <a:t> write a current checkpoint before offloading it. The PM then assigns the </a:t>
            </a:r>
            <a:r>
              <a:rPr lang="en-US" dirty="0" err="1"/>
              <a:t>RangePartition</a:t>
            </a:r>
            <a:r>
              <a:rPr lang="en-US" dirty="0"/>
              <a:t> to its new PS and updates the Partition Map Table to point to the new PS. </a:t>
            </a:r>
          </a:p>
          <a:p>
            <a:endParaRPr lang="en-US" dirty="0"/>
          </a:p>
          <a:p>
            <a:r>
              <a:rPr lang="en-US" sz="1200" kern="1200" dirty="0">
                <a:solidFill>
                  <a:schemeClr val="tx1"/>
                </a:solidFill>
                <a:effectLst/>
                <a:latin typeface="+mn-lt"/>
                <a:ea typeface="+mn-ea"/>
                <a:cs typeface="+mn-cs"/>
              </a:rPr>
              <a:t>table server has max of 10 </a:t>
            </a:r>
            <a:r>
              <a:rPr lang="en-US" sz="1200" kern="1200" dirty="0" err="1">
                <a:solidFill>
                  <a:schemeClr val="tx1"/>
                </a:solidFill>
                <a:effectLst/>
                <a:latin typeface="+mn-lt"/>
                <a:ea typeface="+mn-ea"/>
                <a:cs typeface="+mn-cs"/>
              </a:rPr>
              <a:t>RangePartitions</a:t>
            </a:r>
            <a:r>
              <a:rPr lang="en-US" sz="1200" kern="1200" dirty="0">
                <a:solidFill>
                  <a:schemeClr val="tx1"/>
                </a:solidFill>
                <a:effectLst/>
                <a:latin typeface="+mn-lt"/>
                <a:ea typeface="+mn-ea"/>
                <a:cs typeface="+mn-cs"/>
              </a:rPr>
              <a:t> per server</a:t>
            </a:r>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20</a:t>
            </a:fld>
            <a:endParaRPr lang="en-US"/>
          </a:p>
        </p:txBody>
      </p:sp>
    </p:spTree>
    <p:extLst>
      <p:ext uri="{BB962C8B-B14F-4D97-AF65-F5344CB8AC3E}">
        <p14:creationId xmlns:p14="http://schemas.microsoft.com/office/powerpoint/2010/main" val="1214358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After the update has been committed in stamp P, the partition layer in stamp P will asynchronously geo-replicate the change to the secondary stamp S using inter-stamp replication. </a:t>
            </a:r>
          </a:p>
        </p:txBody>
      </p:sp>
      <p:sp>
        <p:nvSpPr>
          <p:cNvPr id="4" name="Slide Number Placeholder 3"/>
          <p:cNvSpPr>
            <a:spLocks noGrp="1"/>
          </p:cNvSpPr>
          <p:nvPr>
            <p:ph type="sldNum" sz="quarter" idx="10"/>
          </p:nvPr>
        </p:nvSpPr>
        <p:spPr/>
        <p:txBody>
          <a:bodyPr/>
          <a:lstStyle/>
          <a:p>
            <a:fld id="{6DC819E1-22A2-4BC8-AFC0-112BB8E9FBED}" type="slidenum">
              <a:rPr lang="en-US" smtClean="0"/>
              <a:t>24</a:t>
            </a:fld>
            <a:endParaRPr lang="en-US"/>
          </a:p>
        </p:txBody>
      </p:sp>
    </p:spTree>
    <p:extLst>
      <p:ext uri="{BB962C8B-B14F-4D97-AF65-F5344CB8AC3E}">
        <p14:creationId xmlns:p14="http://schemas.microsoft.com/office/powerpoint/2010/main" val="540031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Block: A client read gives an offset to a stream or extent. When performing a read, the entire contents of a block are read. This is because the stream layer stores its checksum validation at the block level, one checksum per block.</a:t>
            </a:r>
          </a:p>
          <a:p>
            <a:endParaRPr lang="en-US" dirty="0"/>
          </a:p>
          <a:p>
            <a:r>
              <a:rPr lang="en-US" dirty="0"/>
              <a:t>Extent:  Each extent is stored in an NTFS file . Replication in fault domain</a:t>
            </a:r>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a stream is opened, the metadata for its extents is cached at the client, so the client can go directly to the ENs for reading and writing without talking to the SM until the next extent needs to be allocated for the stream.</a:t>
            </a:r>
          </a:p>
          <a:p>
            <a:r>
              <a:rPr lang="en-US" dirty="0"/>
              <a:t> If during writing, one of the replica’s ENs is not reachable or there is a disk failure for one of the replicas, a write failure is returned to the client. The client then contacts the SM, and the extent that was being appended to is sealed by the SM at its current commit length</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Replication flow</a:t>
            </a:r>
          </a:p>
          <a:p>
            <a:pPr lvl="1"/>
            <a:r>
              <a:rPr lang="en-US" dirty="0"/>
              <a:t>All appends to an extent go to the Primary</a:t>
            </a:r>
          </a:p>
          <a:p>
            <a:pPr lvl="1"/>
            <a:r>
              <a:rPr lang="en-US" dirty="0"/>
              <a:t>Primary orders all incoming appends and picks the offset for the append in the extent</a:t>
            </a:r>
          </a:p>
          <a:p>
            <a:pPr lvl="1"/>
            <a:r>
              <a:rPr lang="en-US" dirty="0"/>
              <a:t>Primary then forwards offset and data to secondaries</a:t>
            </a:r>
          </a:p>
          <a:p>
            <a:pPr lvl="1"/>
            <a:r>
              <a:rPr lang="en-US" dirty="0"/>
              <a:t>Primary performs in-order acks back to clients for extent appends</a:t>
            </a:r>
          </a:p>
          <a:p>
            <a:pPr lvl="2"/>
            <a:r>
              <a:rPr lang="en-US" dirty="0"/>
              <a:t>Primary returns the offset of the append in the extent</a:t>
            </a:r>
          </a:p>
          <a:p>
            <a:pPr lvl="2"/>
            <a:r>
              <a:rPr lang="en-US" dirty="0"/>
              <a:t>An extent offset can commit back to the client once all replicas have written that offset and all prior offsets have also already been completely written</a:t>
            </a:r>
          </a:p>
          <a:p>
            <a:pPr lvl="2"/>
            <a:r>
              <a:rPr lang="en-US" dirty="0"/>
              <a:t>This represents the committed length of the extent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C00000"/>
              </a:solidFill>
              <a:ea typeface="Segoe UI" pitchFamily="34" charset="0"/>
              <a:cs typeface="Segoe UI" pitchFamily="34" charset="0"/>
            </a:endParaRPr>
          </a:p>
          <a:p>
            <a:endParaRPr lang="en-US" b="1" dirty="0">
              <a:solidFill>
                <a:srgbClr val="C00000"/>
              </a:solidFill>
              <a:ea typeface="Segoe UI" pitchFamily="34" charset="0"/>
              <a:cs typeface="Segoe UI" pitchFamily="34" charset="0"/>
            </a:endParaRPr>
          </a:p>
          <a:p>
            <a:r>
              <a:rPr lang="en-US" b="1" dirty="0">
                <a:solidFill>
                  <a:srgbClr val="C00000"/>
                </a:solidFill>
                <a:ea typeface="Segoe UI" pitchFamily="34" charset="0"/>
                <a:cs typeface="Segoe UI" pitchFamily="34" charset="0"/>
              </a:rPr>
              <a:t>Blobs</a:t>
            </a:r>
            <a:r>
              <a:rPr lang="en-US" dirty="0">
                <a:ea typeface="Segoe UI" pitchFamily="34" charset="0"/>
                <a:cs typeface="Segoe UI" pitchFamily="34" charset="0"/>
              </a:rPr>
              <a:t> –</a:t>
            </a:r>
            <a:r>
              <a:rPr lang="en-US" sz="1200" b="0" i="0" kern="1200" dirty="0">
                <a:solidFill>
                  <a:schemeClr val="tx1"/>
                </a:solidFill>
                <a:effectLst/>
                <a:latin typeface="+mn-lt"/>
                <a:ea typeface="+mn-ea"/>
                <a:cs typeface="+mn-cs"/>
              </a:rPr>
              <a:t>Azure Blob storage is Microsoft's object storage solution for the cloud. Blob storage is optimized for storing massive amounts of unstructured data, such as text or binary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Serving images or documents directly to a browser.</a:t>
            </a:r>
          </a:p>
          <a:p>
            <a:r>
              <a:rPr lang="en-US" sz="1200" b="0" i="0" kern="1200" dirty="0">
                <a:solidFill>
                  <a:schemeClr val="tx1"/>
                </a:solidFill>
                <a:effectLst/>
                <a:latin typeface="+mn-lt"/>
                <a:ea typeface="+mn-ea"/>
                <a:cs typeface="+mn-cs"/>
              </a:rPr>
              <a:t>Storing files for distributed access.</a:t>
            </a:r>
          </a:p>
          <a:p>
            <a:r>
              <a:rPr lang="en-US" sz="1200" b="0" i="0" kern="1200" dirty="0">
                <a:solidFill>
                  <a:schemeClr val="tx1"/>
                </a:solidFill>
                <a:effectLst/>
                <a:latin typeface="+mn-lt"/>
                <a:ea typeface="+mn-ea"/>
                <a:cs typeface="+mn-cs"/>
              </a:rPr>
              <a:t>Streaming video and audio.</a:t>
            </a:r>
          </a:p>
          <a:p>
            <a:r>
              <a:rPr lang="en-US" sz="1200" b="0" i="0" kern="1200" dirty="0">
                <a:solidFill>
                  <a:schemeClr val="tx1"/>
                </a:solidFill>
                <a:effectLst/>
                <a:latin typeface="+mn-lt"/>
                <a:ea typeface="+mn-ea"/>
                <a:cs typeface="+mn-cs"/>
              </a:rPr>
              <a:t>Storing data for backup and restore, disaster recovery, and archiving.</a:t>
            </a:r>
          </a:p>
          <a:p>
            <a:r>
              <a:rPr lang="en-US" sz="1200" b="0" i="0" kern="1200" dirty="0">
                <a:solidFill>
                  <a:schemeClr val="tx1"/>
                </a:solidFill>
                <a:effectLst/>
                <a:latin typeface="+mn-lt"/>
                <a:ea typeface="+mn-ea"/>
                <a:cs typeface="+mn-cs"/>
              </a:rPr>
              <a:t>Storing data for analysis by an on-premises or Azure-hosted service.</a:t>
            </a:r>
          </a:p>
          <a:p>
            <a:endParaRPr lang="en-US" dirty="0">
              <a:ea typeface="Segoe UI" pitchFamily="34" charset="0"/>
              <a:cs typeface="Segoe UI" pitchFamily="34" charset="0"/>
            </a:endParaRPr>
          </a:p>
          <a:p>
            <a:endParaRPr lang="en-US" b="1" dirty="0">
              <a:solidFill>
                <a:srgbClr val="C00000"/>
              </a:solidFill>
              <a:ea typeface="Segoe UI" pitchFamily="34" charset="0"/>
              <a:cs typeface="Segoe UI" pitchFamily="34" charset="0"/>
            </a:endParaRPr>
          </a:p>
          <a:p>
            <a:r>
              <a:rPr lang="en-US" b="1" dirty="0">
                <a:solidFill>
                  <a:srgbClr val="C00000"/>
                </a:solidFill>
                <a:ea typeface="Segoe UI" pitchFamily="34" charset="0"/>
                <a:cs typeface="Segoe UI" pitchFamily="34" charset="0"/>
              </a:rPr>
              <a:t>Tables</a:t>
            </a:r>
            <a:r>
              <a:rPr lang="en-US" dirty="0">
                <a:solidFill>
                  <a:srgbClr val="C00000"/>
                </a:solidFill>
                <a:ea typeface="Segoe UI" pitchFamily="34" charset="0"/>
                <a:cs typeface="Segoe UI" pitchFamily="34" charset="0"/>
              </a:rPr>
              <a:t> </a:t>
            </a:r>
            <a:r>
              <a:rPr lang="en-US" dirty="0">
                <a:ea typeface="Segoe UI" pitchFamily="34" charset="0"/>
                <a:cs typeface="Segoe UI" pitchFamily="34" charset="0"/>
              </a:rPr>
              <a:t>– Massively scalable structured storage</a:t>
            </a:r>
          </a:p>
          <a:p>
            <a:endParaRPr lang="en-US" dirty="0">
              <a:ea typeface="Segoe UI" pitchFamily="34" charset="0"/>
              <a:cs typeface="Segoe UI" pitchFamily="34" charset="0"/>
            </a:endParaRPr>
          </a:p>
          <a:p>
            <a:r>
              <a:rPr lang="en-US" dirty="0" err="1">
                <a:ea typeface="Segoe UI" pitchFamily="34" charset="0"/>
                <a:cs typeface="Segoe UI" pitchFamily="34" charset="0"/>
              </a:rPr>
              <a:t>CosmosDB</a:t>
            </a:r>
            <a:r>
              <a:rPr lang="en-US" dirty="0">
                <a:ea typeface="Segoe UI" pitchFamily="34" charset="0"/>
                <a:cs typeface="Segoe UI" pitchFamily="34" charset="0"/>
              </a:rPr>
              <a:t> </a:t>
            </a:r>
          </a:p>
          <a:p>
            <a:endParaRPr lang="en-US" dirty="0">
              <a:ea typeface="Segoe UI" pitchFamily="34" charset="0"/>
              <a:cs typeface="Segoe UI" pitchFamily="34" charset="0"/>
            </a:endParaRPr>
          </a:p>
          <a:p>
            <a:r>
              <a:rPr lang="en-US" sz="1200" b="0" i="0" kern="1200" dirty="0">
                <a:solidFill>
                  <a:schemeClr val="tx1"/>
                </a:solidFill>
                <a:effectLst/>
                <a:latin typeface="+mn-lt"/>
                <a:ea typeface="+mn-ea"/>
                <a:cs typeface="+mn-cs"/>
              </a:rPr>
              <a:t>Azure Table storage is a service that stores structured NoSQL data in the cloud, providing a key/attribute store with a </a:t>
            </a:r>
            <a:r>
              <a:rPr lang="en-US" sz="1200" b="0" i="0" kern="1200" dirty="0" err="1">
                <a:solidFill>
                  <a:schemeClr val="tx1"/>
                </a:solidFill>
                <a:effectLst/>
                <a:latin typeface="+mn-lt"/>
                <a:ea typeface="+mn-ea"/>
                <a:cs typeface="+mn-cs"/>
              </a:rPr>
              <a:t>schemaless</a:t>
            </a:r>
            <a:r>
              <a:rPr lang="en-US" sz="1200" b="0" i="0" kern="1200" dirty="0">
                <a:solidFill>
                  <a:schemeClr val="tx1"/>
                </a:solidFill>
                <a:effectLst/>
                <a:latin typeface="+mn-lt"/>
                <a:ea typeface="+mn-ea"/>
                <a:cs typeface="+mn-cs"/>
              </a:rPr>
              <a:t> design.</a:t>
            </a:r>
          </a:p>
          <a:p>
            <a:endParaRPr lang="en-US" sz="1200" b="0" i="0" kern="1200" dirty="0">
              <a:solidFill>
                <a:schemeClr val="tx1"/>
              </a:solidFill>
              <a:effectLst/>
              <a:latin typeface="+mn-lt"/>
              <a:ea typeface="+mn-ea"/>
              <a:cs typeface="+mn-cs"/>
            </a:endParaRPr>
          </a:p>
          <a:p>
            <a:endParaRPr lang="en-US" dirty="0">
              <a:ea typeface="Segoe UI" pitchFamily="34" charset="0"/>
              <a:cs typeface="Segoe UI" pitchFamily="34" charset="0"/>
            </a:endParaRPr>
          </a:p>
          <a:p>
            <a:r>
              <a:rPr lang="en-US" b="1" dirty="0">
                <a:solidFill>
                  <a:srgbClr val="C00000"/>
                </a:solidFill>
                <a:ea typeface="Segoe UI" pitchFamily="34" charset="0"/>
                <a:cs typeface="Segoe UI" pitchFamily="34" charset="0"/>
              </a:rPr>
              <a:t>Queues</a:t>
            </a:r>
            <a:r>
              <a:rPr lang="en-US" dirty="0">
                <a:ea typeface="Segoe UI" pitchFamily="34" charset="0"/>
                <a:cs typeface="Segoe UI" pitchFamily="34" charset="0"/>
              </a:rPr>
              <a:t> – Reliable storage and delivery of messages</a:t>
            </a:r>
          </a:p>
          <a:p>
            <a:endParaRPr lang="en-US" dirty="0">
              <a:ea typeface="Segoe UI" pitchFamily="34" charset="0"/>
              <a:cs typeface="Segoe UI" pitchFamily="34" charset="0"/>
            </a:endParaRPr>
          </a:p>
          <a:p>
            <a:r>
              <a:rPr lang="en-US" sz="1200" b="0" i="0" kern="1200" dirty="0">
                <a:solidFill>
                  <a:schemeClr val="tx1"/>
                </a:solidFill>
                <a:effectLst/>
                <a:latin typeface="+mn-lt"/>
                <a:ea typeface="+mn-ea"/>
                <a:cs typeface="+mn-cs"/>
              </a:rPr>
              <a:t>Creating a backlog of work to process asynchronously</a:t>
            </a:r>
          </a:p>
          <a:p>
            <a:r>
              <a:rPr lang="en-US" sz="1200" b="0" i="0" kern="1200" dirty="0">
                <a:solidFill>
                  <a:schemeClr val="tx1"/>
                </a:solidFill>
                <a:effectLst/>
                <a:latin typeface="+mn-lt"/>
                <a:ea typeface="+mn-ea"/>
                <a:cs typeface="+mn-cs"/>
              </a:rPr>
              <a:t>Passing messages from an Azure web role to an Azure worker role</a:t>
            </a:r>
          </a:p>
          <a:p>
            <a:endParaRPr lang="en-US" dirty="0">
              <a:ea typeface="Segoe UI" pitchFamily="34" charset="0"/>
              <a:cs typeface="Segoe UI" pitchFamily="34" charset="0"/>
            </a:endParaRPr>
          </a:p>
          <a:p>
            <a:r>
              <a:rPr lang="en-US" b="1" dirty="0">
                <a:solidFill>
                  <a:srgbClr val="C00000"/>
                </a:solidFill>
                <a:ea typeface="Segoe UI" pitchFamily="34" charset="0"/>
                <a:cs typeface="Segoe UI" pitchFamily="34" charset="0"/>
              </a:rPr>
              <a:t>Files</a:t>
            </a:r>
            <a:r>
              <a:rPr lang="en-US" dirty="0">
                <a:ea typeface="Segoe UI" pitchFamily="34" charset="0"/>
                <a:cs typeface="Segoe UI" pitchFamily="34" charset="0"/>
              </a:rPr>
              <a:t> – Durable NTFS volumes for Windows Azure applications</a:t>
            </a:r>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4</a:t>
            </a:fld>
            <a:endParaRPr lang="en-US"/>
          </a:p>
        </p:txBody>
      </p:sp>
    </p:spTree>
    <p:extLst>
      <p:ext uri="{BB962C8B-B14F-4D97-AF65-F5344CB8AC3E}">
        <p14:creationId xmlns:p14="http://schemas.microsoft.com/office/powerpoint/2010/main" val="2686300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创建</a:t>
            </a:r>
            <a:r>
              <a:rPr lang="en-US" altLang="zh-CN" dirty="0"/>
              <a:t>snapshot</a:t>
            </a:r>
            <a:r>
              <a:rPr lang="zh-CN" altLang="en-US" dirty="0"/>
              <a:t>或者同个</a:t>
            </a:r>
            <a:r>
              <a:rPr lang="en-US" altLang="zh-CN" dirty="0"/>
              <a:t>storage account</a:t>
            </a:r>
            <a:r>
              <a:rPr lang="zh-CN" altLang="en-US" dirty="0"/>
              <a:t>上</a:t>
            </a:r>
            <a:r>
              <a:rPr lang="en-US" altLang="zh-CN" dirty="0"/>
              <a:t>copy </a:t>
            </a:r>
            <a:r>
              <a:rPr lang="en-US" altLang="zh-CN" dirty="0" err="1"/>
              <a:t>vhd</a:t>
            </a:r>
            <a:r>
              <a:rPr lang="zh-CN" altLang="en-US" dirty="0"/>
              <a:t>的时候 速度很快 而且不会相互影响。</a:t>
            </a:r>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30</a:t>
            </a:fld>
            <a:endParaRPr lang="en-US"/>
          </a:p>
        </p:txBody>
      </p:sp>
    </p:spTree>
    <p:extLst>
      <p:ext uri="{BB962C8B-B14F-4D97-AF65-F5344CB8AC3E}">
        <p14:creationId xmlns:p14="http://schemas.microsoft.com/office/powerpoint/2010/main" val="3542084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 which says a distributed system cannot have availability, consistency, and partition tolerance at the same time. </a:t>
            </a:r>
          </a:p>
          <a:p>
            <a:endParaRPr lang="en-US" dirty="0"/>
          </a:p>
          <a:p>
            <a:r>
              <a:rPr lang="zh-CN" altLang="en-US" dirty="0"/>
              <a:t>分布式文件系统 数据一致性 </a:t>
            </a:r>
            <a:r>
              <a:rPr lang="en-US" altLang="zh-CN" dirty="0"/>
              <a:t>:</a:t>
            </a:r>
            <a:r>
              <a:rPr lang="zh-CN" altLang="en-US" dirty="0"/>
              <a:t>由于服务器的增多 故障概率增加。 通过多副本的方式来解决  但是故障有可能造成数据不一致性</a:t>
            </a:r>
            <a:endParaRPr lang="en-US" altLang="zh-CN" dirty="0"/>
          </a:p>
          <a:p>
            <a:r>
              <a:rPr lang="zh-CN" altLang="en-US" dirty="0"/>
              <a:t>可用性：不影响客户端的读写</a:t>
            </a:r>
            <a:endParaRPr lang="en-US" altLang="zh-CN" dirty="0"/>
          </a:p>
          <a:p>
            <a:r>
              <a:rPr lang="zh-CN" altLang="en-US" dirty="0"/>
              <a:t>分区容错性： 网络故障。</a:t>
            </a:r>
            <a:endParaRPr lang="en-US" dirty="0"/>
          </a:p>
          <a:p>
            <a:endParaRPr lang="en-US" dirty="0"/>
          </a:p>
          <a:p>
            <a:r>
              <a:rPr lang="en-US" dirty="0"/>
              <a:t>Layering and co-design provides extra flexibility to achieve “C” and “A” at same time while being partition/failure tolerant for our fault model</a:t>
            </a:r>
          </a:p>
          <a:p>
            <a:pPr lvl="1"/>
            <a:r>
              <a:rPr lang="en-US" dirty="0"/>
              <a:t>Stream Layer</a:t>
            </a:r>
          </a:p>
          <a:p>
            <a:pPr lvl="2"/>
            <a:r>
              <a:rPr lang="en-US" dirty="0"/>
              <a:t>For Consistency, replicas are bit-wise identical up to the commit length</a:t>
            </a:r>
          </a:p>
          <a:p>
            <a:pPr lvl="2"/>
            <a:r>
              <a:rPr lang="en-US" dirty="0"/>
              <a:t>HA: 3 </a:t>
            </a:r>
            <a:r>
              <a:rPr lang="en-US" altLang="zh-CN" dirty="0"/>
              <a:t>replica</a:t>
            </a:r>
            <a:endParaRPr lang="en-US" dirty="0"/>
          </a:p>
          <a:p>
            <a:pPr lvl="1"/>
            <a:r>
              <a:rPr lang="en-US" dirty="0"/>
              <a:t>Partition Layer</a:t>
            </a:r>
          </a:p>
          <a:p>
            <a:pPr lvl="2"/>
            <a:r>
              <a:rPr lang="en-US" dirty="0"/>
              <a:t>Consistency with Partition/failure tolerance </a:t>
            </a:r>
          </a:p>
          <a:p>
            <a:pPr lvl="2"/>
            <a:r>
              <a:rPr lang="en-US" dirty="0"/>
              <a:t>For Availability, </a:t>
            </a:r>
            <a:r>
              <a:rPr lang="en-US" dirty="0" err="1"/>
              <a:t>RangePartitions</a:t>
            </a:r>
            <a:r>
              <a:rPr lang="en-US" dirty="0"/>
              <a:t> can be served by any partition server and are moved to available servers if a partition server fails</a:t>
            </a:r>
          </a:p>
          <a:p>
            <a:endParaRPr lang="en-US" dirty="0"/>
          </a:p>
          <a:p>
            <a:r>
              <a:rPr lang="en-US" dirty="0"/>
              <a:t>Designed for specific classes of partitioning/failures seen in practice</a:t>
            </a:r>
          </a:p>
          <a:p>
            <a:pPr lvl="1"/>
            <a:r>
              <a:rPr lang="en-US" b="1" dirty="0">
                <a:highlight>
                  <a:srgbClr val="FFFF00"/>
                </a:highlight>
              </a:rPr>
              <a:t>Process to Disk to Node to Rack failures/unresponsiveness</a:t>
            </a:r>
          </a:p>
          <a:p>
            <a:pPr lvl="1"/>
            <a:r>
              <a:rPr lang="en-US" b="1" dirty="0">
                <a:highlight>
                  <a:srgbClr val="FFFF00"/>
                </a:highlight>
              </a:rPr>
              <a:t>Node to Rack level network partitioning</a:t>
            </a:r>
          </a:p>
          <a:p>
            <a:pPr lvl="1"/>
            <a:endParaRPr lang="en-US" dirty="0"/>
          </a:p>
          <a:p>
            <a:pPr lvl="1"/>
            <a:r>
              <a:rPr lang="en-US" dirty="0"/>
              <a:t>Consistency: Partition layer commit log to get every change</a:t>
            </a:r>
          </a:p>
          <a:p>
            <a:pPr lvl="1"/>
            <a:endParaRPr lang="en-US" dirty="0"/>
          </a:p>
          <a:p>
            <a:pPr lvl="1"/>
            <a:r>
              <a:rPr lang="en-US" dirty="0"/>
              <a:t> This layering allows us to decouple the nodes responsible for providing strong consistency from the nodes storing the data with availability in the face of network partitioning. </a:t>
            </a:r>
          </a:p>
          <a:p>
            <a:pPr lvl="1"/>
            <a:r>
              <a:rPr lang="en-US" dirty="0"/>
              <a:t>For example, the type of network partitioning we have seen within a storage stamp are node failures and top-of-rack (TOR) switch failures. STREAM USING IN FD</a:t>
            </a:r>
          </a:p>
          <a:p>
            <a:pPr lvl="1"/>
            <a:r>
              <a:rPr lang="en-US" dirty="0"/>
              <a:t> When a TOR switch fails, the given rack will stop being used for traffic — the stream layer will stop using that rack and start using extents on available racks to allow streams to continue writing. In addition, the partition layer will reassign its </a:t>
            </a:r>
            <a:r>
              <a:rPr lang="en-US" dirty="0" err="1"/>
              <a:t>RangePartitions</a:t>
            </a:r>
            <a:r>
              <a:rPr lang="en-US" dirty="0"/>
              <a:t> to partition servers on available racks to allow all of the data to continue to be served with high availability and strong consistency. </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31</a:t>
            </a:fld>
            <a:endParaRPr lang="en-US"/>
          </a:p>
        </p:txBody>
      </p:sp>
    </p:spTree>
    <p:extLst>
      <p:ext uri="{BB962C8B-B14F-4D97-AF65-F5344CB8AC3E}">
        <p14:creationId xmlns:p14="http://schemas.microsoft.com/office/powerpoint/2010/main" val="3880684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 decided to use range-based partitioning/indexing instead of hash-based indexing (where the objects are assigned to a server based on the hash values of their keys) for the partition layer’s Object Tables. </a:t>
            </a:r>
          </a:p>
          <a:p>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One reason for this decision is that range-based partitioning makes performance isolation easier since a given account’s objects are stored together within a set of </a:t>
            </a:r>
            <a:r>
              <a:rPr lang="en-US" altLang="zh-CN" sz="1200" kern="1200" dirty="0" err="1">
                <a:solidFill>
                  <a:schemeClr val="tx1"/>
                </a:solidFill>
                <a:effectLst/>
                <a:latin typeface="+mn-lt"/>
                <a:ea typeface="+mn-ea"/>
                <a:cs typeface="+mn-cs"/>
              </a:rPr>
              <a:t>RangePartitions</a:t>
            </a:r>
            <a:r>
              <a:rPr lang="en-US" altLang="zh-CN" sz="1200" kern="1200" dirty="0">
                <a:solidFill>
                  <a:schemeClr val="tx1"/>
                </a:solidFill>
                <a:effectLst/>
                <a:latin typeface="+mn-lt"/>
                <a:ea typeface="+mn-ea"/>
                <a:cs typeface="+mn-cs"/>
              </a:rPr>
              <a:t> (which also provides efficient object enumeration). </a:t>
            </a:r>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33</a:t>
            </a:fld>
            <a:endParaRPr lang="en-US"/>
          </a:p>
        </p:txBody>
      </p:sp>
    </p:spTree>
    <p:extLst>
      <p:ext uri="{BB962C8B-B14F-4D97-AF65-F5344CB8AC3E}">
        <p14:creationId xmlns:p14="http://schemas.microsoft.com/office/powerpoint/2010/main" val="3111156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introducing randomness to your key names, the I/O load is distributed across multiple index partitions. For example, you can compute an MD5 hash of the character sequence that you plan to assign as the key, and add three or four characters from the hash as a prefix to the key name. The following example shows key names with a four-character hexadecimal hash added as a prefix: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Hash-based will </a:t>
            </a:r>
            <a:r>
              <a:rPr lang="en-US" dirty="0"/>
              <a:t>have the simplicity of distributing the load across servers, but lose the locality of objects for isolation and efficient enumeration</a:t>
            </a:r>
          </a:p>
        </p:txBody>
      </p:sp>
      <p:sp>
        <p:nvSpPr>
          <p:cNvPr id="4" name="Slide Number Placeholder 3"/>
          <p:cNvSpPr>
            <a:spLocks noGrp="1"/>
          </p:cNvSpPr>
          <p:nvPr>
            <p:ph type="sldNum" sz="quarter" idx="10"/>
          </p:nvPr>
        </p:nvSpPr>
        <p:spPr/>
        <p:txBody>
          <a:bodyPr/>
          <a:lstStyle/>
          <a:p>
            <a:fld id="{6DC819E1-22A2-4BC8-AFC0-112BB8E9FBED}" type="slidenum">
              <a:rPr lang="en-US" smtClean="0"/>
              <a:t>34</a:t>
            </a:fld>
            <a:endParaRPr lang="en-US"/>
          </a:p>
        </p:txBody>
      </p:sp>
    </p:spTree>
    <p:extLst>
      <p:ext uri="{BB962C8B-B14F-4D97-AF65-F5344CB8AC3E}">
        <p14:creationId xmlns:p14="http://schemas.microsoft.com/office/powerpoint/2010/main" val="2305875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Append-only pattern means all traffic goes to a single partition; the performance of a single partition is limited by a single hard drive which is also likely to be shared with other customers too. (this is a very gross simplification, there’re more hard drives involved). The system scales an account out by splitting into more partitions (so that more hard drives are to be utilized). However an append-only traffic pattern is not able to benefit from it, as the traffic does not spread out to multiple partitions even after split, it always goes to one partition.</a:t>
            </a:r>
          </a:p>
          <a:p>
            <a:r>
              <a:rPr lang="en-US" sz="1200" b="0" i="0" kern="1200" dirty="0">
                <a:solidFill>
                  <a:schemeClr val="tx1"/>
                </a:solidFill>
                <a:effectLst/>
                <a:latin typeface="+mn-lt"/>
                <a:ea typeface="+mn-ea"/>
                <a:cs typeface="+mn-cs"/>
              </a:rPr>
              <a:t>In this case although the number of requests are low, each blob is largish. Since they all go to a single partition, this put the disk(s) backing this partition into stress. The customer is pushing more but the system is not able to scale out, thus has to throttle the requests.</a:t>
            </a:r>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35</a:t>
            </a:fld>
            <a:endParaRPr lang="en-US"/>
          </a:p>
        </p:txBody>
      </p:sp>
    </p:spTree>
    <p:extLst>
      <p:ext uri="{BB962C8B-B14F-4D97-AF65-F5344CB8AC3E}">
        <p14:creationId xmlns:p14="http://schemas.microsoft.com/office/powerpoint/2010/main" val="3370779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an example of how to get a blob's properties to discover the last modified date using .NET, see </a:t>
            </a:r>
            <a:r>
              <a:rPr lang="en-US" sz="1200" b="0" i="0" u="sng" kern="1200" dirty="0">
                <a:solidFill>
                  <a:schemeClr val="tx1"/>
                </a:solidFill>
                <a:effectLst/>
                <a:latin typeface="+mn-lt"/>
                <a:ea typeface="+mn-ea"/>
                <a:cs typeface="+mn-cs"/>
                <a:hlinkClick r:id="rId3"/>
              </a:rPr>
              <a:t>Set and Retrieve Properties and Metadata</a:t>
            </a:r>
            <a:r>
              <a:rPr lang="en-US" sz="1200" b="0" i="0" kern="1200" dirty="0">
                <a:solidFill>
                  <a:schemeClr val="tx1"/>
                </a:solidFill>
                <a:effectLst/>
                <a:latin typeface="+mn-lt"/>
                <a:ea typeface="+mn-ea"/>
                <a:cs typeface="+mn-cs"/>
              </a:rPr>
              <a:t>. For more information about conditional downloads, see </a:t>
            </a:r>
            <a:r>
              <a:rPr lang="en-US" sz="1200" b="0" i="0" u="sng" kern="1200" dirty="0">
                <a:solidFill>
                  <a:schemeClr val="tx1"/>
                </a:solidFill>
                <a:effectLst/>
                <a:latin typeface="+mn-lt"/>
                <a:ea typeface="+mn-ea"/>
                <a:cs typeface="+mn-cs"/>
                <a:hlinkClick r:id="rId4"/>
              </a:rPr>
              <a:t>Conditionally Refresh a Local Copy of a Blob</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reason, you should use an exponential back off (the client libraries default to this behavior). For example, your application may retry after 2 seconds, then 4 seconds, then 10 seconds, then 30 seconds, and then give up completely.</a:t>
            </a:r>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36</a:t>
            </a:fld>
            <a:endParaRPr lang="en-US"/>
          </a:p>
        </p:txBody>
      </p:sp>
    </p:spTree>
    <p:extLst>
      <p:ext uri="{BB962C8B-B14F-4D97-AF65-F5344CB8AC3E}">
        <p14:creationId xmlns:p14="http://schemas.microsoft.com/office/powerpoint/2010/main" val="3339875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path – </a:t>
            </a:r>
            <a:r>
              <a:rPr lang="en-US" dirty="0" err="1"/>
              <a:t>Vhddisk</a:t>
            </a:r>
            <a:r>
              <a:rPr lang="en-US" dirty="0"/>
              <a:t>/</a:t>
            </a:r>
            <a:r>
              <a:rPr lang="en-US" dirty="0" err="1"/>
              <a:t>Blobcache</a:t>
            </a:r>
            <a:r>
              <a:rPr lang="en-US" dirty="0"/>
              <a:t> (touches customer data)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A2AFE-131F-447D-A683-221E20581E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226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Immediate Update Semantics – As soon as a write request for a sequential set of pages succeeds in the blob service, the write has committed, and success is returned back to the client.  The update is immediate, so there is no commit step as there is for block blobs.</a:t>
            </a:r>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5</a:t>
            </a:fld>
            <a:endParaRPr lang="en-US"/>
          </a:p>
        </p:txBody>
      </p:sp>
    </p:spTree>
    <p:extLst>
      <p:ext uri="{BB962C8B-B14F-4D97-AF65-F5344CB8AC3E}">
        <p14:creationId xmlns:p14="http://schemas.microsoft.com/office/powerpoint/2010/main" val="368330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6</a:t>
            </a:fld>
            <a:endParaRPr lang="en-US"/>
          </a:p>
        </p:txBody>
      </p:sp>
    </p:spTree>
    <p:extLst>
      <p:ext uri="{BB962C8B-B14F-4D97-AF65-F5344CB8AC3E}">
        <p14:creationId xmlns:p14="http://schemas.microsoft.com/office/powerpoint/2010/main" val="312082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this capability we leverage DNS as part of the storage namespace and break the storage namespace into three parts: an account name, a partition name, and an object name.  As a result, all data is accessible via a URI of the form: http(s)://</a:t>
            </a:r>
            <a:r>
              <a:rPr lang="en-US" dirty="0" err="1"/>
              <a:t>AccountName</a:t>
            </a:r>
            <a:r>
              <a:rPr lang="en-US" dirty="0"/>
              <a:t>.&lt;service&gt;1.core.windows.net/</a:t>
            </a:r>
            <a:r>
              <a:rPr lang="en-US" dirty="0" err="1"/>
              <a:t>PartitionName</a:t>
            </a:r>
            <a:r>
              <a:rPr lang="en-US" dirty="0"/>
              <a:t>/</a:t>
            </a:r>
            <a:r>
              <a:rPr lang="en-US" dirty="0" err="1"/>
              <a:t>ObjectName</a:t>
            </a:r>
            <a:r>
              <a:rPr lang="en-US" dirty="0"/>
              <a:t> </a:t>
            </a:r>
          </a:p>
          <a:p>
            <a:endParaRPr lang="en-US" dirty="0"/>
          </a:p>
          <a:p>
            <a:r>
              <a:rPr lang="en-US" dirty="0"/>
              <a:t>DNS host name.  The </a:t>
            </a:r>
            <a:r>
              <a:rPr lang="en-US" dirty="0" err="1"/>
              <a:t>AccountName</a:t>
            </a:r>
            <a:r>
              <a:rPr lang="en-US" dirty="0"/>
              <a:t> DNS translation is used to locate the primary storage cluster and data center where the data is stored. </a:t>
            </a:r>
          </a:p>
          <a:p>
            <a:endParaRPr lang="en-US" dirty="0"/>
          </a:p>
          <a:p>
            <a:endParaRPr lang="en-US" dirty="0"/>
          </a:p>
          <a:p>
            <a:r>
              <a:rPr lang="en-US" dirty="0" err="1"/>
              <a:t>PartitionName</a:t>
            </a:r>
            <a:r>
              <a:rPr lang="en-US" dirty="0"/>
              <a:t> locates the data once a request reaches the storage cluster. </a:t>
            </a:r>
            <a:r>
              <a:rPr lang="zh-CN" altLang="en-US" dirty="0"/>
              <a:t>同时</a:t>
            </a:r>
            <a:r>
              <a:rPr lang="en-US" altLang="zh-CN" dirty="0"/>
              <a:t>partition name</a:t>
            </a:r>
            <a:r>
              <a:rPr lang="zh-CN" altLang="en-US" dirty="0"/>
              <a:t>用来做</a:t>
            </a:r>
            <a:r>
              <a:rPr lang="en-US" altLang="zh-CN" dirty="0"/>
              <a:t>scale out.</a:t>
            </a:r>
          </a:p>
          <a:p>
            <a:endParaRPr lang="en-US" dirty="0"/>
          </a:p>
          <a:p>
            <a:r>
              <a:rPr lang="en-US" dirty="0"/>
              <a:t>When a </a:t>
            </a:r>
            <a:r>
              <a:rPr lang="en-US" dirty="0" err="1"/>
              <a:t>PartitionName</a:t>
            </a:r>
            <a:r>
              <a:rPr lang="en-US" dirty="0"/>
              <a:t> holds many objects, the </a:t>
            </a:r>
            <a:r>
              <a:rPr lang="en-US" dirty="0" err="1"/>
              <a:t>ObjectName</a:t>
            </a:r>
            <a:r>
              <a:rPr lang="en-US" dirty="0"/>
              <a:t> identifies individual objects within that partition.</a:t>
            </a:r>
          </a:p>
          <a:p>
            <a:endParaRPr lang="en-US" dirty="0"/>
          </a:p>
          <a:p>
            <a:r>
              <a:rPr lang="en-US" dirty="0"/>
              <a:t> The LS then stores the account metadata information in the chosen storage stamp, which tells the stamp to start taking traffic for the assigned account.  The LS then updates DNS to allow requests to now route from the name https://AccountName.service.core.windows.net/ to that storage stamp’s virtual IP (VIP, an IP address the storage stamp exposes for external traffic). </a:t>
            </a:r>
          </a:p>
        </p:txBody>
      </p:sp>
      <p:sp>
        <p:nvSpPr>
          <p:cNvPr id="4" name="Slide Number Placeholder 3"/>
          <p:cNvSpPr>
            <a:spLocks noGrp="1"/>
          </p:cNvSpPr>
          <p:nvPr>
            <p:ph type="sldNum" sz="quarter" idx="10"/>
          </p:nvPr>
        </p:nvSpPr>
        <p:spPr/>
        <p:txBody>
          <a:bodyPr/>
          <a:lstStyle/>
          <a:p>
            <a:fld id="{6DC819E1-22A2-4BC8-AFC0-112BB8E9FBED}" type="slidenum">
              <a:rPr lang="en-US" smtClean="0"/>
              <a:t>7</a:t>
            </a:fld>
            <a:endParaRPr lang="en-US"/>
          </a:p>
        </p:txBody>
      </p:sp>
    </p:spTree>
    <p:extLst>
      <p:ext uri="{BB962C8B-B14F-4D97-AF65-F5344CB8AC3E}">
        <p14:creationId xmlns:p14="http://schemas.microsoft.com/office/powerpoint/2010/main" val="26917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None/>
            </a:pPr>
            <a:r>
              <a:rPr lang="en-US" dirty="0"/>
              <a:t> Upon receiving a request, an FE looks up the </a:t>
            </a:r>
            <a:r>
              <a:rPr lang="en-US" dirty="0" err="1"/>
              <a:t>AccountName</a:t>
            </a:r>
            <a:r>
              <a:rPr lang="en-US" dirty="0"/>
              <a:t>, authenticates and authorizes the request, then routes the request to a partition server in the partition layer (based on the </a:t>
            </a:r>
            <a:r>
              <a:rPr lang="en-US" dirty="0" err="1"/>
              <a:t>PartitionName</a:t>
            </a:r>
            <a:r>
              <a:rPr lang="en-US" dirty="0"/>
              <a:t>)</a:t>
            </a:r>
          </a:p>
          <a:p>
            <a:pPr marL="228600" indent="-228600">
              <a:buNone/>
            </a:pPr>
            <a:endParaRPr lang="en-US" dirty="0"/>
          </a:p>
          <a:p>
            <a:pPr marL="228600" indent="-228600">
              <a:buNone/>
            </a:pPr>
            <a:r>
              <a:rPr lang="en-US" dirty="0"/>
              <a:t> The system maintains a Partition Map that keeps track of the </a:t>
            </a:r>
            <a:r>
              <a:rPr lang="en-US" dirty="0" err="1"/>
              <a:t>PartitionName</a:t>
            </a:r>
            <a:r>
              <a:rPr lang="en-US" dirty="0"/>
              <a:t> ranges and which partition server is serving which </a:t>
            </a:r>
            <a:r>
              <a:rPr lang="en-US" dirty="0" err="1"/>
              <a:t>PartitionNames</a:t>
            </a:r>
            <a:r>
              <a:rPr lang="en-US" dirty="0"/>
              <a:t>. </a:t>
            </a:r>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228600" indent="-228600">
              <a:buNone/>
            </a:pPr>
            <a:r>
              <a:rPr lang="zh-CN" altLang="en-US" dirty="0"/>
              <a:t>面向对象存储 </a:t>
            </a:r>
            <a:r>
              <a:rPr lang="en-US" altLang="zh-CN" dirty="0"/>
              <a:t>– </a:t>
            </a:r>
            <a:r>
              <a:rPr lang="en-US" sz="1200" b="0" i="0" kern="1200" dirty="0">
                <a:solidFill>
                  <a:schemeClr val="tx1"/>
                </a:solidFill>
                <a:effectLst/>
                <a:latin typeface="+mn-lt"/>
                <a:ea typeface="+mn-ea"/>
                <a:cs typeface="+mn-cs"/>
              </a:rPr>
              <a:t>abstract some of the lower layers of storage away from the administrators and applications. Thus, data is exposed and managed as objects instead of files or blocks.</a:t>
            </a:r>
            <a:endParaRPr lang="en-US" altLang="zh-CN" dirty="0"/>
          </a:p>
          <a:p>
            <a:pPr marL="228600" indent="-228600">
              <a:buNone/>
            </a:pPr>
            <a:endParaRPr lang="en-US" dirty="0"/>
          </a:p>
          <a:p>
            <a:pPr marL="228600" indent="-228600">
              <a:buNone/>
            </a:pPr>
            <a:r>
              <a:rPr lang="en-US" dirty="0"/>
              <a:t>NAS</a:t>
            </a:r>
          </a:p>
          <a:p>
            <a:pPr marL="228600" indent="-228600">
              <a:buNone/>
            </a:pPr>
            <a:endParaRPr lang="en-US" dirty="0"/>
          </a:p>
          <a:p>
            <a:pPr marL="228600" indent="-228600">
              <a:buNone/>
            </a:pPr>
            <a:r>
              <a:rPr lang="en-US" dirty="0"/>
              <a:t>SAN </a:t>
            </a:r>
          </a:p>
          <a:p>
            <a:pPr marL="228600" indent="-228600">
              <a:buNone/>
            </a:pPr>
            <a:endParaRPr lang="en-US" dirty="0"/>
          </a:p>
          <a:p>
            <a:pPr marL="228600" indent="-228600">
              <a:buNone/>
            </a:pPr>
            <a:r>
              <a:rPr lang="en-US" dirty="0"/>
              <a:t>Achieve scalability by partitioning all of the data objects within a stamp. they are broken down into disjointed ranges based on the </a:t>
            </a:r>
            <a:r>
              <a:rPr lang="en-US" dirty="0" err="1"/>
              <a:t>PartitionName</a:t>
            </a:r>
            <a:r>
              <a:rPr lang="en-US" dirty="0"/>
              <a:t> values and served by different partition servers. </a:t>
            </a:r>
          </a:p>
          <a:p>
            <a:pPr marL="228600" indent="-228600">
              <a:buNone/>
            </a:pPr>
            <a:endParaRPr lang="en-US" dirty="0"/>
          </a:p>
          <a:p>
            <a:pPr marL="228600" indent="-228600">
              <a:buNone/>
            </a:pPr>
            <a:r>
              <a:rPr lang="en-US" dirty="0"/>
              <a:t> This layer manages which partition server is serving what </a:t>
            </a:r>
            <a:r>
              <a:rPr lang="en-US" dirty="0" err="1"/>
              <a:t>PartitionName</a:t>
            </a:r>
            <a:r>
              <a:rPr lang="en-US" dirty="0"/>
              <a:t> ranges for Blobs, Tables, and Queues.  In addition, it provides automatic load balancing of </a:t>
            </a:r>
            <a:r>
              <a:rPr lang="en-US" dirty="0" err="1"/>
              <a:t>PartitionNames</a:t>
            </a:r>
            <a:r>
              <a:rPr lang="en-US" dirty="0"/>
              <a:t> across the partition servers to meet the traffic needs of the objects. </a:t>
            </a:r>
          </a:p>
          <a:p>
            <a:pPr marL="228600" indent="-228600">
              <a:buNone/>
            </a:pPr>
            <a:endParaRPr lang="en-US" dirty="0"/>
          </a:p>
          <a:p>
            <a:r>
              <a:rPr lang="en-US" sz="1200" b="0" i="0" kern="1200" dirty="0">
                <a:solidFill>
                  <a:schemeClr val="tx1"/>
                </a:solidFill>
                <a:effectLst/>
                <a:latin typeface="+mn-lt"/>
                <a:ea typeface="+mn-ea"/>
                <a:cs typeface="+mn-cs"/>
              </a:rPr>
              <a:t>The following is the partition key used for our three storage abstractions:</a:t>
            </a:r>
          </a:p>
          <a:p>
            <a:r>
              <a:rPr lang="en-US" sz="1200" b="0" i="0" kern="1200" dirty="0">
                <a:solidFill>
                  <a:schemeClr val="tx1"/>
                </a:solidFill>
                <a:effectLst/>
                <a:latin typeface="+mn-lt"/>
                <a:ea typeface="+mn-ea"/>
                <a:cs typeface="+mn-cs"/>
              </a:rPr>
              <a:t>Blobs – </a:t>
            </a:r>
            <a:r>
              <a:rPr lang="en-US" sz="1200" b="0" i="0" kern="1200" dirty="0" err="1">
                <a:solidFill>
                  <a:schemeClr val="tx1"/>
                </a:solidFill>
                <a:effectLst/>
                <a:latin typeface="+mn-lt"/>
                <a:ea typeface="+mn-ea"/>
                <a:cs typeface="+mn-cs"/>
              </a:rPr>
              <a:t>ContainerName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BlobName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Entities – </a:t>
            </a:r>
            <a:r>
              <a:rPr lang="en-US" sz="1200" b="0" i="0" kern="1200" dirty="0" err="1">
                <a:solidFill>
                  <a:schemeClr val="tx1"/>
                </a:solidFill>
                <a:effectLst/>
                <a:latin typeface="+mn-lt"/>
                <a:ea typeface="+mn-ea"/>
                <a:cs typeface="+mn-cs"/>
              </a:rPr>
              <a:t>TableName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PartitionKey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Messages - </a:t>
            </a:r>
            <a:r>
              <a:rPr lang="en-US" sz="1200" b="0" i="0" kern="1200" dirty="0" err="1">
                <a:solidFill>
                  <a:schemeClr val="tx1"/>
                </a:solidFill>
                <a:effectLst/>
                <a:latin typeface="+mn-lt"/>
                <a:ea typeface="+mn-ea"/>
                <a:cs typeface="+mn-cs"/>
              </a:rPr>
              <a:t>QueueName</a:t>
            </a:r>
            <a:endParaRPr lang="en-US" sz="1200" b="0" i="0" kern="1200" dirty="0">
              <a:solidFill>
                <a:schemeClr val="tx1"/>
              </a:solidFill>
              <a:effectLst/>
              <a:latin typeface="+mn-lt"/>
              <a:ea typeface="+mn-ea"/>
              <a:cs typeface="+mn-cs"/>
            </a:endParaRPr>
          </a:p>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None/>
            </a:pPr>
            <a:r>
              <a:rPr lang="zh-CN" altLang="en-US" dirty="0"/>
              <a:t>对于</a:t>
            </a:r>
            <a:r>
              <a:rPr lang="en-US" altLang="zh-CN" dirty="0"/>
              <a:t>stream </a:t>
            </a:r>
            <a:r>
              <a:rPr lang="zh-CN" altLang="en-US" dirty="0"/>
              <a:t>来说， </a:t>
            </a:r>
            <a:r>
              <a:rPr lang="en-US" altLang="zh-CN" dirty="0"/>
              <a:t>partition</a:t>
            </a:r>
            <a:r>
              <a:rPr lang="zh-CN" altLang="en-US" dirty="0"/>
              <a:t>就是他唯一的</a:t>
            </a:r>
            <a:r>
              <a:rPr lang="en-US" altLang="zh-CN" dirty="0"/>
              <a:t>client</a:t>
            </a:r>
          </a:p>
          <a:p>
            <a:pPr marL="228600" indent="-228600">
              <a:buNone/>
            </a:pPr>
            <a:endParaRPr lang="en-US" dirty="0"/>
          </a:p>
          <a:p>
            <a:pPr marL="228600" indent="-228600">
              <a:buNone/>
            </a:pPr>
            <a:r>
              <a:rPr lang="zh-CN" altLang="en-US" dirty="0"/>
              <a:t>分布式系统</a:t>
            </a:r>
            <a:endParaRPr lang="en-US" altLang="zh-CN" dirty="0"/>
          </a:p>
          <a:p>
            <a:pPr marL="228600" indent="-228600">
              <a:buNone/>
            </a:pPr>
            <a:endParaRPr lang="en-US" dirty="0"/>
          </a:p>
          <a:p>
            <a:pPr marL="228600" indent="-228600">
              <a:buNone/>
            </a:pPr>
            <a:r>
              <a:rPr lang="en-US" altLang="zh-CN" dirty="0"/>
              <a:t>Extents -  large chunks of blocks NTFS file</a:t>
            </a:r>
          </a:p>
          <a:p>
            <a:pPr marL="228600" indent="-228600">
              <a:buNone/>
            </a:pPr>
            <a:endParaRPr lang="en-US" dirty="0"/>
          </a:p>
          <a:p>
            <a:pPr marL="228600" indent="-228600">
              <a:buNone/>
            </a:pPr>
            <a:r>
              <a:rPr lang="zh-CN" altLang="en-US" dirty="0"/>
              <a:t>为何要设计两层</a:t>
            </a:r>
            <a:r>
              <a:rPr lang="en-US" altLang="zh-CN" dirty="0"/>
              <a:t>layer</a:t>
            </a:r>
            <a:r>
              <a:rPr lang="zh-CN" altLang="en-US" dirty="0"/>
              <a:t>：</a:t>
            </a:r>
            <a:endParaRPr lang="en-US" altLang="zh-CN" dirty="0"/>
          </a:p>
          <a:p>
            <a:pPr marL="228600" indent="-228600">
              <a:buNone/>
            </a:pPr>
            <a:endParaRPr lang="en-US" dirty="0"/>
          </a:p>
          <a:p>
            <a:pPr marL="228600" indent="-228600">
              <a:buNone/>
            </a:pPr>
            <a:r>
              <a:rPr lang="en-US" dirty="0"/>
              <a:t>Stream layer </a:t>
            </a:r>
            <a:r>
              <a:rPr lang="zh-CN" altLang="en-US" dirty="0"/>
              <a:t>被看作是</a:t>
            </a:r>
            <a:r>
              <a:rPr lang="en-US" altLang="zh-CN" dirty="0"/>
              <a:t>WAS</a:t>
            </a:r>
            <a:r>
              <a:rPr lang="zh-CN" altLang="en-US" dirty="0"/>
              <a:t>的文件系统， 他只关心</a:t>
            </a:r>
            <a:r>
              <a:rPr lang="en-US" altLang="zh-CN" dirty="0"/>
              <a:t>extent</a:t>
            </a:r>
            <a:r>
              <a:rPr lang="zh-CN" altLang="en-US" dirty="0"/>
              <a:t>的存储， </a:t>
            </a:r>
            <a:r>
              <a:rPr lang="en-US" altLang="zh-CN" dirty="0"/>
              <a:t>replicate, </a:t>
            </a:r>
            <a:r>
              <a:rPr lang="zh-CN" altLang="en-US" dirty="0"/>
              <a:t>校验以及应对读写失败。 并不理解</a:t>
            </a:r>
            <a:r>
              <a:rPr lang="en-US" altLang="zh-CN" dirty="0"/>
              <a:t>high-</a:t>
            </a:r>
            <a:r>
              <a:rPr lang="en-US" altLang="zh-CN" dirty="0" err="1"/>
              <a:t>lvl</a:t>
            </a:r>
            <a:r>
              <a:rPr lang="zh-CN" altLang="en-US" dirty="0"/>
              <a:t>的</a:t>
            </a:r>
            <a:r>
              <a:rPr lang="en-US" altLang="zh-CN" dirty="0"/>
              <a:t>object type</a:t>
            </a:r>
            <a:r>
              <a:rPr lang="zh-CN" altLang="en-US" dirty="0"/>
              <a:t>。</a:t>
            </a:r>
            <a:endParaRPr lang="en-US" altLang="zh-CN" dirty="0"/>
          </a:p>
          <a:p>
            <a:pPr marL="228600" indent="-228600">
              <a:buNone/>
            </a:pPr>
            <a:r>
              <a:rPr lang="zh-CN" altLang="en-US" dirty="0"/>
              <a:t>而 </a:t>
            </a:r>
            <a:r>
              <a:rPr lang="en-US" altLang="zh-CN" dirty="0"/>
              <a:t>partition </a:t>
            </a:r>
            <a:r>
              <a:rPr lang="zh-CN" altLang="en-US" dirty="0"/>
              <a:t>主要负责不同</a:t>
            </a:r>
            <a:r>
              <a:rPr lang="en-US" altLang="zh-CN" dirty="0"/>
              <a:t>object type</a:t>
            </a:r>
            <a:r>
              <a:rPr lang="zh-CN" altLang="en-US" dirty="0"/>
              <a:t>的逻辑。 包括将大的</a:t>
            </a:r>
            <a:r>
              <a:rPr lang="en-US" altLang="zh-CN" dirty="0"/>
              <a:t>block </a:t>
            </a:r>
            <a:r>
              <a:rPr lang="zh-CN" altLang="en-US" dirty="0"/>
              <a:t>分配到不同的</a:t>
            </a:r>
            <a:r>
              <a:rPr lang="en-US" altLang="zh-CN" dirty="0"/>
              <a:t>EN</a:t>
            </a:r>
            <a:r>
              <a:rPr lang="zh-CN" altLang="en-US" dirty="0"/>
              <a:t>上</a:t>
            </a:r>
            <a:r>
              <a:rPr lang="en-US" altLang="zh-CN" dirty="0"/>
              <a:t>. </a:t>
            </a:r>
            <a:r>
              <a:rPr lang="zh-CN" altLang="en-US" dirty="0"/>
              <a:t>需要有一个</a:t>
            </a:r>
            <a:r>
              <a:rPr lang="en-US" altLang="zh-CN" dirty="0" err="1"/>
              <a:t>scable</a:t>
            </a:r>
            <a:r>
              <a:rPr lang="en-US" altLang="zh-CN" dirty="0"/>
              <a:t> </a:t>
            </a:r>
            <a:r>
              <a:rPr lang="zh-CN" altLang="en-US" dirty="0"/>
              <a:t>的</a:t>
            </a:r>
            <a:r>
              <a:rPr lang="en-US" altLang="zh-CN" dirty="0"/>
              <a:t>index </a:t>
            </a:r>
            <a:r>
              <a:rPr lang="zh-CN" altLang="en-US" dirty="0"/>
              <a:t>来记录。 总的来说就是</a:t>
            </a:r>
            <a:r>
              <a:rPr lang="en-US" altLang="zh-CN" dirty="0"/>
              <a:t>p </a:t>
            </a:r>
            <a:r>
              <a:rPr lang="zh-CN" altLang="en-US" dirty="0"/>
              <a:t>主要负责照顾对象存储的对象部分 </a:t>
            </a:r>
            <a:r>
              <a:rPr lang="en-US" altLang="zh-CN" dirty="0"/>
              <a:t>stream</a:t>
            </a:r>
            <a:r>
              <a:rPr lang="zh-CN" altLang="en-US" dirty="0"/>
              <a:t>负责数据存储。</a:t>
            </a: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11</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AFC6-5A53-45ED-BB47-1AD8F3B8C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8E3786-7AA2-492F-8D32-1A268B554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543F33-26C5-418E-B551-7BF372DAAA33}"/>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5" name="Footer Placeholder 4">
            <a:extLst>
              <a:ext uri="{FF2B5EF4-FFF2-40B4-BE49-F238E27FC236}">
                <a16:creationId xmlns:a16="http://schemas.microsoft.com/office/drawing/2014/main" id="{7FCD0569-8F5F-49BA-B217-3252C9690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5988D-2137-4036-B717-4BEB3B8C1F6A}"/>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33582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36E3-6CD6-4B82-8E79-FCD209A2A9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91CBFC-09A2-40D0-9F3A-EBCD3DF3D4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85760-7400-439A-83D9-2C953D84F79E}"/>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5" name="Footer Placeholder 4">
            <a:extLst>
              <a:ext uri="{FF2B5EF4-FFF2-40B4-BE49-F238E27FC236}">
                <a16:creationId xmlns:a16="http://schemas.microsoft.com/office/drawing/2014/main" id="{4600FDB3-EFF1-4B69-93FD-DD39993B6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0D5DE-6471-4649-B552-E986BA1DF90F}"/>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303138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6C4C6-DC16-4CA6-8282-0B526F643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A710C8-841E-4BCA-B41B-3099FEECE7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DFE1D-7C1A-417E-9D78-C1963327C781}"/>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5" name="Footer Placeholder 4">
            <a:extLst>
              <a:ext uri="{FF2B5EF4-FFF2-40B4-BE49-F238E27FC236}">
                <a16:creationId xmlns:a16="http://schemas.microsoft.com/office/drawing/2014/main" id="{A4909E0E-766F-48F7-90FF-BB651D4C0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3CEB2-B525-40AD-94B5-BD6935498FE9}"/>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3924916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48214" y="470068"/>
            <a:ext cx="11474549" cy="717553"/>
          </a:xfrm>
        </p:spPr>
        <p:txBody>
          <a:bodyPr/>
          <a:lstStyle>
            <a:lvl1pPr>
              <a:defRPr sz="2353">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645073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l="18658" t="10587" r="31347" b="14446"/>
          <a:stretch/>
        </p:blipFill>
        <p:spPr>
          <a:xfrm>
            <a:off x="5330178" y="0"/>
            <a:ext cx="6861821" cy="6858973"/>
          </a:xfrm>
          <a:prstGeom prst="rect">
            <a:avLst/>
          </a:prstGeom>
        </p:spPr>
      </p:pic>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2" name="Picture 11"/>
          <p:cNvPicPr>
            <a:picLocks noChangeAspect="1"/>
          </p:cNvPicPr>
          <p:nvPr userDrawn="1"/>
        </p:nvPicPr>
        <p:blipFill>
          <a:blip r:embed="rId3"/>
          <a:stretch>
            <a:fillRect/>
          </a:stretch>
        </p:blipFill>
        <p:spPr bwMode="black">
          <a:xfrm>
            <a:off x="448212" y="470067"/>
            <a:ext cx="1454257" cy="304828"/>
          </a:xfrm>
          <a:prstGeom prst="rect">
            <a:avLst/>
          </a:prstGeom>
        </p:spPr>
      </p:pic>
      <p:pic>
        <p:nvPicPr>
          <p:cNvPr id="6" name="Picture 5"/>
          <p:cNvPicPr>
            <a:picLocks noChangeAspect="1"/>
          </p:cNvPicPr>
          <p:nvPr userDrawn="1"/>
        </p:nvPicPr>
        <p:blipFill rotWithShape="1">
          <a:blip r:embed="rId4"/>
          <a:srcRect l="16547" t="11289" r="31617" b="10934"/>
          <a:stretch/>
        </p:blipFill>
        <p:spPr>
          <a:xfrm>
            <a:off x="5333417" y="0"/>
            <a:ext cx="6856853" cy="6858000"/>
          </a:xfrm>
          <a:prstGeom prst="rect">
            <a:avLst/>
          </a:prstGeom>
        </p:spPr>
      </p:pic>
    </p:spTree>
    <p:extLst>
      <p:ext uri="{BB962C8B-B14F-4D97-AF65-F5344CB8AC3E}">
        <p14:creationId xmlns:p14="http://schemas.microsoft.com/office/powerpoint/2010/main" val="40884841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AE5B-2E59-46D6-8634-F7FDAA697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1E34B-5700-4D4C-A132-FDB74C92C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C13A12-3F65-47B6-8EBF-FC91AA247F34}"/>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5" name="Footer Placeholder 4">
            <a:extLst>
              <a:ext uri="{FF2B5EF4-FFF2-40B4-BE49-F238E27FC236}">
                <a16:creationId xmlns:a16="http://schemas.microsoft.com/office/drawing/2014/main" id="{7E4E0AE7-BCF9-46FD-89DE-1B557B522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359D3-1402-4A12-94CE-CDCC620684D5}"/>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2417641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48DC-6AB9-4825-8C83-706BC695C6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A70B3A-A2CB-4154-8C6E-6651C58FA2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66691-F33A-47F9-BCE2-95727482E9B7}"/>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5" name="Footer Placeholder 4">
            <a:extLst>
              <a:ext uri="{FF2B5EF4-FFF2-40B4-BE49-F238E27FC236}">
                <a16:creationId xmlns:a16="http://schemas.microsoft.com/office/drawing/2014/main" id="{64BF9A11-9E73-413E-88B4-42B7892DA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6EC6F-37A0-460E-8DA9-24BCFA7FB578}"/>
              </a:ext>
            </a:extLst>
          </p:cNvPr>
          <p:cNvSpPr>
            <a:spLocks noGrp="1"/>
          </p:cNvSpPr>
          <p:nvPr>
            <p:ph type="sldNum" sz="quarter" idx="12"/>
          </p:nvPr>
        </p:nvSpPr>
        <p:spPr/>
        <p:txBody>
          <a:bodyPr/>
          <a:lstStyle/>
          <a:p>
            <a:fld id="{912157A4-AE80-4196-B955-535F073C7899}" type="slidenum">
              <a:rPr lang="en-US" smtClean="0"/>
              <a:t>‹#›</a:t>
            </a:fld>
            <a:endParaRPr lang="en-US"/>
          </a:p>
        </p:txBody>
      </p:sp>
      <p:cxnSp>
        <p:nvCxnSpPr>
          <p:cNvPr id="8" name="Straight Connector 7">
            <a:extLst>
              <a:ext uri="{FF2B5EF4-FFF2-40B4-BE49-F238E27FC236}">
                <a16:creationId xmlns:a16="http://schemas.microsoft.com/office/drawing/2014/main" id="{BECE0B6D-8633-4CD1-8D57-F1B0E19E9F96}"/>
              </a:ext>
            </a:extLst>
          </p:cNvPr>
          <p:cNvCxnSpPr/>
          <p:nvPr userDrawn="1"/>
        </p:nvCxnSpPr>
        <p:spPr>
          <a:xfrm>
            <a:off x="838200" y="1338996"/>
            <a:ext cx="10515600" cy="0"/>
          </a:xfrm>
          <a:prstGeom prst="line">
            <a:avLst/>
          </a:prstGeom>
          <a:ln w="508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3316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AE05-101C-4781-B9BA-8DED05FEC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2A2EB7-1A18-4E2A-98E1-AF8059731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220004-19FD-412F-BADE-F1D5F02F8BA3}"/>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5" name="Footer Placeholder 4">
            <a:extLst>
              <a:ext uri="{FF2B5EF4-FFF2-40B4-BE49-F238E27FC236}">
                <a16:creationId xmlns:a16="http://schemas.microsoft.com/office/drawing/2014/main" id="{2CB530D9-00E9-4648-B668-D5FA9D10B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C004-8F89-4BB2-B641-3CE07E613A6F}"/>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265671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4BC8-1419-41FF-B0A5-B61A5EF18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E8AC9-9DD2-445D-BFF4-90228931CC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8258AF-6C90-4BD7-8FBA-935AC92C2F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5F1948-D486-4240-A0F4-3E9FEFABD407}"/>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6" name="Footer Placeholder 5">
            <a:extLst>
              <a:ext uri="{FF2B5EF4-FFF2-40B4-BE49-F238E27FC236}">
                <a16:creationId xmlns:a16="http://schemas.microsoft.com/office/drawing/2014/main" id="{F99CF2F4-49C8-435D-A225-4DA084C3D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1452C-7F60-4682-BA18-877D15A742A9}"/>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265790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6CE7-507C-45FD-AD28-F53F7DD164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A22AE2-8C5C-454E-9766-2067E5613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BE6963-80E1-4E9F-B15A-878234004F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CFF977-0DF2-4314-8F8B-CE1F804CF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509D87-90E8-4539-84B0-14D87ABE4E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DDE420-811A-40F7-9A2E-11D9BB5BEC6F}"/>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8" name="Footer Placeholder 7">
            <a:extLst>
              <a:ext uri="{FF2B5EF4-FFF2-40B4-BE49-F238E27FC236}">
                <a16:creationId xmlns:a16="http://schemas.microsoft.com/office/drawing/2014/main" id="{BAF04AE9-0B0C-4818-8517-07F719D0C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946E0C-EB19-4A7B-87E3-CA7BB53CEEAF}"/>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41609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DE50-EC4F-46C3-AEC9-D8EDD24965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457F0-DE73-44C0-AF49-78A44E5D8E0B}"/>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4" name="Footer Placeholder 3">
            <a:extLst>
              <a:ext uri="{FF2B5EF4-FFF2-40B4-BE49-F238E27FC236}">
                <a16:creationId xmlns:a16="http://schemas.microsoft.com/office/drawing/2014/main" id="{ECBB3250-27AB-4E21-BBDB-0E2EEE3075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CD5BFE-D4E8-4FFC-957D-ACF4411EF766}"/>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174011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1A8A-0FEB-4D24-B513-10FDF3F76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A5E06-98EC-41A4-8E32-1A458D9740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72914-10F1-4FD6-81D6-6402DCE1C546}"/>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5" name="Footer Placeholder 4">
            <a:extLst>
              <a:ext uri="{FF2B5EF4-FFF2-40B4-BE49-F238E27FC236}">
                <a16:creationId xmlns:a16="http://schemas.microsoft.com/office/drawing/2014/main" id="{E3A47ED5-8475-416B-B449-89DB64CFB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963CB-0C5B-45D1-B344-B6052C9506DB}"/>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2806189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BE463-3884-4002-B5BB-5D4A3F1D374E}"/>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3" name="Footer Placeholder 2">
            <a:extLst>
              <a:ext uri="{FF2B5EF4-FFF2-40B4-BE49-F238E27FC236}">
                <a16:creationId xmlns:a16="http://schemas.microsoft.com/office/drawing/2014/main" id="{94E7C54B-6E02-439D-BFBF-EE677BD7B1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65F158-A837-443F-9506-1861F23BE6F6}"/>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3039194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DF12-E506-4D26-B7DC-D296357D9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759FBD-F12E-4537-8EB7-9EDB04921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05CFD5-F7A9-45F7-A708-C3859FAE5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FFAA46-849C-4DD3-8731-38704D35A9BD}"/>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6" name="Footer Placeholder 5">
            <a:extLst>
              <a:ext uri="{FF2B5EF4-FFF2-40B4-BE49-F238E27FC236}">
                <a16:creationId xmlns:a16="http://schemas.microsoft.com/office/drawing/2014/main" id="{C99D9196-90AD-4515-9EBD-2F463EF68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55127-BA2F-4900-8E66-43E093CF43AA}"/>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1497747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0814-512A-4AFF-963C-162C63BC9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F1950-CCF1-49DC-89A7-B79B0032AF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0A2EE9-6584-47A2-851E-0B022B2C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DF5C7F-2813-4B07-B0BF-0A50BA9CBD72}"/>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6" name="Footer Placeholder 5">
            <a:extLst>
              <a:ext uri="{FF2B5EF4-FFF2-40B4-BE49-F238E27FC236}">
                <a16:creationId xmlns:a16="http://schemas.microsoft.com/office/drawing/2014/main" id="{D8EAB6DE-EA91-476C-B8E7-C9F4F0656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E123C-9150-4A03-BF2C-A4C41A2298B9}"/>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2841737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3-F74B-4C46-908C-71AC97D8F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5E18FC-1F55-4FFC-A1EE-226612A559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0DD7-E1EB-41D4-BAC4-B212CF4664FA}"/>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5" name="Footer Placeholder 4">
            <a:extLst>
              <a:ext uri="{FF2B5EF4-FFF2-40B4-BE49-F238E27FC236}">
                <a16:creationId xmlns:a16="http://schemas.microsoft.com/office/drawing/2014/main" id="{6E50D5DC-0774-4BC2-AF69-F86A8F396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72ED3-306D-4F6A-B72F-B58DDDFFB061}"/>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31909943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4D8C3-0604-4712-B496-01343170DE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22C78E-E9FC-455B-86EB-69966EA83B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3E3336-81E8-4194-869F-F31D660AF15A}"/>
              </a:ext>
            </a:extLst>
          </p:cNvPr>
          <p:cNvSpPr>
            <a:spLocks noGrp="1"/>
          </p:cNvSpPr>
          <p:nvPr>
            <p:ph type="dt" sz="half" idx="10"/>
          </p:nvPr>
        </p:nvSpPr>
        <p:spPr/>
        <p:txBody>
          <a:bodyPr/>
          <a:lstStyle/>
          <a:p>
            <a:fld id="{25A52CB5-17F5-4BF5-A6B0-8F60113F42A4}" type="datetimeFigureOut">
              <a:rPr lang="en-US" smtClean="0"/>
              <a:t>7/25/2018</a:t>
            </a:fld>
            <a:endParaRPr lang="en-US"/>
          </a:p>
        </p:txBody>
      </p:sp>
      <p:sp>
        <p:nvSpPr>
          <p:cNvPr id="5" name="Footer Placeholder 4">
            <a:extLst>
              <a:ext uri="{FF2B5EF4-FFF2-40B4-BE49-F238E27FC236}">
                <a16:creationId xmlns:a16="http://schemas.microsoft.com/office/drawing/2014/main" id="{DE872EE0-1C5E-4E4C-AB45-7594259AE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66FA4-99E8-4605-AA1D-21A7AE43766B}"/>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330016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90FE-D4F9-4C1F-B16A-049800D9B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376FE9-4F79-49A2-AFFC-850E0ECC9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22074D-1591-4C4E-BBA9-FC8F3A7BB8EF}"/>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5" name="Footer Placeholder 4">
            <a:extLst>
              <a:ext uri="{FF2B5EF4-FFF2-40B4-BE49-F238E27FC236}">
                <a16:creationId xmlns:a16="http://schemas.microsoft.com/office/drawing/2014/main" id="{29B546C6-8120-469F-98D6-2634C014B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BEEB4-784B-4896-857C-0079FBE53D56}"/>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181487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301C-AE54-4575-857A-403A439F2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8A715-25AE-457E-B91B-EE95B99A8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402AD-8957-42F3-A5BF-318D285947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FF6EE-9763-4D46-ABEF-66CDCCAC439E}"/>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6" name="Footer Placeholder 5">
            <a:extLst>
              <a:ext uri="{FF2B5EF4-FFF2-40B4-BE49-F238E27FC236}">
                <a16:creationId xmlns:a16="http://schemas.microsoft.com/office/drawing/2014/main" id="{702D78C2-34E9-46FD-AC7C-7A57FF1D7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64F33-0943-44F2-B806-4AFA942461CE}"/>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192961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9829-61B9-4405-A35A-CC0482E82C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3DD0D8-DBE6-48DD-BEAD-35671AB35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DB8985-0904-4B65-9B0A-3C87EB2F6F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91287F-23CD-4A02-907D-BAD264ACD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12DA3D-B61C-4F41-9FEF-98BE45C608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A4ACF-7456-4430-AB82-718BAAD1DF67}"/>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8" name="Footer Placeholder 7">
            <a:extLst>
              <a:ext uri="{FF2B5EF4-FFF2-40B4-BE49-F238E27FC236}">
                <a16:creationId xmlns:a16="http://schemas.microsoft.com/office/drawing/2014/main" id="{5341E7F3-2E2D-4057-9F5D-1BCF8788ED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BAF138-D724-4D00-8E75-F2C7E7E84CF9}"/>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36112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C8FC-970F-441E-8BBA-ED3CEB1065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5F121F-9EC6-4BA3-B0BB-47BFE36BAC6C}"/>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4" name="Footer Placeholder 3">
            <a:extLst>
              <a:ext uri="{FF2B5EF4-FFF2-40B4-BE49-F238E27FC236}">
                <a16:creationId xmlns:a16="http://schemas.microsoft.com/office/drawing/2014/main" id="{22EB6582-3220-4ABC-B4AA-8AC66FA00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FBDF15-1585-4E42-A2A7-0F0D14437798}"/>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217915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6945F-F12F-41D3-8054-C680BE7A3094}"/>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3" name="Footer Placeholder 2">
            <a:extLst>
              <a:ext uri="{FF2B5EF4-FFF2-40B4-BE49-F238E27FC236}">
                <a16:creationId xmlns:a16="http://schemas.microsoft.com/office/drawing/2014/main" id="{52F66F57-3F08-4A3D-BF60-95270A0CFD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B01202-DC9F-41C7-9FD6-BB27B68018E7}"/>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206423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FAD4-FDE9-48A7-A1EC-A6F7D3B93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0BACB-A288-4A54-AA4C-30A03E326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27247-165A-4B15-A7B1-D730C03F6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4C5C38-2007-42C7-8E44-A81A21B3AD94}"/>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6" name="Footer Placeholder 5">
            <a:extLst>
              <a:ext uri="{FF2B5EF4-FFF2-40B4-BE49-F238E27FC236}">
                <a16:creationId xmlns:a16="http://schemas.microsoft.com/office/drawing/2014/main" id="{7812EB2A-B498-407C-88DA-F6D4F0EDD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B21F1-E81E-43CD-9B32-E3A29BC15783}"/>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333128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3AD3-8B42-4360-95D0-4CA4E0D54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6E927F-9305-4965-AD07-85401064D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8D0E04-E876-47BC-BD78-98264AED6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593FAE-04A2-41AB-91A2-448A5FD596E0}"/>
              </a:ext>
            </a:extLst>
          </p:cNvPr>
          <p:cNvSpPr>
            <a:spLocks noGrp="1"/>
          </p:cNvSpPr>
          <p:nvPr>
            <p:ph type="dt" sz="half" idx="10"/>
          </p:nvPr>
        </p:nvSpPr>
        <p:spPr/>
        <p:txBody>
          <a:bodyPr/>
          <a:lstStyle/>
          <a:p>
            <a:fld id="{4ACED701-FBFB-4068-A056-FBA7B290EC0E}" type="datetimeFigureOut">
              <a:rPr lang="en-US" smtClean="0"/>
              <a:t>7/25/2018</a:t>
            </a:fld>
            <a:endParaRPr lang="en-US"/>
          </a:p>
        </p:txBody>
      </p:sp>
      <p:sp>
        <p:nvSpPr>
          <p:cNvPr id="6" name="Footer Placeholder 5">
            <a:extLst>
              <a:ext uri="{FF2B5EF4-FFF2-40B4-BE49-F238E27FC236}">
                <a16:creationId xmlns:a16="http://schemas.microsoft.com/office/drawing/2014/main" id="{9D9AB9EC-9BFF-4FD2-AAEC-344911ED1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10B98-8BEE-4C10-B491-0D032841A041}"/>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82758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7FD19-86B6-4900-8932-B3EF1A9FE1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1BFDD1-1D44-4E81-9BA4-137E6A1CE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F5296-5B6A-4045-9135-59ECB99C3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ED701-FBFB-4068-A056-FBA7B290EC0E}" type="datetimeFigureOut">
              <a:rPr lang="en-US" smtClean="0"/>
              <a:t>7/25/2018</a:t>
            </a:fld>
            <a:endParaRPr lang="en-US"/>
          </a:p>
        </p:txBody>
      </p:sp>
      <p:sp>
        <p:nvSpPr>
          <p:cNvPr id="5" name="Footer Placeholder 4">
            <a:extLst>
              <a:ext uri="{FF2B5EF4-FFF2-40B4-BE49-F238E27FC236}">
                <a16:creationId xmlns:a16="http://schemas.microsoft.com/office/drawing/2014/main" id="{A601EC6C-A74D-4382-990B-6576E6E34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09AE99-20DF-4638-82C3-61205BD8E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F2D5E-6181-421A-A3D4-3D6C553E8DEC}" type="slidenum">
              <a:rPr lang="en-US" smtClean="0"/>
              <a:t>‹#›</a:t>
            </a:fld>
            <a:endParaRPr lang="en-US"/>
          </a:p>
        </p:txBody>
      </p:sp>
    </p:spTree>
    <p:extLst>
      <p:ext uri="{BB962C8B-B14F-4D97-AF65-F5344CB8AC3E}">
        <p14:creationId xmlns:p14="http://schemas.microsoft.com/office/powerpoint/2010/main" val="268000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D2E9B-9A5B-4AEC-9EA0-A3FE9782B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27D3C7-0E5F-4097-BCF1-C00D5B5C7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69870-F469-4589-A723-169FC689FE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52CB5-17F5-4BF5-A6B0-8F60113F42A4}" type="datetimeFigureOut">
              <a:rPr lang="en-US" smtClean="0"/>
              <a:t>7/25/2018</a:t>
            </a:fld>
            <a:endParaRPr lang="en-US"/>
          </a:p>
        </p:txBody>
      </p:sp>
      <p:sp>
        <p:nvSpPr>
          <p:cNvPr id="5" name="Footer Placeholder 4">
            <a:extLst>
              <a:ext uri="{FF2B5EF4-FFF2-40B4-BE49-F238E27FC236}">
                <a16:creationId xmlns:a16="http://schemas.microsoft.com/office/drawing/2014/main" id="{23AE9604-DA64-406E-B09B-F303440F66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0EAF8F-244C-416F-BFD1-11441E6AC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157A4-AE80-4196-B955-535F073C7899}" type="slidenum">
              <a:rPr lang="en-US" smtClean="0"/>
              <a:t>‹#›</a:t>
            </a:fld>
            <a:endParaRPr lang="en-US"/>
          </a:p>
        </p:txBody>
      </p:sp>
    </p:spTree>
    <p:extLst>
      <p:ext uri="{BB962C8B-B14F-4D97-AF65-F5344CB8AC3E}">
        <p14:creationId xmlns:p14="http://schemas.microsoft.com/office/powerpoint/2010/main" val="386909967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y1prdstr08a.stamp-diagnostics.store.core.windows.net/#/XTable/TablesSummar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qlserverdisks.blob.core.windows.net/vhds/2012r220170504150505.vhd?comp=page&amp;se=9999-01-01&amp;sk=system-1&amp;sp=rw&amp;sr=b&amp;sv=2014-02-14&amp;timeout=1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s://bn6prdstr15a.stamp-diagnostics.store.core.windows.net/getfile?unc=XTableServer_IN_200\cslogs\local\cosmosErrorLog_XTableServer.exe_013370.log" TargetMode="External"/><Relationship Id="rId2" Type="http://schemas.openxmlformats.org/officeDocument/2006/relationships/hyperlink" Target="https://bn6prdstr15a.stamp-diagnostics.store.core.windows.net/#/Status/RolesSummary/Explorer/XTableServer_IN_200" TargetMode="Externa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hyperlink" Target="https://bn6prdstr15a.stamp-diagnostics.store.core.windows.net/plugins/logsearch/qsearch?s=XTableServer_IN_200&amp;t=10%2f09%2f2017+13%3a59%3a07.171020&amp;x=A8D4E2BC-001E-00A1-5706-4162BD062BC4" TargetMode="External"/><Relationship Id="rId4" Type="http://schemas.openxmlformats.org/officeDocument/2006/relationships/hyperlink" Target="https://bn6prdstr15a.stamp-diagnostics.store.core.windows.net/plugins/logsearch/qsearch?s=XTableServer_IN_200&amp;x=A8D4E2BC-001E-00A1-5706-4162BD062BC4&amp;tf=10%2f09%2f2017+13%3a56%3a37.171&amp;tt=10%2f09%2f2017+14%3a01%3a37.17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aws.amazon.com/cn/premiumsupport/knowledge-center/s3-bucket-performance-improv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s://jarvis-west.dc.ad.msft.net/192237C1"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storage/blobs/storage-blobs-introduc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cs.microsoft.com/en-us/azure/storage/tables/table-storage-overview" TargetMode="External"/><Relationship Id="rId5" Type="http://schemas.openxmlformats.org/officeDocument/2006/relationships/hyperlink" Target="https://docs.microsoft.com/en-us/azure/storage/queues/storage-queues-introduction" TargetMode="External"/><Relationship Id="rId4" Type="http://schemas.openxmlformats.org/officeDocument/2006/relationships/hyperlink" Target="https://docs.microsoft.com/en-us/azure/storage/files/storage-files-introduct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rest/api/storageservices/operations-on-blob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7" y="5581924"/>
            <a:ext cx="4033340" cy="1184990"/>
          </a:xfrm>
          <a:prstGeom prst="rect">
            <a:avLst/>
          </a:prstGeom>
          <a:noFill/>
        </p:spPr>
        <p:txBody>
          <a:bodyPr wrap="square" lIns="179259" tIns="143407" rIns="179259" bIns="143407" rtlCol="0">
            <a:spAutoFit/>
          </a:bodyPr>
          <a:lstStyle/>
          <a:p>
            <a:pPr defTabSz="914139">
              <a:lnSpc>
                <a:spcPct val="90000"/>
              </a:lnSpc>
              <a:spcAft>
                <a:spcPts val="588"/>
              </a:spcAft>
            </a:pPr>
            <a:r>
              <a:rPr lang="en-US" sz="1175" dirty="0">
                <a:solidFill>
                  <a:schemeClr val="bg1"/>
                </a:solidFill>
              </a:rPr>
              <a:t>July</a:t>
            </a:r>
            <a:r>
              <a:rPr lang="en-US" altLang="zh-CN" sz="1175" dirty="0">
                <a:solidFill>
                  <a:schemeClr val="bg1"/>
                </a:solidFill>
              </a:rPr>
              <a:t> </a:t>
            </a:r>
            <a:r>
              <a:rPr lang="en-US" sz="1175" dirty="0">
                <a:solidFill>
                  <a:schemeClr val="bg1"/>
                </a:solidFill>
              </a:rPr>
              <a:t>2018</a:t>
            </a:r>
          </a:p>
          <a:p>
            <a:pPr defTabSz="914139">
              <a:lnSpc>
                <a:spcPct val="90000"/>
              </a:lnSpc>
              <a:spcAft>
                <a:spcPts val="588"/>
              </a:spcAft>
            </a:pPr>
            <a:endParaRPr lang="en-US" sz="882" dirty="0">
              <a:solidFill>
                <a:schemeClr val="bg1"/>
              </a:solidFill>
            </a:endParaRPr>
          </a:p>
          <a:p>
            <a:pPr defTabSz="914139">
              <a:lnSpc>
                <a:spcPct val="90000"/>
              </a:lnSpc>
              <a:spcAft>
                <a:spcPts val="588"/>
              </a:spcAft>
            </a:pPr>
            <a:r>
              <a:rPr lang="en-US" sz="882" dirty="0">
                <a:solidFill>
                  <a:schemeClr val="bg1"/>
                </a:solidFill>
              </a:rPr>
              <a:t>Illustrations may be used in internal and external audience presentations, but this slide library is not intended for distribution outside of Microsoft.</a:t>
            </a:r>
          </a:p>
          <a:p>
            <a:pPr defTabSz="914139">
              <a:lnSpc>
                <a:spcPct val="90000"/>
              </a:lnSpc>
              <a:spcAft>
                <a:spcPts val="588"/>
              </a:spcAft>
            </a:pPr>
            <a:r>
              <a:rPr lang="en-US" sz="882" dirty="0">
                <a:solidFill>
                  <a:schemeClr val="bg1"/>
                </a:solidFill>
              </a:rPr>
              <a:t>©2016 Microsoft Corporation. All rights reserved.</a:t>
            </a:r>
          </a:p>
        </p:txBody>
      </p:sp>
      <p:sp>
        <p:nvSpPr>
          <p:cNvPr id="6" name="Title 5"/>
          <p:cNvSpPr>
            <a:spLocks noGrp="1"/>
          </p:cNvSpPr>
          <p:nvPr>
            <p:ph type="title"/>
          </p:nvPr>
        </p:nvSpPr>
        <p:spPr>
          <a:xfrm>
            <a:off x="283835" y="1785554"/>
            <a:ext cx="11472922" cy="2729657"/>
          </a:xfrm>
        </p:spPr>
        <p:txBody>
          <a:bodyPr>
            <a:normAutofit fontScale="90000"/>
          </a:bodyPr>
          <a:lstStyle/>
          <a:p>
            <a:r>
              <a:rPr lang="en-US" sz="4400" dirty="0">
                <a:solidFill>
                  <a:schemeClr val="bg1"/>
                </a:solidFill>
              </a:rPr>
              <a:t>Windows Azure Storage Introduction</a:t>
            </a: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r>
              <a:rPr lang="en-US" sz="2400" dirty="0">
                <a:solidFill>
                  <a:schemeClr val="bg1"/>
                </a:solidFill>
              </a:rPr>
              <a:t>IaaS VM Pod</a:t>
            </a:r>
            <a:br>
              <a:rPr lang="en-US" sz="3200" dirty="0">
                <a:solidFill>
                  <a:schemeClr val="bg1"/>
                </a:solidFill>
              </a:rPr>
            </a:br>
            <a:r>
              <a:rPr lang="en-US" sz="2000" dirty="0">
                <a:solidFill>
                  <a:schemeClr val="bg1"/>
                </a:solidFill>
              </a:rPr>
              <a:t>Logan Zhao </a:t>
            </a:r>
            <a:br>
              <a:rPr lang="en-US" sz="2800" dirty="0">
                <a:solidFill>
                  <a:schemeClr val="bg1"/>
                </a:solidFill>
              </a:rPr>
            </a:br>
            <a:endParaRPr lang="en-US" sz="3200" dirty="0">
              <a:solidFill>
                <a:schemeClr val="bg1"/>
              </a:solidFill>
            </a:endParaRPr>
          </a:p>
        </p:txBody>
      </p:sp>
      <p:pic>
        <p:nvPicPr>
          <p:cNvPr id="1026" name="Picture 2" descr="æ¥çæºå¾å">
            <a:extLst>
              <a:ext uri="{FF2B5EF4-FFF2-40B4-BE49-F238E27FC236}">
                <a16:creationId xmlns:a16="http://schemas.microsoft.com/office/drawing/2014/main" id="{B388C6F3-345A-463D-BC5F-35AA527FB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1433" y="0"/>
            <a:ext cx="1833055" cy="110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16181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5588133" y="4481443"/>
            <a:ext cx="6297560" cy="1752600"/>
          </a:xfrm>
          <a:prstGeom prst="ellipse">
            <a:avLst/>
          </a:prstGeom>
          <a:solidFill>
            <a:srgbClr val="C9F5FB"/>
          </a:solidFill>
          <a:ln w="25400" algn="ctr">
            <a:noFill/>
            <a:round/>
            <a:headEnd/>
            <a:tailEnd/>
          </a:ln>
        </p:spPr>
        <p:txBody>
          <a:bodyPr/>
          <a:lstStyle/>
          <a:p>
            <a:endParaRPr lang="en-US"/>
          </a:p>
        </p:txBody>
      </p:sp>
      <p:sp>
        <p:nvSpPr>
          <p:cNvPr id="2" name="Title 1"/>
          <p:cNvSpPr>
            <a:spLocks noGrp="1"/>
          </p:cNvSpPr>
          <p:nvPr>
            <p:ph type="title"/>
          </p:nvPr>
        </p:nvSpPr>
        <p:spPr>
          <a:xfrm>
            <a:off x="228759" y="-38825"/>
            <a:ext cx="10515600" cy="1325563"/>
          </a:xfrm>
        </p:spPr>
        <p:txBody>
          <a:bodyPr/>
          <a:lstStyle/>
          <a:p>
            <a:r>
              <a:rPr lang="en-US" dirty="0"/>
              <a:t>Storage Stamp Architecture – Stream Layer</a:t>
            </a:r>
          </a:p>
        </p:txBody>
      </p:sp>
      <p:sp>
        <p:nvSpPr>
          <p:cNvPr id="70" name="Content Placeholder 2"/>
          <p:cNvSpPr>
            <a:spLocks noGrp="1"/>
          </p:cNvSpPr>
          <p:nvPr>
            <p:ph idx="1"/>
          </p:nvPr>
        </p:nvSpPr>
        <p:spPr>
          <a:xfrm>
            <a:off x="210909" y="994370"/>
            <a:ext cx="11674785" cy="3498091"/>
          </a:xfrm>
        </p:spPr>
        <p:txBody>
          <a:bodyPr>
            <a:normAutofit lnSpcReduction="10000"/>
          </a:bodyPr>
          <a:lstStyle/>
          <a:p>
            <a:r>
              <a:rPr lang="en-US" dirty="0">
                <a:solidFill>
                  <a:schemeClr val="tx1"/>
                </a:solidFill>
              </a:rPr>
              <a:t>Append-only distributed file system</a:t>
            </a:r>
          </a:p>
          <a:p>
            <a:r>
              <a:rPr lang="en-US" dirty="0">
                <a:solidFill>
                  <a:schemeClr val="tx1"/>
                </a:solidFill>
              </a:rPr>
              <a:t>All data from the Partition Layer is stored into files (extents) in the Stream layer</a:t>
            </a:r>
          </a:p>
          <a:p>
            <a:r>
              <a:rPr lang="en-US" dirty="0">
                <a:solidFill>
                  <a:schemeClr val="tx1"/>
                </a:solidFill>
              </a:rPr>
              <a:t>An extent is replicated 3 times across different fault and upgrade domains</a:t>
            </a:r>
          </a:p>
          <a:p>
            <a:r>
              <a:rPr lang="en-US" dirty="0">
                <a:solidFill>
                  <a:schemeClr val="tx1"/>
                </a:solidFill>
              </a:rPr>
              <a:t>Checksum all stored data</a:t>
            </a:r>
          </a:p>
          <a:p>
            <a:pPr lvl="1"/>
            <a:r>
              <a:rPr lang="en-US" dirty="0">
                <a:solidFill>
                  <a:schemeClr val="tx1"/>
                </a:solidFill>
              </a:rPr>
              <a:t>Verified on every client read</a:t>
            </a:r>
          </a:p>
          <a:p>
            <a:pPr lvl="1"/>
            <a:r>
              <a:rPr lang="en-US" dirty="0">
                <a:solidFill>
                  <a:schemeClr val="tx1"/>
                </a:solidFill>
              </a:rPr>
              <a:t>Scrubbed every few days</a:t>
            </a:r>
          </a:p>
          <a:p>
            <a:r>
              <a:rPr lang="en-US" dirty="0">
                <a:solidFill>
                  <a:schemeClr val="tx1"/>
                </a:solidFill>
              </a:rPr>
              <a:t>Re-replicate on disk/node/rack failure or checksum mismatch</a:t>
            </a:r>
          </a:p>
        </p:txBody>
      </p:sp>
      <p:sp>
        <p:nvSpPr>
          <p:cNvPr id="11" name="Rounded Rectangle 10"/>
          <p:cNvSpPr/>
          <p:nvPr/>
        </p:nvSpPr>
        <p:spPr bwMode="auto">
          <a:xfrm>
            <a:off x="1829912"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p>
        </p:txBody>
      </p:sp>
      <p:cxnSp>
        <p:nvCxnSpPr>
          <p:cNvPr id="65" name="Straight Connector 64"/>
          <p:cNvCxnSpPr/>
          <p:nvPr/>
        </p:nvCxnSpPr>
        <p:spPr>
          <a:xfrm rot="10800000">
            <a:off x="1589"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7764"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p>
          </p:txBody>
        </p:sp>
      </p:grpSp>
      <p:sp>
        <p:nvSpPr>
          <p:cNvPr id="29" name="Rounded Rectangle 28"/>
          <p:cNvSpPr/>
          <p:nvPr/>
        </p:nvSpPr>
        <p:spPr bwMode="auto">
          <a:xfrm>
            <a:off x="2401532" y="5065801"/>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2751" y="5548244"/>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40060" y="4862444"/>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51074" y="5395844"/>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3663" y="4862444"/>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7574" y="5319644"/>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6457" y="4843394"/>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6914" y="5853043"/>
            <a:ext cx="3351927" cy="369332"/>
          </a:xfrm>
          <a:prstGeom prst="rect">
            <a:avLst/>
          </a:prstGeom>
          <a:noFill/>
          <a:ln w="9525">
            <a:noFill/>
            <a:miter lim="800000"/>
            <a:headEnd/>
            <a:tailEnd/>
          </a:ln>
        </p:spPr>
        <p:txBody>
          <a:bodyPr wrap="square">
            <a:spAutoFit/>
          </a:bodyPr>
          <a:lstStyle/>
          <a:p>
            <a:r>
              <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3433083" y="5091043"/>
            <a:ext cx="809709" cy="369332"/>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80265" y="5319643"/>
            <a:ext cx="812588" cy="1588"/>
          </a:xfrm>
          <a:prstGeom prst="straightConnector1">
            <a:avLst/>
          </a:prstGeom>
          <a:ln>
            <a:solidFill>
              <a:schemeClr val="accent1">
                <a:lumMod val="75000"/>
              </a:schemeClr>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60" name="Rounded Rectangle 59"/>
          <p:cNvSpPr/>
          <p:nvPr/>
        </p:nvSpPr>
        <p:spPr bwMode="auto">
          <a:xfrm>
            <a:off x="4058642" y="545917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4067269" y="473784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107" name="TextBox 30"/>
          <p:cNvSpPr txBox="1">
            <a:spLocks noChangeArrowheads="1"/>
          </p:cNvSpPr>
          <p:nvPr/>
        </p:nvSpPr>
        <p:spPr bwMode="auto">
          <a:xfrm>
            <a:off x="1589" y="4877714"/>
            <a:ext cx="2399942" cy="1569660"/>
          </a:xfrm>
          <a:prstGeom prst="rect">
            <a:avLst/>
          </a:prstGeom>
          <a:noFill/>
          <a:ln w="9525">
            <a:noFill/>
            <a:miter lim="800000"/>
            <a:headEnd/>
            <a:tailEnd/>
          </a:ln>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b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(Distributed</a:t>
            </a:r>
          </a:p>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File System)</a:t>
            </a:r>
          </a:p>
        </p:txBody>
      </p:sp>
      <p:sp>
        <p:nvSpPr>
          <p:cNvPr id="37" name="Oval 36"/>
          <p:cNvSpPr/>
          <p:nvPr/>
        </p:nvSpPr>
        <p:spPr bwMode="auto">
          <a:xfrm>
            <a:off x="6466210" y="5530735"/>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38" name="Oval 37"/>
          <p:cNvSpPr/>
          <p:nvPr/>
        </p:nvSpPr>
        <p:spPr bwMode="auto">
          <a:xfrm>
            <a:off x="8143078" y="5779234"/>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41" name="Oval 40"/>
          <p:cNvSpPr/>
          <p:nvPr/>
        </p:nvSpPr>
        <p:spPr bwMode="auto">
          <a:xfrm>
            <a:off x="9318667" y="5085222"/>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3" name="Multiply 2"/>
          <p:cNvSpPr/>
          <p:nvPr/>
        </p:nvSpPr>
        <p:spPr bwMode="auto">
          <a:xfrm>
            <a:off x="9022497" y="4737849"/>
            <a:ext cx="625161" cy="736575"/>
          </a:xfrm>
          <a:prstGeom prst="mathMultiply">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Oval 41"/>
          <p:cNvSpPr/>
          <p:nvPr/>
        </p:nvSpPr>
        <p:spPr bwMode="auto">
          <a:xfrm>
            <a:off x="7745798" y="4972227"/>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Tree>
    <p:extLst>
      <p:ext uri="{BB962C8B-B14F-4D97-AF65-F5344CB8AC3E}">
        <p14:creationId xmlns:p14="http://schemas.microsoft.com/office/powerpoint/2010/main" val="119839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0">
                                            <p:txEl>
                                              <p:pRg st="3" end="3"/>
                                            </p:txEl>
                                          </p:spTgt>
                                        </p:tgtEl>
                                        <p:attrNameLst>
                                          <p:attrName>style.visibility</p:attrName>
                                        </p:attrNameLst>
                                      </p:cBhvr>
                                      <p:to>
                                        <p:strVal val="visible"/>
                                      </p:to>
                                    </p:set>
                                    <p:animEffect transition="in" filter="blinds(horizontal)">
                                      <p:cBhvr>
                                        <p:cTn id="20" dur="500"/>
                                        <p:tgtEl>
                                          <p:spTgt spid="7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blinds(horizontal)">
                                      <p:cBhvr>
                                        <p:cTn id="23" dur="500"/>
                                        <p:tgtEl>
                                          <p:spTgt spid="7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0">
                                            <p:txEl>
                                              <p:pRg st="5" end="5"/>
                                            </p:txEl>
                                          </p:spTgt>
                                        </p:tgtEl>
                                        <p:attrNameLst>
                                          <p:attrName>style.visibility</p:attrName>
                                        </p:attrNameLst>
                                      </p:cBhvr>
                                      <p:to>
                                        <p:strVal val="visible"/>
                                      </p:to>
                                    </p:set>
                                    <p:animEffect transition="in" filter="blinds(horizontal)">
                                      <p:cBhvr>
                                        <p:cTn id="26" dur="500"/>
                                        <p:tgtEl>
                                          <p:spTgt spid="7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0">
                                            <p:txEl>
                                              <p:pRg st="6" end="6"/>
                                            </p:txEl>
                                          </p:spTgt>
                                        </p:tgtEl>
                                        <p:attrNameLst>
                                          <p:attrName>style.visibility</p:attrName>
                                        </p:attrNameLst>
                                      </p:cBhvr>
                                      <p:to>
                                        <p:strVal val="visible"/>
                                      </p:to>
                                    </p:set>
                                    <p:animEffect transition="in" filter="blinds(horizontal)">
                                      <p:cBhvr>
                                        <p:cTn id="31" dur="500"/>
                                        <p:tgtEl>
                                          <p:spTgt spid="70">
                                            <p:txEl>
                                              <p:pRg st="6" end="6"/>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42" presetClass="path" presetSubtype="0" accel="50000" decel="50000" fill="hold" grpId="1" nodeType="withEffect">
                                  <p:stCondLst>
                                    <p:cond delay="0"/>
                                  </p:stCondLst>
                                  <p:childTnLst>
                                    <p:animMotion origin="layout" path="M 0.03296 0.11782 L 4.31996E-6 1.11111E-6 " pathEditMode="relative" rAng="0" ptsTypes="AA">
                                      <p:cBhvr>
                                        <p:cTn id="43" dur="2000" fill="hold"/>
                                        <p:tgtEl>
                                          <p:spTgt spid="42"/>
                                        </p:tgtEl>
                                        <p:attrNameLst>
                                          <p:attrName>ppt_x</p:attrName>
                                          <p:attrName>ppt_y</p:attrName>
                                        </p:attrNameLst>
                                      </p:cBhvr>
                                      <p:rCtr x="-1655" y="-5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animBg="1"/>
      <p:bldP spid="3" grpId="0" animBg="1"/>
      <p:bldP spid="42" grpId="0" animBg="1"/>
      <p:bldP spid="4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5588133" y="4481443"/>
            <a:ext cx="629756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45" name="Rectangle 44"/>
          <p:cNvSpPr/>
          <p:nvPr/>
        </p:nvSpPr>
        <p:spPr>
          <a:xfrm>
            <a:off x="2201324" y="1052438"/>
            <a:ext cx="9176503"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3231774" y="2043040"/>
            <a:ext cx="6929040"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4521612" y="2588191"/>
            <a:ext cx="3045594"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404006" y="113572"/>
            <a:ext cx="10969943" cy="609398"/>
          </a:xfrm>
        </p:spPr>
        <p:txBody>
          <a:bodyPr>
            <a:normAutofit fontScale="90000"/>
          </a:bodyPr>
          <a:lstStyle/>
          <a:p>
            <a:r>
              <a:rPr lang="en-US" dirty="0"/>
              <a:t>Storage Stamp Architecture</a:t>
            </a:r>
          </a:p>
        </p:txBody>
      </p:sp>
      <p:sp>
        <p:nvSpPr>
          <p:cNvPr id="11" name="Rounded Rectangle 10"/>
          <p:cNvSpPr/>
          <p:nvPr/>
        </p:nvSpPr>
        <p:spPr bwMode="auto">
          <a:xfrm>
            <a:off x="1829912"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1589"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7764"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2401532" y="5065801"/>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2751" y="5548244"/>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40060" y="4862444"/>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51074" y="5395844"/>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3663" y="4862444"/>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7574" y="5319644"/>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6457" y="4843394"/>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6914" y="5853043"/>
            <a:ext cx="3351927" cy="369332"/>
          </a:xfrm>
          <a:prstGeom prst="rect">
            <a:avLst/>
          </a:prstGeom>
          <a:noFill/>
          <a:ln w="9525">
            <a:noFill/>
            <a:miter lim="800000"/>
            <a:headEnd/>
            <a:tailEnd/>
          </a:ln>
        </p:spPr>
        <p:txBody>
          <a:bodyPr wrap="square">
            <a:spAutoFit/>
          </a:bodyPr>
          <a:lstStyle/>
          <a:p>
            <a:r>
              <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3433083" y="5091043"/>
            <a:ext cx="809709" cy="369332"/>
          </a:xfrm>
          <a:prstGeom prst="rect">
            <a:avLst/>
          </a:prstGeom>
          <a:noFill/>
          <a:ln w="9525">
            <a:noFill/>
            <a:miter lim="800000"/>
            <a:headEnd/>
            <a:tailEnd/>
          </a:ln>
        </p:spPr>
        <p:txBody>
          <a:bodyPr wrap="none">
            <a:spAutoFit/>
          </a:bodyPr>
          <a:lstStyle/>
          <a:p>
            <a:r>
              <a:rPr lang="en-US" b="1" dirty="0" err="1">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80265" y="5319643"/>
            <a:ext cx="812588"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8" name="Line 26"/>
          <p:cNvSpPr>
            <a:spLocks noChangeShapeType="1"/>
          </p:cNvSpPr>
          <p:nvPr/>
        </p:nvSpPr>
        <p:spPr bwMode="auto">
          <a:xfrm>
            <a:off x="6807016" y="5624443"/>
            <a:ext cx="1117309" cy="228600"/>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cxnSp>
        <p:nvCxnSpPr>
          <p:cNvPr id="63" name="Straight Connector 62"/>
          <p:cNvCxnSpPr/>
          <p:nvPr/>
        </p:nvCxnSpPr>
        <p:spPr>
          <a:xfrm rot="10800000">
            <a:off x="1589" y="1965249"/>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7924324" y="2588191"/>
            <a:ext cx="1269680"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7632694" y="2588191"/>
            <a:ext cx="19006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6400719" y="2588191"/>
            <a:ext cx="1231975"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589" y="1052439"/>
            <a:ext cx="2399942" cy="830997"/>
          </a:xfrm>
          <a:prstGeom prst="rect">
            <a:avLst/>
          </a:prstGeom>
          <a:noFill/>
          <a:ln w="9525">
            <a:noFill/>
            <a:miter lim="800000"/>
            <a:headEnd/>
            <a:tailEnd/>
          </a:ln>
        </p:spPr>
        <p:txBody>
          <a:bodyPr wrap="square">
            <a:spAutoFit/>
          </a:bodyPr>
          <a:lstStyle/>
          <a:p>
            <a:r>
              <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p>
        </p:txBody>
      </p:sp>
      <p:sp>
        <p:nvSpPr>
          <p:cNvPr id="47" name="Rectangle 46"/>
          <p:cNvSpPr/>
          <p:nvPr/>
        </p:nvSpPr>
        <p:spPr bwMode="auto">
          <a:xfrm>
            <a:off x="2707632"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55" name="Line 26"/>
          <p:cNvSpPr>
            <a:spLocks noChangeShapeType="1"/>
          </p:cNvSpPr>
          <p:nvPr/>
        </p:nvSpPr>
        <p:spPr bwMode="auto">
          <a:xfrm>
            <a:off x="6869337" y="747638"/>
            <a:ext cx="0" cy="457200"/>
          </a:xfrm>
          <a:prstGeom prst="line">
            <a:avLst/>
          </a:prstGeom>
          <a:noFill/>
          <a:ln w="31750">
            <a:solidFill>
              <a:srgbClr val="C00000"/>
            </a:solidFill>
            <a:round/>
            <a:headEnd type="none" w="med" len="med"/>
            <a:tailEnd type="triangle" w="med" len="med"/>
          </a:ln>
          <a:effectLst/>
        </p:spPr>
        <p:txBody>
          <a:bodyPr>
            <a:spAutoFit/>
          </a:bodyPr>
          <a:lstStyle/>
          <a:p>
            <a:endParaRPr lang="en-US">
              <a:solidFill>
                <a:prstClr val="white"/>
              </a:solidFill>
            </a:endParaRPr>
          </a:p>
        </p:txBody>
      </p:sp>
      <p:sp>
        <p:nvSpPr>
          <p:cNvPr id="56" name="TextBox 30"/>
          <p:cNvSpPr txBox="1">
            <a:spLocks noChangeArrowheads="1"/>
          </p:cNvSpPr>
          <p:nvPr/>
        </p:nvSpPr>
        <p:spPr bwMode="auto">
          <a:xfrm>
            <a:off x="6982221" y="684725"/>
            <a:ext cx="2910412" cy="369332"/>
          </a:xfrm>
          <a:prstGeom prst="rect">
            <a:avLst/>
          </a:prstGeom>
          <a:noFill/>
          <a:ln w="9525">
            <a:noFill/>
            <a:miter lim="800000"/>
            <a:headEnd/>
            <a:tailEnd/>
          </a:ln>
        </p:spPr>
        <p:txBody>
          <a:bodyPr wrap="none">
            <a:spAutoFit/>
          </a:bodyPr>
          <a:lstStyle/>
          <a:p>
            <a:r>
              <a:rPr lang="en-US" b="1" dirty="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Incoming Write Request</a:t>
            </a:r>
          </a:p>
        </p:txBody>
      </p:sp>
      <p:sp>
        <p:nvSpPr>
          <p:cNvPr id="60" name="Rounded Rectangle 59"/>
          <p:cNvSpPr/>
          <p:nvPr/>
        </p:nvSpPr>
        <p:spPr bwMode="auto">
          <a:xfrm>
            <a:off x="4058642" y="545917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4067269" y="473784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2" name="Rounded Rectangle 61"/>
          <p:cNvSpPr/>
          <p:nvPr/>
        </p:nvSpPr>
        <p:spPr bwMode="auto">
          <a:xfrm>
            <a:off x="3410265"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4" name="Rounded Rectangle 63"/>
          <p:cNvSpPr/>
          <p:nvPr/>
        </p:nvSpPr>
        <p:spPr bwMode="auto">
          <a:xfrm>
            <a:off x="5142793"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6" name="Rounded Rectangle 65"/>
          <p:cNvSpPr/>
          <p:nvPr/>
        </p:nvSpPr>
        <p:spPr bwMode="auto">
          <a:xfrm>
            <a:off x="6875321"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7" name="Rounded Rectangle 66"/>
          <p:cNvSpPr/>
          <p:nvPr/>
        </p:nvSpPr>
        <p:spPr bwMode="auto">
          <a:xfrm>
            <a:off x="8607850"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8" name="Rounded Rectangle 67"/>
          <p:cNvSpPr/>
          <p:nvPr/>
        </p:nvSpPr>
        <p:spPr bwMode="auto">
          <a:xfrm>
            <a:off x="7275640" y="2070964"/>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p>
        </p:txBody>
      </p:sp>
      <p:sp>
        <p:nvSpPr>
          <p:cNvPr id="73" name="Rectangle 72"/>
          <p:cNvSpPr/>
          <p:nvPr/>
        </p:nvSpPr>
        <p:spPr bwMode="auto">
          <a:xfrm>
            <a:off x="4536424"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4" name="Rectangle 73"/>
          <p:cNvSpPr/>
          <p:nvPr/>
        </p:nvSpPr>
        <p:spPr bwMode="auto">
          <a:xfrm>
            <a:off x="6365216"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5" name="Rectangle 74"/>
          <p:cNvSpPr/>
          <p:nvPr/>
        </p:nvSpPr>
        <p:spPr bwMode="auto">
          <a:xfrm>
            <a:off x="8194008"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6" name="Rectangle 75"/>
          <p:cNvSpPr/>
          <p:nvPr/>
        </p:nvSpPr>
        <p:spPr bwMode="auto">
          <a:xfrm>
            <a:off x="10022798"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7" name="Rounded Rectangle 76"/>
          <p:cNvSpPr/>
          <p:nvPr/>
        </p:nvSpPr>
        <p:spPr bwMode="auto">
          <a:xfrm>
            <a:off x="10245074" y="2230647"/>
            <a:ext cx="1383773"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p>
        </p:txBody>
      </p:sp>
      <p:cxnSp>
        <p:nvCxnSpPr>
          <p:cNvPr id="78" name="Straight Arrow Connector 77"/>
          <p:cNvCxnSpPr>
            <a:stCxn id="77" idx="1"/>
            <a:endCxn id="68" idx="3"/>
          </p:cNvCxnSpPr>
          <p:nvPr/>
        </p:nvCxnSpPr>
        <p:spPr bwMode="auto">
          <a:xfrm flipH="1" flipV="1">
            <a:off x="8659413" y="2428509"/>
            <a:ext cx="1585661" cy="15968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9299737" y="2872598"/>
            <a:ext cx="945337"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85" name="Oval 84"/>
          <p:cNvSpPr/>
          <p:nvPr/>
        </p:nvSpPr>
        <p:spPr bwMode="auto">
          <a:xfrm>
            <a:off x="6301762" y="860281"/>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86" name="Oval 85"/>
          <p:cNvSpPr/>
          <p:nvPr/>
        </p:nvSpPr>
        <p:spPr bwMode="auto">
          <a:xfrm>
            <a:off x="6466210" y="5530735"/>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87" name="Oval 86"/>
          <p:cNvSpPr/>
          <p:nvPr/>
        </p:nvSpPr>
        <p:spPr bwMode="auto">
          <a:xfrm>
            <a:off x="8103202" y="5749213"/>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88" name="Line 26"/>
          <p:cNvSpPr>
            <a:spLocks noChangeShapeType="1"/>
          </p:cNvSpPr>
          <p:nvPr/>
        </p:nvSpPr>
        <p:spPr bwMode="auto">
          <a:xfrm flipV="1">
            <a:off x="8351958" y="5270111"/>
            <a:ext cx="756212" cy="479102"/>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0" name="Line 26"/>
          <p:cNvSpPr>
            <a:spLocks noChangeShapeType="1"/>
          </p:cNvSpPr>
          <p:nvPr/>
        </p:nvSpPr>
        <p:spPr bwMode="auto">
          <a:xfrm>
            <a:off x="5518798" y="3984115"/>
            <a:ext cx="1007768" cy="1427335"/>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1" name="Line 26"/>
          <p:cNvSpPr>
            <a:spLocks noChangeShapeType="1"/>
          </p:cNvSpPr>
          <p:nvPr/>
        </p:nvSpPr>
        <p:spPr bwMode="auto">
          <a:xfrm flipH="1">
            <a:off x="5518797" y="1419538"/>
            <a:ext cx="1057382" cy="207808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2" name="Line 26"/>
          <p:cNvSpPr>
            <a:spLocks noChangeShapeType="1"/>
          </p:cNvSpPr>
          <p:nvPr/>
        </p:nvSpPr>
        <p:spPr bwMode="auto">
          <a:xfrm flipH="1">
            <a:off x="6630704" y="699460"/>
            <a:ext cx="0" cy="65870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3" name="TextBox 30"/>
          <p:cNvSpPr txBox="1">
            <a:spLocks noChangeArrowheads="1"/>
          </p:cNvSpPr>
          <p:nvPr/>
        </p:nvSpPr>
        <p:spPr bwMode="auto">
          <a:xfrm>
            <a:off x="5897631" y="817164"/>
            <a:ext cx="587020" cy="369332"/>
          </a:xfrm>
          <a:prstGeom prst="rect">
            <a:avLst/>
          </a:prstGeom>
          <a:noFill/>
          <a:ln w="9525">
            <a:noFill/>
            <a:miter lim="800000"/>
            <a:headEnd/>
            <a:tailEnd/>
          </a:ln>
        </p:spPr>
        <p:txBody>
          <a:bodyPr wrap="none">
            <a:spAutoFit/>
          </a:bodyPr>
          <a:lstStyle/>
          <a:p>
            <a:r>
              <a:rPr lang="en-US" b="1" dirty="0" err="1">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Ack</a:t>
            </a:r>
            <a:endParaRPr lang="en-US" b="1" dirty="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95" name="Straight Arrow Connector 94"/>
          <p:cNvCxnSpPr/>
          <p:nvPr/>
        </p:nvCxnSpPr>
        <p:spPr>
          <a:xfrm flipH="1">
            <a:off x="5826053" y="1558038"/>
            <a:ext cx="987618" cy="1939589"/>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6" name="Straight Arrow Connector 95"/>
          <p:cNvCxnSpPr>
            <a:stCxn id="64" idx="2"/>
            <a:endCxn id="34" idx="0"/>
          </p:cNvCxnSpPr>
          <p:nvPr/>
        </p:nvCxnSpPr>
        <p:spPr>
          <a:xfrm>
            <a:off x="5834680" y="4212715"/>
            <a:ext cx="741501" cy="110692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6857803" y="5530735"/>
            <a:ext cx="1109722" cy="21847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V="1">
            <a:off x="8267697" y="5091043"/>
            <a:ext cx="875511" cy="548932"/>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sp>
        <p:nvSpPr>
          <p:cNvPr id="106" name="TextBox 30"/>
          <p:cNvSpPr txBox="1">
            <a:spLocks noChangeArrowheads="1"/>
          </p:cNvSpPr>
          <p:nvPr/>
        </p:nvSpPr>
        <p:spPr bwMode="auto">
          <a:xfrm>
            <a:off x="84978" y="2861111"/>
            <a:ext cx="2399942" cy="461665"/>
          </a:xfrm>
          <a:prstGeom prst="rect">
            <a:avLst/>
          </a:prstGeom>
          <a:noFill/>
          <a:ln w="9525">
            <a:noFill/>
            <a:miter lim="800000"/>
            <a:headEnd/>
            <a:tailEnd/>
          </a:ln>
        </p:spPr>
        <p:txBody>
          <a:bodyPr wrap="square">
            <a:spAutoFit/>
          </a:bodyPr>
          <a:lstStyle/>
          <a:p>
            <a:r>
              <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p>
        </p:txBody>
      </p:sp>
      <p:sp>
        <p:nvSpPr>
          <p:cNvPr id="107" name="TextBox 30"/>
          <p:cNvSpPr txBox="1">
            <a:spLocks noChangeArrowheads="1"/>
          </p:cNvSpPr>
          <p:nvPr/>
        </p:nvSpPr>
        <p:spPr bwMode="auto">
          <a:xfrm>
            <a:off x="84978" y="5157044"/>
            <a:ext cx="2399942" cy="830997"/>
          </a:xfrm>
          <a:prstGeom prst="rect">
            <a:avLst/>
          </a:prstGeom>
          <a:noFill/>
          <a:ln w="9525">
            <a:noFill/>
            <a:miter lim="800000"/>
            <a:headEnd/>
            <a:tailEnd/>
          </a:ln>
        </p:spPr>
        <p:txBody>
          <a:bodyPr wrap="square">
            <a:spAutoFit/>
          </a:bodyPr>
          <a:lstStyle/>
          <a:p>
            <a:r>
              <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p:txBody>
      </p:sp>
    </p:spTree>
    <p:extLst>
      <p:ext uri="{BB962C8B-B14F-4D97-AF65-F5344CB8AC3E}">
        <p14:creationId xmlns:p14="http://schemas.microsoft.com/office/powerpoint/2010/main" val="289829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55561E-6 2.77556E-17 L -0.08232 0.34676 " pathEditMode="relative" rAng="0" ptsTypes="AA">
                                      <p:cBhvr>
                                        <p:cTn id="20" dur="1000" fill="hold"/>
                                        <p:tgtEl>
                                          <p:spTgt spid="85"/>
                                        </p:tgtEl>
                                        <p:attrNameLst>
                                          <p:attrName>ppt_x</p:attrName>
                                          <p:attrName>ppt_y</p:attrName>
                                        </p:attrNameLst>
                                      </p:cBhvr>
                                      <p:rCtr x="-4116" y="17338"/>
                                    </p:animMotion>
                                  </p:childTnLst>
                                </p:cTn>
                              </p:par>
                              <p:par>
                                <p:cTn id="21" presetID="22" presetClass="entr" presetSubtype="1"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up)">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grpId="0" nodeType="clickEffect">
                                  <p:stCondLst>
                                    <p:cond delay="0"/>
                                  </p:stCondLst>
                                  <p:childTnLst>
                                    <p:animEffect transition="out" filter="fade">
                                      <p:cBhvr>
                                        <p:cTn id="27" dur="500" tmFilter="0, 0; .2, .5; .8, .5; 1, 0"/>
                                        <p:tgtEl>
                                          <p:spTgt spid="64"/>
                                        </p:tgtEl>
                                      </p:cBhvr>
                                    </p:animEffect>
                                    <p:animScale>
                                      <p:cBhvr>
                                        <p:cTn id="28" dur="250" autoRev="1" fill="hold"/>
                                        <p:tgtEl>
                                          <p:spTgt spid="64"/>
                                        </p:tgtEl>
                                      </p:cBhvr>
                                      <p:by x="105000" y="105000"/>
                                    </p:animScale>
                                  </p:childTnLst>
                                </p:cTn>
                              </p:par>
                            </p:childTnLst>
                          </p:cTn>
                        </p:par>
                        <p:par>
                          <p:cTn id="29" fill="hold">
                            <p:stCondLst>
                              <p:cond delay="1000"/>
                            </p:stCondLst>
                            <p:childTnLst>
                              <p:par>
                                <p:cTn id="30" presetID="42" presetClass="path" presetSubtype="0" accel="50000" decel="50000" fill="hold" grpId="2" nodeType="afterEffect">
                                  <p:stCondLst>
                                    <p:cond delay="0"/>
                                  </p:stCondLst>
                                  <p:childTnLst>
                                    <p:animMotion origin="layout" path="M -0.08206 0.425 L 0.00989 0.65 " pathEditMode="relative" rAng="0" ptsTypes="AA">
                                      <p:cBhvr>
                                        <p:cTn id="31" dur="1000" fill="hold"/>
                                        <p:tgtEl>
                                          <p:spTgt spid="85"/>
                                        </p:tgtEl>
                                        <p:attrNameLst>
                                          <p:attrName>ppt_x</p:attrName>
                                          <p:attrName>ppt_y</p:attrName>
                                        </p:attrNameLst>
                                      </p:cBhvr>
                                      <p:rCtr x="4598" y="11250"/>
                                    </p:animMotion>
                                  </p:childTnLst>
                                </p:cTn>
                              </p:par>
                              <p:par>
                                <p:cTn id="32" presetID="22" presetClass="entr" presetSubtype="1"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up)">
                                      <p:cBhvr>
                                        <p:cTn id="34" dur="500"/>
                                        <p:tgtEl>
                                          <p:spTgt spid="9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par>
                          <p:cTn id="39" fill="hold">
                            <p:stCondLst>
                              <p:cond delay="2500"/>
                            </p:stCondLst>
                            <p:childTnLst>
                              <p:par>
                                <p:cTn id="40" presetID="42" presetClass="path" presetSubtype="0" accel="50000" decel="50000" fill="hold" grpId="3" nodeType="afterEffect">
                                  <p:stCondLst>
                                    <p:cond delay="0"/>
                                  </p:stCondLst>
                                  <p:childTnLst>
                                    <p:animMotion origin="layout" path="M 0.00989 0.65 L 0.15043 0.69282 " pathEditMode="relative" rAng="0" ptsTypes="AA">
                                      <p:cBhvr>
                                        <p:cTn id="41" dur="1000" fill="hold"/>
                                        <p:tgtEl>
                                          <p:spTgt spid="85"/>
                                        </p:tgtEl>
                                        <p:attrNameLst>
                                          <p:attrName>ppt_x</p:attrName>
                                          <p:attrName>ppt_y</p:attrName>
                                        </p:attrNameLst>
                                      </p:cBhvr>
                                      <p:rCtr x="7020" y="2130"/>
                                    </p:animMotion>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par>
                          <p:cTn id="49" fill="hold">
                            <p:stCondLst>
                              <p:cond delay="4000"/>
                            </p:stCondLst>
                            <p:childTnLst>
                              <p:par>
                                <p:cTn id="50" presetID="42" presetClass="path" presetSubtype="0" accel="50000" decel="50000" fill="hold" grpId="4" nodeType="afterEffect">
                                  <p:stCondLst>
                                    <p:cond delay="0"/>
                                  </p:stCondLst>
                                  <p:childTnLst>
                                    <p:animMotion origin="layout" path="M 0.15043 0.69282 L 0.23964 0.60602 " pathEditMode="relative" rAng="0" ptsTypes="AA">
                                      <p:cBhvr>
                                        <p:cTn id="51" dur="1000" fill="hold"/>
                                        <p:tgtEl>
                                          <p:spTgt spid="85"/>
                                        </p:tgtEl>
                                        <p:attrNameLst>
                                          <p:attrName>ppt_x</p:attrName>
                                          <p:attrName>ppt_y</p:attrName>
                                        </p:attrNameLst>
                                      </p:cBhvr>
                                      <p:rCtr x="4454" y="-4352"/>
                                    </p:animMotion>
                                  </p:childTnLst>
                                </p:cTn>
                              </p:par>
                              <p:par>
                                <p:cTn id="52" presetID="22" presetClass="entr" presetSubtype="4"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down)">
                                      <p:cBhvr>
                                        <p:cTn id="54" dur="500"/>
                                        <p:tgtEl>
                                          <p:spTgt spid="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down)">
                                      <p:cBhvr>
                                        <p:cTn id="67" dur="500"/>
                                        <p:tgtEl>
                                          <p:spTgt spid="90"/>
                                        </p:tgtEl>
                                      </p:cBhvr>
                                    </p:animEffect>
                                  </p:childTnLst>
                                </p:cTn>
                              </p:par>
                            </p:childTnLst>
                          </p:cTn>
                        </p:par>
                        <p:par>
                          <p:cTn id="68" fill="hold">
                            <p:stCondLst>
                              <p:cond delay="1500"/>
                            </p:stCondLst>
                            <p:childTnLst>
                              <p:par>
                                <p:cTn id="69" presetID="22" presetClass="entr" presetSubtype="4" fill="hold" grpId="0"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wipe(down)">
                                      <p:cBhvr>
                                        <p:cTn id="71" dur="500"/>
                                        <p:tgtEl>
                                          <p:spTgt spid="91"/>
                                        </p:tgtEl>
                                      </p:cBhvr>
                                    </p:animEffect>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down)">
                                      <p:cBhvr>
                                        <p:cTn id="75" dur="500"/>
                                        <p:tgtEl>
                                          <p:spTgt spid="9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6" grpId="0"/>
      <p:bldP spid="64" grpId="0" animBg="1"/>
      <p:bldP spid="85" grpId="0" animBg="1"/>
      <p:bldP spid="85" grpId="1" animBg="1"/>
      <p:bldP spid="85" grpId="2" animBg="1"/>
      <p:bldP spid="85" grpId="3" animBg="1"/>
      <p:bldP spid="85" grpId="4" animBg="1"/>
      <p:bldP spid="86" grpId="0" animBg="1"/>
      <p:bldP spid="87" grpId="0" animBg="1"/>
      <p:bldP spid="88" grpId="0" animBg="1"/>
      <p:bldP spid="90" grpId="0" animBg="1"/>
      <p:bldP spid="91" grpId="0" animBg="1"/>
      <p:bldP spid="92" grpId="0" animBg="1"/>
      <p:bldP spid="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6AD5-A624-4B4B-9ECD-1D0D32CD3FA2}"/>
              </a:ext>
            </a:extLst>
          </p:cNvPr>
          <p:cNvSpPr>
            <a:spLocks noGrp="1"/>
          </p:cNvSpPr>
          <p:nvPr>
            <p:ph type="title"/>
          </p:nvPr>
        </p:nvSpPr>
        <p:spPr>
          <a:xfrm>
            <a:off x="4135900" y="2317729"/>
            <a:ext cx="10515600" cy="1325563"/>
          </a:xfrm>
        </p:spPr>
        <p:txBody>
          <a:bodyPr/>
          <a:lstStyle/>
          <a:p>
            <a:r>
              <a:rPr lang="en-US" dirty="0"/>
              <a:t>P</a:t>
            </a:r>
            <a:r>
              <a:rPr lang="en-US" altLang="zh-CN" dirty="0"/>
              <a:t>artition layer</a:t>
            </a:r>
            <a:endParaRPr lang="en-US" dirty="0"/>
          </a:p>
        </p:txBody>
      </p:sp>
    </p:spTree>
    <p:extLst>
      <p:ext uri="{BB962C8B-B14F-4D97-AF65-F5344CB8AC3E}">
        <p14:creationId xmlns:p14="http://schemas.microsoft.com/office/powerpoint/2010/main" val="249832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86" y="228600"/>
            <a:ext cx="11669713" cy="609398"/>
          </a:xfrm>
        </p:spPr>
        <p:txBody>
          <a:bodyPr>
            <a:normAutofit fontScale="90000"/>
          </a:bodyPr>
          <a:lstStyle/>
          <a:p>
            <a:r>
              <a:rPr lang="en-US" dirty="0"/>
              <a:t>Partition Layer – Scalable Object Index</a:t>
            </a:r>
          </a:p>
        </p:txBody>
      </p:sp>
      <p:sp>
        <p:nvSpPr>
          <p:cNvPr id="3" name="Content Placeholder 2"/>
          <p:cNvSpPr>
            <a:spLocks noGrp="1"/>
          </p:cNvSpPr>
          <p:nvPr>
            <p:ph idx="1"/>
          </p:nvPr>
        </p:nvSpPr>
        <p:spPr>
          <a:xfrm>
            <a:off x="520700" y="1447800"/>
            <a:ext cx="11489598" cy="5010602"/>
          </a:xfrm>
        </p:spPr>
        <p:txBody>
          <a:bodyPr>
            <a:normAutofit/>
          </a:bodyPr>
          <a:lstStyle/>
          <a:p>
            <a:pPr marL="0" indent="0">
              <a:buNone/>
            </a:pPr>
            <a:r>
              <a:rPr lang="en-US" dirty="0">
                <a:ea typeface="Segoe UI" pitchFamily="34" charset="0"/>
                <a:cs typeface="Segoe UI" pitchFamily="34" charset="0"/>
              </a:rPr>
              <a:t>Target:</a:t>
            </a:r>
          </a:p>
          <a:p>
            <a:pPr marL="0" indent="0">
              <a:buNone/>
            </a:pPr>
            <a:r>
              <a:rPr lang="en-US" dirty="0">
                <a:ea typeface="Segoe UI" pitchFamily="34" charset="0"/>
                <a:cs typeface="Segoe UI" pitchFamily="34" charset="0"/>
              </a:rPr>
              <a:t>100s of Billions of blobs, entities, messages across all accounts can be stored in a single stamp </a:t>
            </a:r>
          </a:p>
          <a:p>
            <a:pPr lvl="1"/>
            <a:r>
              <a:rPr lang="en-US" dirty="0">
                <a:ea typeface="Segoe UI" pitchFamily="34" charset="0"/>
                <a:cs typeface="Segoe UI" pitchFamily="34" charset="0"/>
              </a:rPr>
              <a:t>Need to efficiently enumerate, query, get, and update them</a:t>
            </a:r>
          </a:p>
          <a:p>
            <a:pPr lvl="1"/>
            <a:r>
              <a:rPr lang="en-US" dirty="0">
                <a:ea typeface="Segoe UI" pitchFamily="34" charset="0"/>
                <a:cs typeface="Segoe UI" pitchFamily="34" charset="0"/>
              </a:rPr>
              <a:t>Traffic pattern can be highly dynamic</a:t>
            </a:r>
          </a:p>
          <a:p>
            <a:pPr lvl="2"/>
            <a:r>
              <a:rPr lang="en-US" dirty="0">
                <a:ea typeface="Segoe UI" pitchFamily="34" charset="0"/>
                <a:cs typeface="Segoe UI" pitchFamily="34" charset="0"/>
              </a:rPr>
              <a:t>Hot objects, peak load, traffic bursts, </a:t>
            </a:r>
            <a:r>
              <a:rPr lang="en-US" dirty="0" err="1">
                <a:ea typeface="Segoe UI" pitchFamily="34" charset="0"/>
                <a:cs typeface="Segoe UI" pitchFamily="34" charset="0"/>
              </a:rPr>
              <a:t>etc</a:t>
            </a:r>
            <a:endParaRPr lang="en-US" dirty="0">
              <a:ea typeface="Segoe UI" pitchFamily="34" charset="0"/>
              <a:cs typeface="Segoe UI" pitchFamily="34" charset="0"/>
            </a:endParaRPr>
          </a:p>
          <a:p>
            <a:endParaRPr lang="en-US" dirty="0">
              <a:ea typeface="Segoe UI" pitchFamily="34" charset="0"/>
              <a:cs typeface="Segoe UI" pitchFamily="34" charset="0"/>
            </a:endParaRPr>
          </a:p>
          <a:p>
            <a:r>
              <a:rPr lang="en-US" dirty="0">
                <a:solidFill>
                  <a:srgbClr val="C00000"/>
                </a:solidFill>
                <a:ea typeface="Segoe UI" pitchFamily="34" charset="0"/>
                <a:cs typeface="Segoe UI" pitchFamily="34" charset="0"/>
              </a:rPr>
              <a:t>Need a scalable index for the objects that can</a:t>
            </a:r>
          </a:p>
          <a:p>
            <a:pPr lvl="1"/>
            <a:r>
              <a:rPr lang="en-US" dirty="0">
                <a:solidFill>
                  <a:srgbClr val="C00000"/>
                </a:solidFill>
                <a:ea typeface="Segoe UI" pitchFamily="34" charset="0"/>
                <a:cs typeface="Segoe UI" pitchFamily="34" charset="0"/>
              </a:rPr>
              <a:t>Spread the index across 100s of servers</a:t>
            </a:r>
          </a:p>
          <a:p>
            <a:pPr lvl="1"/>
            <a:r>
              <a:rPr lang="en-US" dirty="0">
                <a:solidFill>
                  <a:srgbClr val="C00000"/>
                </a:solidFill>
                <a:ea typeface="Segoe UI" pitchFamily="34" charset="0"/>
                <a:cs typeface="Segoe UI" pitchFamily="34" charset="0"/>
              </a:rPr>
              <a:t>Dynamically load balance</a:t>
            </a:r>
          </a:p>
          <a:p>
            <a:pPr lvl="2"/>
            <a:r>
              <a:rPr lang="en-US" dirty="0">
                <a:solidFill>
                  <a:srgbClr val="C00000"/>
                </a:solidFill>
                <a:ea typeface="Segoe UI" pitchFamily="34" charset="0"/>
                <a:cs typeface="Segoe UI" pitchFamily="34" charset="0"/>
              </a:rPr>
              <a:t>Dynamically change what servers are serving each part of the index based on load</a:t>
            </a:r>
          </a:p>
        </p:txBody>
      </p:sp>
    </p:spTree>
    <p:extLst>
      <p:ext uri="{BB962C8B-B14F-4D97-AF65-F5344CB8AC3E}">
        <p14:creationId xmlns:p14="http://schemas.microsoft.com/office/powerpoint/2010/main" val="375918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6400-9118-4053-A859-799B0A438E2B}"/>
              </a:ext>
            </a:extLst>
          </p:cNvPr>
          <p:cNvSpPr>
            <a:spLocks noGrp="1"/>
          </p:cNvSpPr>
          <p:nvPr>
            <p:ph type="title"/>
          </p:nvPr>
        </p:nvSpPr>
        <p:spPr/>
        <p:txBody>
          <a:bodyPr/>
          <a:lstStyle/>
          <a:p>
            <a:r>
              <a:rPr lang="en-US" dirty="0"/>
              <a:t>Scalable Object Table via Partitioning</a:t>
            </a:r>
          </a:p>
        </p:txBody>
      </p:sp>
      <p:sp>
        <p:nvSpPr>
          <p:cNvPr id="3" name="Content Placeholder 2">
            <a:extLst>
              <a:ext uri="{FF2B5EF4-FFF2-40B4-BE49-F238E27FC236}">
                <a16:creationId xmlns:a16="http://schemas.microsoft.com/office/drawing/2014/main" id="{32DEEDF0-026F-4005-B331-FAC8F1D5C536}"/>
              </a:ext>
            </a:extLst>
          </p:cNvPr>
          <p:cNvSpPr>
            <a:spLocks noGrp="1"/>
          </p:cNvSpPr>
          <p:nvPr>
            <p:ph idx="1"/>
          </p:nvPr>
        </p:nvSpPr>
        <p:spPr>
          <a:xfrm>
            <a:off x="776206" y="1507910"/>
            <a:ext cx="10515600" cy="4351338"/>
          </a:xfrm>
        </p:spPr>
        <p:txBody>
          <a:bodyPr/>
          <a:lstStyle/>
          <a:p>
            <a:r>
              <a:rPr lang="en-US" dirty="0">
                <a:ea typeface="Segoe UI" pitchFamily="34" charset="0"/>
                <a:cs typeface="Segoe UI" pitchFamily="34" charset="0"/>
              </a:rPr>
              <a:t>Partition Layer maintains an internal Object Table for each data abstraction:</a:t>
            </a:r>
          </a:p>
          <a:p>
            <a:pPr marL="0" indent="0">
              <a:buNone/>
            </a:pPr>
            <a:r>
              <a:rPr lang="en-US" dirty="0">
                <a:ea typeface="Segoe UI" pitchFamily="34" charset="0"/>
                <a:cs typeface="Segoe UI" pitchFamily="34" charset="0"/>
              </a:rPr>
              <a:t>	</a:t>
            </a:r>
            <a:r>
              <a:rPr lang="en-US" sz="2000" dirty="0">
                <a:ea typeface="Segoe UI" pitchFamily="34" charset="0"/>
                <a:cs typeface="Segoe UI" pitchFamily="34" charset="0"/>
              </a:rPr>
              <a:t>The Account Table</a:t>
            </a:r>
          </a:p>
          <a:p>
            <a:pPr marL="0" indent="0">
              <a:buNone/>
            </a:pPr>
            <a:r>
              <a:rPr lang="en-US" sz="2000" dirty="0">
                <a:ea typeface="Segoe UI" pitchFamily="34" charset="0"/>
                <a:cs typeface="Segoe UI" pitchFamily="34" charset="0"/>
              </a:rPr>
              <a:t>	The Blob Table </a:t>
            </a:r>
          </a:p>
          <a:p>
            <a:pPr marL="0" indent="0">
              <a:buNone/>
            </a:pPr>
            <a:r>
              <a:rPr lang="en-US" sz="2000" dirty="0">
                <a:ea typeface="Segoe UI" pitchFamily="34" charset="0"/>
                <a:cs typeface="Segoe UI" pitchFamily="34" charset="0"/>
              </a:rPr>
              <a:t>	…</a:t>
            </a:r>
          </a:p>
          <a:p>
            <a:r>
              <a:rPr lang="en-US" dirty="0">
                <a:ea typeface="Segoe UI" pitchFamily="34" charset="0"/>
                <a:cs typeface="Segoe UI" pitchFamily="34" charset="0"/>
              </a:rPr>
              <a:t>Object Table is dynamically split into thousands of Index </a:t>
            </a:r>
            <a:r>
              <a:rPr lang="en-US" dirty="0" err="1">
                <a:ea typeface="Segoe UI" pitchFamily="34" charset="0"/>
                <a:cs typeface="Segoe UI" pitchFamily="34" charset="0"/>
              </a:rPr>
              <a:t>RangePartitions</a:t>
            </a:r>
            <a:r>
              <a:rPr lang="en-US" dirty="0">
                <a:ea typeface="Segoe UI" pitchFamily="34" charset="0"/>
                <a:cs typeface="Segoe UI" pitchFamily="34" charset="0"/>
              </a:rPr>
              <a:t> based on load.</a:t>
            </a:r>
          </a:p>
          <a:p>
            <a:r>
              <a:rPr lang="en-US" dirty="0" err="1">
                <a:ea typeface="Segoe UI" pitchFamily="34" charset="0"/>
                <a:cs typeface="Segoe UI" pitchFamily="34" charset="0"/>
              </a:rPr>
              <a:t>RangePartitions</a:t>
            </a:r>
            <a:r>
              <a:rPr lang="en-US" dirty="0">
                <a:ea typeface="Segoe UI" pitchFamily="34" charset="0"/>
                <a:cs typeface="Segoe UI" pitchFamily="34" charset="0"/>
              </a:rPr>
              <a:t> are automatically load balanced across servers to quickly adapt to changes in load</a:t>
            </a:r>
          </a:p>
          <a:p>
            <a:endParaRPr lang="en-US" dirty="0">
              <a:ea typeface="Segoe UI" pitchFamily="34" charset="0"/>
              <a:cs typeface="Segoe UI" pitchFamily="34" charset="0"/>
            </a:endParaRPr>
          </a:p>
          <a:p>
            <a:endParaRPr lang="en-US" dirty="0">
              <a:ea typeface="Segoe UI" pitchFamily="34" charset="0"/>
              <a:cs typeface="Segoe UI" pitchFamily="34" charset="0"/>
            </a:endParaRPr>
          </a:p>
          <a:p>
            <a:pPr marL="0" indent="0">
              <a:buNone/>
            </a:pPr>
            <a:endParaRPr lang="en-US" dirty="0">
              <a:ea typeface="Segoe UI" pitchFamily="34" charset="0"/>
              <a:cs typeface="Segoe UI" pitchFamily="34" charset="0"/>
            </a:endParaRPr>
          </a:p>
          <a:p>
            <a:endParaRPr lang="en-US" dirty="0"/>
          </a:p>
        </p:txBody>
      </p:sp>
    </p:spTree>
    <p:extLst>
      <p:ext uri="{BB962C8B-B14F-4D97-AF65-F5344CB8AC3E}">
        <p14:creationId xmlns:p14="http://schemas.microsoft.com/office/powerpoint/2010/main" val="92895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823F-2EB1-47AC-BE31-5362E886E23D}"/>
              </a:ext>
            </a:extLst>
          </p:cNvPr>
          <p:cNvSpPr>
            <a:spLocks noGrp="1"/>
          </p:cNvSpPr>
          <p:nvPr>
            <p:ph type="title"/>
          </p:nvPr>
        </p:nvSpPr>
        <p:spPr>
          <a:xfrm>
            <a:off x="838200" y="-41805"/>
            <a:ext cx="10515600" cy="1325563"/>
          </a:xfrm>
        </p:spPr>
        <p:txBody>
          <a:bodyPr>
            <a:normAutofit/>
          </a:bodyPr>
          <a:lstStyle/>
          <a:p>
            <a:r>
              <a:rPr lang="en-US" sz="2000" dirty="0">
                <a:hlinkClick r:id="rId2"/>
              </a:rPr>
              <a:t>https://ty1prdstr08a.stamp-diagnostics.store.core.windows.net/#/XTable/TablesSummary</a:t>
            </a:r>
            <a:r>
              <a:rPr lang="en-US" sz="2000" dirty="0"/>
              <a:t> </a:t>
            </a:r>
          </a:p>
        </p:txBody>
      </p:sp>
      <p:sp>
        <p:nvSpPr>
          <p:cNvPr id="9" name="Content Placeholder 8">
            <a:extLst>
              <a:ext uri="{FF2B5EF4-FFF2-40B4-BE49-F238E27FC236}">
                <a16:creationId xmlns:a16="http://schemas.microsoft.com/office/drawing/2014/main" id="{75182C51-9224-4AA1-9927-7132CFCF7CB4}"/>
              </a:ext>
            </a:extLst>
          </p:cNvPr>
          <p:cNvSpPr>
            <a:spLocks noGrp="1"/>
          </p:cNvSpPr>
          <p:nvPr>
            <p:ph idx="1"/>
          </p:nvPr>
        </p:nvSpPr>
        <p:spPr>
          <a:xfrm>
            <a:off x="838200" y="1825625"/>
            <a:ext cx="3797807" cy="4351338"/>
          </a:xfrm>
        </p:spPr>
        <p:txBody>
          <a:bodyPr>
            <a:normAutofit/>
          </a:bodyPr>
          <a:lstStyle/>
          <a:p>
            <a:endParaRPr lang="en-US" sz="2000"/>
          </a:p>
        </p:txBody>
      </p:sp>
      <p:pic>
        <p:nvPicPr>
          <p:cNvPr id="7" name="Content Placeholder 3">
            <a:extLst>
              <a:ext uri="{FF2B5EF4-FFF2-40B4-BE49-F238E27FC236}">
                <a16:creationId xmlns:a16="http://schemas.microsoft.com/office/drawing/2014/main" id="{77FAD717-335A-4DB1-95A1-CEFF2B209D57}"/>
              </a:ext>
            </a:extLst>
          </p:cNvPr>
          <p:cNvPicPr>
            <a:picLocks noChangeAspect="1"/>
          </p:cNvPicPr>
          <p:nvPr/>
        </p:nvPicPr>
        <p:blipFill rotWithShape="1">
          <a:blip r:embed="rId3"/>
          <a:srcRect r="15388" b="1"/>
          <a:stretch/>
        </p:blipFill>
        <p:spPr>
          <a:xfrm>
            <a:off x="838200" y="868891"/>
            <a:ext cx="9967354" cy="6832382"/>
          </a:xfrm>
          <a:prstGeom prst="rect">
            <a:avLst/>
          </a:prstGeom>
        </p:spPr>
      </p:pic>
    </p:spTree>
    <p:extLst>
      <p:ext uri="{BB962C8B-B14F-4D97-AF65-F5344CB8AC3E}">
        <p14:creationId xmlns:p14="http://schemas.microsoft.com/office/powerpoint/2010/main" val="3506397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2A01-C0AD-436C-BBA7-2A8E37AB21D6}"/>
              </a:ext>
            </a:extLst>
          </p:cNvPr>
          <p:cNvSpPr>
            <a:spLocks noGrp="1"/>
          </p:cNvSpPr>
          <p:nvPr>
            <p:ph type="title"/>
          </p:nvPr>
        </p:nvSpPr>
        <p:spPr/>
        <p:txBody>
          <a:bodyPr/>
          <a:lstStyle/>
          <a:p>
            <a:r>
              <a:rPr lang="en-US" dirty="0"/>
              <a:t>Partition Layer Architecture</a:t>
            </a:r>
          </a:p>
        </p:txBody>
      </p:sp>
      <p:pic>
        <p:nvPicPr>
          <p:cNvPr id="4" name="Content Placeholder 3">
            <a:extLst>
              <a:ext uri="{FF2B5EF4-FFF2-40B4-BE49-F238E27FC236}">
                <a16:creationId xmlns:a16="http://schemas.microsoft.com/office/drawing/2014/main" id="{C3D6A734-26D9-4162-B761-043A7B118B85}"/>
              </a:ext>
            </a:extLst>
          </p:cNvPr>
          <p:cNvPicPr>
            <a:picLocks noGrp="1" noChangeAspect="1"/>
          </p:cNvPicPr>
          <p:nvPr>
            <p:ph idx="1"/>
          </p:nvPr>
        </p:nvPicPr>
        <p:blipFill>
          <a:blip r:embed="rId3"/>
          <a:stretch>
            <a:fillRect/>
          </a:stretch>
        </p:blipFill>
        <p:spPr>
          <a:xfrm>
            <a:off x="1873528" y="1469163"/>
            <a:ext cx="8014390" cy="5138537"/>
          </a:xfrm>
          <a:prstGeom prst="rect">
            <a:avLst/>
          </a:prstGeom>
        </p:spPr>
      </p:pic>
      <p:sp>
        <p:nvSpPr>
          <p:cNvPr id="5" name="Rectangle 4">
            <a:extLst>
              <a:ext uri="{FF2B5EF4-FFF2-40B4-BE49-F238E27FC236}">
                <a16:creationId xmlns:a16="http://schemas.microsoft.com/office/drawing/2014/main" id="{0AA479A6-88D2-4BBE-BE29-6AEFFB81A2FF}"/>
              </a:ext>
            </a:extLst>
          </p:cNvPr>
          <p:cNvSpPr/>
          <p:nvPr/>
        </p:nvSpPr>
        <p:spPr>
          <a:xfrm>
            <a:off x="5780868" y="2642461"/>
            <a:ext cx="1774556" cy="97639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F59F3E05-3947-4601-A7B3-AA7E12492D67}"/>
              </a:ext>
            </a:extLst>
          </p:cNvPr>
          <p:cNvSpPr/>
          <p:nvPr/>
        </p:nvSpPr>
        <p:spPr>
          <a:xfrm>
            <a:off x="4153546" y="4586125"/>
            <a:ext cx="1627322" cy="976393"/>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30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281" y="-22191"/>
            <a:ext cx="10515600" cy="1325563"/>
          </a:xfrm>
        </p:spPr>
        <p:txBody>
          <a:bodyPr>
            <a:normAutofit/>
          </a:bodyPr>
          <a:lstStyle/>
          <a:p>
            <a:r>
              <a:rPr lang="en-US" sz="4000" dirty="0"/>
              <a:t>Each RangePartition – Log Structured Merge-Tree </a:t>
            </a:r>
          </a:p>
        </p:txBody>
      </p:sp>
      <p:sp>
        <p:nvSpPr>
          <p:cNvPr id="19" name="Rectangle 18"/>
          <p:cNvSpPr/>
          <p:nvPr/>
        </p:nvSpPr>
        <p:spPr bwMode="auto">
          <a:xfrm>
            <a:off x="766519" y="3587262"/>
            <a:ext cx="10805746"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58" name="Group 57"/>
          <p:cNvGrpSpPr/>
          <p:nvPr/>
        </p:nvGrpSpPr>
        <p:grpSpPr>
          <a:xfrm>
            <a:off x="5646677" y="3681839"/>
            <a:ext cx="5646792"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a:solidFill>
                    <a:schemeClr val="accent1">
                      <a:lumMod val="50000"/>
                    </a:schemeClr>
                  </a:solidFill>
                  <a:effectLst>
                    <a:outerShdw blurRad="38100" dist="38100" dir="2700000" algn="tl">
                      <a:srgbClr val="000000">
                        <a:alpha val="43137"/>
                      </a:srgbClr>
                    </a:outerShdw>
                  </a:effectLst>
                </a:rPr>
                <a:t>File Table</a:t>
              </a: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a:solidFill>
                    <a:schemeClr val="accent1">
                      <a:lumMod val="50000"/>
                    </a:schemeClr>
                  </a:solidFill>
                  <a:effectLst>
                    <a:outerShdw blurRad="38100" dist="38100" dir="2700000" algn="tl">
                      <a:srgbClr val="000000">
                        <a:alpha val="43137"/>
                      </a:srgbClr>
                    </a:outerShdw>
                  </a:effectLst>
                </a:rPr>
                <a:t>File Table</a:t>
              </a: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a:solidFill>
                    <a:schemeClr val="accent1">
                      <a:lumMod val="50000"/>
                    </a:schemeClr>
                  </a:solidFill>
                  <a:effectLst>
                    <a:outerShdw blurRad="38100" dist="38100" dir="2700000" algn="tl">
                      <a:srgbClr val="000000">
                        <a:alpha val="43137"/>
                      </a:srgbClr>
                    </a:outerShdw>
                  </a:effectLst>
                </a:rPr>
                <a:t>File Table</a:t>
              </a:r>
            </a:p>
          </p:txBody>
        </p:sp>
        <p:sp>
          <p:nvSpPr>
            <p:cNvPr id="11" name="TextBox 10"/>
            <p:cNvSpPr txBox="1"/>
            <p:nvPr/>
          </p:nvSpPr>
          <p:spPr>
            <a:xfrm>
              <a:off x="7502899" y="3681839"/>
              <a:ext cx="2152256"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Blob Data</a:t>
              </a: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Blob Data</a:t>
              </a: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Blob Data</a:t>
              </a:r>
            </a:p>
          </p:txBody>
        </p:sp>
        <p:sp>
          <p:nvSpPr>
            <p:cNvPr id="16" name="TextBox 15"/>
            <p:cNvSpPr txBox="1"/>
            <p:nvPr/>
          </p:nvSpPr>
          <p:spPr>
            <a:xfrm>
              <a:off x="7502899" y="4950915"/>
              <a:ext cx="2172582"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Blob Data Stream</a:t>
              </a:r>
            </a:p>
          </p:txBody>
        </p:sp>
      </p:grpSp>
      <p:sp>
        <p:nvSpPr>
          <p:cNvPr id="17" name="Rectangle 16"/>
          <p:cNvSpPr/>
          <p:nvPr/>
        </p:nvSpPr>
        <p:spPr bwMode="auto">
          <a:xfrm>
            <a:off x="1221362" y="4147883"/>
            <a:ext cx="3510485"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Commit Log Stream</a:t>
            </a:r>
          </a:p>
        </p:txBody>
      </p:sp>
      <p:sp>
        <p:nvSpPr>
          <p:cNvPr id="18" name="Rectangle 17"/>
          <p:cNvSpPr/>
          <p:nvPr/>
        </p:nvSpPr>
        <p:spPr bwMode="auto">
          <a:xfrm>
            <a:off x="1221361" y="5232293"/>
            <a:ext cx="2582206"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Metadata log Stream</a:t>
            </a:r>
          </a:p>
        </p:txBody>
      </p:sp>
      <p:sp>
        <p:nvSpPr>
          <p:cNvPr id="20" name="TextBox 19"/>
          <p:cNvSpPr txBox="1"/>
          <p:nvPr/>
        </p:nvSpPr>
        <p:spPr>
          <a:xfrm>
            <a:off x="782285" y="3587262"/>
            <a:ext cx="4393895" cy="430887"/>
          </a:xfrm>
          <a:prstGeom prst="rect">
            <a:avLst/>
          </a:prstGeom>
          <a:noFill/>
        </p:spPr>
        <p:txBody>
          <a:bodyPr wrap="none" lIns="0" tIns="0" rIns="0" bIns="0" rtlCol="0">
            <a:spAutoFit/>
          </a:bodyPr>
          <a:lstStyle/>
          <a:p>
            <a:r>
              <a:rPr lang="en-US" sz="2800" dirty="0">
                <a:gradFill>
                  <a:gsLst>
                    <a:gs pos="0">
                      <a:schemeClr val="tx1"/>
                    </a:gs>
                    <a:gs pos="86000">
                      <a:schemeClr val="tx1"/>
                    </a:gs>
                  </a:gsLst>
                  <a:lin ang="5400000" scaled="0"/>
                </a:gradFill>
              </a:rPr>
              <a:t>Persistent Data (Stream Layer)</a:t>
            </a:r>
          </a:p>
        </p:txBody>
      </p:sp>
      <p:grpSp>
        <p:nvGrpSpPr>
          <p:cNvPr id="65" name="Group 64"/>
          <p:cNvGrpSpPr/>
          <p:nvPr/>
        </p:nvGrpSpPr>
        <p:grpSpPr>
          <a:xfrm>
            <a:off x="2639423" y="1690875"/>
            <a:ext cx="1067083"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276999"/>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Row Cache</a:t>
              </a:r>
            </a:p>
          </p:txBody>
        </p:sp>
      </p:grpSp>
      <p:grpSp>
        <p:nvGrpSpPr>
          <p:cNvPr id="66" name="Group 65"/>
          <p:cNvGrpSpPr/>
          <p:nvPr/>
        </p:nvGrpSpPr>
        <p:grpSpPr>
          <a:xfrm>
            <a:off x="3905861" y="2123297"/>
            <a:ext cx="4451709"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276999"/>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4" name="TextBox 43"/>
            <p:cNvSpPr txBox="1"/>
            <p:nvPr/>
          </p:nvSpPr>
          <p:spPr>
            <a:xfrm>
              <a:off x="5367298" y="2138703"/>
              <a:ext cx="1314850" cy="276999"/>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6" name="TextBox 45"/>
            <p:cNvSpPr txBox="1"/>
            <p:nvPr/>
          </p:nvSpPr>
          <p:spPr>
            <a:xfrm>
              <a:off x="7041131" y="2123296"/>
              <a:ext cx="1314850" cy="276999"/>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Load Metrics</a:t>
              </a:r>
            </a:p>
          </p:txBody>
        </p:sp>
      </p:grpSp>
      <p:grpSp>
        <p:nvGrpSpPr>
          <p:cNvPr id="59" name="Group 58"/>
          <p:cNvGrpSpPr/>
          <p:nvPr/>
        </p:nvGrpSpPr>
        <p:grpSpPr>
          <a:xfrm>
            <a:off x="1047873" y="1389186"/>
            <a:ext cx="7833946" cy="1837589"/>
            <a:chOff x="1046285" y="1389185"/>
            <a:chExt cx="7833946"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Memory Table</a:t>
              </a:r>
            </a:p>
          </p:txBody>
        </p:sp>
        <p:sp>
          <p:nvSpPr>
            <p:cNvPr id="47" name="TextBox 46"/>
            <p:cNvSpPr txBox="1"/>
            <p:nvPr/>
          </p:nvSpPr>
          <p:spPr>
            <a:xfrm>
              <a:off x="6843241" y="1401416"/>
              <a:ext cx="2009012" cy="430887"/>
            </a:xfrm>
            <a:prstGeom prst="rect">
              <a:avLst/>
            </a:prstGeom>
            <a:noFill/>
          </p:spPr>
          <p:txBody>
            <a:bodyPr wrap="none" lIns="0" tIns="0" rIns="0" bIns="0" rtlCol="0">
              <a:spAutoFit/>
            </a:bodyPr>
            <a:lstStyle/>
            <a:p>
              <a:r>
                <a:rPr lang="en-US" sz="2800" dirty="0">
                  <a:gradFill>
                    <a:gsLst>
                      <a:gs pos="0">
                        <a:schemeClr val="tx1"/>
                      </a:gs>
                      <a:gs pos="86000">
                        <a:schemeClr val="tx1"/>
                      </a:gs>
                    </a:gsLst>
                    <a:lin ang="5400000" scaled="0"/>
                  </a:gradFill>
                </a:rPr>
                <a:t>Memory Data</a:t>
              </a:r>
            </a:p>
          </p:txBody>
        </p:sp>
      </p:grpSp>
      <p:grpSp>
        <p:nvGrpSpPr>
          <p:cNvPr id="34" name="Group 33"/>
          <p:cNvGrpSpPr/>
          <p:nvPr/>
        </p:nvGrpSpPr>
        <p:grpSpPr>
          <a:xfrm>
            <a:off x="414826" y="837998"/>
            <a:ext cx="2289214"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a:solidFill>
                    <a:schemeClr val="accent2">
                      <a:lumMod val="50000"/>
                    </a:schemeClr>
                  </a:solidFill>
                </a:rPr>
                <a:t>Writes</a:t>
              </a:r>
            </a:p>
          </p:txBody>
        </p:sp>
      </p:grpSp>
      <p:grpSp>
        <p:nvGrpSpPr>
          <p:cNvPr id="37" name="Group 36"/>
          <p:cNvGrpSpPr/>
          <p:nvPr/>
        </p:nvGrpSpPr>
        <p:grpSpPr>
          <a:xfrm>
            <a:off x="4605504" y="794025"/>
            <a:ext cx="4687211" cy="2793237"/>
            <a:chOff x="4603915" y="794024"/>
            <a:chExt cx="4687211" cy="2793237"/>
          </a:xfrm>
        </p:grpSpPr>
        <p:sp>
          <p:nvSpPr>
            <p:cNvPr id="67" name="TextBox 66"/>
            <p:cNvSpPr txBox="1"/>
            <p:nvPr/>
          </p:nvSpPr>
          <p:spPr>
            <a:xfrm>
              <a:off x="4725456" y="1003620"/>
              <a:ext cx="1648674" cy="307777"/>
            </a:xfrm>
            <a:prstGeom prst="rect">
              <a:avLst/>
            </a:prstGeom>
            <a:noFill/>
          </p:spPr>
          <p:txBody>
            <a:bodyPr wrap="square" lIns="0" tIns="0" rIns="0" bIns="0" rtlCol="0">
              <a:spAutoFit/>
            </a:bodyPr>
            <a:lstStyle/>
            <a:p>
              <a:pPr algn="ctr"/>
              <a:r>
                <a:rPr lang="en-US" sz="2000" b="1" dirty="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905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4754-A89E-4DC8-9733-AD6007BD6C3E}"/>
              </a:ext>
            </a:extLst>
          </p:cNvPr>
          <p:cNvSpPr>
            <a:spLocks noGrp="1"/>
          </p:cNvSpPr>
          <p:nvPr>
            <p:ph type="title"/>
          </p:nvPr>
        </p:nvSpPr>
        <p:spPr>
          <a:xfrm>
            <a:off x="496957" y="336825"/>
            <a:ext cx="9823174" cy="688423"/>
          </a:xfrm>
        </p:spPr>
        <p:txBody>
          <a:bodyPr>
            <a:normAutofit fontScale="90000"/>
          </a:bodyPr>
          <a:lstStyle/>
          <a:p>
            <a:r>
              <a:rPr lang="en-US" dirty="0"/>
              <a:t>A sample for range partition </a:t>
            </a:r>
          </a:p>
        </p:txBody>
      </p:sp>
      <p:sp>
        <p:nvSpPr>
          <p:cNvPr id="3" name="Content Placeholder 2">
            <a:extLst>
              <a:ext uri="{FF2B5EF4-FFF2-40B4-BE49-F238E27FC236}">
                <a16:creationId xmlns:a16="http://schemas.microsoft.com/office/drawing/2014/main" id="{081C329F-E9B5-40FE-8D3C-4138ABC9D1C6}"/>
              </a:ext>
            </a:extLst>
          </p:cNvPr>
          <p:cNvSpPr>
            <a:spLocks noGrp="1"/>
          </p:cNvSpPr>
          <p:nvPr>
            <p:ph idx="1"/>
          </p:nvPr>
        </p:nvSpPr>
        <p:spPr>
          <a:xfrm>
            <a:off x="496957" y="1169642"/>
            <a:ext cx="10515600" cy="4351338"/>
          </a:xfrm>
        </p:spPr>
        <p:txBody>
          <a:bodyPr>
            <a:normAutofit/>
          </a:bodyPr>
          <a:lstStyle/>
          <a:p>
            <a:r>
              <a:rPr lang="en-US" dirty="0">
                <a:hlinkClick r:id="rId3"/>
              </a:rPr>
              <a:t>http://sqlserverdisks.blob.core.windows.net/vhds/2012r220170504150505.vhd?comp=page&amp;se=9999-01-01&amp;sk=system-1&amp;sp=rw&amp;sr=b&amp;sv=2014-02-14&amp;timeout=10</a:t>
            </a:r>
            <a:r>
              <a:rPr lang="en-US" dirty="0"/>
              <a:t> </a:t>
            </a:r>
          </a:p>
          <a:p>
            <a:r>
              <a:rPr lang="en-US" dirty="0"/>
              <a:t>Table server name: ms-ty1prdstr01a$xtableserver_in_79</a:t>
            </a:r>
          </a:p>
          <a:p>
            <a:r>
              <a:rPr lang="en-US" dirty="0"/>
              <a:t>Range partition name: xblobobjects!20180724022233_48c77199-73b9-410d-bacd-0a36d217a234</a:t>
            </a:r>
            <a:endParaRPr lang="en-US" sz="2000" dirty="0"/>
          </a:p>
        </p:txBody>
      </p:sp>
      <p:pic>
        <p:nvPicPr>
          <p:cNvPr id="5" name="Picture 4">
            <a:extLst>
              <a:ext uri="{FF2B5EF4-FFF2-40B4-BE49-F238E27FC236}">
                <a16:creationId xmlns:a16="http://schemas.microsoft.com/office/drawing/2014/main" id="{4CD0BB2A-5F5D-4F11-AD99-EEA13C7566D3}"/>
              </a:ext>
            </a:extLst>
          </p:cNvPr>
          <p:cNvPicPr>
            <a:picLocks noChangeAspect="1"/>
          </p:cNvPicPr>
          <p:nvPr/>
        </p:nvPicPr>
        <p:blipFill>
          <a:blip r:embed="rId4"/>
          <a:stretch>
            <a:fillRect/>
          </a:stretch>
        </p:blipFill>
        <p:spPr>
          <a:xfrm>
            <a:off x="248479" y="1931064"/>
            <a:ext cx="11861704" cy="4151684"/>
          </a:xfrm>
          <a:prstGeom prst="rect">
            <a:avLst/>
          </a:prstGeom>
        </p:spPr>
      </p:pic>
      <p:pic>
        <p:nvPicPr>
          <p:cNvPr id="6" name="Picture 5">
            <a:extLst>
              <a:ext uri="{FF2B5EF4-FFF2-40B4-BE49-F238E27FC236}">
                <a16:creationId xmlns:a16="http://schemas.microsoft.com/office/drawing/2014/main" id="{F016BCD4-40AE-4956-A349-546C71857955}"/>
              </a:ext>
            </a:extLst>
          </p:cNvPr>
          <p:cNvPicPr>
            <a:picLocks noChangeAspect="1"/>
          </p:cNvPicPr>
          <p:nvPr/>
        </p:nvPicPr>
        <p:blipFill>
          <a:blip r:embed="rId5"/>
          <a:stretch>
            <a:fillRect/>
          </a:stretch>
        </p:blipFill>
        <p:spPr>
          <a:xfrm>
            <a:off x="83331" y="5387098"/>
            <a:ext cx="12192000" cy="1391299"/>
          </a:xfrm>
          <a:prstGeom prst="rect">
            <a:avLst/>
          </a:prstGeom>
        </p:spPr>
      </p:pic>
    </p:spTree>
    <p:extLst>
      <p:ext uri="{BB962C8B-B14F-4D97-AF65-F5344CB8AC3E}">
        <p14:creationId xmlns:p14="http://schemas.microsoft.com/office/powerpoint/2010/main" val="279668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7B47-AB94-470D-88E4-453A04B5BE5B}"/>
              </a:ext>
            </a:extLst>
          </p:cNvPr>
          <p:cNvSpPr>
            <a:spLocks noGrp="1"/>
          </p:cNvSpPr>
          <p:nvPr>
            <p:ph type="title"/>
          </p:nvPr>
        </p:nvSpPr>
        <p:spPr>
          <a:xfrm>
            <a:off x="0" y="-58531"/>
            <a:ext cx="10515600" cy="1325563"/>
          </a:xfrm>
        </p:spPr>
        <p:txBody>
          <a:bodyPr>
            <a:normAutofit/>
          </a:bodyPr>
          <a:lstStyle/>
          <a:p>
            <a:r>
              <a:rPr lang="en-US" sz="2400" dirty="0"/>
              <a:t>    Throttling errors due to memory table buffer full</a:t>
            </a:r>
          </a:p>
        </p:txBody>
      </p:sp>
      <p:sp>
        <p:nvSpPr>
          <p:cNvPr id="3" name="Content Placeholder 2">
            <a:extLst>
              <a:ext uri="{FF2B5EF4-FFF2-40B4-BE49-F238E27FC236}">
                <a16:creationId xmlns:a16="http://schemas.microsoft.com/office/drawing/2014/main" id="{B0491F92-AFA2-4A45-8B5A-FABCDB7EFABF}"/>
              </a:ext>
            </a:extLst>
          </p:cNvPr>
          <p:cNvSpPr>
            <a:spLocks noGrp="1"/>
          </p:cNvSpPr>
          <p:nvPr>
            <p:ph sz="half" idx="1"/>
          </p:nvPr>
        </p:nvSpPr>
        <p:spPr>
          <a:xfrm>
            <a:off x="745435" y="3087893"/>
            <a:ext cx="10933043" cy="3404981"/>
          </a:xfrm>
        </p:spPr>
        <p:txBody>
          <a:bodyPr>
            <a:normAutofit fontScale="47500" lnSpcReduction="20000"/>
          </a:bodyPr>
          <a:lstStyle/>
          <a:p>
            <a:pPr marL="0" marR="0" indent="0">
              <a:spcBef>
                <a:spcPts val="0"/>
              </a:spcBef>
              <a:spcAft>
                <a:spcPts val="0"/>
              </a:spcAft>
              <a:buNone/>
            </a:pPr>
            <a:r>
              <a:rPr lang="en-US" sz="2500" b="1" cap="small" dirty="0">
                <a:latin typeface="Calibri" panose="020F0502020204030204" pitchFamily="34" charset="0"/>
                <a:ea typeface="DengXian" panose="02010600030101010101" pitchFamily="2" charset="-122"/>
              </a:rPr>
              <a:t>error</a:t>
            </a:r>
            <a:r>
              <a:rPr lang="en-US" sz="2500" dirty="0">
                <a:latin typeface="Calibri" panose="020F0502020204030204" pitchFamily="34" charset="0"/>
                <a:ea typeface="DengXian" panose="02010600030101010101" pitchFamily="2" charset="-122"/>
              </a:rPr>
              <a:t>: </a:t>
            </a:r>
            <a:r>
              <a:rPr lang="en-US" sz="2500" dirty="0">
                <a:solidFill>
                  <a:srgbClr val="484848"/>
                </a:solidFill>
                <a:latin typeface="Courier New" panose="02070309020205020404" pitchFamily="49" charset="0"/>
                <a:ea typeface="DengXian" panose="02010600030101010101" pitchFamily="2" charset="-122"/>
              </a:rPr>
              <a:t>XTableServer.exe: </a:t>
            </a:r>
            <a:r>
              <a:rPr lang="en-US" sz="2500" dirty="0">
                <a:solidFill>
                  <a:srgbClr val="000000"/>
                </a:solidFill>
                <a:highlight>
                  <a:srgbClr val="FFFF00"/>
                </a:highlight>
                <a:latin typeface="Calibri" panose="020F0502020204030204" pitchFamily="34" charset="0"/>
                <a:ea typeface="DengXian" panose="02010600030101010101" pitchFamily="2" charset="-122"/>
              </a:rPr>
              <a:t>Throttling Blob Requests (</a:t>
            </a:r>
            <a:r>
              <a:rPr lang="en-US" sz="2500" dirty="0" err="1">
                <a:solidFill>
                  <a:srgbClr val="000000"/>
                </a:solidFill>
                <a:highlight>
                  <a:srgbClr val="FFFF00"/>
                </a:highlight>
                <a:latin typeface="Calibri" panose="020F0502020204030204" pitchFamily="34" charset="0"/>
                <a:ea typeface="DengXian" panose="02010600030101010101" pitchFamily="2" charset="-122"/>
              </a:rPr>
              <a:t>PutListBlob</a:t>
            </a:r>
            <a:r>
              <a:rPr lang="en-US" sz="2500" dirty="0">
                <a:solidFill>
                  <a:srgbClr val="000000"/>
                </a:solidFill>
                <a:highlight>
                  <a:srgbClr val="FFFF00"/>
                </a:highlight>
                <a:latin typeface="Calibri" panose="020F0502020204030204" pitchFamily="34" charset="0"/>
                <a:ea typeface="DengXian" panose="02010600030101010101" pitchFamily="2" charset="-122"/>
              </a:rPr>
              <a:t>): </a:t>
            </a:r>
            <a:r>
              <a:rPr lang="en-US" sz="2500" dirty="0">
                <a:solidFill>
                  <a:srgbClr val="000000"/>
                </a:solidFill>
                <a:latin typeface="Calibri" panose="020F0502020204030204" pitchFamily="34" charset="0"/>
                <a:ea typeface="DengXian" panose="02010600030101010101" pitchFamily="2" charset="-122"/>
              </a:rPr>
              <a:t>partition=cosmos://ms-bn6prdstr15a/vol1/xtable/partitions/xblobobjects!20171006221045_1df20abd-8423-4481-9a54-00b2e8dbf3f6_a3e7035f-2faf-408c-9aa6-cfa75dba8c7f_8bf4eb3b-776b-4744-bb0f-b6825ca552f5.meta, account=itvdevstorage00101D1F7CF86DED321, pending count=94, </a:t>
            </a:r>
            <a:r>
              <a:rPr lang="en-US" sz="2500" dirty="0">
                <a:solidFill>
                  <a:srgbClr val="000000"/>
                </a:solidFill>
                <a:highlight>
                  <a:srgbClr val="FFFF00"/>
                </a:highlight>
                <a:latin typeface="Calibri" panose="020F0502020204030204" pitchFamily="34" charset="0"/>
                <a:ea typeface="DengXian" panose="02010600030101010101" pitchFamily="2" charset="-122"/>
              </a:rPr>
              <a:t>pending bytes=268729888</a:t>
            </a:r>
            <a:r>
              <a:rPr lang="en-US" sz="2500" dirty="0">
                <a:solidFill>
                  <a:srgbClr val="484848"/>
                </a:solidFill>
                <a:latin typeface="Courier New" panose="02070309020205020404" pitchFamily="49" charset="0"/>
                <a:ea typeface="DengXian" panose="02010600030101010101" pitchFamily="2" charset="-122"/>
              </a:rPr>
              <a:t> </a:t>
            </a:r>
            <a:br>
              <a:rPr lang="en-US" sz="2500" dirty="0">
                <a:latin typeface="Calibri" panose="020F0502020204030204" pitchFamily="34" charset="0"/>
                <a:ea typeface="DengXian" panose="02010600030101010101" pitchFamily="2" charset="-122"/>
              </a:rPr>
            </a:br>
            <a:r>
              <a:rPr lang="en-US" sz="2300" b="1" dirty="0">
                <a:solidFill>
                  <a:srgbClr val="303030"/>
                </a:solidFill>
                <a:latin typeface="Courier New" panose="02070309020205020404" pitchFamily="49" charset="0"/>
                <a:ea typeface="DengXian" panose="02010600030101010101" pitchFamily="2" charset="-122"/>
              </a:rPr>
              <a:t>10/09/2017 13:59:07.171020</a:t>
            </a:r>
            <a:r>
              <a:rPr lang="en-US" sz="2500" dirty="0">
                <a:latin typeface="Calibri" panose="020F0502020204030204" pitchFamily="34" charset="0"/>
                <a:ea typeface="DengXian" panose="02010600030101010101" pitchFamily="2" charset="-122"/>
              </a:rPr>
              <a:t> </a:t>
            </a:r>
            <a:r>
              <a:rPr lang="en-US" sz="2300" dirty="0">
                <a:solidFill>
                  <a:srgbClr val="777777"/>
                </a:solidFill>
                <a:latin typeface="Calibri" panose="020F0502020204030204" pitchFamily="34" charset="0"/>
                <a:ea typeface="DengXian" panose="02010600030101010101" pitchFamily="2" charset="-122"/>
              </a:rPr>
              <a:t>- </a:t>
            </a:r>
            <a:r>
              <a:rPr lang="en-US" sz="2300" dirty="0" err="1">
                <a:solidFill>
                  <a:srgbClr val="777777"/>
                </a:solidFill>
                <a:latin typeface="Calibri" panose="020F0502020204030204" pitchFamily="34" charset="0"/>
                <a:ea typeface="DengXian" panose="02010600030101010101" pitchFamily="2" charset="-122"/>
              </a:rPr>
              <a:t>pid</a:t>
            </a:r>
            <a:r>
              <a:rPr lang="en-US" sz="2300" dirty="0">
                <a:solidFill>
                  <a:srgbClr val="777777"/>
                </a:solidFill>
                <a:latin typeface="Calibri" panose="020F0502020204030204" pitchFamily="34" charset="0"/>
                <a:ea typeface="DengXian" panose="02010600030101010101" pitchFamily="2" charset="-122"/>
              </a:rPr>
              <a:t>: </a:t>
            </a:r>
            <a:r>
              <a:rPr lang="en-US" sz="2300" b="1" dirty="0">
                <a:solidFill>
                  <a:srgbClr val="303030"/>
                </a:solidFill>
                <a:latin typeface="Courier New" panose="02070309020205020404" pitchFamily="49" charset="0"/>
                <a:ea typeface="DengXian" panose="02010600030101010101" pitchFamily="2" charset="-122"/>
              </a:rPr>
              <a:t>21004</a:t>
            </a:r>
            <a:r>
              <a:rPr lang="en-US" sz="2500" dirty="0">
                <a:latin typeface="Calibri" panose="020F0502020204030204" pitchFamily="34" charset="0"/>
                <a:ea typeface="DengXian" panose="02010600030101010101" pitchFamily="2" charset="-122"/>
              </a:rPr>
              <a:t> </a:t>
            </a:r>
            <a:r>
              <a:rPr lang="en-US" sz="2300" dirty="0" err="1">
                <a:solidFill>
                  <a:srgbClr val="777777"/>
                </a:solidFill>
                <a:latin typeface="Calibri" panose="020F0502020204030204" pitchFamily="34" charset="0"/>
                <a:ea typeface="DengXian" panose="02010600030101010101" pitchFamily="2" charset="-122"/>
              </a:rPr>
              <a:t>tid</a:t>
            </a:r>
            <a:r>
              <a:rPr lang="en-US" sz="2300" dirty="0">
                <a:solidFill>
                  <a:srgbClr val="777777"/>
                </a:solidFill>
                <a:latin typeface="Calibri" panose="020F0502020204030204" pitchFamily="34" charset="0"/>
                <a:ea typeface="DengXian" panose="02010600030101010101" pitchFamily="2" charset="-122"/>
              </a:rPr>
              <a:t>: </a:t>
            </a:r>
            <a:r>
              <a:rPr lang="en-US" sz="2300" b="1" dirty="0">
                <a:solidFill>
                  <a:srgbClr val="303030"/>
                </a:solidFill>
                <a:latin typeface="Courier New" panose="02070309020205020404" pitchFamily="49" charset="0"/>
                <a:ea typeface="DengXian" panose="02010600030101010101" pitchFamily="2" charset="-122"/>
              </a:rPr>
              <a:t>70804</a:t>
            </a:r>
            <a:r>
              <a:rPr lang="en-US" sz="2500" dirty="0">
                <a:latin typeface="Calibri" panose="020F0502020204030204" pitchFamily="34" charset="0"/>
                <a:ea typeface="DengXian" panose="02010600030101010101" pitchFamily="2" charset="-122"/>
              </a:rPr>
              <a:t> </a:t>
            </a:r>
            <a:r>
              <a:rPr lang="en-US" sz="2300" dirty="0">
                <a:solidFill>
                  <a:srgbClr val="777777"/>
                </a:solidFill>
                <a:latin typeface="Calibri" panose="020F0502020204030204" pitchFamily="34" charset="0"/>
                <a:ea typeface="DengXian" panose="02010600030101010101" pitchFamily="2" charset="-122"/>
              </a:rPr>
              <a:t>@ </a:t>
            </a:r>
            <a:r>
              <a:rPr lang="en-US" sz="2300" dirty="0" err="1">
                <a:solidFill>
                  <a:srgbClr val="777777"/>
                </a:solidFill>
                <a:latin typeface="Calibri" panose="020F0502020204030204" pitchFamily="34" charset="0"/>
                <a:ea typeface="DengXian" panose="02010600030101010101" pitchFamily="2" charset="-122"/>
              </a:rPr>
              <a:t>XStore</a:t>
            </a:r>
            <a:r>
              <a:rPr lang="en-US" sz="2300" dirty="0">
                <a:solidFill>
                  <a:srgbClr val="777777"/>
                </a:solidFill>
                <a:latin typeface="Calibri" panose="020F0502020204030204" pitchFamily="34" charset="0"/>
                <a:ea typeface="DengXian" panose="02010600030101010101" pitchFamily="2" charset="-122"/>
              </a:rPr>
              <a:t>::XTable::</a:t>
            </a:r>
            <a:r>
              <a:rPr lang="en-US" sz="2300" dirty="0" err="1">
                <a:solidFill>
                  <a:srgbClr val="777777"/>
                </a:solidFill>
                <a:latin typeface="Calibri" panose="020F0502020204030204" pitchFamily="34" charset="0"/>
                <a:ea typeface="DengXian" panose="02010600030101010101" pitchFamily="2" charset="-122"/>
              </a:rPr>
              <a:t>XBlobTypeServer</a:t>
            </a:r>
            <a:r>
              <a:rPr lang="en-US" sz="2300" dirty="0">
                <a:solidFill>
                  <a:srgbClr val="777777"/>
                </a:solidFill>
                <a:latin typeface="Calibri" panose="020F0502020204030204" pitchFamily="34" charset="0"/>
                <a:ea typeface="DengXian" panose="02010600030101010101" pitchFamily="2" charset="-122"/>
              </a:rPr>
              <a:t>::</a:t>
            </a:r>
            <a:r>
              <a:rPr lang="en-US" sz="2300" dirty="0" err="1">
                <a:solidFill>
                  <a:srgbClr val="777777"/>
                </a:solidFill>
                <a:latin typeface="Calibri" panose="020F0502020204030204" pitchFamily="34" charset="0"/>
                <a:ea typeface="DengXian" panose="02010600030101010101" pitchFamily="2" charset="-122"/>
              </a:rPr>
              <a:t>PutListBlob</a:t>
            </a:r>
            <a:r>
              <a:rPr lang="en-US" sz="2300" dirty="0">
                <a:solidFill>
                  <a:srgbClr val="777777"/>
                </a:solidFill>
                <a:latin typeface="Calibri" panose="020F0502020204030204" pitchFamily="34" charset="0"/>
                <a:ea typeface="DengXian" panose="02010600030101010101" pitchFamily="2" charset="-122"/>
              </a:rPr>
              <a:t> (xblobtypeserver.cpp:1110)</a:t>
            </a:r>
            <a:br>
              <a:rPr lang="en-US" sz="2500" dirty="0">
                <a:latin typeface="Calibri" panose="020F0502020204030204" pitchFamily="34" charset="0"/>
                <a:ea typeface="DengXian" panose="02010600030101010101" pitchFamily="2" charset="-122"/>
              </a:rPr>
            </a:br>
            <a:r>
              <a:rPr lang="en-US" sz="2300" dirty="0">
                <a:solidFill>
                  <a:srgbClr val="777777"/>
                </a:solidFill>
                <a:latin typeface="Calibri" panose="020F0502020204030204" pitchFamily="34" charset="0"/>
                <a:ea typeface="DengXian" panose="02010600030101010101" pitchFamily="2" charset="-122"/>
              </a:rPr>
              <a:t>on </a:t>
            </a:r>
            <a:r>
              <a:rPr lang="en-US" sz="2300" dirty="0">
                <a:solidFill>
                  <a:srgbClr val="8B0000"/>
                </a:solidFill>
                <a:latin typeface="Courier New" panose="02070309020205020404" pitchFamily="49" charset="0"/>
                <a:ea typeface="DengXian" panose="02010600030101010101" pitchFamily="2" charset="-122"/>
                <a:hlinkClick r:id="rId2"/>
              </a:rPr>
              <a:t>XTableServer_IN_200</a:t>
            </a:r>
            <a:r>
              <a:rPr lang="en-US" sz="2500" dirty="0">
                <a:latin typeface="Calibri" panose="020F0502020204030204" pitchFamily="34" charset="0"/>
                <a:ea typeface="DengXian" panose="02010600030101010101" pitchFamily="2" charset="-122"/>
              </a:rPr>
              <a:t>  / </a:t>
            </a:r>
            <a:r>
              <a:rPr lang="en-US" sz="2300" dirty="0">
                <a:solidFill>
                  <a:srgbClr val="4169E1"/>
                </a:solidFill>
                <a:latin typeface="Courier New" panose="02070309020205020404" pitchFamily="49" charset="0"/>
                <a:ea typeface="DengXian" panose="02010600030101010101" pitchFamily="2" charset="-122"/>
                <a:hlinkClick r:id="rId3"/>
              </a:rPr>
              <a:t>cosmosErrorLog_XTableServer.exe_013370.log</a:t>
            </a:r>
            <a:r>
              <a:rPr lang="en-US" sz="2500" dirty="0">
                <a:latin typeface="Calibri" panose="020F0502020204030204" pitchFamily="34" charset="0"/>
                <a:ea typeface="DengXian" panose="02010600030101010101" pitchFamily="2" charset="-122"/>
              </a:rPr>
              <a:t>  / </a:t>
            </a:r>
            <a:r>
              <a:rPr lang="en-US" sz="2300" dirty="0">
                <a:latin typeface="Courier New" panose="02070309020205020404" pitchFamily="49" charset="0"/>
                <a:ea typeface="DengXian" panose="02010600030101010101" pitchFamily="2" charset="-122"/>
              </a:rPr>
              <a:t> </a:t>
            </a:r>
            <a:r>
              <a:rPr lang="en-US" sz="2300" dirty="0">
                <a:solidFill>
                  <a:srgbClr val="0563C1"/>
                </a:solidFill>
                <a:latin typeface="Courier New" panose="02070309020205020404" pitchFamily="49" charset="0"/>
                <a:ea typeface="DengXian" panose="02010600030101010101" pitchFamily="2" charset="-122"/>
                <a:hlinkClick r:id="rId4" tooltip="ActivityId: A8D4E2BC-001E-00A1-5706-4162BD062BC4"/>
              </a:rPr>
              <a:t>A8D4E2BC-001E-00A1-5706-4162BD062BC4</a:t>
            </a:r>
            <a:r>
              <a:rPr lang="en-US" sz="2500" dirty="0">
                <a:latin typeface="Calibri" panose="020F0502020204030204" pitchFamily="34" charset="0"/>
                <a:ea typeface="DengXian" panose="02010600030101010101" pitchFamily="2" charset="-122"/>
              </a:rPr>
              <a:t>  / </a:t>
            </a:r>
            <a:r>
              <a:rPr lang="en-US" sz="2300" dirty="0">
                <a:latin typeface="Courier New" panose="02070309020205020404" pitchFamily="49" charset="0"/>
                <a:ea typeface="DengXian" panose="02010600030101010101" pitchFamily="2" charset="-122"/>
              </a:rPr>
              <a:t> </a:t>
            </a:r>
            <a:r>
              <a:rPr lang="en-US" sz="2300" dirty="0">
                <a:solidFill>
                  <a:srgbClr val="0563C1"/>
                </a:solidFill>
                <a:latin typeface="Courier New" panose="02070309020205020404" pitchFamily="49" charset="0"/>
                <a:ea typeface="DengXian" panose="02010600030101010101" pitchFamily="2" charset="-122"/>
                <a:hlinkClick r:id="rId5" tooltip="EntryId: A8D4E2BC-001E-00A1-5706-4162BD000000"/>
              </a:rPr>
              <a:t>A8D4E2BC-001E-00A1-5706-4162BD000000</a:t>
            </a:r>
            <a:endParaRPr lang="en-US" sz="2300" dirty="0">
              <a:solidFill>
                <a:srgbClr val="0563C1"/>
              </a:solidFill>
              <a:latin typeface="Courier New" panose="02070309020205020404" pitchFamily="49" charset="0"/>
              <a:ea typeface="DengXian" panose="02010600030101010101" pitchFamily="2" charset="-122"/>
            </a:endParaRPr>
          </a:p>
          <a:p>
            <a:pPr marL="0" marR="0">
              <a:spcBef>
                <a:spcPts val="0"/>
              </a:spcBef>
              <a:spcAft>
                <a:spcPts val="0"/>
              </a:spcAft>
            </a:pPr>
            <a:endParaRPr lang="en-US" sz="4400" dirty="0">
              <a:latin typeface="Calibri" panose="020F0502020204030204" pitchFamily="34" charset="0"/>
              <a:ea typeface="DengXian" panose="02010600030101010101" pitchFamily="2" charset="-122"/>
            </a:endParaRPr>
          </a:p>
          <a:p>
            <a:pPr marL="0" marR="0" indent="0">
              <a:spcBef>
                <a:spcPts val="0"/>
              </a:spcBef>
              <a:spcAft>
                <a:spcPts val="0"/>
              </a:spcAft>
              <a:buNone/>
            </a:pPr>
            <a:r>
              <a:rPr lang="en-US" sz="2500" b="1" dirty="0">
                <a:latin typeface="Calibri" panose="020F0502020204030204" pitchFamily="34" charset="0"/>
                <a:ea typeface="DengXian" panose="02010600030101010101" pitchFamily="2" charset="-122"/>
              </a:rPr>
              <a:t>&lt;</a:t>
            </a:r>
            <a:r>
              <a:rPr lang="en-US" sz="2500" b="1" dirty="0" err="1">
                <a:latin typeface="Calibri" panose="020F0502020204030204" pitchFamily="34" charset="0"/>
                <a:ea typeface="DengXian" panose="02010600030101010101" pitchFamily="2" charset="-122"/>
              </a:rPr>
              <a:t>XStreamWriterQueuedDataSizeThrottleThreshhold</a:t>
            </a:r>
            <a:r>
              <a:rPr lang="en-US" sz="2500" b="1" dirty="0">
                <a:latin typeface="Calibri" panose="020F0502020204030204" pitchFamily="34" charset="0"/>
                <a:ea typeface="DengXian" panose="02010600030101010101" pitchFamily="2" charset="-122"/>
              </a:rPr>
              <a:t>&gt;</a:t>
            </a:r>
            <a:r>
              <a:rPr lang="en-US" sz="2500" b="1" dirty="0">
                <a:highlight>
                  <a:srgbClr val="FFFF00"/>
                </a:highlight>
                <a:latin typeface="Calibri" panose="020F0502020204030204" pitchFamily="34" charset="0"/>
                <a:ea typeface="DengXian" panose="02010600030101010101" pitchFamily="2" charset="-122"/>
              </a:rPr>
              <a:t>268435456</a:t>
            </a:r>
            <a:r>
              <a:rPr lang="en-US" sz="2500" b="1" dirty="0">
                <a:latin typeface="Calibri" panose="020F0502020204030204" pitchFamily="34" charset="0"/>
                <a:ea typeface="DengXian" panose="02010600030101010101" pitchFamily="2" charset="-122"/>
              </a:rPr>
              <a:t>&lt;/</a:t>
            </a:r>
            <a:r>
              <a:rPr lang="en-US" sz="2500" b="1" dirty="0" err="1">
                <a:latin typeface="Calibri" panose="020F0502020204030204" pitchFamily="34" charset="0"/>
                <a:ea typeface="DengXian" panose="02010600030101010101" pitchFamily="2" charset="-122"/>
              </a:rPr>
              <a:t>XStreamWriterQueuedDataSizeThrottleThreshhold</a:t>
            </a:r>
            <a:r>
              <a:rPr lang="en-US" sz="2500" b="1" dirty="0">
                <a:latin typeface="Calibri" panose="020F0502020204030204" pitchFamily="34" charset="0"/>
                <a:ea typeface="DengXian" panose="02010600030101010101" pitchFamily="2" charset="-122"/>
              </a:rPr>
              <a:t>&gt;</a:t>
            </a:r>
            <a:endParaRPr lang="en-US" sz="2500" dirty="0">
              <a:latin typeface="Calibri" panose="020F0502020204030204" pitchFamily="34" charset="0"/>
              <a:ea typeface="DengXian" panose="02010600030101010101" pitchFamily="2" charset="-122"/>
            </a:endParaRPr>
          </a:p>
          <a:p>
            <a:pPr marL="0" indent="0">
              <a:buNone/>
            </a:pPr>
            <a:r>
              <a:rPr lang="en-US" sz="1600" dirty="0" err="1">
                <a:solidFill>
                  <a:srgbClr val="0000FF"/>
                </a:solidFill>
                <a:latin typeface="Consolas" panose="020B0609020204030204" pitchFamily="49" charset="0"/>
              </a:rPr>
              <a:t>bool</a:t>
            </a:r>
            <a:r>
              <a:rPr lang="en-US" sz="1600" dirty="0" err="1">
                <a:solidFill>
                  <a:srgbClr val="2B91AF"/>
                </a:solidFill>
                <a:latin typeface="Consolas" panose="020B0609020204030204" pitchFamily="49" charset="0"/>
              </a:rPr>
              <a:t>Partition</a:t>
            </a:r>
            <a:r>
              <a:rPr lang="en-US" sz="1600" dirty="0">
                <a:solidFill>
                  <a:srgbClr val="333333"/>
                </a:solidFill>
                <a:latin typeface="Consolas" panose="020B0609020204030204" pitchFamily="49" charset="0"/>
              </a:rPr>
              <a:t>::</a:t>
            </a:r>
            <a:r>
              <a:rPr lang="en-US" sz="1600" dirty="0" err="1">
                <a:solidFill>
                  <a:srgbClr val="333333"/>
                </a:solidFill>
                <a:latin typeface="Consolas" panose="020B0609020204030204" pitchFamily="49" charset="0"/>
              </a:rPr>
              <a:t>BlobStoreWriteNeedsThrottling</a:t>
            </a:r>
            <a:r>
              <a:rPr lang="en-US" sz="1600" dirty="0">
                <a:solidFill>
                  <a:srgbClr val="333333"/>
                </a:solidFill>
                <a:latin typeface="Consolas" panose="020B0609020204030204" pitchFamily="49" charset="0"/>
              </a:rPr>
              <a:t>(</a:t>
            </a:r>
            <a:r>
              <a:rPr lang="en-US" sz="1600" dirty="0">
                <a:solidFill>
                  <a:srgbClr val="6F008A"/>
                </a:solidFill>
                <a:latin typeface="Consolas" panose="020B0609020204030204" pitchFamily="49" charset="0"/>
              </a:rPr>
              <a:t>__</a:t>
            </a:r>
            <a:r>
              <a:rPr lang="en-US" sz="1600" dirty="0" err="1">
                <a:solidFill>
                  <a:srgbClr val="6F008A"/>
                </a:solidFill>
                <a:latin typeface="Consolas" panose="020B0609020204030204" pitchFamily="49" charset="0"/>
              </a:rPr>
              <a:t>in_z</a:t>
            </a:r>
            <a:r>
              <a:rPr lang="en-US" sz="1600" dirty="0" err="1">
                <a:solidFill>
                  <a:srgbClr val="2B91AF"/>
                </a:solidFill>
                <a:latin typeface="Consolas" panose="020B0609020204030204" pitchFamily="49" charset="0"/>
              </a:rPr>
              <a:t>PCSTR</a:t>
            </a:r>
            <a:r>
              <a:rPr lang="en-US" sz="1600" dirty="0" err="1">
                <a:solidFill>
                  <a:srgbClr val="808080"/>
                </a:solidFill>
                <a:latin typeface="Consolas" panose="020B0609020204030204" pitchFamily="49" charset="0"/>
              </a:rPr>
              <a:t>accountName</a:t>
            </a:r>
            <a:r>
              <a:rPr lang="en-US" sz="1600" dirty="0">
                <a:solidFill>
                  <a:srgbClr val="333333"/>
                </a:solidFill>
                <a:latin typeface="Consolas" panose="020B0609020204030204" pitchFamily="49" charset="0"/>
              </a:rPr>
              <a:t>, </a:t>
            </a:r>
            <a:r>
              <a:rPr lang="en-US" sz="1600" dirty="0">
                <a:solidFill>
                  <a:srgbClr val="2B91AF"/>
                </a:solidFill>
                <a:latin typeface="Consolas" panose="020B0609020204030204" pitchFamily="49" charset="0"/>
              </a:rPr>
              <a:t>UINT32</a:t>
            </a:r>
            <a:r>
              <a:rPr lang="en-US" sz="1600" dirty="0">
                <a:solidFill>
                  <a:srgbClr val="808080"/>
                </a:solidFill>
                <a:latin typeface="Consolas" panose="020B0609020204030204" pitchFamily="49" charset="0"/>
              </a:rPr>
              <a:t>blobType</a:t>
            </a:r>
            <a:r>
              <a:rPr lang="en-US" sz="1600" dirty="0">
                <a:solidFill>
                  <a:srgbClr val="333333"/>
                </a:solidFill>
                <a:latin typeface="Consolas" panose="020B0609020204030204" pitchFamily="49" charset="0"/>
              </a:rPr>
              <a:t>)</a:t>
            </a:r>
            <a:endParaRPr lang="en-US" sz="1600" dirty="0">
              <a:solidFill>
                <a:srgbClr val="333333"/>
              </a:solidFill>
              <a:latin typeface="Segoe UI" panose="020B0502040204020203" pitchFamily="34" charset="0"/>
            </a:endParaRPr>
          </a:p>
          <a:p>
            <a:pPr marL="0" indent="0">
              <a:buNone/>
            </a:pPr>
            <a:r>
              <a:rPr lang="en-US" sz="1600" dirty="0">
                <a:solidFill>
                  <a:srgbClr val="333333"/>
                </a:solidFill>
                <a:latin typeface="Consolas" panose="020B0609020204030204" pitchFamily="49" charset="0"/>
              </a:rPr>
              <a:t>{</a:t>
            </a:r>
          </a:p>
          <a:p>
            <a:pPr marL="0" indent="0">
              <a:buNone/>
            </a:pPr>
            <a:r>
              <a:rPr lang="en-US" sz="1600" dirty="0">
                <a:solidFill>
                  <a:srgbClr val="008000"/>
                </a:solidFill>
                <a:latin typeface="Consolas" panose="020B0609020204030204" pitchFamily="49" charset="0"/>
              </a:rPr>
              <a:t>…</a:t>
            </a:r>
            <a:endParaRPr lang="en-US" sz="1600" dirty="0">
              <a:solidFill>
                <a:srgbClr val="333333"/>
              </a:solidFill>
              <a:latin typeface="Segoe UI" panose="020B0502040204020203" pitchFamily="34" charset="0"/>
            </a:endParaRPr>
          </a:p>
          <a:p>
            <a:pPr marL="0" indent="0">
              <a:buNone/>
            </a:pPr>
            <a:r>
              <a:rPr lang="en-US" sz="1600" dirty="0">
                <a:solidFill>
                  <a:srgbClr val="0000FF"/>
                </a:solidFill>
                <a:latin typeface="Consolas" panose="020B0609020204030204" pitchFamily="49" charset="0"/>
              </a:rPr>
              <a:t>if</a:t>
            </a:r>
            <a:r>
              <a:rPr lang="en-US" sz="1600" dirty="0">
                <a:solidFill>
                  <a:srgbClr val="333333"/>
                </a:solidFill>
                <a:latin typeface="Consolas" panose="020B0609020204030204" pitchFamily="49" charset="0"/>
              </a:rPr>
              <a:t>(</a:t>
            </a:r>
            <a:r>
              <a:rPr lang="en-US" sz="1600" dirty="0" err="1">
                <a:solidFill>
                  <a:srgbClr val="333333"/>
                </a:solidFill>
                <a:latin typeface="Consolas" panose="020B0609020204030204" pitchFamily="49" charset="0"/>
              </a:rPr>
              <a:t>m_blobStatistics.GetPendingWriteBytes</a:t>
            </a:r>
            <a:r>
              <a:rPr lang="en-US" sz="1600" dirty="0">
                <a:solidFill>
                  <a:srgbClr val="333333"/>
                </a:solidFill>
                <a:latin typeface="Consolas" panose="020B0609020204030204" pitchFamily="49" charset="0"/>
              </a:rPr>
              <a:t>(</a:t>
            </a:r>
            <a:r>
              <a:rPr lang="en-US" sz="1600" dirty="0" err="1">
                <a:solidFill>
                  <a:srgbClr val="808080"/>
                </a:solidFill>
                <a:latin typeface="Consolas" panose="020B0609020204030204" pitchFamily="49" charset="0"/>
              </a:rPr>
              <a:t>blobType</a:t>
            </a:r>
            <a:r>
              <a:rPr lang="en-US" sz="1600" dirty="0">
                <a:solidFill>
                  <a:srgbClr val="333333"/>
                </a:solidFill>
                <a:latin typeface="Consolas" panose="020B0609020204030204" pitchFamily="49" charset="0"/>
              </a:rPr>
              <a:t>) &gt; </a:t>
            </a:r>
            <a:r>
              <a:rPr lang="en-US" sz="1600" dirty="0">
                <a:solidFill>
                  <a:srgbClr val="6F008A"/>
                </a:solidFill>
                <a:latin typeface="Consolas" panose="020B0609020204030204" pitchFamily="49" charset="0"/>
              </a:rPr>
              <a:t>GET_DC_SETTING</a:t>
            </a:r>
            <a:r>
              <a:rPr lang="en-US" sz="1600" dirty="0">
                <a:solidFill>
                  <a:srgbClr val="333333"/>
                </a:solidFill>
                <a:latin typeface="Consolas" panose="020B0609020204030204" pitchFamily="49" charset="0"/>
              </a:rPr>
              <a:t>(</a:t>
            </a:r>
            <a:r>
              <a:rPr lang="en-US" sz="1600" dirty="0" err="1">
                <a:solidFill>
                  <a:srgbClr val="333333"/>
                </a:solidFill>
                <a:latin typeface="Consolas" panose="020B0609020204030204" pitchFamily="49" charset="0"/>
              </a:rPr>
              <a:t>XStreamWriterQueuedDataSizeThrottleThreshhold</a:t>
            </a:r>
            <a:r>
              <a:rPr lang="en-US" sz="1600" dirty="0">
                <a:solidFill>
                  <a:srgbClr val="333333"/>
                </a:solidFill>
                <a:latin typeface="Consolas" panose="020B0609020204030204" pitchFamily="49" charset="0"/>
              </a:rPr>
              <a:t>))</a:t>
            </a:r>
            <a:endParaRPr lang="en-US" sz="1600" dirty="0">
              <a:solidFill>
                <a:srgbClr val="333333"/>
              </a:solidFill>
              <a:latin typeface="Segoe UI" panose="020B0502040204020203" pitchFamily="34" charset="0"/>
            </a:endParaRPr>
          </a:p>
          <a:p>
            <a:pPr marL="0" indent="0">
              <a:buNone/>
            </a:pPr>
            <a:r>
              <a:rPr lang="en-US" sz="1600" dirty="0">
                <a:solidFill>
                  <a:srgbClr val="333333"/>
                </a:solidFill>
                <a:latin typeface="Consolas" panose="020B0609020204030204" pitchFamily="49" charset="0"/>
              </a:rPr>
              <a:t>{</a:t>
            </a:r>
          </a:p>
          <a:p>
            <a:pPr marL="0" indent="0">
              <a:buNone/>
            </a:pPr>
            <a:r>
              <a:rPr lang="en-US" sz="1600" dirty="0" err="1">
                <a:solidFill>
                  <a:srgbClr val="333333"/>
                </a:solidFill>
                <a:latin typeface="Consolas" panose="020B0609020204030204" pitchFamily="49" charset="0"/>
              </a:rPr>
              <a:t>SetRequestThrottleReason</a:t>
            </a:r>
            <a:r>
              <a:rPr lang="en-US" sz="1600" dirty="0">
                <a:solidFill>
                  <a:srgbClr val="333333"/>
                </a:solidFill>
                <a:latin typeface="Consolas" panose="020B0609020204030204" pitchFamily="49" charset="0"/>
              </a:rPr>
              <a:t>(</a:t>
            </a:r>
            <a:r>
              <a:rPr lang="en-US" sz="1600" dirty="0" err="1">
                <a:solidFill>
                  <a:srgbClr val="2F4F4F"/>
                </a:solidFill>
                <a:latin typeface="Consolas" panose="020B0609020204030204" pitchFamily="49" charset="0"/>
              </a:rPr>
              <a:t>RqThrtlRsn_PendingStreamWriteDataSize</a:t>
            </a:r>
            <a:r>
              <a:rPr lang="en-US" sz="1600" dirty="0">
                <a:solidFill>
                  <a:srgbClr val="333333"/>
                </a:solidFill>
                <a:latin typeface="Consolas" panose="020B0609020204030204" pitchFamily="49" charset="0"/>
              </a:rPr>
              <a:t>);</a:t>
            </a:r>
            <a:endParaRPr lang="en-US" sz="1600" dirty="0">
              <a:solidFill>
                <a:srgbClr val="333333"/>
              </a:solidFill>
              <a:latin typeface="Segoe UI" panose="020B0502040204020203" pitchFamily="34" charset="0"/>
            </a:endParaRPr>
          </a:p>
          <a:p>
            <a:pPr marL="0" indent="0">
              <a:buNone/>
            </a:pPr>
            <a:r>
              <a:rPr lang="en-US" sz="1600" dirty="0" err="1">
                <a:solidFill>
                  <a:srgbClr val="0000FF"/>
                </a:solidFill>
                <a:latin typeface="Consolas" panose="020B0609020204030204" pitchFamily="49" charset="0"/>
              </a:rPr>
              <a:t>returntrue</a:t>
            </a:r>
            <a:r>
              <a:rPr lang="en-US" sz="1600" dirty="0">
                <a:solidFill>
                  <a:srgbClr val="333333"/>
                </a:solidFill>
                <a:latin typeface="Consolas" panose="020B0609020204030204" pitchFamily="49" charset="0"/>
              </a:rPr>
              <a:t>;</a:t>
            </a:r>
            <a:endParaRPr lang="en-US" sz="1600" dirty="0">
              <a:solidFill>
                <a:srgbClr val="333333"/>
              </a:solidFill>
              <a:latin typeface="Segoe UI" panose="020B0502040204020203" pitchFamily="34" charset="0"/>
            </a:endParaRPr>
          </a:p>
          <a:p>
            <a:pPr marL="0" indent="0">
              <a:buNone/>
            </a:pPr>
            <a:r>
              <a:rPr lang="en-US" sz="1600" dirty="0">
                <a:solidFill>
                  <a:srgbClr val="333333"/>
                </a:solidFill>
                <a:latin typeface="Consolas" panose="020B0609020204030204" pitchFamily="49" charset="0"/>
              </a:rPr>
              <a:t>}</a:t>
            </a:r>
          </a:p>
          <a:p>
            <a:pPr marL="0" indent="0">
              <a:buNone/>
            </a:pPr>
            <a:r>
              <a:rPr lang="en-US" sz="1600" dirty="0">
                <a:solidFill>
                  <a:srgbClr val="0000FF"/>
                </a:solidFill>
                <a:latin typeface="Consolas" panose="020B0609020204030204" pitchFamily="49" charset="0"/>
              </a:rPr>
              <a:t>…</a:t>
            </a:r>
            <a:endParaRPr lang="en-US" sz="1600" dirty="0">
              <a:solidFill>
                <a:srgbClr val="333333"/>
              </a:solidFill>
              <a:latin typeface="Segoe UI" panose="020B0502040204020203" pitchFamily="34" charset="0"/>
            </a:endParaRPr>
          </a:p>
          <a:p>
            <a:pPr marL="0" indent="0">
              <a:buNone/>
            </a:pPr>
            <a:r>
              <a:rPr lang="en-US" sz="1600" dirty="0">
                <a:solidFill>
                  <a:srgbClr val="333333"/>
                </a:solidFill>
                <a:latin typeface="Consolas" panose="020B0609020204030204" pitchFamily="49" charset="0"/>
              </a:rPr>
              <a:t>}</a:t>
            </a:r>
          </a:p>
          <a:p>
            <a:pPr marL="0" indent="0">
              <a:buNone/>
            </a:pPr>
            <a:endParaRPr lang="en-US" sz="1600" dirty="0"/>
          </a:p>
        </p:txBody>
      </p:sp>
      <p:pic>
        <p:nvPicPr>
          <p:cNvPr id="2050" name="Picture 2" descr="image004">
            <a:extLst>
              <a:ext uri="{FF2B5EF4-FFF2-40B4-BE49-F238E27FC236}">
                <a16:creationId xmlns:a16="http://schemas.microsoft.com/office/drawing/2014/main" id="{F46B32B3-A572-4464-B2BC-093252404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87" y="758954"/>
            <a:ext cx="9836426" cy="232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93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7EB4-F943-4926-B8BD-1056EBE7F0BB}"/>
              </a:ext>
            </a:extLst>
          </p:cNvPr>
          <p:cNvSpPr>
            <a:spLocks noGrp="1"/>
          </p:cNvSpPr>
          <p:nvPr>
            <p:ph type="title"/>
          </p:nvPr>
        </p:nvSpPr>
        <p:spPr/>
        <p:txBody>
          <a:bodyPr>
            <a:normAutofit/>
          </a:bodyPr>
          <a:lstStyle/>
          <a:p>
            <a:r>
              <a:rPr lang="en-US" sz="4400" dirty="0"/>
              <a:t>Agenda</a:t>
            </a:r>
          </a:p>
        </p:txBody>
      </p:sp>
      <p:sp>
        <p:nvSpPr>
          <p:cNvPr id="4" name="Content Placeholder 3">
            <a:extLst>
              <a:ext uri="{FF2B5EF4-FFF2-40B4-BE49-F238E27FC236}">
                <a16:creationId xmlns:a16="http://schemas.microsoft.com/office/drawing/2014/main" id="{5E095EC5-38AB-440E-A9FF-69783956C42D}"/>
              </a:ext>
            </a:extLst>
          </p:cNvPr>
          <p:cNvSpPr>
            <a:spLocks noGrp="1"/>
          </p:cNvSpPr>
          <p:nvPr>
            <p:ph idx="1"/>
          </p:nvPr>
        </p:nvSpPr>
        <p:spPr/>
        <p:txBody>
          <a:bodyPr/>
          <a:lstStyle/>
          <a:p>
            <a:endParaRPr lang="en-US"/>
          </a:p>
        </p:txBody>
      </p:sp>
      <p:sp>
        <p:nvSpPr>
          <p:cNvPr id="3" name="TextBox 2">
            <a:extLst>
              <a:ext uri="{FF2B5EF4-FFF2-40B4-BE49-F238E27FC236}">
                <a16:creationId xmlns:a16="http://schemas.microsoft.com/office/drawing/2014/main" id="{B4E6821D-55AD-4276-B55B-C415F0D8A1DC}"/>
              </a:ext>
            </a:extLst>
          </p:cNvPr>
          <p:cNvSpPr txBox="1"/>
          <p:nvPr/>
        </p:nvSpPr>
        <p:spPr>
          <a:xfrm>
            <a:off x="573382" y="1655807"/>
            <a:ext cx="9295304" cy="1754326"/>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Basic Introduction and data abstraction</a:t>
            </a:r>
          </a:p>
          <a:p>
            <a:pPr marL="285750" indent="-285750">
              <a:buFont typeface="Arial" panose="020B0604020202020204" pitchFamily="34" charset="0"/>
              <a:buChar char="•"/>
            </a:pPr>
            <a:r>
              <a:rPr lang="en-US" sz="2800" dirty="0"/>
              <a:t>Architecture and data operations</a:t>
            </a:r>
          </a:p>
          <a:p>
            <a:pPr marL="285750" indent="-285750">
              <a:buFont typeface="Arial" panose="020B0604020202020204" pitchFamily="34" charset="0"/>
              <a:buChar char="•"/>
            </a:pPr>
            <a:r>
              <a:rPr lang="en-US" sz="2800" dirty="0"/>
              <a:t>Design choices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718589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25DF-B726-48EA-9104-84E547A9D03A}"/>
              </a:ext>
            </a:extLst>
          </p:cNvPr>
          <p:cNvSpPr>
            <a:spLocks noGrp="1"/>
          </p:cNvSpPr>
          <p:nvPr>
            <p:ph type="title"/>
          </p:nvPr>
        </p:nvSpPr>
        <p:spPr/>
        <p:txBody>
          <a:bodyPr/>
          <a:lstStyle/>
          <a:p>
            <a:r>
              <a:rPr lang="en-US" dirty="0"/>
              <a:t>Range Partition Load Balancing</a:t>
            </a:r>
          </a:p>
        </p:txBody>
      </p:sp>
      <p:sp>
        <p:nvSpPr>
          <p:cNvPr id="3" name="Content Placeholder 2">
            <a:extLst>
              <a:ext uri="{FF2B5EF4-FFF2-40B4-BE49-F238E27FC236}">
                <a16:creationId xmlns:a16="http://schemas.microsoft.com/office/drawing/2014/main" id="{867D1C54-346E-4A54-98EF-A3A82CDE6487}"/>
              </a:ext>
            </a:extLst>
          </p:cNvPr>
          <p:cNvSpPr>
            <a:spLocks noGrp="1"/>
          </p:cNvSpPr>
          <p:nvPr>
            <p:ph idx="1"/>
          </p:nvPr>
        </p:nvSpPr>
        <p:spPr/>
        <p:txBody>
          <a:bodyPr/>
          <a:lstStyle/>
          <a:p>
            <a:r>
              <a:rPr lang="en-US" dirty="0"/>
              <a:t>The PM performs three operations to spread load across partition servers and control the total number of partitions in a stamp:</a:t>
            </a:r>
          </a:p>
          <a:p>
            <a:pPr marL="0" indent="0">
              <a:buNone/>
            </a:pPr>
            <a:r>
              <a:rPr lang="en-US" dirty="0"/>
              <a:t> 1. Load Balance</a:t>
            </a:r>
          </a:p>
          <a:p>
            <a:pPr marL="0" indent="0">
              <a:buNone/>
            </a:pPr>
            <a:r>
              <a:rPr lang="en-US" dirty="0"/>
              <a:t> 2. Split</a:t>
            </a:r>
          </a:p>
          <a:p>
            <a:pPr marL="0" indent="0">
              <a:buNone/>
            </a:pPr>
            <a:r>
              <a:rPr lang="en-US" dirty="0"/>
              <a:t> 3. Merge</a:t>
            </a:r>
          </a:p>
        </p:txBody>
      </p:sp>
    </p:spTree>
    <p:extLst>
      <p:ext uri="{BB962C8B-B14F-4D97-AF65-F5344CB8AC3E}">
        <p14:creationId xmlns:p14="http://schemas.microsoft.com/office/powerpoint/2010/main" val="3017738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6EC1-1BBE-4CBE-BFCB-7C6491EBD0FA}"/>
              </a:ext>
            </a:extLst>
          </p:cNvPr>
          <p:cNvSpPr>
            <a:spLocks noGrp="1"/>
          </p:cNvSpPr>
          <p:nvPr>
            <p:ph type="title"/>
          </p:nvPr>
        </p:nvSpPr>
        <p:spPr/>
        <p:txBody>
          <a:bodyPr>
            <a:normAutofit/>
          </a:bodyPr>
          <a:lstStyle/>
          <a:p>
            <a:r>
              <a:rPr lang="en-US" sz="3600" dirty="0"/>
              <a:t>Example: customer reported his </a:t>
            </a:r>
            <a:r>
              <a:rPr lang="en-US" sz="3600" dirty="0" err="1"/>
              <a:t>sql</a:t>
            </a:r>
            <a:r>
              <a:rPr lang="en-US" sz="3600" dirty="0"/>
              <a:t> backup failed on the storage account.</a:t>
            </a:r>
          </a:p>
        </p:txBody>
      </p:sp>
      <p:pic>
        <p:nvPicPr>
          <p:cNvPr id="4" name="Content Placeholder 3">
            <a:extLst>
              <a:ext uri="{FF2B5EF4-FFF2-40B4-BE49-F238E27FC236}">
                <a16:creationId xmlns:a16="http://schemas.microsoft.com/office/drawing/2014/main" id="{0C4B3510-38CD-493C-81CD-E23C37482125}"/>
              </a:ext>
            </a:extLst>
          </p:cNvPr>
          <p:cNvPicPr>
            <a:picLocks noGrp="1" noChangeAspect="1"/>
          </p:cNvPicPr>
          <p:nvPr>
            <p:ph idx="1"/>
          </p:nvPr>
        </p:nvPicPr>
        <p:blipFill>
          <a:blip r:embed="rId2"/>
          <a:stretch>
            <a:fillRect/>
          </a:stretch>
        </p:blipFill>
        <p:spPr>
          <a:xfrm>
            <a:off x="982133" y="3617656"/>
            <a:ext cx="10515600" cy="3240344"/>
          </a:xfrm>
          <a:prstGeom prst="rect">
            <a:avLst/>
          </a:prstGeom>
        </p:spPr>
      </p:pic>
      <p:pic>
        <p:nvPicPr>
          <p:cNvPr id="5" name="Picture 4">
            <a:extLst>
              <a:ext uri="{FF2B5EF4-FFF2-40B4-BE49-F238E27FC236}">
                <a16:creationId xmlns:a16="http://schemas.microsoft.com/office/drawing/2014/main" id="{E39341C4-5CB9-4941-917E-A1A5B9936595}"/>
              </a:ext>
            </a:extLst>
          </p:cNvPr>
          <p:cNvPicPr>
            <a:picLocks noChangeAspect="1"/>
          </p:cNvPicPr>
          <p:nvPr/>
        </p:nvPicPr>
        <p:blipFill>
          <a:blip r:embed="rId3"/>
          <a:stretch>
            <a:fillRect/>
          </a:stretch>
        </p:blipFill>
        <p:spPr>
          <a:xfrm>
            <a:off x="2920999" y="1511986"/>
            <a:ext cx="6155268" cy="1917014"/>
          </a:xfrm>
          <a:prstGeom prst="rect">
            <a:avLst/>
          </a:prstGeom>
        </p:spPr>
      </p:pic>
    </p:spTree>
    <p:extLst>
      <p:ext uri="{BB962C8B-B14F-4D97-AF65-F5344CB8AC3E}">
        <p14:creationId xmlns:p14="http://schemas.microsoft.com/office/powerpoint/2010/main" val="212367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DA67-54FC-44AD-92CC-4752AF56EB19}"/>
              </a:ext>
            </a:extLst>
          </p:cNvPr>
          <p:cNvSpPr>
            <a:spLocks noGrp="1"/>
          </p:cNvSpPr>
          <p:nvPr>
            <p:ph type="title"/>
          </p:nvPr>
        </p:nvSpPr>
        <p:spPr>
          <a:xfrm>
            <a:off x="838200" y="365126"/>
            <a:ext cx="10515600" cy="542018"/>
          </a:xfrm>
        </p:spPr>
        <p:txBody>
          <a:bodyPr>
            <a:normAutofit fontScale="90000"/>
          </a:bodyPr>
          <a:lstStyle/>
          <a:p>
            <a:r>
              <a:rPr lang="en-US" dirty="0"/>
              <a:t>Split</a:t>
            </a:r>
          </a:p>
        </p:txBody>
      </p:sp>
      <p:pic>
        <p:nvPicPr>
          <p:cNvPr id="4" name="Content Placeholder 3">
            <a:extLst>
              <a:ext uri="{FF2B5EF4-FFF2-40B4-BE49-F238E27FC236}">
                <a16:creationId xmlns:a16="http://schemas.microsoft.com/office/drawing/2014/main" id="{DFF160CA-6569-44E9-A2D1-6AE2E3C05132}"/>
              </a:ext>
            </a:extLst>
          </p:cNvPr>
          <p:cNvPicPr>
            <a:picLocks noGrp="1" noChangeAspect="1"/>
          </p:cNvPicPr>
          <p:nvPr>
            <p:ph idx="1"/>
          </p:nvPr>
        </p:nvPicPr>
        <p:blipFill>
          <a:blip r:embed="rId2"/>
          <a:stretch>
            <a:fillRect/>
          </a:stretch>
        </p:blipFill>
        <p:spPr>
          <a:xfrm>
            <a:off x="783771" y="1061633"/>
            <a:ext cx="10570029" cy="5431241"/>
          </a:xfrm>
          <a:prstGeom prst="rect">
            <a:avLst/>
          </a:prstGeom>
        </p:spPr>
      </p:pic>
    </p:spTree>
    <p:extLst>
      <p:ext uri="{BB962C8B-B14F-4D97-AF65-F5344CB8AC3E}">
        <p14:creationId xmlns:p14="http://schemas.microsoft.com/office/powerpoint/2010/main" val="252116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6C0E-39C8-4C83-99AC-AD7A55D1E009}"/>
              </a:ext>
            </a:extLst>
          </p:cNvPr>
          <p:cNvSpPr>
            <a:spLocks noGrp="1"/>
          </p:cNvSpPr>
          <p:nvPr>
            <p:ph type="title"/>
          </p:nvPr>
        </p:nvSpPr>
        <p:spPr>
          <a:xfrm>
            <a:off x="768096" y="1"/>
            <a:ext cx="10585704" cy="965605"/>
          </a:xfrm>
        </p:spPr>
        <p:txBody>
          <a:bodyPr/>
          <a:lstStyle/>
          <a:p>
            <a:r>
              <a:rPr lang="en-US" dirty="0"/>
              <a:t>Merge</a:t>
            </a:r>
          </a:p>
        </p:txBody>
      </p:sp>
      <p:pic>
        <p:nvPicPr>
          <p:cNvPr id="4" name="Content Placeholder 3">
            <a:extLst>
              <a:ext uri="{FF2B5EF4-FFF2-40B4-BE49-F238E27FC236}">
                <a16:creationId xmlns:a16="http://schemas.microsoft.com/office/drawing/2014/main" id="{6762A66C-A94B-4766-B4A9-DDD67E250A00}"/>
              </a:ext>
            </a:extLst>
          </p:cNvPr>
          <p:cNvPicPr>
            <a:picLocks noGrp="1" noChangeAspect="1"/>
          </p:cNvPicPr>
          <p:nvPr>
            <p:ph idx="1"/>
          </p:nvPr>
        </p:nvPicPr>
        <p:blipFill>
          <a:blip r:embed="rId2"/>
          <a:stretch>
            <a:fillRect/>
          </a:stretch>
        </p:blipFill>
        <p:spPr>
          <a:xfrm>
            <a:off x="658368" y="852494"/>
            <a:ext cx="10585704" cy="5760057"/>
          </a:xfrm>
          <a:prstGeom prst="rect">
            <a:avLst/>
          </a:prstGeom>
        </p:spPr>
      </p:pic>
    </p:spTree>
    <p:extLst>
      <p:ext uri="{BB962C8B-B14F-4D97-AF65-F5344CB8AC3E}">
        <p14:creationId xmlns:p14="http://schemas.microsoft.com/office/powerpoint/2010/main" val="2823875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CBE7-929C-4471-B463-230A0D98B05E}"/>
              </a:ext>
            </a:extLst>
          </p:cNvPr>
          <p:cNvSpPr>
            <a:spLocks noGrp="1"/>
          </p:cNvSpPr>
          <p:nvPr>
            <p:ph type="title"/>
          </p:nvPr>
        </p:nvSpPr>
        <p:spPr/>
        <p:txBody>
          <a:bodyPr/>
          <a:lstStyle/>
          <a:p>
            <a:r>
              <a:rPr lang="en-US" dirty="0"/>
              <a:t>Partition Layer Inter-Stamp Replication</a:t>
            </a:r>
          </a:p>
        </p:txBody>
      </p:sp>
      <p:sp>
        <p:nvSpPr>
          <p:cNvPr id="3" name="Content Placeholder 2">
            <a:extLst>
              <a:ext uri="{FF2B5EF4-FFF2-40B4-BE49-F238E27FC236}">
                <a16:creationId xmlns:a16="http://schemas.microsoft.com/office/drawing/2014/main" id="{1F2752EE-64F8-41BD-876C-09EFE1CA9B0A}"/>
              </a:ext>
            </a:extLst>
          </p:cNvPr>
          <p:cNvSpPr>
            <a:spLocks noGrp="1"/>
          </p:cNvSpPr>
          <p:nvPr>
            <p:ph idx="1"/>
          </p:nvPr>
        </p:nvSpPr>
        <p:spPr>
          <a:xfrm>
            <a:off x="838200" y="1818368"/>
            <a:ext cx="10515600" cy="4351338"/>
          </a:xfrm>
        </p:spPr>
        <p:txBody>
          <a:bodyPr/>
          <a:lstStyle/>
          <a:p>
            <a:r>
              <a:rPr lang="en-US" dirty="0"/>
              <a:t>GEO replication:</a:t>
            </a:r>
          </a:p>
          <a:p>
            <a:pPr marL="0" indent="0">
              <a:buNone/>
            </a:pPr>
            <a:endParaRPr lang="en-US" dirty="0"/>
          </a:p>
          <a:p>
            <a:pPr marL="514350" indent="-514350">
              <a:buFont typeface="+mj-lt"/>
              <a:buAutoNum type="arabicPeriod"/>
            </a:pPr>
            <a:r>
              <a:rPr lang="en-US" dirty="0"/>
              <a:t>Compared with intra-stamp replication at the stream layer</a:t>
            </a:r>
          </a:p>
          <a:p>
            <a:pPr marL="514350" indent="-514350">
              <a:buFont typeface="+mj-lt"/>
              <a:buAutoNum type="arabicPeriod"/>
            </a:pPr>
            <a:r>
              <a:rPr lang="en-US" dirty="0"/>
              <a:t>Async to the secondary stamp in different location</a:t>
            </a:r>
          </a:p>
          <a:p>
            <a:pPr marL="514350" indent="-514350">
              <a:buFont typeface="+mj-lt"/>
              <a:buAutoNum type="arabicPeriod"/>
            </a:pPr>
            <a:r>
              <a:rPr lang="en-US" dirty="0"/>
              <a:t>Used for migration/Disaster Recovery</a:t>
            </a:r>
          </a:p>
          <a:p>
            <a:pPr marL="0" indent="0">
              <a:buNone/>
            </a:pPr>
            <a:r>
              <a:rPr lang="en-US" dirty="0"/>
              <a:t> </a:t>
            </a:r>
          </a:p>
        </p:txBody>
      </p:sp>
    </p:spTree>
    <p:extLst>
      <p:ext uri="{BB962C8B-B14F-4D97-AF65-F5344CB8AC3E}">
        <p14:creationId xmlns:p14="http://schemas.microsoft.com/office/powerpoint/2010/main" val="1786893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BA3E-5458-4977-8A18-4E17B0E11735}"/>
              </a:ext>
            </a:extLst>
          </p:cNvPr>
          <p:cNvSpPr>
            <a:spLocks noGrp="1"/>
          </p:cNvSpPr>
          <p:nvPr>
            <p:ph type="title"/>
          </p:nvPr>
        </p:nvSpPr>
        <p:spPr>
          <a:xfrm>
            <a:off x="4297017" y="2372830"/>
            <a:ext cx="10515600" cy="1325563"/>
          </a:xfrm>
        </p:spPr>
        <p:txBody>
          <a:bodyPr/>
          <a:lstStyle/>
          <a:p>
            <a:r>
              <a:rPr lang="en-US" dirty="0"/>
              <a:t>Stream Layer</a:t>
            </a:r>
          </a:p>
        </p:txBody>
      </p:sp>
    </p:spTree>
    <p:extLst>
      <p:ext uri="{BB962C8B-B14F-4D97-AF65-F5344CB8AC3E}">
        <p14:creationId xmlns:p14="http://schemas.microsoft.com/office/powerpoint/2010/main" val="4061074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D4F9-FF63-49DF-BBCA-D1C7BD7B4D66}"/>
              </a:ext>
            </a:extLst>
          </p:cNvPr>
          <p:cNvSpPr>
            <a:spLocks noGrp="1"/>
          </p:cNvSpPr>
          <p:nvPr>
            <p:ph type="title"/>
          </p:nvPr>
        </p:nvSpPr>
        <p:spPr/>
        <p:txBody>
          <a:bodyPr/>
          <a:lstStyle/>
          <a:p>
            <a:r>
              <a:rPr lang="en-US" dirty="0"/>
              <a:t>Stream layer</a:t>
            </a:r>
          </a:p>
        </p:txBody>
      </p:sp>
      <p:sp>
        <p:nvSpPr>
          <p:cNvPr id="3" name="Content Placeholder 2">
            <a:extLst>
              <a:ext uri="{FF2B5EF4-FFF2-40B4-BE49-F238E27FC236}">
                <a16:creationId xmlns:a16="http://schemas.microsoft.com/office/drawing/2014/main" id="{42392C87-660A-4D9F-A211-04A8C4E0E6DB}"/>
              </a:ext>
            </a:extLst>
          </p:cNvPr>
          <p:cNvSpPr>
            <a:spLocks noGrp="1"/>
          </p:cNvSpPr>
          <p:nvPr>
            <p:ph idx="1"/>
          </p:nvPr>
        </p:nvSpPr>
        <p:spPr/>
        <p:txBody>
          <a:bodyPr/>
          <a:lstStyle/>
          <a:p>
            <a:r>
              <a:rPr lang="en-US" dirty="0"/>
              <a:t>Append-Only Distributed File System</a:t>
            </a:r>
          </a:p>
          <a:p>
            <a:r>
              <a:rPr lang="en-US" dirty="0"/>
              <a:t>Streams are very large files</a:t>
            </a:r>
          </a:p>
          <a:p>
            <a:pPr lvl="1"/>
            <a:r>
              <a:rPr lang="en-US" dirty="0"/>
              <a:t>Has file system like directory namespace</a:t>
            </a:r>
          </a:p>
          <a:p>
            <a:r>
              <a:rPr lang="en-US" dirty="0"/>
              <a:t>Stream Operations</a:t>
            </a:r>
          </a:p>
          <a:p>
            <a:pPr lvl="1"/>
            <a:r>
              <a:rPr lang="en-US" dirty="0"/>
              <a:t>Open, Close, Delete Streams</a:t>
            </a:r>
          </a:p>
          <a:p>
            <a:pPr lvl="1"/>
            <a:r>
              <a:rPr lang="en-US" dirty="0"/>
              <a:t>Rename Streams</a:t>
            </a:r>
          </a:p>
          <a:p>
            <a:pPr lvl="1"/>
            <a:r>
              <a:rPr lang="en-US" dirty="0"/>
              <a:t>Concatenate Streams together</a:t>
            </a:r>
          </a:p>
          <a:p>
            <a:pPr lvl="1"/>
            <a:r>
              <a:rPr lang="en-US" dirty="0"/>
              <a:t>Append for writing</a:t>
            </a:r>
          </a:p>
          <a:p>
            <a:pPr lvl="1"/>
            <a:r>
              <a:rPr lang="en-US" dirty="0"/>
              <a:t>Random reads</a:t>
            </a:r>
          </a:p>
          <a:p>
            <a:endParaRPr lang="en-US" dirty="0"/>
          </a:p>
        </p:txBody>
      </p:sp>
    </p:spTree>
    <p:extLst>
      <p:ext uri="{BB962C8B-B14F-4D97-AF65-F5344CB8AC3E}">
        <p14:creationId xmlns:p14="http://schemas.microsoft.com/office/powerpoint/2010/main" val="46777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p:nvPr/>
        </p:nvGrpSpPr>
        <p:grpSpPr>
          <a:xfrm>
            <a:off x="3654828" y="5181603"/>
            <a:ext cx="1707253" cy="1284597"/>
            <a:chOff x="1420248" y="5181602"/>
            <a:chExt cx="1707253" cy="1284597"/>
          </a:xfrm>
        </p:grpSpPr>
        <p:sp>
          <p:nvSpPr>
            <p:cNvPr id="23" name="Rectangle 22"/>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24" name="TextBox 23"/>
            <p:cNvSpPr txBox="1"/>
            <p:nvPr/>
          </p:nvSpPr>
          <p:spPr>
            <a:xfrm>
              <a:off x="1702895" y="6096867"/>
              <a:ext cx="1184620" cy="369332"/>
            </a:xfrm>
            <a:prstGeom prst="rect">
              <a:avLst/>
            </a:prstGeom>
            <a:noFill/>
          </p:spPr>
          <p:txBody>
            <a:bodyPr wrap="none" lIns="0" tIns="0" rIns="0" bIns="0" rtlCol="0">
              <a:spAutoFit/>
            </a:bodyPr>
            <a:lstStyle/>
            <a:p>
              <a:r>
                <a:rPr lang="en-US" sz="2400" b="1" dirty="0"/>
                <a:t>Extent E2</a:t>
              </a:r>
            </a:p>
          </p:txBody>
        </p:sp>
      </p:grpSp>
      <p:grpSp>
        <p:nvGrpSpPr>
          <p:cNvPr id="4" name="Group 29"/>
          <p:cNvGrpSpPr/>
          <p:nvPr/>
        </p:nvGrpSpPr>
        <p:grpSpPr>
          <a:xfrm>
            <a:off x="5927576" y="5181603"/>
            <a:ext cx="1707253" cy="1284597"/>
            <a:chOff x="1420248" y="5181602"/>
            <a:chExt cx="1707253" cy="1284597"/>
          </a:xfrm>
        </p:grpSpPr>
        <p:sp>
          <p:nvSpPr>
            <p:cNvPr id="31" name="Rectangle 30"/>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32" name="TextBox 31"/>
            <p:cNvSpPr txBox="1"/>
            <p:nvPr/>
          </p:nvSpPr>
          <p:spPr>
            <a:xfrm>
              <a:off x="1702895" y="6096867"/>
              <a:ext cx="1184620" cy="369332"/>
            </a:xfrm>
            <a:prstGeom prst="rect">
              <a:avLst/>
            </a:prstGeom>
            <a:noFill/>
          </p:spPr>
          <p:txBody>
            <a:bodyPr wrap="none" lIns="0" tIns="0" rIns="0" bIns="0" rtlCol="0">
              <a:spAutoFit/>
            </a:bodyPr>
            <a:lstStyle/>
            <a:p>
              <a:r>
                <a:rPr lang="en-US" sz="2400" b="1" dirty="0"/>
                <a:t>Extent E3</a:t>
              </a:r>
            </a:p>
          </p:txBody>
        </p:sp>
      </p:grpSp>
      <p:sp>
        <p:nvSpPr>
          <p:cNvPr id="18" name="Rectangle 17"/>
          <p:cNvSpPr/>
          <p:nvPr/>
        </p:nvSpPr>
        <p:spPr bwMode="auto">
          <a:xfrm>
            <a:off x="3751944"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9" name="Rectangle 18"/>
          <p:cNvSpPr/>
          <p:nvPr/>
        </p:nvSpPr>
        <p:spPr bwMode="auto">
          <a:xfrm>
            <a:off x="4142882"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4520568"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4898254"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6" name="Rectangle 25"/>
          <p:cNvSpPr/>
          <p:nvPr/>
        </p:nvSpPr>
        <p:spPr bwMode="auto">
          <a:xfrm>
            <a:off x="6024692"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6415630"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8" name="Rectangle 27"/>
          <p:cNvSpPr/>
          <p:nvPr/>
        </p:nvSpPr>
        <p:spPr bwMode="auto">
          <a:xfrm>
            <a:off x="6793316"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9" name="Rectangle 28"/>
          <p:cNvSpPr/>
          <p:nvPr/>
        </p:nvSpPr>
        <p:spPr bwMode="auto">
          <a:xfrm>
            <a:off x="7171002"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5" name="Title 4"/>
          <p:cNvSpPr>
            <a:spLocks noGrp="1"/>
          </p:cNvSpPr>
          <p:nvPr>
            <p:ph type="title"/>
          </p:nvPr>
        </p:nvSpPr>
        <p:spPr/>
        <p:txBody>
          <a:bodyPr/>
          <a:lstStyle/>
          <a:p>
            <a:r>
              <a:rPr lang="en-US" dirty="0"/>
              <a:t>Stream Layer Concepts</a:t>
            </a:r>
          </a:p>
        </p:txBody>
      </p:sp>
      <p:sp>
        <p:nvSpPr>
          <p:cNvPr id="7" name="Content Placeholder 6"/>
          <p:cNvSpPr>
            <a:spLocks noGrp="1"/>
          </p:cNvSpPr>
          <p:nvPr>
            <p:ph sz="half" idx="1"/>
          </p:nvPr>
        </p:nvSpPr>
        <p:spPr>
          <a:xfrm>
            <a:off x="520701" y="1447800"/>
            <a:ext cx="3840852" cy="2080570"/>
          </a:xfrm>
        </p:spPr>
        <p:txBody>
          <a:bodyPr/>
          <a:lstStyle/>
          <a:p>
            <a:pPr marL="0" indent="0">
              <a:buNone/>
            </a:pPr>
            <a:r>
              <a:rPr lang="en-US" b="1" dirty="0">
                <a:latin typeface="Segoe UI" pitchFamily="34" charset="0"/>
                <a:ea typeface="Segoe UI" pitchFamily="34" charset="0"/>
                <a:cs typeface="Segoe UI" pitchFamily="34" charset="0"/>
              </a:rPr>
              <a:t>Block</a:t>
            </a:r>
          </a:p>
          <a:p>
            <a:r>
              <a:rPr lang="en-US" sz="2400" dirty="0">
                <a:latin typeface="Segoe UI" pitchFamily="34" charset="0"/>
                <a:ea typeface="Segoe UI" pitchFamily="34" charset="0"/>
                <a:cs typeface="Segoe UI" pitchFamily="34" charset="0"/>
              </a:rPr>
              <a:t>Min unit of write/read</a:t>
            </a:r>
          </a:p>
          <a:p>
            <a:r>
              <a:rPr lang="en-US" sz="2400" dirty="0">
                <a:latin typeface="Segoe UI" pitchFamily="34" charset="0"/>
                <a:ea typeface="Segoe UI" pitchFamily="34" charset="0"/>
                <a:cs typeface="Segoe UI" pitchFamily="34" charset="0"/>
              </a:rPr>
              <a:t>Checksum</a:t>
            </a:r>
          </a:p>
          <a:p>
            <a:r>
              <a:rPr lang="en-US" sz="2400" dirty="0">
                <a:latin typeface="Segoe UI" pitchFamily="34" charset="0"/>
                <a:ea typeface="Segoe UI" pitchFamily="34" charset="0"/>
                <a:cs typeface="Segoe UI" pitchFamily="34" charset="0"/>
              </a:rPr>
              <a:t>Up to N bytes (e.g. 4MB)</a:t>
            </a:r>
          </a:p>
          <a:p>
            <a:endParaRPr lang="en-US" dirty="0">
              <a:latin typeface="Segoe UI" pitchFamily="34" charset="0"/>
              <a:ea typeface="Segoe UI" pitchFamily="34" charset="0"/>
              <a:cs typeface="Segoe UI" pitchFamily="34" charset="0"/>
            </a:endParaRPr>
          </a:p>
        </p:txBody>
      </p:sp>
      <p:sp>
        <p:nvSpPr>
          <p:cNvPr id="9" name="Content Placeholder 6"/>
          <p:cNvSpPr>
            <a:spLocks noGrp="1"/>
          </p:cNvSpPr>
          <p:nvPr>
            <p:ph sz="half" idx="1"/>
          </p:nvPr>
        </p:nvSpPr>
        <p:spPr>
          <a:xfrm>
            <a:off x="4513953" y="1447801"/>
            <a:ext cx="3840852" cy="2486835"/>
          </a:xfrm>
        </p:spPr>
        <p:txBody>
          <a:bodyPr/>
          <a:lstStyle/>
          <a:p>
            <a:pPr marL="0" indent="0">
              <a:buNone/>
            </a:pPr>
            <a:r>
              <a:rPr lang="en-US" b="1" dirty="0">
                <a:latin typeface="Segoe UI" pitchFamily="34" charset="0"/>
                <a:ea typeface="Segoe UI" pitchFamily="34" charset="0"/>
                <a:cs typeface="Segoe UI" pitchFamily="34" charset="0"/>
              </a:rPr>
              <a:t>Extent</a:t>
            </a:r>
          </a:p>
          <a:p>
            <a:r>
              <a:rPr lang="en-US" sz="2400" dirty="0">
                <a:latin typeface="Segoe UI" pitchFamily="34" charset="0"/>
                <a:ea typeface="Segoe UI" pitchFamily="34" charset="0"/>
                <a:cs typeface="Segoe UI" pitchFamily="34" charset="0"/>
              </a:rPr>
              <a:t>Unit of replication</a:t>
            </a:r>
          </a:p>
          <a:p>
            <a:r>
              <a:rPr lang="en-US" sz="2400" dirty="0">
                <a:latin typeface="Segoe UI" pitchFamily="34" charset="0"/>
                <a:ea typeface="Segoe UI" pitchFamily="34" charset="0"/>
                <a:cs typeface="Segoe UI" pitchFamily="34" charset="0"/>
              </a:rPr>
              <a:t>Sequence of blocks</a:t>
            </a:r>
          </a:p>
          <a:p>
            <a:r>
              <a:rPr lang="en-US" sz="2400" dirty="0">
                <a:latin typeface="Segoe UI" pitchFamily="34" charset="0"/>
                <a:ea typeface="Segoe UI" pitchFamily="34" charset="0"/>
                <a:cs typeface="Segoe UI" pitchFamily="34" charset="0"/>
              </a:rPr>
              <a:t>Size limit (e.g. 1GB)</a:t>
            </a:r>
          </a:p>
          <a:p>
            <a:r>
              <a:rPr lang="en-US" sz="2400" dirty="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10" name="Content Placeholder 6"/>
          <p:cNvSpPr>
            <a:spLocks noGrp="1"/>
          </p:cNvSpPr>
          <p:nvPr>
            <p:ph sz="half" idx="1"/>
          </p:nvPr>
        </p:nvSpPr>
        <p:spPr>
          <a:xfrm>
            <a:off x="8010249" y="1444487"/>
            <a:ext cx="3840852" cy="2412968"/>
          </a:xfrm>
        </p:spPr>
        <p:txBody>
          <a:bodyPr/>
          <a:lstStyle/>
          <a:p>
            <a:pPr marL="0" indent="0">
              <a:buNone/>
            </a:pPr>
            <a:r>
              <a:rPr lang="en-US" b="1" dirty="0">
                <a:latin typeface="Segoe UI" pitchFamily="34" charset="0"/>
                <a:ea typeface="Segoe UI" pitchFamily="34" charset="0"/>
                <a:cs typeface="Segoe UI" pitchFamily="34" charset="0"/>
              </a:rPr>
              <a:t>Stream</a:t>
            </a:r>
          </a:p>
          <a:p>
            <a:r>
              <a:rPr lang="en-US" sz="2400" dirty="0">
                <a:latin typeface="Segoe UI" pitchFamily="34" charset="0"/>
                <a:ea typeface="Segoe UI" pitchFamily="34" charset="0"/>
                <a:cs typeface="Segoe UI" pitchFamily="34" charset="0"/>
              </a:rPr>
              <a:t>Hierarchical namespace</a:t>
            </a:r>
          </a:p>
          <a:p>
            <a:r>
              <a:rPr lang="en-US" sz="2400" dirty="0">
                <a:latin typeface="Segoe UI" pitchFamily="34" charset="0"/>
                <a:ea typeface="Segoe UI" pitchFamily="34" charset="0"/>
                <a:cs typeface="Segoe UI" pitchFamily="34" charset="0"/>
              </a:rPr>
              <a:t>Ordered list of pointers to extents</a:t>
            </a:r>
          </a:p>
          <a:p>
            <a:r>
              <a:rPr lang="en-US" sz="2400" dirty="0">
                <a:latin typeface="Segoe UI" pitchFamily="34" charset="0"/>
                <a:ea typeface="Segoe UI" pitchFamily="34" charset="0"/>
                <a:cs typeface="Segoe UI" pitchFamily="34" charset="0"/>
              </a:rPr>
              <a:t>Append/Concatenate</a:t>
            </a:r>
          </a:p>
          <a:p>
            <a:endParaRPr lang="en-US" dirty="0">
              <a:latin typeface="Segoe UI" pitchFamily="34" charset="0"/>
              <a:ea typeface="Segoe UI" pitchFamily="34" charset="0"/>
              <a:cs typeface="Segoe UI" pitchFamily="34" charset="0"/>
            </a:endParaRPr>
          </a:p>
        </p:txBody>
      </p:sp>
      <p:sp>
        <p:nvSpPr>
          <p:cNvPr id="11" name="Rectangle 10"/>
          <p:cNvSpPr/>
          <p:nvPr/>
        </p:nvSpPr>
        <p:spPr bwMode="auto">
          <a:xfrm>
            <a:off x="1518953"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1909891"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2287577"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2665263"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4" name="Rectangle 33"/>
          <p:cNvSpPr/>
          <p:nvPr/>
        </p:nvSpPr>
        <p:spPr bwMode="auto">
          <a:xfrm>
            <a:off x="8287395"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5" name="Rectangle 34"/>
          <p:cNvSpPr/>
          <p:nvPr/>
        </p:nvSpPr>
        <p:spPr bwMode="auto">
          <a:xfrm>
            <a:off x="8678333"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6" name="Rectangle 35"/>
          <p:cNvSpPr/>
          <p:nvPr/>
        </p:nvSpPr>
        <p:spPr bwMode="auto">
          <a:xfrm>
            <a:off x="9056019"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6" name="Group 37"/>
          <p:cNvGrpSpPr/>
          <p:nvPr/>
        </p:nvGrpSpPr>
        <p:grpSpPr>
          <a:xfrm>
            <a:off x="8190279" y="5181603"/>
            <a:ext cx="1707253" cy="1284597"/>
            <a:chOff x="1420248" y="5181602"/>
            <a:chExt cx="1707253" cy="1284597"/>
          </a:xfrm>
        </p:grpSpPr>
        <p:sp>
          <p:nvSpPr>
            <p:cNvPr id="39" name="Rectangle 3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40" name="TextBox 39"/>
            <p:cNvSpPr txBox="1"/>
            <p:nvPr/>
          </p:nvSpPr>
          <p:spPr>
            <a:xfrm>
              <a:off x="1702895" y="6096867"/>
              <a:ext cx="1184620" cy="369332"/>
            </a:xfrm>
            <a:prstGeom prst="rect">
              <a:avLst/>
            </a:prstGeom>
            <a:noFill/>
          </p:spPr>
          <p:txBody>
            <a:bodyPr wrap="none" lIns="0" tIns="0" rIns="0" bIns="0" rtlCol="0">
              <a:spAutoFit/>
            </a:bodyPr>
            <a:lstStyle/>
            <a:p>
              <a:r>
                <a:rPr lang="en-US" sz="2400" b="1" dirty="0"/>
                <a:t>Extent E4</a:t>
              </a:r>
            </a:p>
          </p:txBody>
        </p:sp>
      </p:grpSp>
      <p:grpSp>
        <p:nvGrpSpPr>
          <p:cNvPr id="74" name="Group 73"/>
          <p:cNvGrpSpPr/>
          <p:nvPr/>
        </p:nvGrpSpPr>
        <p:grpSpPr>
          <a:xfrm>
            <a:off x="1380942" y="3644348"/>
            <a:ext cx="5597904" cy="1537254"/>
            <a:chOff x="1379354" y="3644348"/>
            <a:chExt cx="5597904" cy="1537254"/>
          </a:xfrm>
        </p:grpSpPr>
        <p:sp>
          <p:nvSpPr>
            <p:cNvPr id="42" name="Rectangle 4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rPr>
                <a:t>Stream //</a:t>
              </a:r>
              <a:r>
                <a:rPr lang="en-US" sz="2200" b="1" dirty="0" err="1">
                  <a:solidFill>
                    <a:schemeClr val="tx1"/>
                  </a:solidFill>
                </a:rPr>
                <a:t>foo</a:t>
              </a:r>
              <a:r>
                <a:rPr lang="en-US" sz="2200" b="1" dirty="0">
                  <a:solidFill>
                    <a:schemeClr val="tx1"/>
                  </a:solidFill>
                </a:rPr>
                <a:t>/</a:t>
              </a:r>
              <a:r>
                <a:rPr lang="en-US" sz="2200" b="1" dirty="0" err="1">
                  <a:solidFill>
                    <a:schemeClr val="tx1"/>
                  </a:solidFill>
                </a:rPr>
                <a:t>myfile.data</a:t>
              </a:r>
              <a:endParaRPr lang="en-US" sz="2200" b="1" dirty="0">
                <a:solidFill>
                  <a:schemeClr val="tx1"/>
                </a:solidFill>
              </a:endParaRPr>
            </a:p>
          </p:txBody>
        </p:sp>
        <p:sp>
          <p:nvSpPr>
            <p:cNvPr id="43" name="Rectangle 4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E1</a:t>
              </a:r>
            </a:p>
          </p:txBody>
        </p:sp>
        <p:cxnSp>
          <p:nvCxnSpPr>
            <p:cNvPr id="45" name="Elbow Connector 44"/>
            <p:cNvCxnSpPr>
              <a:stCxn id="4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E2</a:t>
              </a:r>
            </a:p>
          </p:txBody>
        </p:sp>
        <p:cxnSp>
          <p:nvCxnSpPr>
            <p:cNvPr id="47" name="Elbow Connector 46"/>
            <p:cNvCxnSpPr>
              <a:stCxn id="46"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bwMode="auto">
          <a:xfrm>
            <a:off x="3868923"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E3</a:t>
            </a:r>
          </a:p>
        </p:txBody>
      </p:sp>
      <p:sp>
        <p:nvSpPr>
          <p:cNvPr id="57" name="Rectangle 56"/>
          <p:cNvSpPr/>
          <p:nvPr/>
        </p:nvSpPr>
        <p:spPr bwMode="auto">
          <a:xfrm>
            <a:off x="5112337"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E4</a:t>
            </a:r>
          </a:p>
        </p:txBody>
      </p:sp>
      <p:sp>
        <p:nvSpPr>
          <p:cNvPr id="51" name="TextBox 50"/>
          <p:cNvSpPr txBox="1"/>
          <p:nvPr/>
        </p:nvSpPr>
        <p:spPr>
          <a:xfrm>
            <a:off x="1909892" y="6385840"/>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sealed</a:t>
            </a:r>
          </a:p>
        </p:txBody>
      </p:sp>
      <p:sp>
        <p:nvSpPr>
          <p:cNvPr id="52" name="TextBox 51"/>
          <p:cNvSpPr txBox="1"/>
          <p:nvPr/>
        </p:nvSpPr>
        <p:spPr>
          <a:xfrm>
            <a:off x="3967549" y="6387092"/>
            <a:ext cx="1131720"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unsealed</a:t>
            </a:r>
          </a:p>
        </p:txBody>
      </p:sp>
      <p:sp>
        <p:nvSpPr>
          <p:cNvPr id="56" name="TextBox 55"/>
          <p:cNvSpPr txBox="1"/>
          <p:nvPr/>
        </p:nvSpPr>
        <p:spPr>
          <a:xfrm>
            <a:off x="4057110" y="63883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sealed</a:t>
            </a:r>
          </a:p>
        </p:txBody>
      </p:sp>
      <p:sp>
        <p:nvSpPr>
          <p:cNvPr id="59" name="TextBox 58"/>
          <p:cNvSpPr txBox="1"/>
          <p:nvPr/>
        </p:nvSpPr>
        <p:spPr>
          <a:xfrm>
            <a:off x="6220841" y="6385840"/>
            <a:ext cx="1131720"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unsealed</a:t>
            </a:r>
          </a:p>
        </p:txBody>
      </p:sp>
      <p:sp>
        <p:nvSpPr>
          <p:cNvPr id="60" name="TextBox 59"/>
          <p:cNvSpPr txBox="1"/>
          <p:nvPr/>
        </p:nvSpPr>
        <p:spPr>
          <a:xfrm>
            <a:off x="6310402" y="63870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sealed</a:t>
            </a:r>
          </a:p>
        </p:txBody>
      </p:sp>
      <p:sp>
        <p:nvSpPr>
          <p:cNvPr id="63" name="TextBox 62"/>
          <p:cNvSpPr txBox="1"/>
          <p:nvPr/>
        </p:nvSpPr>
        <p:spPr>
          <a:xfrm>
            <a:off x="8509103" y="6345098"/>
            <a:ext cx="1131720"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unsealed</a:t>
            </a:r>
          </a:p>
        </p:txBody>
      </p:sp>
      <p:grpSp>
        <p:nvGrpSpPr>
          <p:cNvPr id="2" name="Group 16"/>
          <p:cNvGrpSpPr/>
          <p:nvPr/>
        </p:nvGrpSpPr>
        <p:grpSpPr>
          <a:xfrm>
            <a:off x="1421837" y="5181603"/>
            <a:ext cx="1707253" cy="1284597"/>
            <a:chOff x="1420248" y="5181602"/>
            <a:chExt cx="1707253" cy="1284597"/>
          </a:xfrm>
        </p:grpSpPr>
        <p:sp>
          <p:nvSpPr>
            <p:cNvPr id="15" name="Rectangle 14"/>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6" name="TextBox 15"/>
            <p:cNvSpPr txBox="1"/>
            <p:nvPr/>
          </p:nvSpPr>
          <p:spPr>
            <a:xfrm>
              <a:off x="1702895" y="6096867"/>
              <a:ext cx="1184620" cy="369332"/>
            </a:xfrm>
            <a:prstGeom prst="rect">
              <a:avLst/>
            </a:prstGeom>
            <a:noFill/>
          </p:spPr>
          <p:txBody>
            <a:bodyPr wrap="none" lIns="0" tIns="0" rIns="0" bIns="0" rtlCol="0">
              <a:spAutoFit/>
            </a:bodyPr>
            <a:lstStyle/>
            <a:p>
              <a:r>
                <a:rPr lang="en-US" sz="2400" b="1" dirty="0"/>
                <a:t>Extent E1</a:t>
              </a:r>
            </a:p>
          </p:txBody>
        </p:sp>
      </p:grpSp>
      <p:sp>
        <p:nvSpPr>
          <p:cNvPr id="33" name="Rectangle 32"/>
          <p:cNvSpPr/>
          <p:nvPr/>
        </p:nvSpPr>
        <p:spPr bwMode="auto">
          <a:xfrm>
            <a:off x="5933075"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5" name="Rectangle 24"/>
          <p:cNvSpPr/>
          <p:nvPr/>
        </p:nvSpPr>
        <p:spPr bwMode="auto">
          <a:xfrm>
            <a:off x="3660327"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71" name="Group 70"/>
          <p:cNvGrpSpPr/>
          <p:nvPr/>
        </p:nvGrpSpPr>
        <p:grpSpPr>
          <a:xfrm>
            <a:off x="4534830" y="4549601"/>
            <a:ext cx="1409721" cy="609209"/>
            <a:chOff x="4533241" y="4549600"/>
            <a:chExt cx="1409721" cy="609209"/>
          </a:xfrm>
        </p:grpSpPr>
        <p:cxnSp>
          <p:nvCxnSpPr>
            <p:cNvPr id="50"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5769464" y="4544510"/>
            <a:ext cx="2420814" cy="635584"/>
            <a:chOff x="5767876" y="4544510"/>
            <a:chExt cx="2420814" cy="635584"/>
          </a:xfrm>
        </p:grpSpPr>
        <p:cxnSp>
          <p:nvCxnSpPr>
            <p:cNvPr id="64"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5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500"/>
                                        <p:tgtEl>
                                          <p:spTgt spid="9">
                                            <p:txEl>
                                              <p:pRg st="2" end="2"/>
                                            </p:txEl>
                                          </p:spTgt>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animEffect transition="in" filter="fade">
                                      <p:cBhvr>
                                        <p:cTn id="40" dur="500"/>
                                        <p:tgtEl>
                                          <p:spTgt spid="9">
                                            <p:txEl>
                                              <p:pRg st="4" end="4"/>
                                            </p:txEl>
                                          </p:spTgt>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down)">
                                      <p:cBhvr>
                                        <p:cTn id="44" dur="500"/>
                                        <p:tgtEl>
                                          <p:spTgt spid="3"/>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1+#ppt_w/2"/>
                                          </p:val>
                                        </p:tav>
                                        <p:tav tm="100000">
                                          <p:val>
                                            <p:strVal val="#ppt_x"/>
                                          </p:val>
                                        </p:tav>
                                      </p:tavLst>
                                    </p:anim>
                                    <p:anim calcmode="lin" valueType="num">
                                      <p:cBhvr additive="base">
                                        <p:cTn id="57" dur="500" fill="hold"/>
                                        <p:tgtEl>
                                          <p:spTgt spid="18"/>
                                        </p:tgtEl>
                                        <p:attrNameLst>
                                          <p:attrName>ppt_y</p:attrName>
                                        </p:attrNameLst>
                                      </p:cBhvr>
                                      <p:tavLst>
                                        <p:tav tm="0">
                                          <p:val>
                                            <p:strVal val="#ppt_y"/>
                                          </p:val>
                                        </p:tav>
                                        <p:tav tm="100000">
                                          <p:val>
                                            <p:strVal val="#ppt_y"/>
                                          </p:val>
                                        </p:tav>
                                      </p:tavLst>
                                    </p:anim>
                                  </p:childTnLst>
                                </p:cTn>
                              </p:par>
                            </p:childTnLst>
                          </p:cTn>
                        </p:par>
                        <p:par>
                          <p:cTn id="58" fill="hold">
                            <p:stCondLst>
                              <p:cond delay="500"/>
                            </p:stCondLst>
                            <p:childTnLst>
                              <p:par>
                                <p:cTn id="59" presetID="2" presetClass="entr" presetSubtype="2"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1+#ppt_w/2"/>
                                          </p:val>
                                        </p:tav>
                                        <p:tav tm="100000">
                                          <p:val>
                                            <p:strVal val="#ppt_x"/>
                                          </p:val>
                                        </p:tav>
                                      </p:tavLst>
                                    </p:anim>
                                    <p:anim calcmode="lin" valueType="num">
                                      <p:cBhvr additive="base">
                                        <p:cTn id="62" dur="500" fill="hold"/>
                                        <p:tgtEl>
                                          <p:spTgt spid="19"/>
                                        </p:tgtEl>
                                        <p:attrNameLst>
                                          <p:attrName>ppt_y</p:attrName>
                                        </p:attrNameLst>
                                      </p:cBhvr>
                                      <p:tavLst>
                                        <p:tav tm="0">
                                          <p:val>
                                            <p:strVal val="#ppt_y"/>
                                          </p:val>
                                        </p:tav>
                                        <p:tav tm="100000">
                                          <p:val>
                                            <p:strVal val="#ppt_y"/>
                                          </p:val>
                                        </p:tav>
                                      </p:tavLst>
                                    </p:anim>
                                  </p:childTnLst>
                                </p:cTn>
                              </p:par>
                            </p:childTnLst>
                          </p:cTn>
                        </p:par>
                        <p:par>
                          <p:cTn id="63" fill="hold">
                            <p:stCondLst>
                              <p:cond delay="1000"/>
                            </p:stCondLst>
                            <p:childTnLst>
                              <p:par>
                                <p:cTn id="64" presetID="2" presetClass="entr" presetSubtype="2"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1+#ppt_w/2"/>
                                          </p:val>
                                        </p:tav>
                                        <p:tav tm="100000">
                                          <p:val>
                                            <p:strVal val="#ppt_x"/>
                                          </p:val>
                                        </p:tav>
                                      </p:tavLst>
                                    </p:anim>
                                    <p:anim calcmode="lin" valueType="num">
                                      <p:cBhvr additive="base">
                                        <p:cTn id="67" dur="500" fill="hold"/>
                                        <p:tgtEl>
                                          <p:spTgt spid="20"/>
                                        </p:tgtEl>
                                        <p:attrNameLst>
                                          <p:attrName>ppt_y</p:attrName>
                                        </p:attrNameLst>
                                      </p:cBhvr>
                                      <p:tavLst>
                                        <p:tav tm="0">
                                          <p:val>
                                            <p:strVal val="#ppt_y"/>
                                          </p:val>
                                        </p:tav>
                                        <p:tav tm="100000">
                                          <p:val>
                                            <p:strVal val="#ppt_y"/>
                                          </p:val>
                                        </p:tav>
                                      </p:tavLst>
                                    </p:anim>
                                  </p:childTnLst>
                                </p:cTn>
                              </p:par>
                            </p:childTnLst>
                          </p:cTn>
                        </p:par>
                        <p:par>
                          <p:cTn id="68" fill="hold">
                            <p:stCondLst>
                              <p:cond delay="1500"/>
                            </p:stCondLst>
                            <p:childTnLst>
                              <p:par>
                                <p:cTn id="69" presetID="2" presetClass="entr" presetSubtype="2"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1+#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circle(in)">
                                      <p:cBhvr>
                                        <p:cTn id="77" dur="2000"/>
                                        <p:tgtEl>
                                          <p:spTgt spid="25"/>
                                        </p:tgtEl>
                                      </p:cBhvr>
                                    </p:animEffect>
                                  </p:childTnLst>
                                </p:cTn>
                              </p:par>
                              <p:par>
                                <p:cTn id="78" presetID="1" presetClass="exit" presetSubtype="0" fill="hold" grpId="1" nodeType="withEffect">
                                  <p:stCondLst>
                                    <p:cond delay="0"/>
                                  </p:stCondLst>
                                  <p:childTnLst>
                                    <p:set>
                                      <p:cBhvr>
                                        <p:cTn id="79" dur="1" fill="hold">
                                          <p:stCondLst>
                                            <p:cond delay="0"/>
                                          </p:stCondLst>
                                        </p:cTn>
                                        <p:tgtEl>
                                          <p:spTgt spid="52"/>
                                        </p:tgtEl>
                                        <p:attrNameLst>
                                          <p:attrName>style.visibility</p:attrName>
                                        </p:attrNameLst>
                                      </p:cBhvr>
                                      <p:to>
                                        <p:strVal val="hidden"/>
                                      </p:to>
                                    </p:se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500"/>
                                        <p:tgtEl>
                                          <p:spTgt spid="5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fade">
                                      <p:cBhvr>
                                        <p:cTn id="88" dur="500"/>
                                        <p:tgtEl>
                                          <p:spTgt spid="10">
                                            <p:txEl>
                                              <p:pRg st="1" end="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0">
                                            <p:txEl>
                                              <p:pRg st="2" end="2"/>
                                            </p:txEl>
                                          </p:spTgt>
                                        </p:tgtEl>
                                        <p:attrNameLst>
                                          <p:attrName>style.visibility</p:attrName>
                                        </p:attrNameLst>
                                      </p:cBhvr>
                                      <p:to>
                                        <p:strVal val="visible"/>
                                      </p:to>
                                    </p:set>
                                    <p:animEffect transition="in" filter="fade">
                                      <p:cBhvr>
                                        <p:cTn id="91" dur="500"/>
                                        <p:tgtEl>
                                          <p:spTgt spid="10">
                                            <p:txEl>
                                              <p:pRg st="2" end="2"/>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10">
                                            <p:txEl>
                                              <p:pRg st="3" end="3"/>
                                            </p:txEl>
                                          </p:spTgt>
                                        </p:tgtEl>
                                        <p:attrNameLst>
                                          <p:attrName>style.visibility</p:attrName>
                                        </p:attrNameLst>
                                      </p:cBhvr>
                                      <p:to>
                                        <p:strVal val="visible"/>
                                      </p:to>
                                    </p:set>
                                    <p:animEffect transition="in" filter="fade">
                                      <p:cBhvr>
                                        <p:cTn id="94" dur="500"/>
                                        <p:tgtEl>
                                          <p:spTgt spid="10">
                                            <p:txEl>
                                              <p:pRg st="3" end="3"/>
                                            </p:txEl>
                                          </p:spTgt>
                                        </p:tgtEl>
                                      </p:cBhvr>
                                    </p:animEffect>
                                  </p:childTnLst>
                                </p:cTn>
                              </p:par>
                              <p:par>
                                <p:cTn id="95" presetID="42" presetClass="entr" presetSubtype="0" fill="hold" nodeType="withEffect">
                                  <p:stCondLst>
                                    <p:cond delay="0"/>
                                  </p:stCondLst>
                                  <p:childTnLst>
                                    <p:set>
                                      <p:cBhvr>
                                        <p:cTn id="96" dur="1" fill="hold">
                                          <p:stCondLst>
                                            <p:cond delay="0"/>
                                          </p:stCondLst>
                                        </p:cTn>
                                        <p:tgtEl>
                                          <p:spTgt spid="74"/>
                                        </p:tgtEl>
                                        <p:attrNameLst>
                                          <p:attrName>style.visibility</p:attrName>
                                        </p:attrNameLst>
                                      </p:cBhvr>
                                      <p:to>
                                        <p:strVal val="visible"/>
                                      </p:to>
                                    </p:set>
                                    <p:animEffect transition="in" filter="fade">
                                      <p:cBhvr>
                                        <p:cTn id="97" dur="1000"/>
                                        <p:tgtEl>
                                          <p:spTgt spid="74"/>
                                        </p:tgtEl>
                                      </p:cBhvr>
                                    </p:animEffect>
                                    <p:anim calcmode="lin" valueType="num">
                                      <p:cBhvr>
                                        <p:cTn id="98" dur="1000" fill="hold"/>
                                        <p:tgtEl>
                                          <p:spTgt spid="74"/>
                                        </p:tgtEl>
                                        <p:attrNameLst>
                                          <p:attrName>ppt_x</p:attrName>
                                        </p:attrNameLst>
                                      </p:cBhvr>
                                      <p:tavLst>
                                        <p:tav tm="0">
                                          <p:val>
                                            <p:strVal val="#ppt_x"/>
                                          </p:val>
                                        </p:tav>
                                        <p:tav tm="100000">
                                          <p:val>
                                            <p:strVal val="#ppt_x"/>
                                          </p:val>
                                        </p:tav>
                                      </p:tavLst>
                                    </p:anim>
                                    <p:anim calcmode="lin" valueType="num">
                                      <p:cBhvr>
                                        <p:cTn id="9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wipe(down)">
                                      <p:cBhvr>
                                        <p:cTn id="104" dur="500"/>
                                        <p:tgtEl>
                                          <p:spTgt spid="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500"/>
                                        <p:tgtEl>
                                          <p:spTgt spid="59"/>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fade">
                                      <p:cBhvr>
                                        <p:cTn id="111" dur="500"/>
                                        <p:tgtEl>
                                          <p:spTgt spid="49"/>
                                        </p:tgtEl>
                                      </p:cBhvr>
                                    </p:animEffect>
                                  </p:childTnLst>
                                </p:cTn>
                              </p:par>
                              <p:par>
                                <p:cTn id="112" presetID="10" presetClass="entr" presetSubtype="0" fill="hold" nodeType="withEffect">
                                  <p:stCondLst>
                                    <p:cond delay="0"/>
                                  </p:stCondLst>
                                  <p:childTnLst>
                                    <p:set>
                                      <p:cBhvr>
                                        <p:cTn id="113" dur="1" fill="hold">
                                          <p:stCondLst>
                                            <p:cond delay="0"/>
                                          </p:stCondLst>
                                        </p:cTn>
                                        <p:tgtEl>
                                          <p:spTgt spid="71"/>
                                        </p:tgtEl>
                                        <p:attrNameLst>
                                          <p:attrName>style.visibility</p:attrName>
                                        </p:attrNameLst>
                                      </p:cBhvr>
                                      <p:to>
                                        <p:strVal val="visible"/>
                                      </p:to>
                                    </p:set>
                                    <p:animEffect transition="in" filter="fade">
                                      <p:cBhvr>
                                        <p:cTn id="114" dur="500"/>
                                        <p:tgtEl>
                                          <p:spTgt spid="71"/>
                                        </p:tgtEl>
                                      </p:cBhvr>
                                    </p:animEffect>
                                  </p:childTnLst>
                                </p:cTn>
                              </p:par>
                            </p:childTnLst>
                          </p:cTn>
                        </p:par>
                        <p:par>
                          <p:cTn id="115" fill="hold">
                            <p:stCondLst>
                              <p:cond delay="1000"/>
                            </p:stCondLst>
                            <p:childTnLst>
                              <p:par>
                                <p:cTn id="116" presetID="2" presetClass="entr" presetSubtype="2" fill="hold" grpId="0" nodeType="afterEffect">
                                  <p:stCondLst>
                                    <p:cond delay="0"/>
                                  </p:stCondLst>
                                  <p:childTnLst>
                                    <p:set>
                                      <p:cBhvr>
                                        <p:cTn id="117" dur="1" fill="hold">
                                          <p:stCondLst>
                                            <p:cond delay="0"/>
                                          </p:stCondLst>
                                        </p:cTn>
                                        <p:tgtEl>
                                          <p:spTgt spid="26"/>
                                        </p:tgtEl>
                                        <p:attrNameLst>
                                          <p:attrName>style.visibility</p:attrName>
                                        </p:attrNameLst>
                                      </p:cBhvr>
                                      <p:to>
                                        <p:strVal val="visible"/>
                                      </p:to>
                                    </p:set>
                                    <p:anim calcmode="lin" valueType="num">
                                      <p:cBhvr additive="base">
                                        <p:cTn id="118" dur="500" fill="hold"/>
                                        <p:tgtEl>
                                          <p:spTgt spid="26"/>
                                        </p:tgtEl>
                                        <p:attrNameLst>
                                          <p:attrName>ppt_x</p:attrName>
                                        </p:attrNameLst>
                                      </p:cBhvr>
                                      <p:tavLst>
                                        <p:tav tm="0">
                                          <p:val>
                                            <p:strVal val="1+#ppt_w/2"/>
                                          </p:val>
                                        </p:tav>
                                        <p:tav tm="100000">
                                          <p:val>
                                            <p:strVal val="#ppt_x"/>
                                          </p:val>
                                        </p:tav>
                                      </p:tavLst>
                                    </p:anim>
                                    <p:anim calcmode="lin" valueType="num">
                                      <p:cBhvr additive="base">
                                        <p:cTn id="119" dur="500" fill="hold"/>
                                        <p:tgtEl>
                                          <p:spTgt spid="26"/>
                                        </p:tgtEl>
                                        <p:attrNameLst>
                                          <p:attrName>ppt_y</p:attrName>
                                        </p:attrNameLst>
                                      </p:cBhvr>
                                      <p:tavLst>
                                        <p:tav tm="0">
                                          <p:val>
                                            <p:strVal val="#ppt_y"/>
                                          </p:val>
                                        </p:tav>
                                        <p:tav tm="100000">
                                          <p:val>
                                            <p:strVal val="#ppt_y"/>
                                          </p:val>
                                        </p:tav>
                                      </p:tavLst>
                                    </p:anim>
                                  </p:childTnLst>
                                </p:cTn>
                              </p:par>
                            </p:childTnLst>
                          </p:cTn>
                        </p:par>
                        <p:par>
                          <p:cTn id="120" fill="hold">
                            <p:stCondLst>
                              <p:cond delay="1500"/>
                            </p:stCondLst>
                            <p:childTnLst>
                              <p:par>
                                <p:cTn id="121" presetID="2" presetClass="entr" presetSubtype="2" fill="hold" grpId="0" nodeType="after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1+#ppt_w/2"/>
                                          </p:val>
                                        </p:tav>
                                        <p:tav tm="100000">
                                          <p:val>
                                            <p:strVal val="#ppt_x"/>
                                          </p:val>
                                        </p:tav>
                                      </p:tavLst>
                                    </p:anim>
                                    <p:anim calcmode="lin" valueType="num">
                                      <p:cBhvr additive="base">
                                        <p:cTn id="124" dur="500" fill="hold"/>
                                        <p:tgtEl>
                                          <p:spTgt spid="27"/>
                                        </p:tgtEl>
                                        <p:attrNameLst>
                                          <p:attrName>ppt_y</p:attrName>
                                        </p:attrNameLst>
                                      </p:cBhvr>
                                      <p:tavLst>
                                        <p:tav tm="0">
                                          <p:val>
                                            <p:strVal val="#ppt_y"/>
                                          </p:val>
                                        </p:tav>
                                        <p:tav tm="100000">
                                          <p:val>
                                            <p:strVal val="#ppt_y"/>
                                          </p:val>
                                        </p:tav>
                                      </p:tavLst>
                                    </p:anim>
                                  </p:childTnLst>
                                </p:cTn>
                              </p:par>
                            </p:childTnLst>
                          </p:cTn>
                        </p:par>
                        <p:par>
                          <p:cTn id="125" fill="hold">
                            <p:stCondLst>
                              <p:cond delay="2000"/>
                            </p:stCondLst>
                            <p:childTnLst>
                              <p:par>
                                <p:cTn id="126" presetID="2" presetClass="entr" presetSubtype="2" fill="hold" grpId="0" nodeType="afterEffect">
                                  <p:stCondLst>
                                    <p:cond delay="0"/>
                                  </p:stCondLst>
                                  <p:childTnLst>
                                    <p:set>
                                      <p:cBhvr>
                                        <p:cTn id="127" dur="1" fill="hold">
                                          <p:stCondLst>
                                            <p:cond delay="0"/>
                                          </p:stCondLst>
                                        </p:cTn>
                                        <p:tgtEl>
                                          <p:spTgt spid="28"/>
                                        </p:tgtEl>
                                        <p:attrNameLst>
                                          <p:attrName>style.visibility</p:attrName>
                                        </p:attrNameLst>
                                      </p:cBhvr>
                                      <p:to>
                                        <p:strVal val="visible"/>
                                      </p:to>
                                    </p:set>
                                    <p:anim calcmode="lin" valueType="num">
                                      <p:cBhvr additive="base">
                                        <p:cTn id="128" dur="500" fill="hold"/>
                                        <p:tgtEl>
                                          <p:spTgt spid="28"/>
                                        </p:tgtEl>
                                        <p:attrNameLst>
                                          <p:attrName>ppt_x</p:attrName>
                                        </p:attrNameLst>
                                      </p:cBhvr>
                                      <p:tavLst>
                                        <p:tav tm="0">
                                          <p:val>
                                            <p:strVal val="1+#ppt_w/2"/>
                                          </p:val>
                                        </p:tav>
                                        <p:tav tm="100000">
                                          <p:val>
                                            <p:strVal val="#ppt_x"/>
                                          </p:val>
                                        </p:tav>
                                      </p:tavLst>
                                    </p:anim>
                                    <p:anim calcmode="lin" valueType="num">
                                      <p:cBhvr additive="base">
                                        <p:cTn id="129" dur="500" fill="hold"/>
                                        <p:tgtEl>
                                          <p:spTgt spid="28"/>
                                        </p:tgtEl>
                                        <p:attrNameLst>
                                          <p:attrName>ppt_y</p:attrName>
                                        </p:attrNameLst>
                                      </p:cBhvr>
                                      <p:tavLst>
                                        <p:tav tm="0">
                                          <p:val>
                                            <p:strVal val="#ppt_y"/>
                                          </p:val>
                                        </p:tav>
                                        <p:tav tm="100000">
                                          <p:val>
                                            <p:strVal val="#ppt_y"/>
                                          </p:val>
                                        </p:tav>
                                      </p:tavLst>
                                    </p:anim>
                                  </p:childTnLst>
                                </p:cTn>
                              </p:par>
                            </p:childTnLst>
                          </p:cTn>
                        </p:par>
                        <p:par>
                          <p:cTn id="130" fill="hold">
                            <p:stCondLst>
                              <p:cond delay="2500"/>
                            </p:stCondLst>
                            <p:childTnLst>
                              <p:par>
                                <p:cTn id="131" presetID="2" presetClass="entr" presetSubtype="2" fill="hold" grpId="0" nodeType="afterEffect">
                                  <p:stCondLst>
                                    <p:cond delay="0"/>
                                  </p:stCondLst>
                                  <p:childTnLst>
                                    <p:set>
                                      <p:cBhvr>
                                        <p:cTn id="132" dur="1" fill="hold">
                                          <p:stCondLst>
                                            <p:cond delay="0"/>
                                          </p:stCondLst>
                                        </p:cTn>
                                        <p:tgtEl>
                                          <p:spTgt spid="29"/>
                                        </p:tgtEl>
                                        <p:attrNameLst>
                                          <p:attrName>style.visibility</p:attrName>
                                        </p:attrNameLst>
                                      </p:cBhvr>
                                      <p:to>
                                        <p:strVal val="visible"/>
                                      </p:to>
                                    </p:set>
                                    <p:anim calcmode="lin" valueType="num">
                                      <p:cBhvr additive="base">
                                        <p:cTn id="133" dur="500" fill="hold"/>
                                        <p:tgtEl>
                                          <p:spTgt spid="29"/>
                                        </p:tgtEl>
                                        <p:attrNameLst>
                                          <p:attrName>ppt_x</p:attrName>
                                        </p:attrNameLst>
                                      </p:cBhvr>
                                      <p:tavLst>
                                        <p:tav tm="0">
                                          <p:val>
                                            <p:strVal val="1+#ppt_w/2"/>
                                          </p:val>
                                        </p:tav>
                                        <p:tav tm="100000">
                                          <p:val>
                                            <p:strVal val="#ppt_x"/>
                                          </p:val>
                                        </p:tav>
                                      </p:tavLst>
                                    </p:anim>
                                    <p:anim calcmode="lin" valueType="num">
                                      <p:cBhvr additive="base">
                                        <p:cTn id="134" dur="500" fill="hold"/>
                                        <p:tgtEl>
                                          <p:spTgt spid="29"/>
                                        </p:tgtEl>
                                        <p:attrNameLst>
                                          <p:attrName>ppt_y</p:attrName>
                                        </p:attrNameLst>
                                      </p:cBhvr>
                                      <p:tavLst>
                                        <p:tav tm="0">
                                          <p:val>
                                            <p:strVal val="#ppt_y"/>
                                          </p:val>
                                        </p:tav>
                                        <p:tav tm="100000">
                                          <p:val>
                                            <p:strVal val="#ppt_y"/>
                                          </p:val>
                                        </p:tav>
                                      </p:tavLst>
                                    </p:anim>
                                  </p:childTnLst>
                                </p:cTn>
                              </p:par>
                            </p:childTnLst>
                          </p:cTn>
                        </p:par>
                        <p:par>
                          <p:cTn id="135" fill="hold">
                            <p:stCondLst>
                              <p:cond delay="3000"/>
                            </p:stCondLst>
                            <p:childTnLst>
                              <p:par>
                                <p:cTn id="136" presetID="6" presetClass="entr" presetSubtype="16" fill="hold" grpId="0" nodeType="after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circle(in)">
                                      <p:cBhvr>
                                        <p:cTn id="138" dur="2000"/>
                                        <p:tgtEl>
                                          <p:spTgt spid="33"/>
                                        </p:tgtEl>
                                      </p:cBhvr>
                                    </p:animEffect>
                                  </p:childTnLst>
                                </p:cTn>
                              </p:par>
                              <p:par>
                                <p:cTn id="139" presetID="1" presetClass="exit" presetSubtype="0" fill="hold" grpId="1" nodeType="withEffect">
                                  <p:stCondLst>
                                    <p:cond delay="0"/>
                                  </p:stCondLst>
                                  <p:childTnLst>
                                    <p:set>
                                      <p:cBhvr>
                                        <p:cTn id="140" dur="1" fill="hold">
                                          <p:stCondLst>
                                            <p:cond delay="0"/>
                                          </p:stCondLst>
                                        </p:cTn>
                                        <p:tgtEl>
                                          <p:spTgt spid="59"/>
                                        </p:tgtEl>
                                        <p:attrNameLst>
                                          <p:attrName>style.visibility</p:attrName>
                                        </p:attrNameLst>
                                      </p:cBhvr>
                                      <p:to>
                                        <p:strVal val="hidden"/>
                                      </p:to>
                                    </p:set>
                                  </p:childTnLst>
                                </p:cTn>
                              </p:par>
                            </p:childTnLst>
                          </p:cTn>
                        </p:par>
                        <p:par>
                          <p:cTn id="141" fill="hold">
                            <p:stCondLst>
                              <p:cond delay="5000"/>
                            </p:stCondLst>
                            <p:childTnLst>
                              <p:par>
                                <p:cTn id="142" presetID="10" presetClass="entr" presetSubtype="0" fill="hold" grpId="0" nodeType="afterEffect">
                                  <p:stCondLst>
                                    <p:cond delay="0"/>
                                  </p:stCondLst>
                                  <p:childTnLst>
                                    <p:set>
                                      <p:cBhvr>
                                        <p:cTn id="143" dur="1" fill="hold">
                                          <p:stCondLst>
                                            <p:cond delay="0"/>
                                          </p:stCondLst>
                                        </p:cTn>
                                        <p:tgtEl>
                                          <p:spTgt spid="60"/>
                                        </p:tgtEl>
                                        <p:attrNameLst>
                                          <p:attrName>style.visibility</p:attrName>
                                        </p:attrNameLst>
                                      </p:cBhvr>
                                      <p:to>
                                        <p:strVal val="visible"/>
                                      </p:to>
                                    </p:set>
                                    <p:animEffect transition="in" filter="fade">
                                      <p:cBhvr>
                                        <p:cTn id="144" dur="500"/>
                                        <p:tgtEl>
                                          <p:spTgt spid="6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6"/>
                                        </p:tgtEl>
                                        <p:attrNameLst>
                                          <p:attrName>style.visibility</p:attrName>
                                        </p:attrNameLst>
                                      </p:cBhvr>
                                      <p:to>
                                        <p:strVal val="visible"/>
                                      </p:to>
                                    </p:set>
                                    <p:animEffect transition="in" filter="wipe(down)">
                                      <p:cBhvr>
                                        <p:cTn id="149" dur="500"/>
                                        <p:tgtEl>
                                          <p:spTgt spid="6"/>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fade">
                                      <p:cBhvr>
                                        <p:cTn id="152" dur="500"/>
                                        <p:tgtEl>
                                          <p:spTgt spid="63"/>
                                        </p:tgtEl>
                                      </p:cBhvr>
                                    </p:animEffec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fade">
                                      <p:cBhvr>
                                        <p:cTn id="156" dur="500"/>
                                        <p:tgtEl>
                                          <p:spTgt spid="57"/>
                                        </p:tgtEl>
                                      </p:cBhvr>
                                    </p:animEffect>
                                  </p:childTnLst>
                                </p:cTn>
                              </p:par>
                              <p:par>
                                <p:cTn id="157" presetID="10" presetClass="entr" presetSubtype="0" fill="hold" nodeType="withEffect">
                                  <p:stCondLst>
                                    <p:cond delay="0"/>
                                  </p:stCondLst>
                                  <p:childTnLst>
                                    <p:set>
                                      <p:cBhvr>
                                        <p:cTn id="158" dur="1" fill="hold">
                                          <p:stCondLst>
                                            <p:cond delay="0"/>
                                          </p:stCondLst>
                                        </p:cTn>
                                        <p:tgtEl>
                                          <p:spTgt spid="72"/>
                                        </p:tgtEl>
                                        <p:attrNameLst>
                                          <p:attrName>style.visibility</p:attrName>
                                        </p:attrNameLst>
                                      </p:cBhvr>
                                      <p:to>
                                        <p:strVal val="visible"/>
                                      </p:to>
                                    </p:set>
                                    <p:animEffect transition="in" filter="fade">
                                      <p:cBhvr>
                                        <p:cTn id="159" dur="500"/>
                                        <p:tgtEl>
                                          <p:spTgt spid="72"/>
                                        </p:tgtEl>
                                      </p:cBhvr>
                                    </p:animEffect>
                                  </p:childTnLst>
                                </p:cTn>
                              </p:par>
                            </p:childTnLst>
                          </p:cTn>
                        </p:par>
                        <p:par>
                          <p:cTn id="160" fill="hold">
                            <p:stCondLst>
                              <p:cond delay="1000"/>
                            </p:stCondLst>
                            <p:childTnLst>
                              <p:par>
                                <p:cTn id="161" presetID="2" presetClass="entr" presetSubtype="2" fill="hold" grpId="0" nodeType="afterEffect">
                                  <p:stCondLst>
                                    <p:cond delay="0"/>
                                  </p:stCondLst>
                                  <p:childTnLst>
                                    <p:set>
                                      <p:cBhvr>
                                        <p:cTn id="162" dur="1" fill="hold">
                                          <p:stCondLst>
                                            <p:cond delay="0"/>
                                          </p:stCondLst>
                                        </p:cTn>
                                        <p:tgtEl>
                                          <p:spTgt spid="34"/>
                                        </p:tgtEl>
                                        <p:attrNameLst>
                                          <p:attrName>style.visibility</p:attrName>
                                        </p:attrNameLst>
                                      </p:cBhvr>
                                      <p:to>
                                        <p:strVal val="visible"/>
                                      </p:to>
                                    </p:set>
                                    <p:anim calcmode="lin" valueType="num">
                                      <p:cBhvr additive="base">
                                        <p:cTn id="163" dur="500" fill="hold"/>
                                        <p:tgtEl>
                                          <p:spTgt spid="34"/>
                                        </p:tgtEl>
                                        <p:attrNameLst>
                                          <p:attrName>ppt_x</p:attrName>
                                        </p:attrNameLst>
                                      </p:cBhvr>
                                      <p:tavLst>
                                        <p:tav tm="0">
                                          <p:val>
                                            <p:strVal val="1+#ppt_w/2"/>
                                          </p:val>
                                        </p:tav>
                                        <p:tav tm="100000">
                                          <p:val>
                                            <p:strVal val="#ppt_x"/>
                                          </p:val>
                                        </p:tav>
                                      </p:tavLst>
                                    </p:anim>
                                    <p:anim calcmode="lin" valueType="num">
                                      <p:cBhvr additive="base">
                                        <p:cTn id="164" dur="500" fill="hold"/>
                                        <p:tgtEl>
                                          <p:spTgt spid="34"/>
                                        </p:tgtEl>
                                        <p:attrNameLst>
                                          <p:attrName>ppt_y</p:attrName>
                                        </p:attrNameLst>
                                      </p:cBhvr>
                                      <p:tavLst>
                                        <p:tav tm="0">
                                          <p:val>
                                            <p:strVal val="#ppt_y"/>
                                          </p:val>
                                        </p:tav>
                                        <p:tav tm="100000">
                                          <p:val>
                                            <p:strVal val="#ppt_y"/>
                                          </p:val>
                                        </p:tav>
                                      </p:tavLst>
                                    </p:anim>
                                  </p:childTnLst>
                                </p:cTn>
                              </p:par>
                            </p:childTnLst>
                          </p:cTn>
                        </p:par>
                        <p:par>
                          <p:cTn id="165" fill="hold">
                            <p:stCondLst>
                              <p:cond delay="1500"/>
                            </p:stCondLst>
                            <p:childTnLst>
                              <p:par>
                                <p:cTn id="166" presetID="2" presetClass="entr" presetSubtype="2" fill="hold" grpId="0" nodeType="afterEffect">
                                  <p:stCondLst>
                                    <p:cond delay="0"/>
                                  </p:stCondLst>
                                  <p:childTnLst>
                                    <p:set>
                                      <p:cBhvr>
                                        <p:cTn id="167" dur="1" fill="hold">
                                          <p:stCondLst>
                                            <p:cond delay="0"/>
                                          </p:stCondLst>
                                        </p:cTn>
                                        <p:tgtEl>
                                          <p:spTgt spid="35"/>
                                        </p:tgtEl>
                                        <p:attrNameLst>
                                          <p:attrName>style.visibility</p:attrName>
                                        </p:attrNameLst>
                                      </p:cBhvr>
                                      <p:to>
                                        <p:strVal val="visible"/>
                                      </p:to>
                                    </p:set>
                                    <p:anim calcmode="lin" valueType="num">
                                      <p:cBhvr additive="base">
                                        <p:cTn id="168" dur="500" fill="hold"/>
                                        <p:tgtEl>
                                          <p:spTgt spid="35"/>
                                        </p:tgtEl>
                                        <p:attrNameLst>
                                          <p:attrName>ppt_x</p:attrName>
                                        </p:attrNameLst>
                                      </p:cBhvr>
                                      <p:tavLst>
                                        <p:tav tm="0">
                                          <p:val>
                                            <p:strVal val="1+#ppt_w/2"/>
                                          </p:val>
                                        </p:tav>
                                        <p:tav tm="100000">
                                          <p:val>
                                            <p:strVal val="#ppt_x"/>
                                          </p:val>
                                        </p:tav>
                                      </p:tavLst>
                                    </p:anim>
                                    <p:anim calcmode="lin" valueType="num">
                                      <p:cBhvr additive="base">
                                        <p:cTn id="169" dur="500" fill="hold"/>
                                        <p:tgtEl>
                                          <p:spTgt spid="35"/>
                                        </p:tgtEl>
                                        <p:attrNameLst>
                                          <p:attrName>ppt_y</p:attrName>
                                        </p:attrNameLst>
                                      </p:cBhvr>
                                      <p:tavLst>
                                        <p:tav tm="0">
                                          <p:val>
                                            <p:strVal val="#ppt_y"/>
                                          </p:val>
                                        </p:tav>
                                        <p:tav tm="100000">
                                          <p:val>
                                            <p:strVal val="#ppt_y"/>
                                          </p:val>
                                        </p:tav>
                                      </p:tavLst>
                                    </p:anim>
                                  </p:childTnLst>
                                </p:cTn>
                              </p:par>
                            </p:childTnLst>
                          </p:cTn>
                        </p:par>
                        <p:par>
                          <p:cTn id="170" fill="hold">
                            <p:stCondLst>
                              <p:cond delay="2000"/>
                            </p:stCondLst>
                            <p:childTnLst>
                              <p:par>
                                <p:cTn id="171" presetID="2" presetClass="entr" presetSubtype="2" fill="hold" grpId="0" nodeType="afterEffect">
                                  <p:stCondLst>
                                    <p:cond delay="0"/>
                                  </p:stCondLst>
                                  <p:childTnLst>
                                    <p:set>
                                      <p:cBhvr>
                                        <p:cTn id="172" dur="1" fill="hold">
                                          <p:stCondLst>
                                            <p:cond delay="0"/>
                                          </p:stCondLst>
                                        </p:cTn>
                                        <p:tgtEl>
                                          <p:spTgt spid="36"/>
                                        </p:tgtEl>
                                        <p:attrNameLst>
                                          <p:attrName>style.visibility</p:attrName>
                                        </p:attrNameLst>
                                      </p:cBhvr>
                                      <p:to>
                                        <p:strVal val="visible"/>
                                      </p:to>
                                    </p:set>
                                    <p:anim calcmode="lin" valueType="num">
                                      <p:cBhvr additive="base">
                                        <p:cTn id="173" dur="500" fill="hold"/>
                                        <p:tgtEl>
                                          <p:spTgt spid="36"/>
                                        </p:tgtEl>
                                        <p:attrNameLst>
                                          <p:attrName>ppt_x</p:attrName>
                                        </p:attrNameLst>
                                      </p:cBhvr>
                                      <p:tavLst>
                                        <p:tav tm="0">
                                          <p:val>
                                            <p:strVal val="1+#ppt_w/2"/>
                                          </p:val>
                                        </p:tav>
                                        <p:tav tm="100000">
                                          <p:val>
                                            <p:strVal val="#ppt_x"/>
                                          </p:val>
                                        </p:tav>
                                      </p:tavLst>
                                    </p:anim>
                                    <p:anim calcmode="lin" valueType="num">
                                      <p:cBhvr additive="base">
                                        <p:cTn id="17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6" grpId="0" animBg="1"/>
      <p:bldP spid="27" grpId="0" animBg="1"/>
      <p:bldP spid="28" grpId="0" animBg="1"/>
      <p:bldP spid="29" grpId="0" animBg="1"/>
      <p:bldP spid="12" grpId="0" animBg="1"/>
      <p:bldP spid="13" grpId="0" animBg="1"/>
      <p:bldP spid="14" grpId="0" animBg="1"/>
      <p:bldP spid="34" grpId="0" animBg="1"/>
      <p:bldP spid="35" grpId="0" animBg="1"/>
      <p:bldP spid="36" grpId="0" animBg="1"/>
      <p:bldP spid="49" grpId="0" animBg="1"/>
      <p:bldP spid="57" grpId="0" animBg="1"/>
      <p:bldP spid="51" grpId="0"/>
      <p:bldP spid="52" grpId="0"/>
      <p:bldP spid="52" grpId="1"/>
      <p:bldP spid="56" grpId="0"/>
      <p:bldP spid="59" grpId="0"/>
      <p:bldP spid="59" grpId="1"/>
      <p:bldP spid="60" grpId="0"/>
      <p:bldP spid="63" grpId="0"/>
      <p:bldP spid="33"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0"/>
            <a:ext cx="11149013" cy="609398"/>
          </a:xfrm>
        </p:spPr>
        <p:txBody>
          <a:bodyPr>
            <a:normAutofit fontScale="90000"/>
          </a:bodyPr>
          <a:lstStyle/>
          <a:p>
            <a:r>
              <a:rPr lang="en-US" dirty="0"/>
              <a:t>Creating an Extent</a:t>
            </a:r>
          </a:p>
        </p:txBody>
      </p:sp>
      <p:grpSp>
        <p:nvGrpSpPr>
          <p:cNvPr id="3" name="Group 23"/>
          <p:cNvGrpSpPr/>
          <p:nvPr/>
        </p:nvGrpSpPr>
        <p:grpSpPr>
          <a:xfrm>
            <a:off x="6978856" y="478809"/>
            <a:ext cx="2292626" cy="1986097"/>
            <a:chOff x="7089913" y="995641"/>
            <a:chExt cx="2292626" cy="1986097"/>
          </a:xfrm>
        </p:grpSpPr>
        <p:sp>
          <p:nvSpPr>
            <p:cNvPr id="5" name="Rectangle 4"/>
            <p:cNvSpPr/>
            <p:nvPr/>
          </p:nvSpPr>
          <p:spPr bwMode="auto">
            <a:xfrm>
              <a:off x="7394713" y="15948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rgbClr val="FFFF00"/>
                  </a:solidFill>
                  <a:latin typeface="Segoe UI" pitchFamily="34" charset="0"/>
                  <a:ea typeface="Segoe UI" pitchFamily="34" charset="0"/>
                  <a:cs typeface="Segoe UI" pitchFamily="34" charset="0"/>
                </a:rPr>
                <a:t>SM</a:t>
              </a:r>
            </a:p>
          </p:txBody>
        </p:sp>
        <p:sp>
          <p:nvSpPr>
            <p:cNvPr id="6" name="Rectangle 5"/>
            <p:cNvSpPr/>
            <p:nvPr/>
          </p:nvSpPr>
          <p:spPr bwMode="auto">
            <a:xfrm>
              <a:off x="7547113" y="17472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rgbClr val="FFFF00"/>
                  </a:solidFill>
                  <a:latin typeface="Segoe UI" pitchFamily="34" charset="0"/>
                  <a:ea typeface="Segoe UI" pitchFamily="34" charset="0"/>
                  <a:cs typeface="Segoe UI" pitchFamily="34" charset="0"/>
                </a:rPr>
                <a:t>SM</a:t>
              </a:r>
            </a:p>
          </p:txBody>
        </p:sp>
        <p:sp>
          <p:nvSpPr>
            <p:cNvPr id="7" name="Rectangle 6"/>
            <p:cNvSpPr/>
            <p:nvPr/>
          </p:nvSpPr>
          <p:spPr bwMode="auto">
            <a:xfrm>
              <a:off x="7699513" y="18996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Stream Master</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10" name="TextBox 9"/>
            <p:cNvSpPr txBox="1"/>
            <p:nvPr/>
          </p:nvSpPr>
          <p:spPr>
            <a:xfrm>
              <a:off x="7819509" y="995641"/>
              <a:ext cx="833433"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Paxos</a:t>
              </a:r>
            </a:p>
          </p:txBody>
        </p:sp>
      </p:grpSp>
      <p:sp>
        <p:nvSpPr>
          <p:cNvPr id="12" name="Rounded Rectangle 11"/>
          <p:cNvSpPr/>
          <p:nvPr/>
        </p:nvSpPr>
        <p:spPr bwMode="auto">
          <a:xfrm>
            <a:off x="664198" y="160351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Layer</a:t>
            </a:r>
          </a:p>
        </p:txBody>
      </p:sp>
      <p:grpSp>
        <p:nvGrpSpPr>
          <p:cNvPr id="14" name="Group 13"/>
          <p:cNvGrpSpPr/>
          <p:nvPr/>
        </p:nvGrpSpPr>
        <p:grpSpPr>
          <a:xfrm>
            <a:off x="1114771"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5" name="Group 14"/>
          <p:cNvGrpSpPr/>
          <p:nvPr/>
        </p:nvGrpSpPr>
        <p:grpSpPr>
          <a:xfrm>
            <a:off x="3970614"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8" name="Group 17"/>
          <p:cNvGrpSpPr/>
          <p:nvPr/>
        </p:nvGrpSpPr>
        <p:grpSpPr>
          <a:xfrm>
            <a:off x="6826457"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1" name="Group 20"/>
          <p:cNvGrpSpPr/>
          <p:nvPr/>
        </p:nvGrpSpPr>
        <p:grpSpPr>
          <a:xfrm>
            <a:off x="9682301" y="4035288"/>
            <a:ext cx="1855305"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4" name="Group 34"/>
          <p:cNvGrpSpPr/>
          <p:nvPr/>
        </p:nvGrpSpPr>
        <p:grpSpPr>
          <a:xfrm>
            <a:off x="2784544" y="1471857"/>
            <a:ext cx="4194312" cy="562352"/>
            <a:chOff x="2782956" y="1471857"/>
            <a:chExt cx="4194312" cy="562352"/>
          </a:xfrm>
        </p:grpSpPr>
        <p:cxnSp>
          <p:nvCxnSpPr>
            <p:cNvPr id="4" name="Straight Arrow Connector 3"/>
            <p:cNvCxnSpPr>
              <a:stCxn id="12" idx="3"/>
              <a:endCxn id="8" idx="1"/>
            </p:cNvCxnSpPr>
            <p:nvPr/>
          </p:nvCxnSpPr>
          <p:spPr>
            <a:xfrm flipV="1">
              <a:off x="2782956" y="1656523"/>
              <a:ext cx="4194312" cy="37768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68487" y="1471857"/>
              <a:ext cx="2859309"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Create Stream/Extent</a:t>
              </a:r>
            </a:p>
          </p:txBody>
        </p:sp>
      </p:grpSp>
      <p:grpSp>
        <p:nvGrpSpPr>
          <p:cNvPr id="26" name="Group 35"/>
          <p:cNvGrpSpPr/>
          <p:nvPr/>
        </p:nvGrpSpPr>
        <p:grpSpPr>
          <a:xfrm>
            <a:off x="2042424" y="2464906"/>
            <a:ext cx="9441001" cy="1616765"/>
            <a:chOff x="2040835" y="2464905"/>
            <a:chExt cx="9441001" cy="1616765"/>
          </a:xfrm>
        </p:grpSpPr>
        <p:cxnSp>
          <p:nvCxnSpPr>
            <p:cNvPr id="25" name="Straight Arrow Connector 24"/>
            <p:cNvCxnSpPr>
              <a:stCxn id="8" idx="2"/>
              <a:endCxn id="11" idx="0"/>
            </p:cNvCxnSpPr>
            <p:nvPr/>
          </p:nvCxnSpPr>
          <p:spPr>
            <a:xfrm flipH="1">
              <a:off x="2040835" y="2464905"/>
              <a:ext cx="6082746"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16" idx="0"/>
            </p:cNvCxnSpPr>
            <p:nvPr/>
          </p:nvCxnSpPr>
          <p:spPr>
            <a:xfrm flipH="1">
              <a:off x="4896678" y="2464905"/>
              <a:ext cx="3226903"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19" idx="0"/>
            </p:cNvCxnSpPr>
            <p:nvPr/>
          </p:nvCxnSpPr>
          <p:spPr>
            <a:xfrm flipH="1">
              <a:off x="7752521" y="2464905"/>
              <a:ext cx="371060"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07423" y="3048865"/>
              <a:ext cx="3474413"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Allocate Extent replica set</a:t>
              </a:r>
            </a:p>
          </p:txBody>
        </p:sp>
      </p:grpSp>
      <p:grpSp>
        <p:nvGrpSpPr>
          <p:cNvPr id="27" name="Group 39"/>
          <p:cNvGrpSpPr/>
          <p:nvPr/>
        </p:nvGrpSpPr>
        <p:grpSpPr>
          <a:xfrm>
            <a:off x="1441752" y="6235149"/>
            <a:ext cx="7484045" cy="430887"/>
            <a:chOff x="1440163" y="6235148"/>
            <a:chExt cx="7484045" cy="430887"/>
          </a:xfrm>
        </p:grpSpPr>
        <p:sp>
          <p:nvSpPr>
            <p:cNvPr id="37" name="TextBox 36"/>
            <p:cNvSpPr txBox="1"/>
            <p:nvPr/>
          </p:nvSpPr>
          <p:spPr>
            <a:xfrm>
              <a:off x="1440163" y="6235148"/>
              <a:ext cx="1216615"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38" name="TextBox 37"/>
            <p:cNvSpPr txBox="1"/>
            <p:nvPr/>
          </p:nvSpPr>
          <p:spPr>
            <a:xfrm>
              <a:off x="4114797" y="6235148"/>
              <a:ext cx="1992469"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39" name="TextBox 38"/>
            <p:cNvSpPr txBox="1"/>
            <p:nvPr/>
          </p:nvSpPr>
          <p:spPr>
            <a:xfrm>
              <a:off x="6957388" y="6235148"/>
              <a:ext cx="1966820"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cxnSp>
        <p:nvCxnSpPr>
          <p:cNvPr id="41" name="Straight Arrow Connector 40"/>
          <p:cNvCxnSpPr/>
          <p:nvPr/>
        </p:nvCxnSpPr>
        <p:spPr>
          <a:xfrm flipH="1">
            <a:off x="2784544" y="1821487"/>
            <a:ext cx="4173142" cy="4174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01492" y="2091764"/>
            <a:ext cx="2307363" cy="615553"/>
          </a:xfrm>
          <a:prstGeom prst="rect">
            <a:avLst/>
          </a:prstGeom>
          <a:noFill/>
        </p:spPr>
        <p:txBody>
          <a:bodyPr wrap="none" lIns="0" tIns="0" rIns="0" bIns="0" rtlCol="0">
            <a:spAutoFit/>
          </a:bodyPr>
          <a:lstStyle/>
          <a:p>
            <a:r>
              <a:rPr lang="en-US" sz="2000" dirty="0">
                <a:latin typeface="Segoe UI" pitchFamily="34" charset="0"/>
                <a:ea typeface="Segoe UI" pitchFamily="34" charset="0"/>
                <a:cs typeface="Segoe UI" pitchFamily="34" charset="0"/>
              </a:rPr>
              <a:t>EN1 Primary</a:t>
            </a:r>
            <a:br>
              <a:rPr lang="en-US" sz="2000" dirty="0">
                <a:latin typeface="Segoe UI" pitchFamily="34" charset="0"/>
                <a:ea typeface="Segoe UI" pitchFamily="34" charset="0"/>
                <a:cs typeface="Segoe UI" pitchFamily="34" charset="0"/>
              </a:rPr>
            </a:br>
            <a:r>
              <a:rPr lang="en-US" sz="2000" dirty="0">
                <a:latin typeface="Segoe UI" pitchFamily="34" charset="0"/>
                <a:ea typeface="Segoe UI" pitchFamily="34" charset="0"/>
                <a:cs typeface="Segoe UI" pitchFamily="34" charset="0"/>
              </a:rPr>
              <a:t>EN2, EN3 Secondary</a:t>
            </a:r>
          </a:p>
        </p:txBody>
      </p:sp>
    </p:spTree>
    <p:extLst>
      <p:ext uri="{BB962C8B-B14F-4D97-AF65-F5344CB8AC3E}">
        <p14:creationId xmlns:p14="http://schemas.microsoft.com/office/powerpoint/2010/main" val="156188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right)">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Flow</a:t>
            </a:r>
          </a:p>
        </p:txBody>
      </p:sp>
      <p:grpSp>
        <p:nvGrpSpPr>
          <p:cNvPr id="3" name="Group 23"/>
          <p:cNvGrpSpPr/>
          <p:nvPr/>
        </p:nvGrpSpPr>
        <p:grpSpPr>
          <a:xfrm>
            <a:off x="6978856" y="478809"/>
            <a:ext cx="2292626"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0" name="TextBox 9"/>
            <p:cNvSpPr txBox="1"/>
            <p:nvPr/>
          </p:nvSpPr>
          <p:spPr>
            <a:xfrm>
              <a:off x="7819509" y="995641"/>
              <a:ext cx="833433"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Paxos</a:t>
              </a:r>
            </a:p>
          </p:txBody>
        </p:sp>
      </p:grpSp>
      <p:sp>
        <p:nvSpPr>
          <p:cNvPr id="12" name="Rounded Rectangle 11"/>
          <p:cNvSpPr/>
          <p:nvPr/>
        </p:nvSpPr>
        <p:spPr bwMode="auto">
          <a:xfrm>
            <a:off x="664198" y="160351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1114771"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9" name="Group 14"/>
          <p:cNvGrpSpPr/>
          <p:nvPr/>
        </p:nvGrpSpPr>
        <p:grpSpPr>
          <a:xfrm>
            <a:off x="3970614"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4" name="Group 17"/>
          <p:cNvGrpSpPr/>
          <p:nvPr/>
        </p:nvGrpSpPr>
        <p:grpSpPr>
          <a:xfrm>
            <a:off x="6826457"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5" name="Group 20"/>
          <p:cNvGrpSpPr/>
          <p:nvPr/>
        </p:nvGrpSpPr>
        <p:grpSpPr>
          <a:xfrm>
            <a:off x="9682301" y="4035288"/>
            <a:ext cx="1855305"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cxnSp>
        <p:nvCxnSpPr>
          <p:cNvPr id="32" name="Straight Arrow Connector 31"/>
          <p:cNvCxnSpPr>
            <a:stCxn id="12" idx="2"/>
            <a:endCxn id="11" idx="0"/>
          </p:cNvCxnSpPr>
          <p:nvPr/>
        </p:nvCxnSpPr>
        <p:spPr>
          <a:xfrm>
            <a:off x="1724371" y="2464906"/>
            <a:ext cx="318052"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19639" y="2717562"/>
            <a:ext cx="1077218"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Append</a:t>
            </a:r>
          </a:p>
        </p:txBody>
      </p:sp>
      <p:cxnSp>
        <p:nvCxnSpPr>
          <p:cNvPr id="37" name="Straight Arrow Connector 36"/>
          <p:cNvCxnSpPr/>
          <p:nvPr/>
        </p:nvCxnSpPr>
        <p:spPr>
          <a:xfrm>
            <a:off x="2625519" y="4704522"/>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433362" y="4810541"/>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41"/>
          <p:cNvGrpSpPr/>
          <p:nvPr/>
        </p:nvGrpSpPr>
        <p:grpSpPr>
          <a:xfrm>
            <a:off x="1441752" y="6235149"/>
            <a:ext cx="7484045" cy="430887"/>
            <a:chOff x="1440163" y="6235148"/>
            <a:chExt cx="7484045" cy="430887"/>
          </a:xfrm>
        </p:grpSpPr>
        <p:sp>
          <p:nvSpPr>
            <p:cNvPr id="43" name="TextBox 42"/>
            <p:cNvSpPr txBox="1"/>
            <p:nvPr/>
          </p:nvSpPr>
          <p:spPr>
            <a:xfrm>
              <a:off x="1440163" y="6235148"/>
              <a:ext cx="1216615"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44" name="TextBox 43"/>
            <p:cNvSpPr txBox="1"/>
            <p:nvPr/>
          </p:nvSpPr>
          <p:spPr>
            <a:xfrm>
              <a:off x="4114797" y="6235148"/>
              <a:ext cx="1992469"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45" name="TextBox 44"/>
            <p:cNvSpPr txBox="1"/>
            <p:nvPr/>
          </p:nvSpPr>
          <p:spPr>
            <a:xfrm>
              <a:off x="6957388" y="6235148"/>
              <a:ext cx="1966820"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cxnSp>
        <p:nvCxnSpPr>
          <p:cNvPr id="46" name="Straight Arrow Connector 45"/>
          <p:cNvCxnSpPr/>
          <p:nvPr/>
        </p:nvCxnSpPr>
        <p:spPr>
          <a:xfrm>
            <a:off x="5481362" y="465814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289205" y="4764159"/>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125168" y="4793976"/>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792786" y="500932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970076" y="5015944"/>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1287045" y="2464905"/>
            <a:ext cx="251792" cy="157038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flipH="1">
            <a:off x="793601" y="3094384"/>
            <a:ext cx="957269" cy="369332"/>
          </a:xfrm>
          <a:prstGeom prst="rect">
            <a:avLst/>
          </a:prstGeom>
          <a:noFill/>
        </p:spPr>
        <p:txBody>
          <a:bodyPr wrap="square" lIns="0" tIns="0" rIns="0" bIns="0" rtlCol="0">
            <a:spAutoFit/>
          </a:bodyPr>
          <a:lstStyle/>
          <a:p>
            <a:r>
              <a:rPr lang="en-US" sz="2400" dirty="0">
                <a:latin typeface="Segoe UI" pitchFamily="34" charset="0"/>
                <a:ea typeface="Segoe UI" pitchFamily="34" charset="0"/>
                <a:cs typeface="Segoe UI" pitchFamily="34" charset="0"/>
              </a:rPr>
              <a:t>Ack</a:t>
            </a:r>
          </a:p>
        </p:txBody>
      </p:sp>
      <p:sp>
        <p:nvSpPr>
          <p:cNvPr id="50" name="TextBox 49"/>
          <p:cNvSpPr txBox="1"/>
          <p:nvPr/>
        </p:nvSpPr>
        <p:spPr>
          <a:xfrm>
            <a:off x="2946773" y="1640296"/>
            <a:ext cx="2307363" cy="615553"/>
          </a:xfrm>
          <a:prstGeom prst="rect">
            <a:avLst/>
          </a:prstGeom>
          <a:noFill/>
        </p:spPr>
        <p:txBody>
          <a:bodyPr wrap="none" lIns="0" tIns="0" rIns="0" bIns="0" rtlCol="0">
            <a:spAutoFit/>
          </a:bodyPr>
          <a:lstStyle/>
          <a:p>
            <a:r>
              <a:rPr lang="en-US" sz="2000" dirty="0">
                <a:latin typeface="Segoe UI" pitchFamily="34" charset="0"/>
                <a:ea typeface="Segoe UI" pitchFamily="34" charset="0"/>
                <a:cs typeface="Segoe UI" pitchFamily="34" charset="0"/>
              </a:rPr>
              <a:t>EN1 Primary</a:t>
            </a:r>
            <a:br>
              <a:rPr lang="en-US" sz="2000" dirty="0">
                <a:latin typeface="Segoe UI" pitchFamily="34" charset="0"/>
                <a:ea typeface="Segoe UI" pitchFamily="34" charset="0"/>
                <a:cs typeface="Segoe UI" pitchFamily="34" charset="0"/>
              </a:rPr>
            </a:br>
            <a:r>
              <a:rPr lang="en-US" sz="2000" dirty="0">
                <a:latin typeface="Segoe UI" pitchFamily="34" charset="0"/>
                <a:ea typeface="Segoe UI" pitchFamily="34" charset="0"/>
                <a:cs typeface="Segoe UI" pitchFamily="34" charset="0"/>
              </a:rPr>
              <a:t>EN2, EN3 Secondary</a:t>
            </a:r>
          </a:p>
        </p:txBody>
      </p:sp>
    </p:spTree>
    <p:extLst>
      <p:ext uri="{BB962C8B-B14F-4D97-AF65-F5344CB8AC3E}">
        <p14:creationId xmlns:p14="http://schemas.microsoft.com/office/powerpoint/2010/main" val="213291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par>
                                <p:cTn id="16" presetID="22" presetClass="entr" presetSubtype="8"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par>
                                <p:cTn id="24" presetID="2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right)">
                                      <p:cBhvr>
                                        <p:cTn id="35" dur="500"/>
                                        <p:tgtEl>
                                          <p:spTgt spid="49"/>
                                        </p:tgtEl>
                                      </p:cBhvr>
                                    </p:animEffect>
                                  </p:childTnLst>
                                </p:cTn>
                              </p:par>
                            </p:childTnLst>
                          </p:cTn>
                        </p:par>
                        <p:par>
                          <p:cTn id="36" fill="hold">
                            <p:stCondLst>
                              <p:cond delay="1000"/>
                            </p:stCondLst>
                            <p:childTnLst>
                              <p:par>
                                <p:cTn id="37" presetID="22" presetClass="entr" presetSubtype="2"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right)">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B094-FEDC-4CBB-998B-96C577C417C7}"/>
              </a:ext>
            </a:extLst>
          </p:cNvPr>
          <p:cNvSpPr>
            <a:spLocks noGrp="1"/>
          </p:cNvSpPr>
          <p:nvPr>
            <p:ph type="title"/>
          </p:nvPr>
        </p:nvSpPr>
        <p:spPr/>
        <p:txBody>
          <a:bodyPr>
            <a:normAutofit/>
          </a:bodyPr>
          <a:lstStyle/>
          <a:p>
            <a:r>
              <a:rPr lang="en-US" sz="3200" dirty="0"/>
              <a:t>What is Windows Azure Storage?</a:t>
            </a:r>
          </a:p>
        </p:txBody>
      </p:sp>
      <p:sp>
        <p:nvSpPr>
          <p:cNvPr id="5" name="Content Placeholder 4">
            <a:extLst>
              <a:ext uri="{FF2B5EF4-FFF2-40B4-BE49-F238E27FC236}">
                <a16:creationId xmlns:a16="http://schemas.microsoft.com/office/drawing/2014/main" id="{0A7D7C1C-3AE6-425A-82C6-E7076829147A}"/>
              </a:ext>
            </a:extLst>
          </p:cNvPr>
          <p:cNvSpPr>
            <a:spLocks noGrp="1"/>
          </p:cNvSpPr>
          <p:nvPr>
            <p:ph idx="1"/>
          </p:nvPr>
        </p:nvSpPr>
        <p:spPr/>
        <p:txBody>
          <a:bodyPr/>
          <a:lstStyle/>
          <a:p>
            <a:r>
              <a:rPr lang="en-US" dirty="0"/>
              <a:t>WAS is Microsoft's cloud storage solution for modern data storage scenarios. Azure Storage offers a massively scalable object store for data objects, a file system service for the cloud, a messaging store for reliable messaging, and a NoSQL store.  </a:t>
            </a:r>
          </a:p>
          <a:p>
            <a:r>
              <a:rPr lang="en-US" b="1" dirty="0"/>
              <a:t>Durable and highly available</a:t>
            </a:r>
          </a:p>
          <a:p>
            <a:r>
              <a:rPr lang="en-US" b="1" dirty="0"/>
              <a:t>Secure</a:t>
            </a:r>
          </a:p>
          <a:p>
            <a:r>
              <a:rPr lang="en-US" b="1" dirty="0"/>
              <a:t>Scalable</a:t>
            </a:r>
          </a:p>
          <a:p>
            <a:r>
              <a:rPr lang="en-US" b="1" dirty="0"/>
              <a:t>Managed</a:t>
            </a:r>
          </a:p>
          <a:p>
            <a:r>
              <a:rPr lang="en-US" b="1" dirty="0"/>
              <a:t>Accessible</a:t>
            </a:r>
          </a:p>
          <a:p>
            <a:endParaRPr lang="en-US" dirty="0"/>
          </a:p>
        </p:txBody>
      </p:sp>
      <p:sp>
        <p:nvSpPr>
          <p:cNvPr id="3" name="TextBox 2">
            <a:extLst>
              <a:ext uri="{FF2B5EF4-FFF2-40B4-BE49-F238E27FC236}">
                <a16:creationId xmlns:a16="http://schemas.microsoft.com/office/drawing/2014/main" id="{7695051E-BD2D-4285-A764-BF6CEC7A24E2}"/>
              </a:ext>
            </a:extLst>
          </p:cNvPr>
          <p:cNvSpPr txBox="1"/>
          <p:nvPr/>
        </p:nvSpPr>
        <p:spPr>
          <a:xfrm>
            <a:off x="593452" y="17137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14079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1C38-A3B0-49E1-A21B-99D942FE2590}"/>
              </a:ext>
            </a:extLst>
          </p:cNvPr>
          <p:cNvSpPr>
            <a:spLocks noGrp="1"/>
          </p:cNvSpPr>
          <p:nvPr>
            <p:ph type="title"/>
          </p:nvPr>
        </p:nvSpPr>
        <p:spPr/>
        <p:txBody>
          <a:bodyPr/>
          <a:lstStyle/>
          <a:p>
            <a:r>
              <a:rPr lang="en-US" altLang="zh-CN" dirty="0"/>
              <a:t>Append only file system</a:t>
            </a:r>
            <a:endParaRPr lang="en-US" dirty="0"/>
          </a:p>
        </p:txBody>
      </p:sp>
      <p:sp>
        <p:nvSpPr>
          <p:cNvPr id="3" name="Content Placeholder 2">
            <a:extLst>
              <a:ext uri="{FF2B5EF4-FFF2-40B4-BE49-F238E27FC236}">
                <a16:creationId xmlns:a16="http://schemas.microsoft.com/office/drawing/2014/main" id="{EC3E1F18-A1E0-4823-ABCD-C22E41E4F93E}"/>
              </a:ext>
            </a:extLst>
          </p:cNvPr>
          <p:cNvSpPr>
            <a:spLocks noGrp="1"/>
          </p:cNvSpPr>
          <p:nvPr>
            <p:ph sz="half" idx="1"/>
          </p:nvPr>
        </p:nvSpPr>
        <p:spPr>
          <a:xfrm>
            <a:off x="838199" y="1825625"/>
            <a:ext cx="10780643" cy="4351338"/>
          </a:xfrm>
        </p:spPr>
        <p:txBody>
          <a:bodyPr/>
          <a:lstStyle/>
          <a:p>
            <a:pPr marL="0" indent="0">
              <a:buNone/>
            </a:pPr>
            <a:r>
              <a:rPr lang="en-US" dirty="0"/>
              <a:t>1. Create snapshot or copy VHD</a:t>
            </a:r>
          </a:p>
          <a:p>
            <a:pPr marL="0" indent="0">
              <a:buNone/>
            </a:pPr>
            <a:r>
              <a:rPr lang="en-US" dirty="0"/>
              <a:t>	COW or ROW?</a:t>
            </a:r>
          </a:p>
          <a:p>
            <a:pPr marL="0" indent="0">
              <a:buNone/>
            </a:pPr>
            <a:endParaRPr lang="en-US" dirty="0"/>
          </a:p>
          <a:p>
            <a:pPr marL="0" indent="0">
              <a:buNone/>
            </a:pPr>
            <a:r>
              <a:rPr lang="en-US" dirty="0"/>
              <a:t>2. Soft delete</a:t>
            </a:r>
          </a:p>
          <a:p>
            <a:pPr marL="0" indent="0">
              <a:buNone/>
            </a:pPr>
            <a:endParaRPr lang="en-US" dirty="0"/>
          </a:p>
        </p:txBody>
      </p:sp>
      <p:pic>
        <p:nvPicPr>
          <p:cNvPr id="5" name="Picture 4">
            <a:extLst>
              <a:ext uri="{FF2B5EF4-FFF2-40B4-BE49-F238E27FC236}">
                <a16:creationId xmlns:a16="http://schemas.microsoft.com/office/drawing/2014/main" id="{02465600-37FB-415B-8AF7-14C677D51971}"/>
              </a:ext>
            </a:extLst>
          </p:cNvPr>
          <p:cNvPicPr>
            <a:picLocks noChangeAspect="1"/>
          </p:cNvPicPr>
          <p:nvPr/>
        </p:nvPicPr>
        <p:blipFill>
          <a:blip r:embed="rId3"/>
          <a:stretch>
            <a:fillRect/>
          </a:stretch>
        </p:blipFill>
        <p:spPr>
          <a:xfrm>
            <a:off x="938213" y="4397237"/>
            <a:ext cx="4508430" cy="1286339"/>
          </a:xfrm>
          <a:prstGeom prst="rect">
            <a:avLst/>
          </a:prstGeom>
        </p:spPr>
      </p:pic>
      <p:pic>
        <p:nvPicPr>
          <p:cNvPr id="6" name="Picture 5">
            <a:extLst>
              <a:ext uri="{FF2B5EF4-FFF2-40B4-BE49-F238E27FC236}">
                <a16:creationId xmlns:a16="http://schemas.microsoft.com/office/drawing/2014/main" id="{6BFA69E0-E330-4EB7-8D82-E0DF26E2FD4A}"/>
              </a:ext>
            </a:extLst>
          </p:cNvPr>
          <p:cNvPicPr>
            <a:picLocks noChangeAspect="1"/>
          </p:cNvPicPr>
          <p:nvPr/>
        </p:nvPicPr>
        <p:blipFill>
          <a:blip r:embed="rId4"/>
          <a:stretch>
            <a:fillRect/>
          </a:stretch>
        </p:blipFill>
        <p:spPr>
          <a:xfrm>
            <a:off x="5779210" y="4399966"/>
            <a:ext cx="4408399" cy="1283610"/>
          </a:xfrm>
          <a:prstGeom prst="rect">
            <a:avLst/>
          </a:prstGeom>
        </p:spPr>
      </p:pic>
    </p:spTree>
    <p:extLst>
      <p:ext uri="{BB962C8B-B14F-4D97-AF65-F5344CB8AC3E}">
        <p14:creationId xmlns:p14="http://schemas.microsoft.com/office/powerpoint/2010/main" val="225952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1CD-3155-4767-8CB1-1A0FFF29FE9C}"/>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F45BC718-C7B8-4874-8FEE-850B543DC45A}"/>
              </a:ext>
            </a:extLst>
          </p:cNvPr>
          <p:cNvSpPr>
            <a:spLocks noGrp="1"/>
          </p:cNvSpPr>
          <p:nvPr>
            <p:ph sz="half" idx="1"/>
          </p:nvPr>
        </p:nvSpPr>
        <p:spPr>
          <a:xfrm>
            <a:off x="838199" y="1825625"/>
            <a:ext cx="10515599" cy="4252958"/>
          </a:xfrm>
        </p:spPr>
        <p:txBody>
          <a:bodyPr>
            <a:normAutofit/>
          </a:bodyPr>
          <a:lstStyle/>
          <a:p>
            <a:r>
              <a:rPr lang="en-US" i="1" dirty="0"/>
              <a:t>Consistency</a:t>
            </a:r>
            <a:r>
              <a:rPr lang="en-US" dirty="0"/>
              <a:t>: Every read receives the most recent write or an error</a:t>
            </a:r>
          </a:p>
          <a:p>
            <a:r>
              <a:rPr lang="en-US" i="1" dirty="0"/>
              <a:t>Availability</a:t>
            </a:r>
            <a:r>
              <a:rPr lang="en-US" dirty="0"/>
              <a:t>: Every request receives a (non-error) response – without guarantee that it contains the most recent write</a:t>
            </a:r>
          </a:p>
          <a:p>
            <a:r>
              <a:rPr lang="en-US" i="1" dirty="0"/>
              <a:t>Partition tolerance</a:t>
            </a:r>
            <a:r>
              <a:rPr lang="en-US" dirty="0"/>
              <a:t>: The system continues to operate despite an arbitrary number of messages being dropped (or delayed) by the network between nodes</a:t>
            </a:r>
          </a:p>
          <a:p>
            <a:endParaRPr lang="en-US" dirty="0"/>
          </a:p>
        </p:txBody>
      </p:sp>
    </p:spTree>
    <p:extLst>
      <p:ext uri="{BB962C8B-B14F-4D97-AF65-F5344CB8AC3E}">
        <p14:creationId xmlns:p14="http://schemas.microsoft.com/office/powerpoint/2010/main" val="688934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
            <a:ext cx="10833099" cy="1259173"/>
          </a:xfrm>
        </p:spPr>
        <p:txBody>
          <a:bodyPr/>
          <a:lstStyle/>
          <a:p>
            <a:r>
              <a:rPr lang="en-US" dirty="0"/>
              <a:t>Design Choices</a:t>
            </a:r>
          </a:p>
        </p:txBody>
      </p:sp>
      <p:sp>
        <p:nvSpPr>
          <p:cNvPr id="3" name="Content Placeholder 2"/>
          <p:cNvSpPr>
            <a:spLocks noGrp="1"/>
          </p:cNvSpPr>
          <p:nvPr>
            <p:ph sz="half" idx="1"/>
          </p:nvPr>
        </p:nvSpPr>
        <p:spPr>
          <a:xfrm>
            <a:off x="520701" y="1118681"/>
            <a:ext cx="5486400" cy="4912114"/>
          </a:xfrm>
        </p:spPr>
        <p:txBody>
          <a:bodyPr>
            <a:normAutofit fontScale="92500" lnSpcReduction="10000"/>
          </a:bodyPr>
          <a:lstStyle/>
          <a:p>
            <a:r>
              <a:rPr lang="en-US" b="1" dirty="0"/>
              <a:t>Multi-Data </a:t>
            </a:r>
            <a:r>
              <a:rPr lang="en-US" b="1" dirty="0">
                <a:solidFill>
                  <a:schemeClr val="tx1"/>
                </a:solidFill>
              </a:rPr>
              <a:t>A</a:t>
            </a:r>
            <a:r>
              <a:rPr lang="en-US" b="1" dirty="0"/>
              <a:t>rchitecture</a:t>
            </a:r>
          </a:p>
          <a:p>
            <a:pPr lvl="1"/>
            <a:r>
              <a:rPr lang="en-US" dirty="0">
                <a:solidFill>
                  <a:schemeClr val="accent1">
                    <a:lumMod val="75000"/>
                  </a:schemeClr>
                </a:solidFill>
              </a:rPr>
              <a:t>Use extra resources to serve mixed workload for incremental costs</a:t>
            </a:r>
          </a:p>
          <a:p>
            <a:pPr lvl="2"/>
            <a:r>
              <a:rPr lang="en-US" dirty="0">
                <a:solidFill>
                  <a:schemeClr val="accent1">
                    <a:lumMod val="75000"/>
                  </a:schemeClr>
                </a:solidFill>
              </a:rPr>
              <a:t>Blob -&gt; storage capacity</a:t>
            </a:r>
          </a:p>
          <a:p>
            <a:pPr lvl="2"/>
            <a:r>
              <a:rPr lang="en-US" dirty="0">
                <a:solidFill>
                  <a:schemeClr val="accent1">
                    <a:lumMod val="75000"/>
                  </a:schemeClr>
                </a:solidFill>
              </a:rPr>
              <a:t>Table -&gt; </a:t>
            </a:r>
            <a:r>
              <a:rPr lang="en-US" dirty="0" err="1">
                <a:solidFill>
                  <a:schemeClr val="accent1">
                    <a:lumMod val="75000"/>
                  </a:schemeClr>
                </a:solidFill>
              </a:rPr>
              <a:t>IOps</a:t>
            </a:r>
            <a:endParaRPr lang="en-US" dirty="0">
              <a:solidFill>
                <a:schemeClr val="accent1">
                  <a:lumMod val="75000"/>
                </a:schemeClr>
              </a:solidFill>
            </a:endParaRPr>
          </a:p>
          <a:p>
            <a:pPr lvl="2"/>
            <a:r>
              <a:rPr lang="en-US" dirty="0">
                <a:solidFill>
                  <a:schemeClr val="accent1">
                    <a:lumMod val="75000"/>
                  </a:schemeClr>
                </a:solidFill>
              </a:rPr>
              <a:t>Queue -&gt; memory</a:t>
            </a:r>
          </a:p>
          <a:p>
            <a:pPr marL="457200" lvl="1" indent="0">
              <a:buNone/>
            </a:pPr>
            <a:endParaRPr lang="en-US" dirty="0">
              <a:solidFill>
                <a:schemeClr val="accent1">
                  <a:lumMod val="75000"/>
                </a:schemeClr>
              </a:solidFill>
            </a:endParaRPr>
          </a:p>
          <a:p>
            <a:pPr marL="457200" lvl="1" indent="0">
              <a:buNone/>
            </a:pPr>
            <a:r>
              <a:rPr lang="en-US" dirty="0">
                <a:solidFill>
                  <a:schemeClr val="accent1">
                    <a:lumMod val="75000"/>
                  </a:schemeClr>
                </a:solidFill>
              </a:rPr>
              <a:t>Multiple data abstractions from a single stack</a:t>
            </a:r>
          </a:p>
          <a:p>
            <a:pPr lvl="2"/>
            <a:r>
              <a:rPr lang="en-US" dirty="0">
                <a:solidFill>
                  <a:schemeClr val="accent1">
                    <a:lumMod val="75000"/>
                  </a:schemeClr>
                </a:solidFill>
              </a:rPr>
              <a:t>Improvements at lower layers help all data abstractions</a:t>
            </a:r>
          </a:p>
          <a:p>
            <a:pPr lvl="2"/>
            <a:r>
              <a:rPr lang="en-US" dirty="0">
                <a:solidFill>
                  <a:schemeClr val="accent1">
                    <a:lumMod val="75000"/>
                  </a:schemeClr>
                </a:solidFill>
              </a:rPr>
              <a:t>Simplifies hardware management</a:t>
            </a:r>
          </a:p>
          <a:p>
            <a:pPr lvl="1"/>
            <a:r>
              <a:rPr lang="en-US" dirty="0">
                <a:solidFill>
                  <a:srgbClr val="C00000"/>
                </a:solidFill>
              </a:rPr>
              <a:t>Tradeoff: single stack is not optimized for specific workload pattern</a:t>
            </a:r>
          </a:p>
        </p:txBody>
      </p:sp>
      <p:sp>
        <p:nvSpPr>
          <p:cNvPr id="4" name="Content Placeholder 3"/>
          <p:cNvSpPr>
            <a:spLocks noGrp="1"/>
          </p:cNvSpPr>
          <p:nvPr>
            <p:ph sz="half" idx="2"/>
          </p:nvPr>
        </p:nvSpPr>
        <p:spPr>
          <a:xfrm>
            <a:off x="6183313" y="1050588"/>
            <a:ext cx="5801009" cy="5568577"/>
          </a:xfrm>
        </p:spPr>
        <p:txBody>
          <a:bodyPr>
            <a:normAutofit fontScale="92500" lnSpcReduction="10000"/>
          </a:bodyPr>
          <a:lstStyle/>
          <a:p>
            <a:r>
              <a:rPr lang="en-US" b="1" dirty="0"/>
              <a:t>Append-only System</a:t>
            </a:r>
            <a:endParaRPr lang="en-US" sz="2400" b="1" dirty="0"/>
          </a:p>
          <a:p>
            <a:pPr lvl="1"/>
            <a:r>
              <a:rPr lang="en-US" dirty="0">
                <a:solidFill>
                  <a:schemeClr val="accent1">
                    <a:lumMod val="75000"/>
                  </a:schemeClr>
                </a:solidFill>
              </a:rPr>
              <a:t>Greatly simplifies replication protocol and failure handling</a:t>
            </a:r>
          </a:p>
          <a:p>
            <a:pPr lvl="2"/>
            <a:r>
              <a:rPr lang="en-US" dirty="0">
                <a:solidFill>
                  <a:schemeClr val="accent1">
                    <a:lumMod val="75000"/>
                  </a:schemeClr>
                </a:solidFill>
              </a:rPr>
              <a:t>Consistent and identical replicas up to the extent’s commit length</a:t>
            </a:r>
          </a:p>
          <a:p>
            <a:pPr lvl="1"/>
            <a:r>
              <a:rPr lang="en-US" dirty="0">
                <a:solidFill>
                  <a:schemeClr val="accent1">
                    <a:lumMod val="75000"/>
                  </a:schemeClr>
                </a:solidFill>
              </a:rPr>
              <a:t>Keep snapshots at no extra cost</a:t>
            </a:r>
          </a:p>
          <a:p>
            <a:pPr lvl="1"/>
            <a:r>
              <a:rPr lang="en-US" dirty="0">
                <a:solidFill>
                  <a:schemeClr val="accent1">
                    <a:lumMod val="75000"/>
                  </a:schemeClr>
                </a:solidFill>
              </a:rPr>
              <a:t>Benefit for diagnosis and repair</a:t>
            </a:r>
          </a:p>
          <a:p>
            <a:pPr lvl="1"/>
            <a:r>
              <a:rPr lang="en-US" dirty="0">
                <a:solidFill>
                  <a:schemeClr val="accent1">
                    <a:lumMod val="75000"/>
                  </a:schemeClr>
                </a:solidFill>
              </a:rPr>
              <a:t>Erasure Coding</a:t>
            </a:r>
          </a:p>
          <a:p>
            <a:pPr lvl="1"/>
            <a:r>
              <a:rPr lang="en-US" dirty="0">
                <a:solidFill>
                  <a:srgbClr val="C00000"/>
                </a:solidFill>
              </a:rPr>
              <a:t>Tradeoff: GC overhead</a:t>
            </a:r>
            <a:endParaRPr lang="en-US" sz="3200" dirty="0"/>
          </a:p>
          <a:p>
            <a:r>
              <a:rPr lang="en-US" b="1" dirty="0"/>
              <a:t>Scaling Compute Separate from Storage</a:t>
            </a:r>
            <a:endParaRPr lang="en-US" sz="2400" b="1" dirty="0"/>
          </a:p>
          <a:p>
            <a:pPr lvl="1"/>
            <a:r>
              <a:rPr lang="en-US" dirty="0">
                <a:solidFill>
                  <a:schemeClr val="accent1">
                    <a:lumMod val="75000"/>
                  </a:schemeClr>
                </a:solidFill>
              </a:rPr>
              <a:t>Allows each to be scaled separately</a:t>
            </a:r>
          </a:p>
          <a:p>
            <a:pPr lvl="1"/>
            <a:r>
              <a:rPr lang="en-US" dirty="0">
                <a:solidFill>
                  <a:schemeClr val="accent1">
                    <a:lumMod val="75000"/>
                  </a:schemeClr>
                </a:solidFill>
              </a:rPr>
              <a:t>Important for multitenant environment</a:t>
            </a:r>
          </a:p>
          <a:p>
            <a:pPr lvl="1"/>
            <a:r>
              <a:rPr lang="en-US" dirty="0">
                <a:solidFill>
                  <a:schemeClr val="accent1">
                    <a:lumMod val="75000"/>
                  </a:schemeClr>
                </a:solidFill>
              </a:rPr>
              <a:t>Moving toward full bisection bandwidth between compute and storage</a:t>
            </a:r>
          </a:p>
          <a:p>
            <a:pPr lvl="1"/>
            <a:r>
              <a:rPr lang="en-US" dirty="0">
                <a:solidFill>
                  <a:srgbClr val="C00000"/>
                </a:solidFill>
              </a:rPr>
              <a:t>Tradeoff: Latency/BW to/from storage</a:t>
            </a:r>
          </a:p>
          <a:p>
            <a:endParaRPr lang="en-US" sz="3200" dirty="0"/>
          </a:p>
        </p:txBody>
      </p:sp>
    </p:spTree>
    <p:extLst>
      <p:ext uri="{BB962C8B-B14F-4D97-AF65-F5344CB8AC3E}">
        <p14:creationId xmlns:p14="http://schemas.microsoft.com/office/powerpoint/2010/main" val="3456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linds(horizontal)">
                                      <p:cBhvr>
                                        <p:cTn id="30" dur="500"/>
                                        <p:tgtEl>
                                          <p:spTgt spid="4">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linds(horizontal)">
                                      <p:cBhvr>
                                        <p:cTn id="33" dur="500"/>
                                        <p:tgtEl>
                                          <p:spTgt spid="4">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blinds(horizontal)">
                                      <p:cBhvr>
                                        <p:cTn id="36" dur="500"/>
                                        <p:tgtEl>
                                          <p:spTgt spid="4">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blinds(horizontal)">
                                      <p:cBhvr>
                                        <p:cTn id="39" dur="500"/>
                                        <p:tgtEl>
                                          <p:spTgt spid="4">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blinds(horizontal)">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162A-DB92-48F2-9732-C3607DBF2783}"/>
              </a:ext>
            </a:extLst>
          </p:cNvPr>
          <p:cNvSpPr>
            <a:spLocks noGrp="1"/>
          </p:cNvSpPr>
          <p:nvPr>
            <p:ph type="title"/>
          </p:nvPr>
        </p:nvSpPr>
        <p:spPr/>
        <p:txBody>
          <a:bodyPr>
            <a:normAutofit fontScale="90000"/>
          </a:bodyPr>
          <a:lstStyle/>
          <a:p>
            <a:r>
              <a:rPr lang="en-US" b="1" dirty="0"/>
              <a:t>Scalability Targets and optimize your storage performance</a:t>
            </a:r>
            <a:br>
              <a:rPr lang="en-US" b="1" dirty="0"/>
            </a:br>
            <a:endParaRPr lang="en-US" dirty="0"/>
          </a:p>
        </p:txBody>
      </p:sp>
      <p:sp>
        <p:nvSpPr>
          <p:cNvPr id="3" name="Content Placeholder 2">
            <a:extLst>
              <a:ext uri="{FF2B5EF4-FFF2-40B4-BE49-F238E27FC236}">
                <a16:creationId xmlns:a16="http://schemas.microsoft.com/office/drawing/2014/main" id="{71014E4A-212F-4B51-916F-CE58370701B7}"/>
              </a:ext>
            </a:extLst>
          </p:cNvPr>
          <p:cNvSpPr>
            <a:spLocks noGrp="1"/>
          </p:cNvSpPr>
          <p:nvPr>
            <p:ph sz="half" idx="1"/>
          </p:nvPr>
        </p:nvSpPr>
        <p:spPr>
          <a:xfrm>
            <a:off x="838199" y="1825624"/>
            <a:ext cx="10794167" cy="4380303"/>
          </a:xfrm>
        </p:spPr>
        <p:txBody>
          <a:bodyPr/>
          <a:lstStyle/>
          <a:p>
            <a:pPr marL="0" indent="0">
              <a:buNone/>
            </a:pPr>
            <a:r>
              <a:rPr lang="en-US" dirty="0"/>
              <a:t>1. </a:t>
            </a:r>
            <a:r>
              <a:rPr lang="en-US" b="1" dirty="0"/>
              <a:t>Partition Naming Convention</a:t>
            </a:r>
          </a:p>
          <a:p>
            <a:pPr marL="0" indent="0">
              <a:buNone/>
            </a:pPr>
            <a:r>
              <a:rPr lang="en-US" dirty="0"/>
              <a:t>Azure Storage uses a </a:t>
            </a:r>
            <a:r>
              <a:rPr lang="en-US" dirty="0">
                <a:highlight>
                  <a:srgbClr val="FFFF00"/>
                </a:highlight>
              </a:rPr>
              <a:t>range-based partitioning scheme </a:t>
            </a:r>
            <a:r>
              <a:rPr lang="en-US" dirty="0"/>
              <a:t>to scale and load balance the system. The partition key is used to partition data into ranges and these ranges are load-balanced across the system.</a:t>
            </a:r>
          </a:p>
          <a:p>
            <a:pPr marL="0" indent="0">
              <a:buNone/>
            </a:pPr>
            <a:r>
              <a:rPr lang="en-US" dirty="0"/>
              <a:t>This means naming conventions such as lexical ordering (e.g. </a:t>
            </a:r>
            <a:r>
              <a:rPr lang="en-US" dirty="0" err="1"/>
              <a:t>msftpayroll</a:t>
            </a:r>
            <a:r>
              <a:rPr lang="en-US" dirty="0"/>
              <a:t>, </a:t>
            </a:r>
            <a:r>
              <a:rPr lang="en-US" dirty="0" err="1"/>
              <a:t>msftperformance</a:t>
            </a:r>
            <a:r>
              <a:rPr lang="en-US" dirty="0"/>
              <a:t>, </a:t>
            </a:r>
            <a:r>
              <a:rPr lang="en-US" dirty="0" err="1"/>
              <a:t>msftemployees</a:t>
            </a:r>
            <a:r>
              <a:rPr lang="en-US" dirty="0"/>
              <a:t>, </a:t>
            </a:r>
            <a:r>
              <a:rPr lang="en-US" dirty="0" err="1"/>
              <a:t>etc</a:t>
            </a:r>
            <a:r>
              <a:rPr lang="en-US" dirty="0"/>
              <a:t>) or using time-stamps (log20160101, log20160102, log20160102, </a:t>
            </a:r>
            <a:r>
              <a:rPr lang="en-US" dirty="0" err="1"/>
              <a:t>etc</a:t>
            </a:r>
            <a:r>
              <a:rPr lang="en-US" dirty="0"/>
              <a:t>) will lend itself to the partitions being potentially co-located on the same partition server</a:t>
            </a:r>
          </a:p>
          <a:p>
            <a:pPr marL="0" indent="0">
              <a:buNone/>
            </a:pPr>
            <a:endParaRPr lang="en-US" dirty="0"/>
          </a:p>
        </p:txBody>
      </p:sp>
    </p:spTree>
    <p:extLst>
      <p:ext uri="{BB962C8B-B14F-4D97-AF65-F5344CB8AC3E}">
        <p14:creationId xmlns:p14="http://schemas.microsoft.com/office/powerpoint/2010/main" val="1505171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3C80-298F-4D53-A971-CF6496126706}"/>
              </a:ext>
            </a:extLst>
          </p:cNvPr>
          <p:cNvSpPr>
            <a:spLocks noGrp="1"/>
          </p:cNvSpPr>
          <p:nvPr>
            <p:ph type="title"/>
          </p:nvPr>
        </p:nvSpPr>
        <p:spPr/>
        <p:txBody>
          <a:bodyPr/>
          <a:lstStyle/>
          <a:p>
            <a:r>
              <a:rPr lang="en-US" dirty="0"/>
              <a:t>AWS choice </a:t>
            </a:r>
          </a:p>
        </p:txBody>
      </p:sp>
      <p:sp>
        <p:nvSpPr>
          <p:cNvPr id="3" name="Content Placeholder 2">
            <a:extLst>
              <a:ext uri="{FF2B5EF4-FFF2-40B4-BE49-F238E27FC236}">
                <a16:creationId xmlns:a16="http://schemas.microsoft.com/office/drawing/2014/main" id="{B052A67D-34A2-4604-B0DA-2E0AF76904A0}"/>
              </a:ext>
            </a:extLst>
          </p:cNvPr>
          <p:cNvSpPr>
            <a:spLocks noGrp="1"/>
          </p:cNvSpPr>
          <p:nvPr>
            <p:ph sz="half" idx="1"/>
          </p:nvPr>
        </p:nvSpPr>
        <p:spPr>
          <a:xfrm>
            <a:off x="838199" y="1825625"/>
            <a:ext cx="11192933" cy="4351338"/>
          </a:xfrm>
        </p:spPr>
        <p:txBody>
          <a:bodyPr>
            <a:normAutofit/>
          </a:bodyPr>
          <a:lstStyle/>
          <a:p>
            <a:r>
              <a:rPr lang="en-US" dirty="0">
                <a:hlinkClick r:id="rId3"/>
              </a:rPr>
              <a:t>https://aws.amazon.com/cn/premiumsupport/knowledge-center/s3-bucket-performance-improve/</a:t>
            </a:r>
            <a:r>
              <a:rPr lang="en-US" dirty="0"/>
              <a:t> </a:t>
            </a:r>
          </a:p>
          <a:p>
            <a:endParaRPr lang="en-US" dirty="0"/>
          </a:p>
          <a:p>
            <a:r>
              <a:rPr lang="en-US" altLang="zh-CN" dirty="0"/>
              <a:t>Hash-based schemes have the simplicity of distributing the load across servers, but lose the locality of objects for isolation and efficient enumeration. </a:t>
            </a:r>
            <a:endParaRPr lang="zh-CN" altLang="en-US" dirty="0"/>
          </a:p>
          <a:p>
            <a:r>
              <a:rPr lang="zh-CN" altLang="en-US" dirty="0"/>
              <a:t> </a:t>
            </a:r>
            <a:r>
              <a:rPr lang="en-US" altLang="zh-CN" dirty="0"/>
              <a:t>To address this sequential access pattern for </a:t>
            </a:r>
            <a:r>
              <a:rPr lang="en-US" altLang="zh-CN" dirty="0" err="1"/>
              <a:t>RangePartitions</a:t>
            </a:r>
            <a:r>
              <a:rPr lang="en-US" altLang="zh-CN" dirty="0"/>
              <a:t>, a customer can always use hashing or bucketing for the </a:t>
            </a:r>
            <a:r>
              <a:rPr lang="en-US" altLang="zh-CN" dirty="0" err="1"/>
              <a:t>PartitionName</a:t>
            </a:r>
            <a:r>
              <a:rPr lang="en-US" altLang="zh-CN" dirty="0"/>
              <a:t>, which avoids the above sequential access pattern issue. </a:t>
            </a:r>
          </a:p>
          <a:p>
            <a:endParaRPr lang="en-US" dirty="0"/>
          </a:p>
        </p:txBody>
      </p:sp>
      <p:pic>
        <p:nvPicPr>
          <p:cNvPr id="5" name="Picture 4">
            <a:extLst>
              <a:ext uri="{FF2B5EF4-FFF2-40B4-BE49-F238E27FC236}">
                <a16:creationId xmlns:a16="http://schemas.microsoft.com/office/drawing/2014/main" id="{519F974C-0F50-480B-A4F8-8B09C306F6C5}"/>
              </a:ext>
            </a:extLst>
          </p:cNvPr>
          <p:cNvPicPr>
            <a:picLocks noChangeAspect="1"/>
          </p:cNvPicPr>
          <p:nvPr/>
        </p:nvPicPr>
        <p:blipFill>
          <a:blip r:embed="rId4"/>
          <a:stretch>
            <a:fillRect/>
          </a:stretch>
        </p:blipFill>
        <p:spPr>
          <a:xfrm>
            <a:off x="1492779" y="1597025"/>
            <a:ext cx="8258175" cy="3867150"/>
          </a:xfrm>
          <a:prstGeom prst="rect">
            <a:avLst/>
          </a:prstGeom>
        </p:spPr>
      </p:pic>
    </p:spTree>
    <p:extLst>
      <p:ext uri="{BB962C8B-B14F-4D97-AF65-F5344CB8AC3E}">
        <p14:creationId xmlns:p14="http://schemas.microsoft.com/office/powerpoint/2010/main" val="39510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A6B4574-8667-4428-BB2A-A5B6B9807C4C}"/>
              </a:ext>
            </a:extLst>
          </p:cNvPr>
          <p:cNvPicPr>
            <a:picLocks noChangeAspect="1"/>
          </p:cNvPicPr>
          <p:nvPr/>
        </p:nvPicPr>
        <p:blipFill>
          <a:blip r:embed="rId3"/>
          <a:stretch>
            <a:fillRect/>
          </a:stretch>
        </p:blipFill>
        <p:spPr>
          <a:xfrm>
            <a:off x="1127958" y="2862316"/>
            <a:ext cx="9895642" cy="3935876"/>
          </a:xfrm>
          <a:prstGeom prst="rect">
            <a:avLst/>
          </a:prstGeom>
        </p:spPr>
      </p:pic>
      <p:sp>
        <p:nvSpPr>
          <p:cNvPr id="2" name="Title 1">
            <a:extLst>
              <a:ext uri="{FF2B5EF4-FFF2-40B4-BE49-F238E27FC236}">
                <a16:creationId xmlns:a16="http://schemas.microsoft.com/office/drawing/2014/main" id="{5B8C054B-B5D0-49FE-B2E3-A3451D7ECEFC}"/>
              </a:ext>
            </a:extLst>
          </p:cNvPr>
          <p:cNvSpPr>
            <a:spLocks noGrp="1"/>
          </p:cNvSpPr>
          <p:nvPr>
            <p:ph type="title"/>
          </p:nvPr>
        </p:nvSpPr>
        <p:spPr>
          <a:xfrm>
            <a:off x="838200" y="365126"/>
            <a:ext cx="8763000" cy="430742"/>
          </a:xfrm>
        </p:spPr>
        <p:txBody>
          <a:bodyPr>
            <a:normAutofit fontScale="90000"/>
          </a:bodyPr>
          <a:lstStyle/>
          <a:p>
            <a:r>
              <a:rPr lang="en-US" dirty="0"/>
              <a:t>Append-only pattern – throttling issue</a:t>
            </a:r>
          </a:p>
        </p:txBody>
      </p:sp>
      <p:sp>
        <p:nvSpPr>
          <p:cNvPr id="3" name="Content Placeholder 2">
            <a:extLst>
              <a:ext uri="{FF2B5EF4-FFF2-40B4-BE49-F238E27FC236}">
                <a16:creationId xmlns:a16="http://schemas.microsoft.com/office/drawing/2014/main" id="{52859498-6637-4DC4-9DE6-713ECA83C113}"/>
              </a:ext>
            </a:extLst>
          </p:cNvPr>
          <p:cNvSpPr>
            <a:spLocks noGrp="1"/>
          </p:cNvSpPr>
          <p:nvPr>
            <p:ph sz="half" idx="1"/>
          </p:nvPr>
        </p:nvSpPr>
        <p:spPr>
          <a:xfrm>
            <a:off x="838200" y="795868"/>
            <a:ext cx="10795000" cy="5381095"/>
          </a:xfrm>
        </p:spPr>
        <p:txBody>
          <a:bodyPr>
            <a:normAutofit/>
          </a:bodyPr>
          <a:lstStyle/>
          <a:p>
            <a:r>
              <a:rPr lang="en-US" sz="1600" dirty="0"/>
              <a:t>Activity </a:t>
            </a:r>
            <a:r>
              <a:rPr lang="en-US" sz="1600" dirty="0" err="1"/>
              <a:t>Copy_adaptive_ssf_backups</a:t>
            </a:r>
            <a:r>
              <a:rPr lang="en-US" sz="1600" dirty="0"/>
              <a:t> failed: </a:t>
            </a:r>
            <a:r>
              <a:rPr lang="en-US" sz="1600" dirty="0" err="1"/>
              <a:t>ErrorCode</a:t>
            </a:r>
            <a:r>
              <a:rPr lang="en-US" sz="1600" dirty="0"/>
              <a:t>=</a:t>
            </a:r>
            <a:r>
              <a:rPr lang="en-US" sz="1600" dirty="0" err="1"/>
              <a:t>UserErrorBlobUploadFailed</a:t>
            </a:r>
            <a:r>
              <a:rPr lang="en-US" sz="1600" dirty="0"/>
              <a:t>,'Type=Microsoft.DataTransfer.Common.Shared.HybridDeliveryException,Message=,Source=,''Type=Microsoft.DataTransfer.Common.Shared.HybridDeliveryException,Message=Error occurred when trying to upload blob &amp;</a:t>
            </a:r>
            <a:r>
              <a:rPr lang="en-US" sz="1600" dirty="0" err="1"/>
              <a:t>apos;https</a:t>
            </a:r>
            <a:r>
              <a:rPr lang="en-US" sz="1600" dirty="0"/>
              <a:t>://adaptivearchives.blob.core.windows.net/adaptive-</a:t>
            </a:r>
            <a:r>
              <a:rPr lang="en-US" sz="1600" dirty="0" err="1"/>
              <a:t>ssf</a:t>
            </a:r>
            <a:r>
              <a:rPr lang="en-US" sz="1600" dirty="0"/>
              <a:t>-backups/</a:t>
            </a:r>
            <a:r>
              <a:rPr lang="en-US" sz="1600" dirty="0" err="1"/>
              <a:t>CBB_miami</a:t>
            </a:r>
            <a:r>
              <a:rPr lang="en-US" sz="1600" dirty="0"/>
              <a:t>/CBB_SHARES/lima:/export/home/</a:t>
            </a:r>
            <a:r>
              <a:rPr lang="en-US" sz="1600" dirty="0" err="1"/>
              <a:t>jburton</a:t>
            </a:r>
            <a:r>
              <a:rPr lang="en-US" sz="1600" dirty="0"/>
              <a:t>/scratch/151009_M00638_0725_MS3816724-600V3_20151012_0403/1_unknown/s_1_2_1105_qseq.txt:/20151012115724/s_1_2_1105_qseq.txt&amp;apos;, detailed message: </a:t>
            </a:r>
            <a:r>
              <a:rPr lang="en-US" sz="1600" dirty="0">
                <a:highlight>
                  <a:srgbClr val="FFFF00"/>
                </a:highlight>
              </a:rPr>
              <a:t>The remote server returned an error: (503) Server </a:t>
            </a:r>
            <a:r>
              <a:rPr lang="en-US" sz="1600" dirty="0" err="1">
                <a:highlight>
                  <a:srgbClr val="FFFF00"/>
                </a:highlight>
              </a:rPr>
              <a:t>Unavailable.,Source</a:t>
            </a:r>
            <a:r>
              <a:rPr lang="en-US" sz="1600" dirty="0">
                <a:highlight>
                  <a:srgbClr val="FFFF00"/>
                </a:highlight>
              </a:rPr>
              <a:t>=,''Type=</a:t>
            </a:r>
            <a:r>
              <a:rPr lang="en-US" sz="1600" dirty="0" err="1">
                <a:highlight>
                  <a:srgbClr val="FFFF00"/>
                </a:highlight>
              </a:rPr>
              <a:t>Microsoft.WindowsAzure.Storage.StorageException,Message</a:t>
            </a:r>
            <a:r>
              <a:rPr lang="en-US" sz="1600" dirty="0">
                <a:highlight>
                  <a:srgbClr val="FFFF00"/>
                </a:highlight>
              </a:rPr>
              <a:t>=The remote server returned an error: (503) Server </a:t>
            </a:r>
            <a:r>
              <a:rPr lang="en-US" sz="1600" dirty="0" err="1">
                <a:highlight>
                  <a:srgbClr val="FFFF00"/>
                </a:highlight>
              </a:rPr>
              <a:t>Unavailable.,Source</a:t>
            </a:r>
            <a:r>
              <a:rPr lang="en-US" sz="1600" dirty="0">
                <a:highlight>
                  <a:srgbClr val="FFFF00"/>
                </a:highlight>
              </a:rPr>
              <a:t>=</a:t>
            </a:r>
            <a:r>
              <a:rPr lang="en-US" sz="1600" dirty="0" err="1">
                <a:highlight>
                  <a:srgbClr val="FFFF00"/>
                </a:highlight>
              </a:rPr>
              <a:t>Microsoft.WindowsAzure.Storage,StorageExtendedMessage</a:t>
            </a:r>
            <a:r>
              <a:rPr lang="en-US" sz="1600" dirty="0">
                <a:highlight>
                  <a:srgbClr val="FFFF00"/>
                </a:highlight>
              </a:rPr>
              <a:t>=The server is busy.</a:t>
            </a:r>
          </a:p>
          <a:p>
            <a:endParaRPr lang="en-US" sz="1600" dirty="0">
              <a:highlight>
                <a:srgbClr val="FFFF00"/>
              </a:highlight>
            </a:endParaRPr>
          </a:p>
        </p:txBody>
      </p:sp>
      <p:sp>
        <p:nvSpPr>
          <p:cNvPr id="10" name="TextBox 9">
            <a:extLst>
              <a:ext uri="{FF2B5EF4-FFF2-40B4-BE49-F238E27FC236}">
                <a16:creationId xmlns:a16="http://schemas.microsoft.com/office/drawing/2014/main" id="{887CDC45-B6D3-4D3D-9935-35D398DA4FA6}"/>
              </a:ext>
            </a:extLst>
          </p:cNvPr>
          <p:cNvSpPr txBox="1"/>
          <p:nvPr/>
        </p:nvSpPr>
        <p:spPr>
          <a:xfrm>
            <a:off x="1168400" y="3022600"/>
            <a:ext cx="8270042" cy="3539430"/>
          </a:xfrm>
          <a:prstGeom prst="rect">
            <a:avLst/>
          </a:prstGeom>
          <a:noFill/>
        </p:spPr>
        <p:txBody>
          <a:bodyPr wrap="square" rtlCol="0">
            <a:spAutoFit/>
          </a:bodyPr>
          <a:lstStyle/>
          <a:p>
            <a:r>
              <a:rPr lang="en-US" sz="1400" b="1" dirty="0"/>
              <a:t>Throttling failures on 22</a:t>
            </a:r>
            <a:r>
              <a:rPr lang="en-US" sz="1400" b="1" baseline="30000" dirty="0"/>
              <a:t>nd</a:t>
            </a:r>
            <a:r>
              <a:rPr lang="en-US" sz="1400" b="1" dirty="0"/>
              <a:t>if you see all the data is being written to adaptivearchives.blob.core.windows.net/adaptive-</a:t>
            </a:r>
            <a:r>
              <a:rPr lang="en-US" sz="1400" b="1" dirty="0" err="1"/>
              <a:t>ssf</a:t>
            </a:r>
            <a:r>
              <a:rPr lang="en-US" sz="1400" b="1" dirty="0"/>
              <a:t>-backups/</a:t>
            </a:r>
            <a:r>
              <a:rPr lang="en-US" sz="1400" b="1" dirty="0" err="1"/>
              <a:t>CBB_miami</a:t>
            </a:r>
            <a:r>
              <a:rPr lang="en-US" sz="1400" b="1" dirty="0"/>
              <a:t>/CBB_SHARES/lima:/export/home/</a:t>
            </a:r>
            <a:r>
              <a:rPr lang="en-US" sz="1400" b="1" dirty="0" err="1"/>
              <a:t>jburton</a:t>
            </a:r>
            <a:r>
              <a:rPr lang="en-US" sz="1400" b="1" dirty="0"/>
              <a:t>/scratch</a:t>
            </a:r>
            <a:endParaRPr lang="en-US" sz="1400" dirty="0"/>
          </a:p>
          <a:p>
            <a:r>
              <a:rPr lang="en-US" sz="1400" u="sng" dirty="0">
                <a:hlinkClick r:id="rId4"/>
              </a:rPr>
              <a:t>https://jarvis-west.dc.ad.msft.net/192237C1</a:t>
            </a:r>
            <a:endParaRPr lang="en-US" sz="1400" dirty="0"/>
          </a:p>
          <a:p>
            <a:r>
              <a:rPr lang="en-US" sz="1400" dirty="0"/>
              <a:t> </a:t>
            </a:r>
          </a:p>
          <a:p>
            <a:r>
              <a:rPr lang="en-US" sz="1400" dirty="0"/>
              <a:t>https://adaptivearchives.blob.core.windows.net/</a:t>
            </a:r>
            <a:r>
              <a:rPr lang="en-US" sz="1400" dirty="0">
                <a:highlight>
                  <a:srgbClr val="FFFF00"/>
                </a:highlight>
              </a:rPr>
              <a:t>adaptive-ssf-backups/CBB_miami/CBB_SHARES/lima:/export/home/jburton/scratch</a:t>
            </a:r>
            <a:r>
              <a:rPr lang="en-US" sz="1400" dirty="0"/>
              <a:t>/151009_M00638_0725_MS3816724-600V3_20151012_0403/1_unknown/V/simple_scarf_a.txt:/20160229195254/simple_scarf_a.txt?comp=block&amp;blockid=MzBmNDcxOTE0NTExNDFkN2I5ZGQzNDA1NTA3NTIwMjItMDAwMDAwMDM0OA==&amp;timeout=300</a:t>
            </a:r>
          </a:p>
          <a:p>
            <a:r>
              <a:rPr lang="en-US" sz="1400" dirty="0"/>
              <a:t> </a:t>
            </a:r>
          </a:p>
          <a:p>
            <a:r>
              <a:rPr lang="en-US" sz="1400" dirty="0"/>
              <a:t>https://adaptivearchives.blob.core.windows.net/</a:t>
            </a:r>
            <a:r>
              <a:rPr lang="en-US" sz="1400" dirty="0">
                <a:highlight>
                  <a:srgbClr val="FFFF00"/>
                </a:highlight>
              </a:rPr>
              <a:t>adaptive-ssf-backups/CBB_miami/CBB_SHARES/lima:/export/home/jburton/scratch</a:t>
            </a:r>
            <a:r>
              <a:rPr lang="en-US" sz="1400" dirty="0"/>
              <a:t>/151023_M00638_0736_MS3805325-600V3_20151026_0021/1_A4413_3__JS031_demux.only.rev2/out/262_Omnibus.txt:/20160405012545/262_Omnibus.txt?comp=block&amp;blockid=NGQ0ZTc2YTlmZGE3NDc5MGJjOWMxNGVmOGE4ZjZhNTktMDAwMDAwMDA3Mg==&amp;timeout=300</a:t>
            </a:r>
          </a:p>
          <a:p>
            <a:endParaRPr lang="en-US" sz="1400" dirty="0"/>
          </a:p>
        </p:txBody>
      </p:sp>
    </p:spTree>
    <p:extLst>
      <p:ext uri="{BB962C8B-B14F-4D97-AF65-F5344CB8AC3E}">
        <p14:creationId xmlns:p14="http://schemas.microsoft.com/office/powerpoint/2010/main" val="23178882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D616-4AE8-493E-A2EC-EFAB50E14A1B}"/>
              </a:ext>
            </a:extLst>
          </p:cNvPr>
          <p:cNvSpPr>
            <a:spLocks noGrp="1"/>
          </p:cNvSpPr>
          <p:nvPr>
            <p:ph type="title"/>
          </p:nvPr>
        </p:nvSpPr>
        <p:spPr/>
        <p:txBody>
          <a:bodyPr/>
          <a:lstStyle/>
          <a:p>
            <a:r>
              <a:rPr lang="en-US" dirty="0"/>
              <a:t>Other elements for blob performance</a:t>
            </a:r>
          </a:p>
        </p:txBody>
      </p:sp>
      <p:sp>
        <p:nvSpPr>
          <p:cNvPr id="3" name="Content Placeholder 2">
            <a:extLst>
              <a:ext uri="{FF2B5EF4-FFF2-40B4-BE49-F238E27FC236}">
                <a16:creationId xmlns:a16="http://schemas.microsoft.com/office/drawing/2014/main" id="{DF06A4B6-C89F-4A2A-A3BE-9B09ACF1B0E0}"/>
              </a:ext>
            </a:extLst>
          </p:cNvPr>
          <p:cNvSpPr>
            <a:spLocks noGrp="1"/>
          </p:cNvSpPr>
          <p:nvPr>
            <p:ph sz="half" idx="1"/>
          </p:nvPr>
        </p:nvSpPr>
        <p:spPr/>
        <p:txBody>
          <a:bodyPr/>
          <a:lstStyle/>
          <a:p>
            <a:r>
              <a:rPr lang="en-US" dirty="0"/>
              <a:t>Network</a:t>
            </a:r>
          </a:p>
          <a:p>
            <a:pPr marL="0" indent="0">
              <a:buNone/>
            </a:pPr>
            <a:r>
              <a:rPr lang="en-US" sz="2400" dirty="0"/>
              <a:t>Client network</a:t>
            </a:r>
          </a:p>
          <a:p>
            <a:pPr marL="0" indent="0">
              <a:buNone/>
            </a:pPr>
            <a:r>
              <a:rPr lang="en-US" sz="2400" dirty="0"/>
              <a:t>CDN</a:t>
            </a:r>
          </a:p>
          <a:p>
            <a:pPr marL="0" indent="0">
              <a:buNone/>
            </a:pPr>
            <a:r>
              <a:rPr lang="en-US" sz="2400" dirty="0"/>
              <a:t>SAS/CORS</a:t>
            </a:r>
          </a:p>
          <a:p>
            <a:pPr marL="0" indent="0">
              <a:buNone/>
            </a:pPr>
            <a:endParaRPr lang="en-US" sz="2400" dirty="0"/>
          </a:p>
          <a:p>
            <a:r>
              <a:rPr lang="en-US" sz="2400" dirty="0"/>
              <a:t>Caching</a:t>
            </a:r>
          </a:p>
          <a:p>
            <a:pPr marL="0" indent="0">
              <a:buNone/>
            </a:pPr>
            <a:r>
              <a:rPr lang="en-US" sz="2400" dirty="0"/>
              <a:t>server garbage collection</a:t>
            </a:r>
          </a:p>
          <a:p>
            <a:pPr marL="0" indent="0">
              <a:buNone/>
            </a:pPr>
            <a:endParaRPr lang="en-US" sz="2400" dirty="0"/>
          </a:p>
          <a:p>
            <a:r>
              <a:rPr lang="en-US" sz="2400" dirty="0"/>
              <a:t>Retries</a:t>
            </a:r>
            <a:endParaRPr lang="en-US" sz="2000" dirty="0"/>
          </a:p>
        </p:txBody>
      </p:sp>
      <p:sp>
        <p:nvSpPr>
          <p:cNvPr id="4" name="Content Placeholder 3">
            <a:extLst>
              <a:ext uri="{FF2B5EF4-FFF2-40B4-BE49-F238E27FC236}">
                <a16:creationId xmlns:a16="http://schemas.microsoft.com/office/drawing/2014/main" id="{5F689C4A-4A75-4237-943B-25C6C4F852A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806691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6F18-E868-4B9C-B31D-7F1C17E6AFE0}"/>
              </a:ext>
            </a:extLst>
          </p:cNvPr>
          <p:cNvSpPr>
            <a:spLocks noGrp="1"/>
          </p:cNvSpPr>
          <p:nvPr>
            <p:ph type="title"/>
          </p:nvPr>
        </p:nvSpPr>
        <p:spPr/>
        <p:txBody>
          <a:bodyPr/>
          <a:lstStyle/>
          <a:p>
            <a:r>
              <a:rPr lang="en-US"/>
              <a:t>Azure host storage stack</a:t>
            </a:r>
          </a:p>
        </p:txBody>
      </p:sp>
      <p:pic>
        <p:nvPicPr>
          <p:cNvPr id="5" name="Picture 4">
            <a:extLst>
              <a:ext uri="{FF2B5EF4-FFF2-40B4-BE49-F238E27FC236}">
                <a16:creationId xmlns:a16="http://schemas.microsoft.com/office/drawing/2014/main" id="{B998D8BD-A281-4C9E-9962-BDB6BE527598}"/>
              </a:ext>
            </a:extLst>
          </p:cNvPr>
          <p:cNvPicPr>
            <a:picLocks noChangeAspect="1"/>
          </p:cNvPicPr>
          <p:nvPr/>
        </p:nvPicPr>
        <p:blipFill>
          <a:blip r:embed="rId3"/>
          <a:stretch>
            <a:fillRect/>
          </a:stretch>
        </p:blipFill>
        <p:spPr>
          <a:xfrm>
            <a:off x="838200" y="1485314"/>
            <a:ext cx="5211347" cy="5108059"/>
          </a:xfrm>
          <a:prstGeom prst="rect">
            <a:avLst/>
          </a:prstGeom>
        </p:spPr>
      </p:pic>
      <p:graphicFrame>
        <p:nvGraphicFramePr>
          <p:cNvPr id="6" name="Table 5">
            <a:extLst>
              <a:ext uri="{FF2B5EF4-FFF2-40B4-BE49-F238E27FC236}">
                <a16:creationId xmlns:a16="http://schemas.microsoft.com/office/drawing/2014/main" id="{548E28B2-731E-42E5-8EE7-56CD85C30BA7}"/>
              </a:ext>
            </a:extLst>
          </p:cNvPr>
          <p:cNvGraphicFramePr>
            <a:graphicFrameLocks noGrp="1"/>
          </p:cNvGraphicFramePr>
          <p:nvPr>
            <p:extLst>
              <p:ext uri="{D42A27DB-BD31-4B8C-83A1-F6EECF244321}">
                <p14:modId xmlns:p14="http://schemas.microsoft.com/office/powerpoint/2010/main" val="1883229784"/>
              </p:ext>
            </p:extLst>
          </p:nvPr>
        </p:nvGraphicFramePr>
        <p:xfrm>
          <a:off x="6272463" y="1925435"/>
          <a:ext cx="4925420" cy="3390261"/>
        </p:xfrm>
        <a:graphic>
          <a:graphicData uri="http://schemas.openxmlformats.org/drawingml/2006/table">
            <a:tbl>
              <a:tblPr/>
              <a:tblGrid>
                <a:gridCol w="1746122">
                  <a:extLst>
                    <a:ext uri="{9D8B030D-6E8A-4147-A177-3AD203B41FA5}">
                      <a16:colId xmlns:a16="http://schemas.microsoft.com/office/drawing/2014/main" val="135754374"/>
                    </a:ext>
                  </a:extLst>
                </a:gridCol>
                <a:gridCol w="3179298">
                  <a:extLst>
                    <a:ext uri="{9D8B030D-6E8A-4147-A177-3AD203B41FA5}">
                      <a16:colId xmlns:a16="http://schemas.microsoft.com/office/drawing/2014/main" val="2478560483"/>
                    </a:ext>
                  </a:extLst>
                </a:gridCol>
              </a:tblGrid>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Vmbusr.sys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Root partition VM bus driver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524177442"/>
                  </a:ext>
                </a:extLst>
              </a:tr>
              <a:tr h="464181">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Vmbkmclr.sys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Root partition VM Bus kernel mode client library</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715977768"/>
                  </a:ext>
                </a:extLst>
              </a:tr>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StorVSP.sys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Storage Virtual Service Provider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1512385202"/>
                  </a:ext>
                </a:extLst>
              </a:tr>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Vhdparsers.sys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VHD parser driver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289538220"/>
                  </a:ext>
                </a:extLst>
              </a:tr>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Vhddmp.sys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VHD Miniport driver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2360471128"/>
                  </a:ext>
                </a:extLst>
              </a:tr>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Blobcache.sys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DEEBF6"/>
                    </a:solidFill>
                  </a:tcPr>
                </a:tc>
                <a:tc>
                  <a:txBody>
                    <a:bodyPr/>
                    <a:lstStyle/>
                    <a:p>
                      <a:pPr algn="l" rtl="0" fontAlgn="base"/>
                      <a:r>
                        <a:rPr lang="en-US" sz="1600" b="0" i="0" u="none" strike="noStrike" dirty="0" err="1">
                          <a:solidFill>
                            <a:schemeClr val="tx1"/>
                          </a:solidFill>
                          <a:effectLst/>
                          <a:latin typeface="Calibri Light" panose="020F0302020204030204" pitchFamily="34" charset="0"/>
                          <a:cs typeface="Calibri Light" panose="020F0302020204030204" pitchFamily="34" charset="0"/>
                        </a:rPr>
                        <a:t>Blobcache</a:t>
                      </a:r>
                      <a:r>
                        <a:rPr lang="en-US" sz="1600" b="0" i="0" u="none" strike="noStrike" dirty="0">
                          <a:solidFill>
                            <a:schemeClr val="tx1"/>
                          </a:solidFill>
                          <a:effectLst/>
                          <a:latin typeface="Calibri Light" panose="020F0302020204030204" pitchFamily="34" charset="0"/>
                          <a:cs typeface="Calibri Light" panose="020F0302020204030204" pitchFamily="34" charset="0"/>
                        </a:rPr>
                        <a:t> driver</a:t>
                      </a:r>
                      <a:r>
                        <a:rPr lang="en-US" sz="1600" b="0" i="0" dirty="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DEEBF6"/>
                    </a:solidFill>
                  </a:tcPr>
                </a:tc>
                <a:extLst>
                  <a:ext uri="{0D108BD9-81ED-4DB2-BD59-A6C34878D82A}">
                    <a16:rowId xmlns:a16="http://schemas.microsoft.com/office/drawing/2014/main" val="1822320006"/>
                  </a:ext>
                </a:extLst>
              </a:tr>
              <a:tr h="464181">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Blobcache_hpx.sys</a:t>
                      </a:r>
                      <a:endParaRPr lang="en-US" sz="1600" b="0" i="0">
                        <a:solidFill>
                          <a:schemeClr val="tx1"/>
                        </a:solidFill>
                        <a:effectLst/>
                        <a:latin typeface="Calibri Light" panose="020F0302020204030204" pitchFamily="34" charset="0"/>
                        <a:cs typeface="Calibri Light" panose="020F0302020204030204" pitchFamily="34" charset="0"/>
                      </a:endParaRPr>
                    </a:p>
                  </a:txBody>
                  <a:tcPr anchor="ctr">
                    <a:lnL>
                      <a:noFill/>
                    </a:lnL>
                    <a:lnR>
                      <a:noFill/>
                    </a:lnR>
                    <a:lnT>
                      <a:noFill/>
                    </a:lnT>
                    <a:lnB>
                      <a:noFill/>
                    </a:lnB>
                    <a:solidFill>
                      <a:srgbClr val="DEEBF6"/>
                    </a:solidFill>
                  </a:tcPr>
                </a:tc>
                <a:tc>
                  <a:txBody>
                    <a:bodyPr/>
                    <a:lstStyle/>
                    <a:p>
                      <a:pPr algn="l" rtl="0" fontAlgn="base"/>
                      <a:r>
                        <a:rPr lang="en-US" sz="1600" b="0" i="0" u="none" strike="noStrike" err="1">
                          <a:solidFill>
                            <a:schemeClr val="tx1"/>
                          </a:solidFill>
                          <a:effectLst/>
                          <a:latin typeface="Calibri Light" panose="020F0302020204030204" pitchFamily="34" charset="0"/>
                          <a:cs typeface="Calibri Light" panose="020F0302020204030204" pitchFamily="34" charset="0"/>
                        </a:rPr>
                        <a:t>Blobcache</a:t>
                      </a:r>
                      <a:r>
                        <a:rPr lang="en-US" sz="1600" b="0" i="0" u="none" strike="noStrike">
                          <a:solidFill>
                            <a:schemeClr val="tx1"/>
                          </a:solidFill>
                          <a:effectLst/>
                          <a:latin typeface="Calibri Light" panose="020F0302020204030204" pitchFamily="34" charset="0"/>
                          <a:cs typeface="Calibri Light" panose="020F0302020204030204" pitchFamily="34" charset="0"/>
                        </a:rPr>
                        <a:t> Handle Proxy Driver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DEEBF6"/>
                    </a:solidFill>
                  </a:tcPr>
                </a:tc>
                <a:extLst>
                  <a:ext uri="{0D108BD9-81ED-4DB2-BD59-A6C34878D82A}">
                    <a16:rowId xmlns:a16="http://schemas.microsoft.com/office/drawing/2014/main" val="3854924010"/>
                  </a:ext>
                </a:extLst>
              </a:tr>
              <a:tr h="285650">
                <a:tc>
                  <a:txBody>
                    <a:bodyPr/>
                    <a:lstStyle/>
                    <a:p>
                      <a:pPr algn="l" rtl="0" fontAlgn="base"/>
                      <a:r>
                        <a:rPr lang="en-US" sz="1600" b="0" i="0" u="none" strike="noStrike" dirty="0">
                          <a:solidFill>
                            <a:schemeClr val="tx1"/>
                          </a:solidFill>
                          <a:effectLst/>
                          <a:latin typeface="Calibri Light" panose="020F0302020204030204" pitchFamily="34" charset="0"/>
                          <a:cs typeface="Calibri Light" panose="020F0302020204030204" pitchFamily="34" charset="0"/>
                        </a:rPr>
                        <a:t>Vhddisk.sys</a:t>
                      </a:r>
                      <a:r>
                        <a:rPr lang="en-US" sz="1600" b="0" i="0" dirty="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DEEBF6"/>
                    </a:solidFill>
                  </a:tcPr>
                </a:tc>
                <a:tc>
                  <a:txBody>
                    <a:bodyPr/>
                    <a:lstStyle/>
                    <a:p>
                      <a:pPr algn="l" rtl="0" fontAlgn="base"/>
                      <a:r>
                        <a:rPr lang="en-US" sz="1600" b="0" i="0" u="none" strike="noStrike" dirty="0">
                          <a:solidFill>
                            <a:schemeClr val="tx1"/>
                          </a:solidFill>
                          <a:effectLst/>
                          <a:latin typeface="Calibri Light" panose="020F0302020204030204" pitchFamily="34" charset="0"/>
                          <a:cs typeface="Calibri Light" panose="020F0302020204030204" pitchFamily="34" charset="0"/>
                        </a:rPr>
                        <a:t>VHD disk driver</a:t>
                      </a:r>
                      <a:r>
                        <a:rPr lang="en-US" sz="1600" b="0" i="0" dirty="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DEEBF6"/>
                    </a:solidFill>
                  </a:tcPr>
                </a:tc>
                <a:extLst>
                  <a:ext uri="{0D108BD9-81ED-4DB2-BD59-A6C34878D82A}">
                    <a16:rowId xmlns:a16="http://schemas.microsoft.com/office/drawing/2014/main" val="2780871266"/>
                  </a:ext>
                </a:extLst>
              </a:tr>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&lt;networking&gt;</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dirty="0" err="1">
                          <a:solidFill>
                            <a:schemeClr val="tx1"/>
                          </a:solidFill>
                          <a:effectLst/>
                          <a:latin typeface="Calibri Light" panose="020F0302020204030204" pitchFamily="34" charset="0"/>
                          <a:cs typeface="Calibri Light" panose="020F0302020204030204" pitchFamily="34" charset="0"/>
                        </a:rPr>
                        <a:t>Vmswitch</a:t>
                      </a:r>
                      <a:r>
                        <a:rPr lang="en-US" sz="1600" b="0" i="0" u="none" strike="noStrike" dirty="0">
                          <a:solidFill>
                            <a:schemeClr val="tx1"/>
                          </a:solidFill>
                          <a:effectLst/>
                          <a:latin typeface="Calibri Light" panose="020F0302020204030204" pitchFamily="34" charset="0"/>
                          <a:cs typeface="Calibri Light" panose="020F0302020204030204" pitchFamily="34" charset="0"/>
                        </a:rPr>
                        <a:t>, </a:t>
                      </a:r>
                      <a:r>
                        <a:rPr lang="en-US" sz="1600" b="0" i="0" u="none" strike="noStrike" dirty="0" err="1">
                          <a:solidFill>
                            <a:schemeClr val="tx1"/>
                          </a:solidFill>
                          <a:effectLst/>
                          <a:latin typeface="Calibri Light" panose="020F0302020204030204" pitchFamily="34" charset="0"/>
                          <a:cs typeface="Calibri Light" panose="020F0302020204030204" pitchFamily="34" charset="0"/>
                        </a:rPr>
                        <a:t>ndis</a:t>
                      </a:r>
                      <a:r>
                        <a:rPr lang="en-US" sz="1600" b="0" i="0" u="none" strike="noStrike" dirty="0">
                          <a:solidFill>
                            <a:schemeClr val="tx1"/>
                          </a:solidFill>
                          <a:effectLst/>
                          <a:latin typeface="Calibri Light" panose="020F0302020204030204" pitchFamily="34" charset="0"/>
                          <a:cs typeface="Calibri Light" panose="020F0302020204030204" pitchFamily="34" charset="0"/>
                        </a:rPr>
                        <a:t>, </a:t>
                      </a:r>
                      <a:r>
                        <a:rPr lang="en-US" sz="1600" b="0" i="0" u="none" strike="noStrike" dirty="0" err="1">
                          <a:solidFill>
                            <a:schemeClr val="tx1"/>
                          </a:solidFill>
                          <a:effectLst/>
                          <a:latin typeface="Calibri Light" panose="020F0302020204030204" pitchFamily="34" charset="0"/>
                          <a:cs typeface="Calibri Light" panose="020F0302020204030204" pitchFamily="34" charset="0"/>
                        </a:rPr>
                        <a:t>afp</a:t>
                      </a:r>
                      <a:r>
                        <a:rPr lang="en-US" sz="1600" b="0" i="0" u="none" strike="noStrike" dirty="0">
                          <a:solidFill>
                            <a:schemeClr val="tx1"/>
                          </a:solidFill>
                          <a:effectLst/>
                          <a:latin typeface="Calibri Light" panose="020F0302020204030204" pitchFamily="34" charset="0"/>
                          <a:cs typeface="Calibri Light" panose="020F0302020204030204" pitchFamily="34" charset="0"/>
                        </a:rPr>
                        <a:t>, </a:t>
                      </a:r>
                      <a:r>
                        <a:rPr lang="en-US" sz="1600" b="0" i="0" u="none" strike="noStrike" dirty="0" err="1">
                          <a:solidFill>
                            <a:schemeClr val="tx1"/>
                          </a:solidFill>
                          <a:effectLst/>
                          <a:latin typeface="Calibri Light" panose="020F0302020204030204" pitchFamily="34" charset="0"/>
                          <a:cs typeface="Calibri Light" panose="020F0302020204030204" pitchFamily="34" charset="0"/>
                        </a:rPr>
                        <a:t>etc</a:t>
                      </a:r>
                      <a:r>
                        <a:rPr lang="en-US" sz="1600" b="0" i="0" u="none" strike="noStrike" dirty="0">
                          <a:solidFill>
                            <a:schemeClr val="tx1"/>
                          </a:solidFill>
                          <a:effectLst/>
                          <a:latin typeface="Calibri Light" panose="020F0302020204030204" pitchFamily="34" charset="0"/>
                          <a:cs typeface="Calibri Light" panose="020F0302020204030204" pitchFamily="34" charset="0"/>
                        </a:rPr>
                        <a:t>…</a:t>
                      </a:r>
                      <a:r>
                        <a:rPr lang="en-US" sz="1600" b="0" i="0" dirty="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4000605581"/>
                  </a:ext>
                </a:extLst>
              </a:tr>
            </a:tbl>
          </a:graphicData>
        </a:graphic>
      </p:graphicFrame>
      <p:sp>
        <p:nvSpPr>
          <p:cNvPr id="7" name="Rectangle 3">
            <a:extLst>
              <a:ext uri="{FF2B5EF4-FFF2-40B4-BE49-F238E27FC236}">
                <a16:creationId xmlns:a16="http://schemas.microsoft.com/office/drawing/2014/main" id="{4A7BE61B-B9D0-4BC7-BBD7-2FF0AA0D3EA3}"/>
              </a:ext>
            </a:extLst>
          </p:cNvPr>
          <p:cNvSpPr>
            <a:spLocks noChangeArrowheads="1"/>
          </p:cNvSpPr>
          <p:nvPr/>
        </p:nvSpPr>
        <p:spPr bwMode="auto">
          <a:xfrm>
            <a:off x="6282398" y="1522036"/>
            <a:ext cx="4374085" cy="215444"/>
          </a:xfrm>
          <a:prstGeom prst="rect">
            <a:avLst/>
          </a:prstGeom>
          <a:solidFill>
            <a:schemeClr val="accent5">
              <a:lumMod val="40000"/>
              <a:lumOff val="60000"/>
            </a:schemeClr>
          </a:solidFill>
          <a:ln>
            <a:noFill/>
          </a:ln>
          <a:effectLst/>
        </p:spPr>
        <p:txBody>
          <a:bodyPr vert="horz" wrap="square" lIns="0" tIns="0" rIns="17774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Calibri Light" panose="020F0302020204030204"/>
                <a:ea typeface="+mn-ea"/>
                <a:cs typeface="Arial" panose="020B0604020202020204" pitchFamily="34" charset="0"/>
              </a:rPr>
              <a:t>Typical Driver Stack</a:t>
            </a:r>
            <a:r>
              <a:rPr kumimoji="0" lang="en-US" altLang="en-US" sz="1400" b="0" i="0" u="none" strike="noStrike" kern="1200" cap="none" spc="0" normalizeH="0" baseline="0" noProof="0">
                <a:ln>
                  <a:noFill/>
                </a:ln>
                <a:solidFill>
                  <a:srgbClr val="9953C0"/>
                </a:solidFill>
                <a:effectLst/>
                <a:uLnTx/>
                <a:uFillTx/>
                <a:latin typeface="Calibri Light" panose="020F0302020204030204"/>
                <a:ea typeface="+mn-ea"/>
                <a:cs typeface="Arial" panose="020B0604020202020204" pitchFamily="34" charset="0"/>
              </a:rPr>
              <a:t> </a:t>
            </a:r>
            <a:r>
              <a:rPr kumimoji="0" lang="en-US" altLang="en-US" sz="1400" b="0" i="0" u="none" strike="noStrike" kern="1200" cap="none" spc="0" normalizeH="0" baseline="0" noProof="0">
                <a:ln>
                  <a:noFill/>
                </a:ln>
                <a:solidFill>
                  <a:srgbClr val="9953C0"/>
                </a:solidFill>
                <a:effectLst/>
                <a:uLnTx/>
                <a:uFillTx/>
                <a:latin typeface="Arial" panose="020B0604020202020204" pitchFamily="34" charset="0"/>
                <a:ea typeface="+mn-ea"/>
                <a:cs typeface="Arial" panose="020B0604020202020204" pitchFamily="34" charset="0"/>
              </a:rPr>
              <a:t> </a:t>
            </a:r>
            <a:endParaRPr kumimoji="0" lang="en-US" altLang="en-US" sz="11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294797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73D2-FEB7-4EEA-BEAE-96AEA741A772}"/>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A1A6657D-3D1E-439B-87C1-81DEEE9BAB4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BB74827A-C817-4B0C-8EF2-76A14969BC8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89313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C241-484E-47C0-A21A-6261D7895209}"/>
              </a:ext>
            </a:extLst>
          </p:cNvPr>
          <p:cNvSpPr>
            <a:spLocks noGrp="1"/>
          </p:cNvSpPr>
          <p:nvPr>
            <p:ph type="title"/>
          </p:nvPr>
        </p:nvSpPr>
        <p:spPr/>
        <p:txBody>
          <a:bodyPr/>
          <a:lstStyle/>
          <a:p>
            <a:r>
              <a:rPr lang="en-US" b="1" dirty="0"/>
              <a:t>Azure Storage services Data Abstraction</a:t>
            </a:r>
            <a:br>
              <a:rPr lang="en-US" b="1" dirty="0"/>
            </a:br>
            <a:endParaRPr lang="en-US" dirty="0"/>
          </a:p>
        </p:txBody>
      </p:sp>
      <p:sp>
        <p:nvSpPr>
          <p:cNvPr id="3" name="Content Placeholder 2">
            <a:extLst>
              <a:ext uri="{FF2B5EF4-FFF2-40B4-BE49-F238E27FC236}">
                <a16:creationId xmlns:a16="http://schemas.microsoft.com/office/drawing/2014/main" id="{8D48FB63-62AD-44B9-BBBC-0C0A9AA9AF4F}"/>
              </a:ext>
            </a:extLst>
          </p:cNvPr>
          <p:cNvSpPr>
            <a:spLocks noGrp="1"/>
          </p:cNvSpPr>
          <p:nvPr>
            <p:ph idx="1"/>
          </p:nvPr>
        </p:nvSpPr>
        <p:spPr/>
        <p:txBody>
          <a:bodyPr/>
          <a:lstStyle/>
          <a:p>
            <a:r>
              <a:rPr lang="en-US" dirty="0">
                <a:hlinkClick r:id="rId3"/>
              </a:rPr>
              <a:t>Azure Blobs</a:t>
            </a:r>
            <a:r>
              <a:rPr lang="en-US" dirty="0"/>
              <a:t>: A massively scalable object store for text and binary data.</a:t>
            </a:r>
          </a:p>
          <a:p>
            <a:r>
              <a:rPr lang="en-US" dirty="0">
                <a:hlinkClick r:id="rId4"/>
              </a:rPr>
              <a:t>Azure Files</a:t>
            </a:r>
            <a:r>
              <a:rPr lang="en-US" dirty="0"/>
              <a:t>: Managed file shares for cloud or on-premises deployments.</a:t>
            </a:r>
          </a:p>
          <a:p>
            <a:r>
              <a:rPr lang="en-US" dirty="0">
                <a:hlinkClick r:id="rId5"/>
              </a:rPr>
              <a:t>Azure Queues</a:t>
            </a:r>
            <a:r>
              <a:rPr lang="en-US" dirty="0"/>
              <a:t>: A messaging store for reliable messaging between application components.</a:t>
            </a:r>
          </a:p>
          <a:p>
            <a:r>
              <a:rPr lang="en-US" dirty="0">
                <a:hlinkClick r:id="rId6"/>
              </a:rPr>
              <a:t>Azure Tables</a:t>
            </a:r>
            <a:r>
              <a:rPr lang="en-US" dirty="0"/>
              <a:t>: A NoSQL store for </a:t>
            </a:r>
            <a:r>
              <a:rPr lang="en-US" dirty="0" err="1"/>
              <a:t>schemaless</a:t>
            </a:r>
            <a:r>
              <a:rPr lang="en-US" dirty="0"/>
              <a:t> storage of structured data.</a:t>
            </a:r>
          </a:p>
          <a:p>
            <a:endParaRPr lang="en-US" dirty="0"/>
          </a:p>
        </p:txBody>
      </p:sp>
    </p:spTree>
    <p:extLst>
      <p:ext uri="{BB962C8B-B14F-4D97-AF65-F5344CB8AC3E}">
        <p14:creationId xmlns:p14="http://schemas.microsoft.com/office/powerpoint/2010/main" val="80439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B127-C88F-4D44-BB74-CDE722D56BEA}"/>
              </a:ext>
            </a:extLst>
          </p:cNvPr>
          <p:cNvSpPr>
            <a:spLocks noGrp="1"/>
          </p:cNvSpPr>
          <p:nvPr>
            <p:ph type="title"/>
          </p:nvPr>
        </p:nvSpPr>
        <p:spPr/>
        <p:txBody>
          <a:bodyPr/>
          <a:lstStyle/>
          <a:p>
            <a:r>
              <a:rPr lang="en-US" dirty="0"/>
              <a:t>A</a:t>
            </a:r>
            <a:r>
              <a:rPr lang="zh-CN" altLang="en-US" dirty="0"/>
              <a:t> </a:t>
            </a:r>
            <a:r>
              <a:rPr lang="en-US" altLang="zh-CN" dirty="0"/>
              <a:t>quick demo for how to use blob API  </a:t>
            </a:r>
            <a:endParaRPr lang="en-US" dirty="0"/>
          </a:p>
        </p:txBody>
      </p:sp>
      <p:sp>
        <p:nvSpPr>
          <p:cNvPr id="3" name="Content Placeholder 2">
            <a:extLst>
              <a:ext uri="{FF2B5EF4-FFF2-40B4-BE49-F238E27FC236}">
                <a16:creationId xmlns:a16="http://schemas.microsoft.com/office/drawing/2014/main" id="{B5D915DF-7900-4939-B4FB-9E737D19FA6E}"/>
              </a:ext>
            </a:extLst>
          </p:cNvPr>
          <p:cNvSpPr>
            <a:spLocks noGrp="1"/>
          </p:cNvSpPr>
          <p:nvPr>
            <p:ph idx="1"/>
          </p:nvPr>
        </p:nvSpPr>
        <p:spPr/>
        <p:txBody>
          <a:bodyPr/>
          <a:lstStyle/>
          <a:p>
            <a:r>
              <a:rPr lang="en-US" dirty="0">
                <a:hlinkClick r:id="rId3"/>
              </a:rPr>
              <a:t>https://docs.microsoft.com/en-us/rest/api/storageservices/operations-on-blobs</a:t>
            </a:r>
            <a:endParaRPr lang="en-US" dirty="0"/>
          </a:p>
          <a:p>
            <a:endParaRPr lang="en-US" dirty="0"/>
          </a:p>
          <a:p>
            <a:r>
              <a:rPr lang="en-US" dirty="0"/>
              <a:t>Operations for block blobs and page blob. </a:t>
            </a:r>
          </a:p>
          <a:p>
            <a:pPr marL="0" indent="0">
              <a:buNone/>
            </a:pPr>
            <a:r>
              <a:rPr lang="en-US" dirty="0"/>
              <a:t>Difference between </a:t>
            </a:r>
            <a:r>
              <a:rPr lang="en-US" altLang="zh-CN" dirty="0"/>
              <a:t>them:</a:t>
            </a:r>
          </a:p>
          <a:p>
            <a:pPr marL="0" indent="0">
              <a:buNone/>
            </a:pPr>
            <a:r>
              <a:rPr lang="en-US" dirty="0"/>
              <a:t>Block blob: upload and commit</a:t>
            </a:r>
          </a:p>
          <a:p>
            <a:pPr marL="0" indent="0">
              <a:buNone/>
            </a:pPr>
            <a:r>
              <a:rPr lang="en-US" dirty="0"/>
              <a:t>Page blob:  Immediate Update</a:t>
            </a:r>
          </a:p>
        </p:txBody>
      </p:sp>
    </p:spTree>
    <p:extLst>
      <p:ext uri="{BB962C8B-B14F-4D97-AF65-F5344CB8AC3E}">
        <p14:creationId xmlns:p14="http://schemas.microsoft.com/office/powerpoint/2010/main" val="421962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Windows Azure Storage Architecture</a:t>
            </a:r>
          </a:p>
        </p:txBody>
      </p:sp>
    </p:spTree>
    <p:extLst>
      <p:ext uri="{BB962C8B-B14F-4D97-AF65-F5344CB8AC3E}">
        <p14:creationId xmlns:p14="http://schemas.microsoft.com/office/powerpoint/2010/main" val="100807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C21860-A11B-4FAD-B51A-6D692E65497A}"/>
              </a:ext>
            </a:extLst>
          </p:cNvPr>
          <p:cNvSpPr>
            <a:spLocks noGrp="1"/>
          </p:cNvSpPr>
          <p:nvPr>
            <p:ph type="title"/>
          </p:nvPr>
        </p:nvSpPr>
        <p:spPr/>
        <p:txBody>
          <a:bodyPr>
            <a:normAutofit fontScale="90000"/>
          </a:bodyPr>
          <a:lstStyle/>
          <a:p>
            <a:r>
              <a:rPr lang="en-US" dirty="0"/>
              <a:t> </a:t>
            </a:r>
            <a:r>
              <a:rPr lang="en-US" sz="2700" dirty="0"/>
              <a:t>http(s)://</a:t>
            </a:r>
            <a:r>
              <a:rPr lang="en-US" sz="2700" dirty="0" err="1"/>
              <a:t>AccountName</a:t>
            </a:r>
            <a:r>
              <a:rPr lang="en-US" sz="2700" dirty="0"/>
              <a:t>.&lt;service&gt;.core.windows.net/</a:t>
            </a:r>
            <a:r>
              <a:rPr lang="en-US" sz="2700" dirty="0" err="1"/>
              <a:t>PartitionName</a:t>
            </a:r>
            <a:r>
              <a:rPr lang="en-US" sz="2700" dirty="0"/>
              <a:t>/</a:t>
            </a:r>
            <a:r>
              <a:rPr lang="en-US" sz="2700" dirty="0" err="1"/>
              <a:t>ObjectName</a:t>
            </a:r>
            <a:br>
              <a:rPr lang="en-US" sz="2700" dirty="0"/>
            </a:br>
            <a:r>
              <a:rPr lang="en-US" sz="2700" dirty="0"/>
              <a:t> </a:t>
            </a:r>
            <a:br>
              <a:rPr lang="en-US" sz="2700" dirty="0"/>
            </a:br>
            <a:r>
              <a:rPr lang="en-US" sz="2700" b="1" dirty="0"/>
              <a:t>  Location</a:t>
            </a:r>
            <a:r>
              <a:rPr lang="zh-CN" altLang="en-US" sz="2700" b="1" dirty="0"/>
              <a:t> </a:t>
            </a:r>
            <a:r>
              <a:rPr lang="en-US" altLang="zh-CN" sz="2700" b="1" dirty="0"/>
              <a:t>service:</a:t>
            </a:r>
            <a:endParaRPr lang="en-US" b="1" dirty="0"/>
          </a:p>
        </p:txBody>
      </p:sp>
      <p:pic>
        <p:nvPicPr>
          <p:cNvPr id="6" name="Content Placeholder 5">
            <a:extLst>
              <a:ext uri="{FF2B5EF4-FFF2-40B4-BE49-F238E27FC236}">
                <a16:creationId xmlns:a16="http://schemas.microsoft.com/office/drawing/2014/main" id="{FE628193-EA61-4C2A-90CA-989A882E69EE}"/>
              </a:ext>
            </a:extLst>
          </p:cNvPr>
          <p:cNvPicPr>
            <a:picLocks noGrp="1" noChangeAspect="1"/>
          </p:cNvPicPr>
          <p:nvPr>
            <p:ph idx="1"/>
          </p:nvPr>
        </p:nvPicPr>
        <p:blipFill>
          <a:blip r:embed="rId3"/>
          <a:stretch>
            <a:fillRect/>
          </a:stretch>
        </p:blipFill>
        <p:spPr>
          <a:xfrm>
            <a:off x="2216258" y="1690688"/>
            <a:ext cx="7014114" cy="4868723"/>
          </a:xfrm>
          <a:prstGeom prst="rect">
            <a:avLst/>
          </a:prstGeom>
        </p:spPr>
      </p:pic>
      <p:sp>
        <p:nvSpPr>
          <p:cNvPr id="2" name="Rectangle 1">
            <a:extLst>
              <a:ext uri="{FF2B5EF4-FFF2-40B4-BE49-F238E27FC236}">
                <a16:creationId xmlns:a16="http://schemas.microsoft.com/office/drawing/2014/main" id="{76C7FEE3-FEB0-422D-958D-D89603102A1E}"/>
              </a:ext>
            </a:extLst>
          </p:cNvPr>
          <p:cNvSpPr/>
          <p:nvPr/>
        </p:nvSpPr>
        <p:spPr>
          <a:xfrm>
            <a:off x="4631635" y="2166730"/>
            <a:ext cx="2117035" cy="954157"/>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0117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201324" y="1052438"/>
            <a:ext cx="9176503"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3231774" y="2043040"/>
            <a:ext cx="6929040"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4521612" y="2588191"/>
            <a:ext cx="3045594"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404006" y="113572"/>
            <a:ext cx="6875373" cy="609398"/>
          </a:xfrm>
        </p:spPr>
        <p:txBody>
          <a:bodyPr>
            <a:normAutofit fontScale="90000"/>
          </a:bodyPr>
          <a:lstStyle/>
          <a:p>
            <a:r>
              <a:rPr lang="en-US" dirty="0"/>
              <a:t>Storage Stamp Architecture</a:t>
            </a:r>
          </a:p>
        </p:txBody>
      </p:sp>
      <p:sp>
        <p:nvSpPr>
          <p:cNvPr id="70" name="Content Placeholder 2"/>
          <p:cNvSpPr>
            <a:spLocks noGrp="1"/>
          </p:cNvSpPr>
          <p:nvPr>
            <p:ph idx="1"/>
          </p:nvPr>
        </p:nvSpPr>
        <p:spPr>
          <a:xfrm>
            <a:off x="7416458" y="156934"/>
            <a:ext cx="4737731" cy="1234440"/>
          </a:xfrm>
        </p:spPr>
        <p:txBody>
          <a:bodyPr>
            <a:normAutofit/>
          </a:bodyPr>
          <a:lstStyle/>
          <a:p>
            <a:r>
              <a:rPr lang="en-US" sz="2000" dirty="0"/>
              <a:t>Stateless Servers</a:t>
            </a:r>
          </a:p>
          <a:p>
            <a:r>
              <a:rPr lang="en-US" sz="2000" dirty="0"/>
              <a:t>Authentication + authorization</a:t>
            </a:r>
          </a:p>
          <a:p>
            <a:r>
              <a:rPr lang="en-US" sz="2000" dirty="0"/>
              <a:t>Request routing</a:t>
            </a:r>
            <a:endParaRPr lang="en-US" sz="2400" dirty="0"/>
          </a:p>
        </p:txBody>
      </p:sp>
      <p:sp>
        <p:nvSpPr>
          <p:cNvPr id="11" name="Rounded Rectangle 10"/>
          <p:cNvSpPr/>
          <p:nvPr/>
        </p:nvSpPr>
        <p:spPr bwMode="auto">
          <a:xfrm>
            <a:off x="1829912"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1589"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7764"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8" name="Oval 24"/>
          <p:cNvSpPr>
            <a:spLocks noChangeArrowheads="1"/>
          </p:cNvSpPr>
          <p:nvPr/>
        </p:nvSpPr>
        <p:spPr bwMode="auto">
          <a:xfrm>
            <a:off x="5588133" y="4481443"/>
            <a:ext cx="6297560" cy="1752600"/>
          </a:xfrm>
          <a:prstGeom prst="ellipse">
            <a:avLst/>
          </a:prstGeom>
          <a:solidFill>
            <a:srgbClr val="C9F5FB">
              <a:alpha val="75000"/>
            </a:srgbClr>
          </a:solidFill>
          <a:ln w="25400" algn="ctr">
            <a:noFill/>
            <a:round/>
            <a:headEnd/>
            <a:tailEnd/>
          </a:ln>
        </p:spPr>
        <p:txBody>
          <a:bodyPr/>
          <a:lstStyle/>
          <a:p>
            <a:endParaRPr lang="en-US">
              <a:solidFill>
                <a:prstClr val="white"/>
              </a:solidFill>
            </a:endParaRPr>
          </a:p>
        </p:txBody>
      </p:sp>
      <p:sp>
        <p:nvSpPr>
          <p:cNvPr id="29" name="Rounded Rectangle 28"/>
          <p:cNvSpPr/>
          <p:nvPr/>
        </p:nvSpPr>
        <p:spPr bwMode="auto">
          <a:xfrm>
            <a:off x="2401532" y="5065801"/>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2751" y="5548244"/>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40060" y="4862444"/>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51074" y="5395844"/>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3663" y="4862444"/>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7574" y="5319644"/>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6457" y="4843394"/>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6914" y="5853043"/>
            <a:ext cx="3351927" cy="369332"/>
          </a:xfrm>
          <a:prstGeom prst="rect">
            <a:avLst/>
          </a:prstGeom>
          <a:noFill/>
          <a:ln w="9525">
            <a:noFill/>
            <a:miter lim="800000"/>
            <a:headEnd/>
            <a:tailEnd/>
          </a:ln>
        </p:spPr>
        <p:txBody>
          <a:bodyPr wrap="square">
            <a:spAutoFit/>
          </a:bodyPr>
          <a:lstStyle/>
          <a:p>
            <a:r>
              <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3433083" y="5091043"/>
            <a:ext cx="809709" cy="369332"/>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80265" y="5319643"/>
            <a:ext cx="812588"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rot="10800000">
            <a:off x="1589" y="1965249"/>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7924324" y="2588191"/>
            <a:ext cx="1269680"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7632694" y="2588191"/>
            <a:ext cx="19006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6400719" y="2588191"/>
            <a:ext cx="1231975"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589" y="1052439"/>
            <a:ext cx="2399942" cy="830997"/>
          </a:xfrm>
          <a:prstGeom prst="rect">
            <a:avLst/>
          </a:prstGeom>
          <a:noFill/>
          <a:ln w="9525">
            <a:noFill/>
            <a:miter lim="800000"/>
            <a:headEnd/>
            <a:tailEnd/>
          </a:ln>
        </p:spPr>
        <p:txBody>
          <a:bodyPr wrap="square">
            <a:spAutoFit/>
          </a:bodyPr>
          <a:lstStyle/>
          <a:p>
            <a:r>
              <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p>
        </p:txBody>
      </p:sp>
      <p:sp>
        <p:nvSpPr>
          <p:cNvPr id="47" name="Rectangle 46"/>
          <p:cNvSpPr/>
          <p:nvPr/>
        </p:nvSpPr>
        <p:spPr bwMode="auto">
          <a:xfrm>
            <a:off x="2707632"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60" name="Rounded Rectangle 59"/>
          <p:cNvSpPr/>
          <p:nvPr/>
        </p:nvSpPr>
        <p:spPr bwMode="auto">
          <a:xfrm>
            <a:off x="4058642" y="545917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4067269" y="473784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2" name="Rounded Rectangle 61"/>
          <p:cNvSpPr/>
          <p:nvPr/>
        </p:nvSpPr>
        <p:spPr bwMode="auto">
          <a:xfrm>
            <a:off x="3410265"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4" name="Rounded Rectangle 63"/>
          <p:cNvSpPr/>
          <p:nvPr/>
        </p:nvSpPr>
        <p:spPr bwMode="auto">
          <a:xfrm>
            <a:off x="5142793"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6" name="Rounded Rectangle 65"/>
          <p:cNvSpPr/>
          <p:nvPr/>
        </p:nvSpPr>
        <p:spPr bwMode="auto">
          <a:xfrm>
            <a:off x="6875321"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7" name="Rounded Rectangle 66"/>
          <p:cNvSpPr/>
          <p:nvPr/>
        </p:nvSpPr>
        <p:spPr bwMode="auto">
          <a:xfrm>
            <a:off x="8607850"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8" name="Rounded Rectangle 67"/>
          <p:cNvSpPr/>
          <p:nvPr/>
        </p:nvSpPr>
        <p:spPr bwMode="auto">
          <a:xfrm>
            <a:off x="7275640" y="2070964"/>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p>
        </p:txBody>
      </p:sp>
      <p:sp>
        <p:nvSpPr>
          <p:cNvPr id="73" name="Rectangle 72"/>
          <p:cNvSpPr/>
          <p:nvPr/>
        </p:nvSpPr>
        <p:spPr bwMode="auto">
          <a:xfrm>
            <a:off x="4536424"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4" name="Rectangle 73"/>
          <p:cNvSpPr/>
          <p:nvPr/>
        </p:nvSpPr>
        <p:spPr bwMode="auto">
          <a:xfrm>
            <a:off x="6365216"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5" name="Rectangle 74"/>
          <p:cNvSpPr/>
          <p:nvPr/>
        </p:nvSpPr>
        <p:spPr bwMode="auto">
          <a:xfrm>
            <a:off x="8194008"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6" name="Rectangle 75"/>
          <p:cNvSpPr/>
          <p:nvPr/>
        </p:nvSpPr>
        <p:spPr bwMode="auto">
          <a:xfrm>
            <a:off x="10022798"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7" name="Rounded Rectangle 76"/>
          <p:cNvSpPr/>
          <p:nvPr/>
        </p:nvSpPr>
        <p:spPr bwMode="auto">
          <a:xfrm>
            <a:off x="10245074" y="2230647"/>
            <a:ext cx="1383773"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p>
        </p:txBody>
      </p:sp>
      <p:cxnSp>
        <p:nvCxnSpPr>
          <p:cNvPr id="78" name="Straight Arrow Connector 77"/>
          <p:cNvCxnSpPr>
            <a:stCxn id="77" idx="1"/>
            <a:endCxn id="68" idx="3"/>
          </p:cNvCxnSpPr>
          <p:nvPr/>
        </p:nvCxnSpPr>
        <p:spPr bwMode="auto">
          <a:xfrm flipH="1" flipV="1">
            <a:off x="8659413" y="2428509"/>
            <a:ext cx="1585661" cy="15968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9299737" y="2872598"/>
            <a:ext cx="945337"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106" name="TextBox 30"/>
          <p:cNvSpPr txBox="1">
            <a:spLocks noChangeArrowheads="1"/>
          </p:cNvSpPr>
          <p:nvPr/>
        </p:nvSpPr>
        <p:spPr bwMode="auto">
          <a:xfrm>
            <a:off x="84978" y="2861111"/>
            <a:ext cx="2399942" cy="461665"/>
          </a:xfrm>
          <a:prstGeom prst="rect">
            <a:avLst/>
          </a:prstGeom>
          <a:noFill/>
          <a:ln w="9525">
            <a:noFill/>
            <a:miter lim="800000"/>
            <a:headEnd/>
            <a:tailEnd/>
          </a:ln>
        </p:spPr>
        <p:txBody>
          <a:bodyPr wrap="square">
            <a:spAutoFit/>
          </a:bodyPr>
          <a:lstStyle/>
          <a:p>
            <a:r>
              <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p>
        </p:txBody>
      </p:sp>
      <p:sp>
        <p:nvSpPr>
          <p:cNvPr id="107" name="TextBox 30"/>
          <p:cNvSpPr txBox="1">
            <a:spLocks noChangeArrowheads="1"/>
          </p:cNvSpPr>
          <p:nvPr/>
        </p:nvSpPr>
        <p:spPr bwMode="auto">
          <a:xfrm>
            <a:off x="84978" y="5157044"/>
            <a:ext cx="2399942" cy="830997"/>
          </a:xfrm>
          <a:prstGeom prst="rect">
            <a:avLst/>
          </a:prstGeom>
          <a:noFill/>
          <a:ln w="9525">
            <a:noFill/>
            <a:miter lim="800000"/>
            <a:headEnd/>
            <a:tailEnd/>
          </a:ln>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p:txBody>
      </p:sp>
    </p:spTree>
    <p:extLst>
      <p:ext uri="{BB962C8B-B14F-4D97-AF65-F5344CB8AC3E}">
        <p14:creationId xmlns:p14="http://schemas.microsoft.com/office/powerpoint/2010/main" val="49180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5588133" y="4481443"/>
            <a:ext cx="629756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7" name="Rectangle 6"/>
          <p:cNvSpPr/>
          <p:nvPr/>
        </p:nvSpPr>
        <p:spPr bwMode="auto">
          <a:xfrm>
            <a:off x="3231774" y="2043040"/>
            <a:ext cx="6929040"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4521612" y="2588191"/>
            <a:ext cx="3045594"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404006" y="113572"/>
            <a:ext cx="10969943" cy="609398"/>
          </a:xfrm>
        </p:spPr>
        <p:txBody>
          <a:bodyPr>
            <a:normAutofit fontScale="90000"/>
          </a:bodyPr>
          <a:lstStyle/>
          <a:p>
            <a:r>
              <a:rPr lang="en-US" dirty="0"/>
              <a:t>Storage Stamp Architecture – Partition Layer</a:t>
            </a:r>
          </a:p>
        </p:txBody>
      </p:sp>
      <p:sp>
        <p:nvSpPr>
          <p:cNvPr id="72" name="Content Placeholder 2"/>
          <p:cNvSpPr>
            <a:spLocks noGrp="1"/>
          </p:cNvSpPr>
          <p:nvPr>
            <p:ph idx="1"/>
          </p:nvPr>
        </p:nvSpPr>
        <p:spPr>
          <a:xfrm>
            <a:off x="104289" y="808599"/>
            <a:ext cx="11071516" cy="1234440"/>
          </a:xfrm>
        </p:spPr>
        <p:txBody>
          <a:bodyPr>
            <a:normAutofit fontScale="70000" lnSpcReduction="20000"/>
          </a:bodyPr>
          <a:lstStyle/>
          <a:p>
            <a:r>
              <a:rPr lang="en-US" sz="2400" dirty="0"/>
              <a:t>Managing and understanding higher level data abstractions (Blob, Table, Queue)</a:t>
            </a:r>
          </a:p>
          <a:p>
            <a:r>
              <a:rPr lang="en-US" sz="2400" dirty="0"/>
              <a:t>Stores and reads the objects to/from extents in the Stream layer</a:t>
            </a:r>
          </a:p>
          <a:p>
            <a:r>
              <a:rPr lang="en-US" sz="2400" dirty="0"/>
              <a:t>Provides inter-stamp (geo) replication by shipping logs to other stamps</a:t>
            </a:r>
          </a:p>
          <a:p>
            <a:r>
              <a:rPr lang="en-US" sz="2400" dirty="0"/>
              <a:t>Scalable object index via partitioning</a:t>
            </a:r>
          </a:p>
          <a:p>
            <a:endParaRPr lang="en-US" sz="2400" dirty="0"/>
          </a:p>
          <a:p>
            <a:endParaRPr lang="en-US" sz="2400" dirty="0"/>
          </a:p>
        </p:txBody>
      </p:sp>
      <p:sp>
        <p:nvSpPr>
          <p:cNvPr id="11" name="Rounded Rectangle 10"/>
          <p:cNvSpPr/>
          <p:nvPr/>
        </p:nvSpPr>
        <p:spPr bwMode="auto">
          <a:xfrm>
            <a:off x="1829912"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1589"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7764"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2401532" y="5065801"/>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2751" y="5548244"/>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40060" y="4862444"/>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51074" y="5395844"/>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3663" y="4862444"/>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7574" y="5319644"/>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6457" y="4843394"/>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6914" y="5853043"/>
            <a:ext cx="3351927" cy="369332"/>
          </a:xfrm>
          <a:prstGeom prst="rect">
            <a:avLst/>
          </a:prstGeom>
          <a:noFill/>
          <a:ln w="9525">
            <a:noFill/>
            <a:miter lim="800000"/>
            <a:headEnd/>
            <a:tailEnd/>
          </a:ln>
        </p:spPr>
        <p:txBody>
          <a:bodyPr wrap="square">
            <a:spAutoFit/>
          </a:bodyPr>
          <a:lstStyle/>
          <a:p>
            <a:r>
              <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3433083" y="5091043"/>
            <a:ext cx="809709" cy="369332"/>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80265" y="5319643"/>
            <a:ext cx="812588" cy="1588"/>
          </a:xfrm>
          <a:prstGeom prst="straightConnector1">
            <a:avLst/>
          </a:prstGeom>
          <a:ln>
            <a:solidFill>
              <a:schemeClr val="accent1">
                <a:lumMod val="75000"/>
              </a:schemeClr>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H="1" flipV="1">
            <a:off x="7924324" y="2588191"/>
            <a:ext cx="1269680"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7632694" y="2588191"/>
            <a:ext cx="19006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6400719" y="2588191"/>
            <a:ext cx="1231975"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60" name="Rounded Rectangle 59"/>
          <p:cNvSpPr/>
          <p:nvPr/>
        </p:nvSpPr>
        <p:spPr bwMode="auto">
          <a:xfrm>
            <a:off x="4058642" y="545917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4067269" y="473784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2" name="Rounded Rectangle 61"/>
          <p:cNvSpPr/>
          <p:nvPr/>
        </p:nvSpPr>
        <p:spPr bwMode="auto">
          <a:xfrm>
            <a:off x="3410265"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4" name="Rounded Rectangle 63"/>
          <p:cNvSpPr/>
          <p:nvPr/>
        </p:nvSpPr>
        <p:spPr bwMode="auto">
          <a:xfrm>
            <a:off x="5142793"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6" name="Rounded Rectangle 65"/>
          <p:cNvSpPr/>
          <p:nvPr/>
        </p:nvSpPr>
        <p:spPr bwMode="auto">
          <a:xfrm>
            <a:off x="6875321"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7" name="Rounded Rectangle 66"/>
          <p:cNvSpPr/>
          <p:nvPr/>
        </p:nvSpPr>
        <p:spPr bwMode="auto">
          <a:xfrm>
            <a:off x="8607850"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8" name="Rounded Rectangle 67"/>
          <p:cNvSpPr/>
          <p:nvPr/>
        </p:nvSpPr>
        <p:spPr bwMode="auto">
          <a:xfrm>
            <a:off x="7275640" y="2070964"/>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p>
        </p:txBody>
      </p:sp>
      <p:sp>
        <p:nvSpPr>
          <p:cNvPr id="77" name="Rounded Rectangle 76"/>
          <p:cNvSpPr/>
          <p:nvPr/>
        </p:nvSpPr>
        <p:spPr bwMode="auto">
          <a:xfrm>
            <a:off x="10245074" y="2230647"/>
            <a:ext cx="1383773"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p>
        </p:txBody>
      </p:sp>
      <p:cxnSp>
        <p:nvCxnSpPr>
          <p:cNvPr id="78" name="Straight Arrow Connector 77"/>
          <p:cNvCxnSpPr>
            <a:stCxn id="77" idx="1"/>
            <a:endCxn id="68" idx="3"/>
          </p:cNvCxnSpPr>
          <p:nvPr/>
        </p:nvCxnSpPr>
        <p:spPr bwMode="auto">
          <a:xfrm flipH="1" flipV="1">
            <a:off x="8659413" y="2428509"/>
            <a:ext cx="1585661" cy="15968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p:nvPr/>
        </p:nvCxnSpPr>
        <p:spPr bwMode="auto">
          <a:xfrm rot="10800000" flipV="1">
            <a:off x="9299736" y="2872597"/>
            <a:ext cx="945338" cy="625030"/>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106" name="TextBox 30"/>
          <p:cNvSpPr txBox="1">
            <a:spLocks noChangeArrowheads="1"/>
          </p:cNvSpPr>
          <p:nvPr/>
        </p:nvSpPr>
        <p:spPr bwMode="auto">
          <a:xfrm>
            <a:off x="84978" y="2861111"/>
            <a:ext cx="2399942" cy="461665"/>
          </a:xfrm>
          <a:prstGeom prst="rect">
            <a:avLst/>
          </a:prstGeom>
          <a:noFill/>
          <a:ln w="9525">
            <a:noFill/>
            <a:miter lim="800000"/>
            <a:headEnd/>
            <a:tailEnd/>
          </a:ln>
        </p:spPr>
        <p:txBody>
          <a:bodyPr wrap="square">
            <a:spAutoFit/>
          </a:bodyPr>
          <a:lstStyle/>
          <a:p>
            <a:r>
              <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p>
        </p:txBody>
      </p:sp>
      <p:sp>
        <p:nvSpPr>
          <p:cNvPr id="107" name="TextBox 30"/>
          <p:cNvSpPr txBox="1">
            <a:spLocks noChangeArrowheads="1"/>
          </p:cNvSpPr>
          <p:nvPr/>
        </p:nvSpPr>
        <p:spPr bwMode="auto">
          <a:xfrm>
            <a:off x="84978" y="5157044"/>
            <a:ext cx="2399942" cy="830997"/>
          </a:xfrm>
          <a:prstGeom prst="rect">
            <a:avLst/>
          </a:prstGeom>
          <a:noFill/>
          <a:ln w="9525">
            <a:noFill/>
            <a:miter lim="800000"/>
            <a:headEnd/>
            <a:tailEnd/>
          </a:ln>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a:t>
            </a:r>
          </a:p>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p:txBody>
      </p:sp>
      <p:cxnSp>
        <p:nvCxnSpPr>
          <p:cNvPr id="71" name="Straight Connector 70"/>
          <p:cNvCxnSpPr/>
          <p:nvPr/>
        </p:nvCxnSpPr>
        <p:spPr>
          <a:xfrm rot="10800000">
            <a:off x="1589" y="1965249"/>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669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3210</TotalTime>
  <Words>4010</Words>
  <Application>Microsoft Office PowerPoint</Application>
  <PresentationFormat>Widescreen</PresentationFormat>
  <Paragraphs>564</Paragraphs>
  <Slides>38</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等线</vt:lpstr>
      <vt:lpstr>等线</vt:lpstr>
      <vt:lpstr>等线 Light</vt:lpstr>
      <vt:lpstr>Arial</vt:lpstr>
      <vt:lpstr>Calibri</vt:lpstr>
      <vt:lpstr>Calibri Light</vt:lpstr>
      <vt:lpstr>Consolas</vt:lpstr>
      <vt:lpstr>Courier New</vt:lpstr>
      <vt:lpstr>Segoe UI</vt:lpstr>
      <vt:lpstr>Office Theme</vt:lpstr>
      <vt:lpstr>1_Office Theme</vt:lpstr>
      <vt:lpstr>Windows Azure Storage Introduction      IaaS VM Pod Logan Zhao  </vt:lpstr>
      <vt:lpstr>Agenda</vt:lpstr>
      <vt:lpstr>What is Windows Azure Storage?</vt:lpstr>
      <vt:lpstr>Azure Storage services Data Abstraction </vt:lpstr>
      <vt:lpstr>A quick demo for how to use blob API  </vt:lpstr>
      <vt:lpstr>Windows Azure Storage Architecture</vt:lpstr>
      <vt:lpstr> http(s)://AccountName.&lt;service&gt;.core.windows.net/PartitionName/ObjectName     Location service:</vt:lpstr>
      <vt:lpstr>Storage Stamp Architecture</vt:lpstr>
      <vt:lpstr>Storage Stamp Architecture – Partition Layer</vt:lpstr>
      <vt:lpstr>Storage Stamp Architecture – Stream Layer</vt:lpstr>
      <vt:lpstr>Storage Stamp Architecture</vt:lpstr>
      <vt:lpstr>Partition layer</vt:lpstr>
      <vt:lpstr>Partition Layer – Scalable Object Index</vt:lpstr>
      <vt:lpstr>Scalable Object Table via Partitioning</vt:lpstr>
      <vt:lpstr>https://ty1prdstr08a.stamp-diagnostics.store.core.windows.net/#/XTable/TablesSummary </vt:lpstr>
      <vt:lpstr>Partition Layer Architecture</vt:lpstr>
      <vt:lpstr>Each RangePartition – Log Structured Merge-Tree </vt:lpstr>
      <vt:lpstr>A sample for range partition </vt:lpstr>
      <vt:lpstr>    Throttling errors due to memory table buffer full</vt:lpstr>
      <vt:lpstr>Range Partition Load Balancing</vt:lpstr>
      <vt:lpstr>Example: customer reported his sql backup failed on the storage account.</vt:lpstr>
      <vt:lpstr>Split</vt:lpstr>
      <vt:lpstr>Merge</vt:lpstr>
      <vt:lpstr>Partition Layer Inter-Stamp Replication</vt:lpstr>
      <vt:lpstr>Stream Layer</vt:lpstr>
      <vt:lpstr>Stream layer</vt:lpstr>
      <vt:lpstr>Stream Layer Concepts</vt:lpstr>
      <vt:lpstr>Creating an Extent</vt:lpstr>
      <vt:lpstr>Replication Flow</vt:lpstr>
      <vt:lpstr>Append only file system</vt:lpstr>
      <vt:lpstr>CAP Theorem</vt:lpstr>
      <vt:lpstr>Design Choices</vt:lpstr>
      <vt:lpstr>Scalability Targets and optimize your storage performance </vt:lpstr>
      <vt:lpstr>AWS choice </vt:lpstr>
      <vt:lpstr>Append-only pattern – throttling issue</vt:lpstr>
      <vt:lpstr>Other elements for blob performance</vt:lpstr>
      <vt:lpstr>Azure host storage stack</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 Introduction      IaaS VM Pod Logan Zhao  </dc:title>
  <dc:creator>Logan Zhao</dc:creator>
  <cp:lastModifiedBy>Logan Zhao</cp:lastModifiedBy>
  <cp:revision>31</cp:revision>
  <dcterms:created xsi:type="dcterms:W3CDTF">2018-07-24T15:05:51Z</dcterms:created>
  <dcterms:modified xsi:type="dcterms:W3CDTF">2018-07-27T08:50:19Z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zhezhao@microsoft.com</vt:lpwstr>
  </property>
  <property fmtid="{D5CDD505-2E9C-101B-9397-08002B2CF9AE}" pid="5" name="MSIP_Label_f42aa342-8706-4288-bd11-ebb85995028c_SetDate">
    <vt:lpwstr>2018-07-24T15:06:30.6790578Z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