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4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CE11D6-21DB-40E7-91FF-DB031A30DF71}">
          <p14:sldIdLst>
            <p14:sldId id="256"/>
            <p14:sldId id="277"/>
            <p14:sldId id="278"/>
          </p14:sldIdLst>
        </p14:section>
        <p14:section name="Untitled Section" id="{60F0FAAF-7D21-4269-B99D-7E436E48D068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667500"/>
            <a:ext cx="3291855" cy="852443"/>
          </a:xfrm>
        </p:spPr>
        <p:txBody>
          <a:bodyPr anchor="b">
            <a:noAutofit/>
          </a:bodyPr>
          <a:lstStyle/>
          <a:p>
            <a:pPr marL="635">
              <a:lnSpc>
                <a:spcPct val="100000"/>
              </a:lnSpc>
              <a:spcBef>
                <a:spcPts val="330"/>
              </a:spcBef>
            </a:pPr>
            <a:r>
              <a:rPr lang="en-US" sz="2000" b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Name</a:t>
            </a:r>
            <a:r>
              <a:rPr lang="en-US" sz="2000" b="1" spc="-175" dirty="0">
                <a:solidFill>
                  <a:schemeClr val="bg1"/>
                </a:solidFill>
                <a:latin typeface="Tahoma"/>
                <a:cs typeface="Tahoma"/>
              </a:rPr>
              <a:t>: Logananthan  D</a:t>
            </a:r>
            <a:br>
              <a:rPr lang="en-US" sz="2000" b="1" spc="-10" dirty="0">
                <a:solidFill>
                  <a:schemeClr val="bg1"/>
                </a:solidFill>
                <a:latin typeface="Tahoma"/>
                <a:cs typeface="Tahoma"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/>
                <a:cs typeface="Tahoma"/>
              </a:rPr>
              <a:t>Data</a:t>
            </a:r>
            <a:r>
              <a:rPr lang="en-US" b="1" spc="-1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ahoma"/>
                <a:cs typeface="Tahoma"/>
              </a:rPr>
              <a:t>analytics</a:t>
            </a:r>
            <a:r>
              <a:rPr lang="en-US" b="1" spc="-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ahoma"/>
                <a:cs typeface="Tahoma"/>
              </a:rPr>
              <a:t>Trainee</a:t>
            </a:r>
            <a:br>
              <a:rPr lang="en-US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en-US" b="1" spc="-125" dirty="0">
                <a:solidFill>
                  <a:schemeClr val="bg1"/>
                </a:solidFill>
                <a:latin typeface="Tahoma"/>
                <a:cs typeface="Tahoma"/>
              </a:rPr>
              <a:t>Task</a:t>
            </a:r>
            <a:r>
              <a:rPr lang="en-US" b="1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160" dirty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r>
              <a:rPr lang="en-US" b="1" spc="-175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lang="en-US" b="1" spc="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100" dirty="0">
                <a:solidFill>
                  <a:schemeClr val="bg1"/>
                </a:solidFill>
                <a:latin typeface="Tahoma"/>
                <a:cs typeface="Tahoma"/>
              </a:rPr>
              <a:t>Instagram</a:t>
            </a:r>
            <a:r>
              <a:rPr lang="en-US" b="1" spc="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135" dirty="0">
                <a:solidFill>
                  <a:schemeClr val="bg1"/>
                </a:solidFill>
                <a:latin typeface="Tahoma"/>
                <a:cs typeface="Tahoma"/>
              </a:rPr>
              <a:t>User</a:t>
            </a:r>
            <a:r>
              <a:rPr lang="en-US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ahoma"/>
                <a:cs typeface="Tahoma"/>
              </a:rPr>
              <a:t>Analytics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1D6B-20DF-45B3-9300-F3AB1E59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spc="-40" dirty="0">
                <a:highlight>
                  <a:srgbClr val="FFFF00"/>
                </a:highlight>
                <a:latin typeface="Tahoma"/>
                <a:cs typeface="Tahoma"/>
              </a:rPr>
              <a:t>Hashtag</a:t>
            </a:r>
            <a:r>
              <a:rPr lang="en-IN" sz="1800" b="1" spc="-6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spc="-35" dirty="0">
                <a:highlight>
                  <a:srgbClr val="FFFF00"/>
                </a:highlight>
                <a:latin typeface="Tahoma"/>
                <a:cs typeface="Tahoma"/>
              </a:rPr>
              <a:t>Researching</a:t>
            </a:r>
            <a:r>
              <a:rPr lang="en-IN" sz="1800" b="1" spc="-7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spc="-50" dirty="0">
                <a:highlight>
                  <a:srgbClr val="FFFF00"/>
                </a:highlight>
                <a:latin typeface="Tahoma"/>
                <a:cs typeface="Tahoma"/>
              </a:rPr>
              <a:t>:</a:t>
            </a:r>
            <a:r>
              <a:rPr lang="en-IN" sz="1800" b="1" dirty="0">
                <a:latin typeface="Tahoma"/>
                <a:cs typeface="Tahoma"/>
              </a:rPr>
              <a:t> </a:t>
            </a:r>
            <a:r>
              <a:rPr lang="en-US" sz="1600" spc="95" dirty="0">
                <a:latin typeface="Verdana"/>
                <a:cs typeface="Verdana"/>
              </a:rPr>
              <a:t>A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partner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brand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wants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know,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which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hashtags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to </a:t>
            </a:r>
            <a:r>
              <a:rPr lang="en-US" sz="1600" spc="-70" dirty="0">
                <a:latin typeface="Verdana"/>
                <a:cs typeface="Verdana"/>
              </a:rPr>
              <a:t>use </a:t>
            </a:r>
            <a:r>
              <a:rPr lang="en-US" sz="1600" spc="-90" dirty="0">
                <a:latin typeface="Verdana"/>
                <a:cs typeface="Verdana"/>
              </a:rPr>
              <a:t>in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45" dirty="0">
                <a:latin typeface="Verdana"/>
                <a:cs typeface="Verdana"/>
              </a:rPr>
              <a:t> post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reach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4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most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people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70" dirty="0">
                <a:latin typeface="Verdana"/>
                <a:cs typeface="Verdana"/>
              </a:rPr>
              <a:t>platform.(Top</a:t>
            </a:r>
            <a:r>
              <a:rPr lang="en-US" sz="1600" spc="-50" dirty="0">
                <a:latin typeface="Verdana"/>
                <a:cs typeface="Verdana"/>
              </a:rPr>
              <a:t> </a:t>
            </a:r>
            <a:r>
              <a:rPr lang="en-US" sz="1600" spc="-170" dirty="0">
                <a:latin typeface="Verdana"/>
                <a:cs typeface="Verdana"/>
              </a:rPr>
              <a:t>5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commonly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used</a:t>
            </a:r>
            <a:r>
              <a:rPr lang="en-US" sz="1600" spc="-80" dirty="0">
                <a:latin typeface="Verdana"/>
                <a:cs typeface="Verdana"/>
              </a:rPr>
              <a:t> #Hashtags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85" dirty="0">
                <a:latin typeface="Verdana"/>
                <a:cs typeface="Verdana"/>
              </a:rPr>
              <a:t>Instagram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50" dirty="0">
                <a:latin typeface="Verdana"/>
                <a:cs typeface="Verdana"/>
              </a:rPr>
              <a:t>)</a:t>
            </a:r>
            <a:endParaRPr lang="en-US" sz="1600" dirty="0">
              <a:latin typeface="Verdana"/>
              <a:cs typeface="Verdana"/>
            </a:endParaRPr>
          </a:p>
          <a:p>
            <a:endParaRPr lang="en-IN" sz="18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r>
              <a:rPr lang="en-IN" sz="1800" b="1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1B8DDF0-DD24-4AF8-9B22-6F71E315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27" y="890588"/>
            <a:ext cx="2588838" cy="543765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B0163-4EEA-483D-9B5A-E8A9F25C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2832"/>
              </p:ext>
            </p:extLst>
          </p:nvPr>
        </p:nvGraphicFramePr>
        <p:xfrm>
          <a:off x="1521012" y="381248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03204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787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35" dirty="0">
                          <a:latin typeface="Calibri"/>
                          <a:cs typeface="Calibri"/>
                        </a:rPr>
                        <a:t>tag_name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25" dirty="0">
                          <a:latin typeface="Calibri"/>
                          <a:cs typeface="Calibri"/>
                        </a:rPr>
                        <a:t>total_number_of_times_tag_used_individually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5811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smile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59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29217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beach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42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292097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party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39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5985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fun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38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94867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concert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50" spc="-25" dirty="0">
                          <a:latin typeface="Calibri"/>
                          <a:cs typeface="Calibri"/>
                        </a:rPr>
                        <a:t>24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356832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36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ED84-DFA8-4113-BA47-E757B4D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40" y="1712259"/>
            <a:ext cx="9720073" cy="4023360"/>
          </a:xfrm>
        </p:spPr>
        <p:txBody>
          <a:bodyPr>
            <a:normAutofit/>
          </a:bodyPr>
          <a:lstStyle/>
          <a:p>
            <a:r>
              <a:rPr lang="en-IN" sz="1800" b="1" spc="-20" dirty="0">
                <a:highlight>
                  <a:srgbClr val="FFFF00"/>
                </a:highlight>
                <a:latin typeface="Tahoma"/>
                <a:cs typeface="Tahoma"/>
              </a:rPr>
              <a:t>Launch</a:t>
            </a:r>
            <a:r>
              <a:rPr lang="en-IN" sz="1800" b="1" spc="-8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dirty="0">
                <a:highlight>
                  <a:srgbClr val="FFFF00"/>
                </a:highlight>
                <a:latin typeface="Tahoma"/>
                <a:cs typeface="Tahoma"/>
              </a:rPr>
              <a:t>AD</a:t>
            </a:r>
            <a:r>
              <a:rPr lang="en-IN" sz="18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spc="-10" dirty="0">
                <a:highlight>
                  <a:srgbClr val="FFFF00"/>
                </a:highlight>
                <a:latin typeface="Tahoma"/>
                <a:cs typeface="Tahoma"/>
              </a:rPr>
              <a:t>Campaign :</a:t>
            </a:r>
            <a:r>
              <a:rPr lang="en-IN" sz="1800" b="1" spc="-10" dirty="0">
                <a:latin typeface="Tahoma"/>
                <a:cs typeface="Tahoma"/>
              </a:rPr>
              <a:t> </a:t>
            </a:r>
            <a:r>
              <a:rPr lang="en-US" sz="1600" spc="-120" dirty="0">
                <a:latin typeface="Verdana"/>
                <a:cs typeface="Verdana"/>
              </a:rPr>
              <a:t>The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team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wants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know,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which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50" dirty="0">
                <a:latin typeface="Verdana"/>
                <a:cs typeface="Verdana"/>
              </a:rPr>
              <a:t>day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would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85" dirty="0">
                <a:latin typeface="Verdana"/>
                <a:cs typeface="Verdana"/>
              </a:rPr>
              <a:t>be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55" dirty="0">
                <a:latin typeface="Verdana"/>
                <a:cs typeface="Verdana"/>
              </a:rPr>
              <a:t>best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50" dirty="0">
                <a:latin typeface="Verdana"/>
                <a:cs typeface="Verdana"/>
              </a:rPr>
              <a:t>day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launch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ADs.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(What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50" dirty="0">
                <a:latin typeface="Verdana"/>
                <a:cs typeface="Verdana"/>
              </a:rPr>
              <a:t>day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week </a:t>
            </a:r>
            <a:r>
              <a:rPr lang="en-US" sz="1600" spc="95" dirty="0">
                <a:latin typeface="Verdana"/>
                <a:cs typeface="Verdana"/>
              </a:rPr>
              <a:t>do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most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90" dirty="0">
                <a:latin typeface="Verdana"/>
                <a:cs typeface="Verdana"/>
              </a:rPr>
              <a:t> register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on?)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0" dirty="0">
                <a:latin typeface="Verdana"/>
                <a:cs typeface="Verdana"/>
              </a:rPr>
              <a:t>To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find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50" dirty="0">
                <a:latin typeface="Verdana"/>
                <a:cs typeface="Verdana"/>
              </a:rPr>
              <a:t>day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week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which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most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register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Instagram:</a:t>
            </a:r>
            <a:endParaRPr lang="en-US" sz="1600" dirty="0">
              <a:latin typeface="Verdana"/>
              <a:cs typeface="Verdana"/>
            </a:endParaRPr>
          </a:p>
          <a:p>
            <a:pPr marL="355600" marR="37401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180" dirty="0">
                <a:latin typeface="Verdana"/>
                <a:cs typeface="Verdana"/>
              </a:rPr>
              <a:t>First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define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columns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desired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output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using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b="1" spc="-10" dirty="0">
                <a:latin typeface="Tahoma"/>
                <a:cs typeface="Tahoma"/>
              </a:rPr>
              <a:t>select </a:t>
            </a:r>
            <a:r>
              <a:rPr lang="en-US" sz="1600" b="1" spc="-25" dirty="0" err="1">
                <a:latin typeface="Tahoma"/>
                <a:cs typeface="Tahoma"/>
              </a:rPr>
              <a:t>dayname</a:t>
            </a:r>
            <a:r>
              <a:rPr lang="en-US" sz="1600" b="1" spc="-25" dirty="0">
                <a:latin typeface="Tahoma"/>
                <a:cs typeface="Tahoma"/>
              </a:rPr>
              <a:t>(</a:t>
            </a:r>
            <a:r>
              <a:rPr lang="en-US" sz="1600" b="1" spc="-25" dirty="0" err="1">
                <a:latin typeface="Tahoma"/>
                <a:cs typeface="Tahoma"/>
              </a:rPr>
              <a:t>created_at</a:t>
            </a:r>
            <a:r>
              <a:rPr lang="en-US" sz="1600" b="1" spc="-25" dirty="0">
                <a:latin typeface="Tahoma"/>
                <a:cs typeface="Tahoma"/>
              </a:rPr>
              <a:t>)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as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b="1" spc="-60" dirty="0" err="1">
                <a:latin typeface="Tahoma"/>
                <a:cs typeface="Tahoma"/>
              </a:rPr>
              <a:t>day_of_week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count(*)</a:t>
            </a:r>
            <a:r>
              <a:rPr lang="en-US" sz="1600" b="1" spc="-25" dirty="0">
                <a:latin typeface="Tahoma"/>
                <a:cs typeface="Tahoma"/>
              </a:rPr>
              <a:t> as </a:t>
            </a:r>
            <a:r>
              <a:rPr lang="en-US" sz="1600" b="1" spc="-100" dirty="0" err="1">
                <a:latin typeface="Tahoma"/>
                <a:cs typeface="Tahoma"/>
              </a:rPr>
              <a:t>total_number_of_users_registered</a:t>
            </a:r>
            <a:r>
              <a:rPr lang="en-US" sz="1600" b="1" spc="-35" dirty="0">
                <a:latin typeface="Tahoma"/>
                <a:cs typeface="Tahom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from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b="1" spc="-100" dirty="0">
                <a:latin typeface="Tahoma"/>
                <a:cs typeface="Tahoma"/>
              </a:rPr>
              <a:t>users</a:t>
            </a:r>
            <a:r>
              <a:rPr lang="en-US" sz="1600" b="1" spc="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table</a:t>
            </a:r>
            <a:endParaRPr lang="en-US" sz="16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spc="-105" dirty="0">
                <a:latin typeface="Verdana"/>
                <a:cs typeface="Verdana"/>
              </a:rPr>
              <a:t>Then </a:t>
            </a:r>
            <a:r>
              <a:rPr lang="en-US" sz="1600" spc="-85" dirty="0">
                <a:latin typeface="Verdana"/>
                <a:cs typeface="Verdana"/>
              </a:rPr>
              <a:t>using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b="1" spc="-25" dirty="0">
                <a:latin typeface="Tahoma"/>
                <a:cs typeface="Tahoma"/>
              </a:rPr>
              <a:t>group </a:t>
            </a:r>
            <a:r>
              <a:rPr lang="en-US" sz="1600" b="1" dirty="0">
                <a:latin typeface="Tahoma"/>
                <a:cs typeface="Tahoma"/>
              </a:rPr>
              <a:t>by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group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output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endParaRPr lang="en-US" sz="16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lang="en-US" sz="1600" spc="-85" dirty="0">
                <a:latin typeface="Verdana"/>
                <a:cs typeface="Verdana"/>
              </a:rPr>
              <a:t>basis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b="1" spc="-10" dirty="0" err="1">
                <a:latin typeface="Tahoma"/>
                <a:cs typeface="Tahoma"/>
              </a:rPr>
              <a:t>day_of_week</a:t>
            </a:r>
            <a:endParaRPr lang="en-US" sz="1600" dirty="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5600" algn="l"/>
              </a:tabLst>
            </a:pPr>
            <a:r>
              <a:rPr lang="en-US" sz="1600" spc="-105" dirty="0">
                <a:latin typeface="Verdana"/>
                <a:cs typeface="Verdana"/>
              </a:rPr>
              <a:t>Then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using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b="1" spc="-40" dirty="0">
                <a:latin typeface="Tahoma"/>
                <a:cs typeface="Tahoma"/>
              </a:rPr>
              <a:t>order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by</a:t>
            </a:r>
            <a:r>
              <a:rPr lang="en-US" sz="1600" b="1" spc="5" dirty="0">
                <a:latin typeface="Tahoma"/>
                <a:cs typeface="Tahom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order/sort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output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85" dirty="0">
                <a:latin typeface="Verdana"/>
                <a:cs typeface="Verdana"/>
              </a:rPr>
              <a:t>basis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b="1" spc="-100" dirty="0" err="1">
                <a:latin typeface="Tahoma"/>
                <a:cs typeface="Tahoma"/>
              </a:rPr>
              <a:t>total_number_of_users_registered</a:t>
            </a:r>
            <a:r>
              <a:rPr lang="en-US" sz="1600" b="1" spc="-5" dirty="0">
                <a:latin typeface="Tahoma"/>
                <a:cs typeface="Tahom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descending</a:t>
            </a:r>
            <a:r>
              <a:rPr lang="en-US" sz="1600" b="1" spc="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order</a:t>
            </a:r>
            <a:endParaRPr lang="en-US" sz="1600" dirty="0">
              <a:latin typeface="Verdana"/>
              <a:cs typeface="Verdana"/>
            </a:endParaRPr>
          </a:p>
          <a:p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endParaRPr lang="en-IN" sz="1600" dirty="0">
              <a:latin typeface="Tahoma"/>
              <a:cs typeface="Tahoma"/>
            </a:endParaRPr>
          </a:p>
          <a:p>
            <a:endParaRPr lang="en-IN" sz="16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F32E57B-8046-4991-BDC4-3B8A9DC9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03" y="917482"/>
            <a:ext cx="2669521" cy="516871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87732EC-0F51-4639-81B6-19E4648DBC33}"/>
              </a:ext>
            </a:extLst>
          </p:cNvPr>
          <p:cNvSpPr txBox="1"/>
          <p:nvPr/>
        </p:nvSpPr>
        <p:spPr>
          <a:xfrm>
            <a:off x="1692275" y="5350137"/>
            <a:ext cx="8807450" cy="1384995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358584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select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dayname(created_at)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45" dirty="0">
                <a:latin typeface="Tahoma"/>
                <a:cs typeface="Tahoma"/>
              </a:rPr>
              <a:t> day_of_week, </a:t>
            </a:r>
            <a:r>
              <a:rPr sz="1800" b="1" spc="-105" dirty="0">
                <a:latin typeface="Tahoma"/>
                <a:cs typeface="Tahoma"/>
              </a:rPr>
              <a:t>count(*)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total_number_of_users_registered </a:t>
            </a: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users</a:t>
            </a:r>
            <a:endParaRPr lang="en-US" dirty="0">
              <a:latin typeface="Tahoma"/>
              <a:cs typeface="Tahoma"/>
            </a:endParaRPr>
          </a:p>
          <a:p>
            <a:pPr marL="92075" marR="3585845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Tahoma"/>
                <a:cs typeface="Tahoma"/>
              </a:rPr>
              <a:t>group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day_of_week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40" dirty="0">
                <a:latin typeface="Tahoma"/>
                <a:cs typeface="Tahoma"/>
              </a:rPr>
              <a:t>order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2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total_number_of_users_registered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DESC;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6167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743-8AFA-48C8-BBEF-3F2B1D0B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446"/>
            <a:ext cx="9720073" cy="4527177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spc="-20" dirty="0">
                <a:highlight>
                  <a:srgbClr val="FFFF00"/>
                </a:highlight>
                <a:latin typeface="Tahoma"/>
                <a:cs typeface="Tahoma"/>
              </a:rPr>
              <a:t>Launch</a:t>
            </a:r>
            <a:r>
              <a:rPr lang="en-IN" sz="1800" b="1" spc="-8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dirty="0">
                <a:highlight>
                  <a:srgbClr val="FFFF00"/>
                </a:highlight>
                <a:latin typeface="Tahoma"/>
                <a:cs typeface="Tahoma"/>
              </a:rPr>
              <a:t>AD</a:t>
            </a:r>
            <a:r>
              <a:rPr lang="en-IN" sz="18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spc="-10" dirty="0">
                <a:highlight>
                  <a:srgbClr val="FFFF00"/>
                </a:highlight>
                <a:latin typeface="Tahoma"/>
                <a:cs typeface="Tahoma"/>
              </a:rPr>
              <a:t>Campaign :</a:t>
            </a:r>
            <a:r>
              <a:rPr lang="en-IN" sz="1800" b="1" spc="-10" dirty="0">
                <a:latin typeface="Tahoma"/>
                <a:cs typeface="Tahoma"/>
              </a:rPr>
              <a:t> </a:t>
            </a:r>
            <a:r>
              <a:rPr lang="en-US" sz="1800" spc="-120" dirty="0">
                <a:latin typeface="Verdana"/>
                <a:cs typeface="Verdana"/>
              </a:rPr>
              <a:t>The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team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60" dirty="0">
                <a:latin typeface="Verdana"/>
                <a:cs typeface="Verdana"/>
              </a:rPr>
              <a:t>wants</a:t>
            </a:r>
            <a:r>
              <a:rPr lang="en-US" sz="1800" spc="-7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to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spc="-70" dirty="0">
                <a:latin typeface="Verdana"/>
                <a:cs typeface="Verdana"/>
              </a:rPr>
              <a:t>know,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which</a:t>
            </a:r>
            <a:r>
              <a:rPr lang="en-US" sz="1800" spc="-105" dirty="0">
                <a:latin typeface="Verdana"/>
                <a:cs typeface="Verdana"/>
              </a:rPr>
              <a:t> </a:t>
            </a:r>
            <a:r>
              <a:rPr lang="en-US" sz="1800" spc="50" dirty="0">
                <a:latin typeface="Verdana"/>
                <a:cs typeface="Verdana"/>
              </a:rPr>
              <a:t>day</a:t>
            </a:r>
            <a:r>
              <a:rPr lang="en-US" sz="1800" spc="-14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would</a:t>
            </a:r>
            <a:r>
              <a:rPr lang="en-US" sz="1800" spc="-90" dirty="0">
                <a:latin typeface="Verdana"/>
                <a:cs typeface="Verdana"/>
              </a:rPr>
              <a:t> </a:t>
            </a:r>
            <a:r>
              <a:rPr lang="en-US" sz="1800" spc="85" dirty="0">
                <a:latin typeface="Verdana"/>
                <a:cs typeface="Verdana"/>
              </a:rPr>
              <a:t>be</a:t>
            </a:r>
            <a:r>
              <a:rPr lang="en-US" sz="1800" spc="-13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the </a:t>
            </a:r>
            <a:r>
              <a:rPr lang="en-US" sz="1800" spc="-55" dirty="0">
                <a:latin typeface="Verdana"/>
                <a:cs typeface="Verdana"/>
              </a:rPr>
              <a:t>best</a:t>
            </a:r>
            <a:r>
              <a:rPr lang="en-US" sz="1800" spc="-105" dirty="0">
                <a:latin typeface="Verdana"/>
                <a:cs typeface="Verdana"/>
              </a:rPr>
              <a:t> </a:t>
            </a:r>
            <a:r>
              <a:rPr lang="en-US" sz="1800" spc="50" dirty="0">
                <a:latin typeface="Verdana"/>
                <a:cs typeface="Verdana"/>
              </a:rPr>
              <a:t>day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to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launch</a:t>
            </a:r>
            <a:r>
              <a:rPr lang="en-US" sz="1800" spc="-105" dirty="0">
                <a:latin typeface="Verdana"/>
                <a:cs typeface="Verdana"/>
              </a:rPr>
              <a:t> </a:t>
            </a:r>
            <a:r>
              <a:rPr lang="en-US" sz="1800" spc="-90" dirty="0">
                <a:latin typeface="Verdana"/>
                <a:cs typeface="Verdana"/>
              </a:rPr>
              <a:t>ADs.</a:t>
            </a:r>
            <a:r>
              <a:rPr lang="en-US" sz="1800" spc="-145" dirty="0">
                <a:latin typeface="Verdana"/>
                <a:cs typeface="Verdana"/>
              </a:rPr>
              <a:t> </a:t>
            </a:r>
            <a:r>
              <a:rPr lang="en-US" sz="1800" spc="-55" dirty="0">
                <a:latin typeface="Verdana"/>
                <a:cs typeface="Verdana"/>
              </a:rPr>
              <a:t>(What</a:t>
            </a:r>
            <a:r>
              <a:rPr lang="en-US" sz="1800" spc="-65" dirty="0">
                <a:latin typeface="Verdana"/>
                <a:cs typeface="Verdana"/>
              </a:rPr>
              <a:t> </a:t>
            </a:r>
            <a:r>
              <a:rPr lang="en-US" sz="1800" spc="50" dirty="0">
                <a:latin typeface="Verdana"/>
                <a:cs typeface="Verdana"/>
              </a:rPr>
              <a:t>day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of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the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week </a:t>
            </a:r>
            <a:r>
              <a:rPr lang="en-US" sz="1800" spc="95" dirty="0">
                <a:latin typeface="Verdana"/>
                <a:cs typeface="Verdana"/>
              </a:rPr>
              <a:t>do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85" dirty="0">
                <a:latin typeface="Verdana"/>
                <a:cs typeface="Verdana"/>
              </a:rPr>
              <a:t>most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spc="-145" dirty="0">
                <a:latin typeface="Verdana"/>
                <a:cs typeface="Verdana"/>
              </a:rPr>
              <a:t>users</a:t>
            </a:r>
            <a:r>
              <a:rPr lang="en-US" sz="1800" spc="-90" dirty="0">
                <a:latin typeface="Verdana"/>
                <a:cs typeface="Verdana"/>
              </a:rPr>
              <a:t> register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on?)</a:t>
            </a:r>
          </a:p>
          <a:p>
            <a:endParaRPr lang="en-IN" sz="18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r>
              <a:rPr lang="en-IN" sz="1800" b="1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US" sz="18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sz="1800" spc="-40" dirty="0">
              <a:latin typeface="Verdana"/>
              <a:cs typeface="Verdana"/>
            </a:endParaRPr>
          </a:p>
          <a:p>
            <a:endParaRPr lang="en-US" sz="1800" spc="-40" dirty="0">
              <a:latin typeface="Verdana"/>
              <a:cs typeface="Verdana"/>
            </a:endParaRPr>
          </a:p>
          <a:p>
            <a:endParaRPr lang="en-US" sz="1800" spc="-40" dirty="0">
              <a:latin typeface="Verdana"/>
              <a:cs typeface="Verdana"/>
            </a:endParaRPr>
          </a:p>
          <a:p>
            <a:endParaRPr lang="en-US" sz="1800" spc="-40" dirty="0">
              <a:latin typeface="Verdana"/>
              <a:cs typeface="Verdana"/>
            </a:endParaRPr>
          </a:p>
          <a:p>
            <a:endParaRPr lang="en-US" sz="1800" spc="-4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1800" spc="-40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sz="1800" spc="-40" dirty="0">
                <a:latin typeface="Verdana"/>
                <a:cs typeface="Verdana"/>
              </a:rPr>
              <a:t>Most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of</a:t>
            </a:r>
            <a:r>
              <a:rPr lang="en-US" sz="1800" spc="-130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the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users </a:t>
            </a:r>
            <a:r>
              <a:rPr lang="en-US" sz="1800" spc="-50" dirty="0">
                <a:latin typeface="Verdana"/>
                <a:cs typeface="Verdana"/>
              </a:rPr>
              <a:t>registered</a:t>
            </a:r>
            <a:r>
              <a:rPr lang="en-US" sz="1800" spc="-6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on </a:t>
            </a:r>
            <a:r>
              <a:rPr lang="en-US" sz="1800" b="1" spc="-90" dirty="0">
                <a:latin typeface="Tahoma"/>
                <a:cs typeface="Tahoma"/>
              </a:rPr>
              <a:t>Thursday</a:t>
            </a:r>
            <a:r>
              <a:rPr lang="en-US" sz="1800" b="1" spc="40" dirty="0">
                <a:latin typeface="Tahoma"/>
                <a:cs typeface="Tahom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and</a:t>
            </a:r>
            <a:r>
              <a:rPr lang="en-US" sz="1800" spc="500" dirty="0">
                <a:latin typeface="Verdana"/>
                <a:cs typeface="Verdana"/>
              </a:rPr>
              <a:t> </a:t>
            </a:r>
            <a:r>
              <a:rPr lang="en-US" sz="1800" b="1" spc="-20" dirty="0">
                <a:latin typeface="Tahoma"/>
                <a:cs typeface="Tahoma"/>
              </a:rPr>
              <a:t>Sunday</a:t>
            </a:r>
            <a:r>
              <a:rPr lang="en-US" sz="1800" b="1" spc="-55" dirty="0">
                <a:latin typeface="Tahoma"/>
                <a:cs typeface="Tahoma"/>
              </a:rPr>
              <a:t> </a:t>
            </a:r>
            <a:r>
              <a:rPr lang="en-US" sz="1800" spc="-90" dirty="0">
                <a:latin typeface="Verdana"/>
                <a:cs typeface="Verdana"/>
              </a:rPr>
              <a:t>i.e.</a:t>
            </a:r>
            <a:r>
              <a:rPr lang="en-US" sz="1800" b="1" spc="-145" dirty="0">
                <a:latin typeface="Tahoma"/>
                <a:cs typeface="Tahoma"/>
              </a:rPr>
              <a:t>16</a:t>
            </a:r>
            <a:r>
              <a:rPr lang="en-US" sz="1800" b="1" spc="-10" dirty="0">
                <a:latin typeface="Tahoma"/>
                <a:cs typeface="Tahom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and </a:t>
            </a:r>
            <a:r>
              <a:rPr lang="en-US" sz="1800" spc="50" dirty="0">
                <a:latin typeface="Verdana"/>
                <a:cs typeface="Verdana"/>
              </a:rPr>
              <a:t>hence</a:t>
            </a:r>
            <a:r>
              <a:rPr lang="en-US" sz="1800" spc="-135" dirty="0">
                <a:latin typeface="Verdana"/>
                <a:cs typeface="Verdana"/>
              </a:rPr>
              <a:t> </a:t>
            </a:r>
            <a:r>
              <a:rPr lang="en-US" sz="1800" spc="-105" dirty="0">
                <a:latin typeface="Verdana"/>
                <a:cs typeface="Verdana"/>
              </a:rPr>
              <a:t>it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would</a:t>
            </a:r>
            <a:r>
              <a:rPr lang="en-US" sz="1800" spc="-10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prove </a:t>
            </a:r>
            <a:r>
              <a:rPr lang="en-US" sz="1800" dirty="0">
                <a:latin typeface="Verdana"/>
                <a:cs typeface="Verdana"/>
              </a:rPr>
              <a:t>beneficial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to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-105" dirty="0">
                <a:latin typeface="Verdana"/>
                <a:cs typeface="Verdana"/>
              </a:rPr>
              <a:t>start</a:t>
            </a:r>
            <a:r>
              <a:rPr lang="en-US" sz="1800" spc="-90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AD </a:t>
            </a:r>
            <a:r>
              <a:rPr lang="en-US" sz="1800" dirty="0">
                <a:latin typeface="Verdana"/>
                <a:cs typeface="Verdana"/>
              </a:rPr>
              <a:t>Campaign</a:t>
            </a:r>
            <a:r>
              <a:rPr lang="en-US" sz="1800" spc="4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on</a:t>
            </a:r>
            <a:r>
              <a:rPr lang="en-US" sz="1800" spc="4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these </a:t>
            </a:r>
            <a:r>
              <a:rPr lang="en-US" sz="1800" spc="-10" dirty="0">
                <a:latin typeface="Verdana"/>
                <a:cs typeface="Verdana"/>
              </a:rPr>
              <a:t>two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days .</a:t>
            </a:r>
            <a:endParaRPr lang="en-US" sz="18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IN" sz="18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D532CC-B48D-4F9E-B8E8-FC59AABA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16094"/>
            <a:ext cx="2741238" cy="543765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909DE-68C7-4AE3-B96F-2E686998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32764"/>
              </p:ext>
            </p:extLst>
          </p:nvPr>
        </p:nvGraphicFramePr>
        <p:xfrm>
          <a:off x="1565834" y="3184960"/>
          <a:ext cx="8128000" cy="240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44827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9759044"/>
                    </a:ext>
                  </a:extLst>
                </a:gridCol>
              </a:tblGrid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day_of_week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total_number_of_users_registered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611607530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Thursday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16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218950976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Sunday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2571357941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Friday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500020255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Tuesday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2946904249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Monday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2371948877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Wednesday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489834970"/>
                  </a:ext>
                </a:extLst>
              </a:tr>
              <a:tr h="30000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Saturday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29094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B9EC-0BDA-43E0-A518-437F1600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5341"/>
            <a:ext cx="9720073" cy="4823012"/>
          </a:xfrm>
        </p:spPr>
        <p:txBody>
          <a:bodyPr>
            <a:norm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IN" sz="1600" b="1" spc="-120" dirty="0">
                <a:highlight>
                  <a:srgbClr val="FFFF00"/>
                </a:highlight>
                <a:latin typeface="Tahoma"/>
                <a:cs typeface="Tahoma"/>
              </a:rPr>
              <a:t>User</a:t>
            </a:r>
            <a:r>
              <a:rPr lang="en-IN" sz="1600" b="1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10" dirty="0">
                <a:highlight>
                  <a:srgbClr val="FFFF00"/>
                </a:highlight>
                <a:latin typeface="Tahoma"/>
                <a:cs typeface="Tahoma"/>
              </a:rPr>
              <a:t>Engagement : </a:t>
            </a:r>
            <a:r>
              <a:rPr lang="en-US" sz="1600" spc="-10" dirty="0">
                <a:latin typeface="Verdana"/>
                <a:cs typeface="Verdana"/>
              </a:rPr>
              <a:t>Are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55" dirty="0">
                <a:latin typeface="Verdana"/>
                <a:cs typeface="Verdana"/>
              </a:rPr>
              <a:t>still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as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active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post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Instagram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or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are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making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fewer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posts.</a:t>
            </a:r>
            <a:endParaRPr lang="en-US" sz="1600" dirty="0">
              <a:latin typeface="Verdana"/>
              <a:cs typeface="Verdana"/>
            </a:endParaRPr>
          </a:p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>
                <a:latin typeface="Verdana"/>
                <a:cs typeface="Verdana"/>
              </a:rPr>
              <a:t>How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many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times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does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average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user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posts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Instagram?</a:t>
            </a:r>
            <a:endParaRPr lang="en-US" sz="1600" dirty="0">
              <a:latin typeface="Verdana"/>
              <a:cs typeface="Verdana"/>
            </a:endParaRP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r>
              <a:rPr lang="en-US" sz="1600" spc="-75" dirty="0">
                <a:latin typeface="Verdana"/>
                <a:cs typeface="Verdana"/>
              </a:rPr>
              <a:t>Also,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provide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photos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65" dirty="0">
                <a:latin typeface="Verdana"/>
                <a:cs typeface="Verdana"/>
              </a:rPr>
              <a:t>Instagram/total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users</a:t>
            </a:r>
            <a:r>
              <a:rPr lang="en-US" sz="1600" spc="-10" dirty="0">
                <a:latin typeface="Arial MT"/>
                <a:cs typeface="Arial MT"/>
              </a:rPr>
              <a:t>.</a:t>
            </a:r>
            <a:endParaRPr lang="en-US" sz="16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600" spc="-15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150" dirty="0">
                <a:latin typeface="Verdana"/>
                <a:cs typeface="Verdana"/>
              </a:rPr>
              <a:t>To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find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how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many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times </a:t>
            </a:r>
            <a:r>
              <a:rPr lang="en-US" sz="1600" dirty="0">
                <a:latin typeface="Verdana"/>
                <a:cs typeface="Verdana"/>
              </a:rPr>
              <a:t>does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average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posts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Instagram:</a:t>
            </a:r>
            <a:endParaRPr lang="en-US" sz="1600" dirty="0">
              <a:latin typeface="Verdana"/>
              <a:cs typeface="Verdana"/>
            </a:endParaRPr>
          </a:p>
          <a:p>
            <a:pPr marL="355600" marR="18669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204" dirty="0">
                <a:latin typeface="Verdana"/>
                <a:cs typeface="Verdana"/>
              </a:rPr>
              <a:t>First,</a:t>
            </a:r>
            <a:r>
              <a:rPr lang="en-US" sz="1600" spc="4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16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-50" dirty="0">
                <a:latin typeface="Verdana"/>
                <a:cs typeface="Verdana"/>
              </a:rPr>
              <a:t>find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-204" dirty="0">
                <a:latin typeface="Verdana"/>
                <a:cs typeface="Verdana"/>
              </a:rPr>
              <a:t>first</a:t>
            </a:r>
            <a:r>
              <a:rPr lang="en-US" sz="1600" spc="4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4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count</a:t>
            </a:r>
            <a:r>
              <a:rPr lang="en-US" sz="1600" spc="-4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5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photos(posts)</a:t>
            </a:r>
            <a:r>
              <a:rPr lang="en-US" sz="1600" spc="-1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that</a:t>
            </a:r>
            <a:r>
              <a:rPr lang="en-US" sz="1600" spc="-3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are </a:t>
            </a:r>
            <a:r>
              <a:rPr lang="en-US" sz="1600" spc="-55" dirty="0">
                <a:latin typeface="Verdana"/>
                <a:cs typeface="Verdana"/>
              </a:rPr>
              <a:t>present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65" dirty="0">
                <a:latin typeface="Verdana"/>
                <a:cs typeface="Verdana"/>
              </a:rPr>
              <a:t>in</a:t>
            </a:r>
            <a:r>
              <a:rPr lang="en-US" sz="1600" spc="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the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b="1" spc="-50" dirty="0">
                <a:latin typeface="Tahoma"/>
                <a:cs typeface="Tahoma"/>
              </a:rPr>
              <a:t>photos.id</a:t>
            </a:r>
            <a:r>
              <a:rPr lang="en-US" sz="1600" b="1" spc="-80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column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b="1" spc="-55" dirty="0">
                <a:latin typeface="Tahoma"/>
                <a:cs typeface="Tahoma"/>
              </a:rPr>
              <a:t>photos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120" dirty="0">
                <a:latin typeface="Verdana"/>
                <a:cs typeface="Verdana"/>
              </a:rPr>
              <a:t>i.e.</a:t>
            </a:r>
            <a:r>
              <a:rPr lang="en-US" sz="1600" spc="-40" dirty="0">
                <a:latin typeface="Verdana"/>
                <a:cs typeface="Verdan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count(*)</a:t>
            </a:r>
            <a:r>
              <a:rPr lang="en-US" sz="1600" b="1" spc="-5" dirty="0">
                <a:latin typeface="Tahoma"/>
                <a:cs typeface="Tahoma"/>
              </a:rPr>
              <a:t> </a:t>
            </a:r>
            <a:r>
              <a:rPr lang="en-US" sz="1600" b="1" spc="-20" dirty="0">
                <a:latin typeface="Tahoma"/>
                <a:cs typeface="Tahoma"/>
              </a:rPr>
              <a:t>from </a:t>
            </a:r>
            <a:r>
              <a:rPr lang="en-US" sz="1600" b="1" spc="-10" dirty="0">
                <a:latin typeface="Tahoma"/>
                <a:cs typeface="Tahoma"/>
              </a:rPr>
              <a:t>photos</a:t>
            </a:r>
            <a:endParaRPr lang="en-US" sz="1600" dirty="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140" dirty="0">
                <a:latin typeface="Verdana"/>
                <a:cs typeface="Verdana"/>
              </a:rPr>
              <a:t>Similarly,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find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35" dirty="0">
                <a:latin typeface="Verdana"/>
                <a:cs typeface="Verdana"/>
              </a:rPr>
              <a:t>number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35" dirty="0">
                <a:latin typeface="Verdana"/>
                <a:cs typeface="Verdana"/>
              </a:rPr>
              <a:t>that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are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present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in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endParaRPr lang="en-US" sz="16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lang="en-US" sz="1600" b="1" spc="-90" dirty="0">
                <a:latin typeface="Tahoma"/>
                <a:cs typeface="Tahoma"/>
              </a:rPr>
              <a:t>users.id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column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users</a:t>
            </a:r>
            <a:r>
              <a:rPr lang="en-US" sz="1600" b="1" spc="-2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0" dirty="0">
                <a:latin typeface="Verdana"/>
                <a:cs typeface="Verdana"/>
              </a:rPr>
              <a:t>i.e.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count(*)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b="1" spc="-100" dirty="0">
                <a:latin typeface="Tahoma"/>
                <a:cs typeface="Tahoma"/>
              </a:rPr>
              <a:t>from</a:t>
            </a:r>
            <a:r>
              <a:rPr lang="en-US" sz="1600" b="1" spc="-25" dirty="0">
                <a:latin typeface="Tahoma"/>
                <a:cs typeface="Tahoma"/>
              </a:rPr>
              <a:t> </a:t>
            </a:r>
            <a:r>
              <a:rPr lang="en-US" sz="1600" b="1" spc="-10" dirty="0">
                <a:latin typeface="Tahoma"/>
                <a:cs typeface="Tahoma"/>
              </a:rPr>
              <a:t>users</a:t>
            </a:r>
            <a:endParaRPr lang="en-US" sz="1600" dirty="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US" sz="1600" spc="-90" dirty="0">
                <a:latin typeface="Verdana"/>
                <a:cs typeface="Verdana"/>
              </a:rPr>
              <a:t>Next,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5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4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divide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both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values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100" dirty="0">
                <a:latin typeface="Verdana"/>
                <a:cs typeface="Verdana"/>
              </a:rPr>
              <a:t>i.e.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count(*)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600" b="1" spc="-20" dirty="0">
                <a:latin typeface="Tahoma"/>
                <a:cs typeface="Tahoma"/>
              </a:rPr>
              <a:t>from </a:t>
            </a:r>
            <a:r>
              <a:rPr lang="en-US" sz="1600" b="1" spc="-95" dirty="0">
                <a:latin typeface="Tahoma"/>
                <a:cs typeface="Tahoma"/>
              </a:rPr>
              <a:t>photos/count(*)</a:t>
            </a:r>
            <a:r>
              <a:rPr lang="en-US" sz="1600" b="1" spc="-40" dirty="0">
                <a:latin typeface="Tahoma"/>
                <a:cs typeface="Tahoma"/>
              </a:rPr>
              <a:t> </a:t>
            </a:r>
            <a:r>
              <a:rPr lang="en-US" sz="1600" b="1" spc="-100" dirty="0">
                <a:latin typeface="Tahoma"/>
                <a:cs typeface="Tahoma"/>
              </a:rPr>
              <a:t>from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b="1" spc="-105" dirty="0">
                <a:latin typeface="Tahoma"/>
                <a:cs typeface="Tahoma"/>
              </a:rPr>
              <a:t>users</a:t>
            </a:r>
            <a:r>
              <a:rPr lang="en-US" sz="1600" b="1" spc="-30" dirty="0">
                <a:latin typeface="Tahoma"/>
                <a:cs typeface="Tahom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50" dirty="0">
                <a:latin typeface="Verdana"/>
                <a:cs typeface="Verdana"/>
              </a:rPr>
              <a:t>hence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would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get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number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photos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/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users</a:t>
            </a:r>
            <a:endParaRPr lang="en-US" sz="1600" dirty="0">
              <a:latin typeface="Verdana"/>
              <a:cs typeface="Verdana"/>
            </a:endParaRPr>
          </a:p>
          <a:p>
            <a:pPr marL="355600" marR="161290" indent="-3429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5600" algn="l"/>
              </a:tabLst>
            </a:pPr>
            <a:r>
              <a:rPr lang="en-US" sz="1600" spc="-145" dirty="0">
                <a:latin typeface="Verdana"/>
                <a:cs typeface="Verdana"/>
              </a:rPr>
              <a:t>To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find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how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many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00" dirty="0">
                <a:latin typeface="Verdana"/>
                <a:cs typeface="Verdana"/>
              </a:rPr>
              <a:t>times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posts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Instagram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5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find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occurrences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100" dirty="0">
                <a:latin typeface="Verdana"/>
                <a:cs typeface="Verdana"/>
              </a:rPr>
              <a:t>each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110" dirty="0" err="1">
                <a:latin typeface="Verdana"/>
                <a:cs typeface="Verdana"/>
              </a:rPr>
              <a:t>user_id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in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photos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table</a:t>
            </a:r>
            <a:endParaRPr lang="en-US" sz="1600" dirty="0">
              <a:latin typeface="Verdana"/>
              <a:cs typeface="Verdana"/>
            </a:endParaRPr>
          </a:p>
          <a:p>
            <a:endParaRPr lang="en-IN" sz="1600" dirty="0">
              <a:latin typeface="Tahoma"/>
              <a:cs typeface="Tahoma"/>
            </a:endParaRPr>
          </a:p>
          <a:p>
            <a:endParaRPr lang="en-IN" sz="16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2806EA-DFD5-456D-BC65-E6380ACF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32" y="899553"/>
            <a:ext cx="3646487" cy="623887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7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A33D-BB73-470D-AFD9-E4FAF407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IN" sz="1800" b="1" spc="-120" dirty="0">
                <a:highlight>
                  <a:srgbClr val="FFFF00"/>
                </a:highlight>
                <a:latin typeface="Tahoma"/>
                <a:cs typeface="Tahoma"/>
              </a:rPr>
              <a:t>User</a:t>
            </a:r>
            <a:r>
              <a:rPr lang="en-IN" sz="1800" b="1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800" b="1" spc="-10" dirty="0">
                <a:highlight>
                  <a:srgbClr val="FFFF00"/>
                </a:highlight>
                <a:latin typeface="Tahoma"/>
                <a:cs typeface="Tahoma"/>
              </a:rPr>
              <a:t>Engagement : </a:t>
            </a:r>
            <a:r>
              <a:rPr lang="en-US" sz="1800" spc="-10" dirty="0">
                <a:latin typeface="Verdana"/>
                <a:cs typeface="Verdana"/>
              </a:rPr>
              <a:t>Are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-145" dirty="0">
                <a:latin typeface="Verdana"/>
                <a:cs typeface="Verdana"/>
              </a:rPr>
              <a:t>users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-155" dirty="0">
                <a:latin typeface="Verdana"/>
                <a:cs typeface="Verdana"/>
              </a:rPr>
              <a:t>still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spc="-60" dirty="0">
                <a:latin typeface="Verdana"/>
                <a:cs typeface="Verdana"/>
              </a:rPr>
              <a:t>as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active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60" dirty="0">
                <a:latin typeface="Verdana"/>
                <a:cs typeface="Verdana"/>
              </a:rPr>
              <a:t>and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45" dirty="0">
                <a:latin typeface="Verdana"/>
                <a:cs typeface="Verdana"/>
              </a:rPr>
              <a:t>post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on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80" dirty="0">
                <a:latin typeface="Verdana"/>
                <a:cs typeface="Verdana"/>
              </a:rPr>
              <a:t>Instagram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or </a:t>
            </a:r>
            <a:r>
              <a:rPr lang="en-US" sz="1800" spc="-55" dirty="0">
                <a:latin typeface="Verdana"/>
                <a:cs typeface="Verdana"/>
              </a:rPr>
              <a:t>they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are</a:t>
            </a:r>
            <a:r>
              <a:rPr lang="en-US" sz="1800" spc="-140" dirty="0">
                <a:latin typeface="Verdana"/>
                <a:cs typeface="Verdana"/>
              </a:rPr>
              <a:t> </a:t>
            </a:r>
            <a:r>
              <a:rPr lang="en-US" sz="1800" spc="-40" dirty="0">
                <a:latin typeface="Verdana"/>
                <a:cs typeface="Verdana"/>
              </a:rPr>
              <a:t>making</a:t>
            </a:r>
            <a:r>
              <a:rPr lang="en-US" sz="1800" spc="-130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fewer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posts.</a:t>
            </a:r>
            <a:endParaRPr lang="en-US" sz="1800" dirty="0">
              <a:latin typeface="Verdana"/>
              <a:cs typeface="Verdana"/>
            </a:endParaRPr>
          </a:p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Verdana"/>
                <a:cs typeface="Verdana"/>
              </a:rPr>
              <a:t>How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many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95" dirty="0">
                <a:latin typeface="Verdana"/>
                <a:cs typeface="Verdana"/>
              </a:rPr>
              <a:t>times</a:t>
            </a:r>
            <a:r>
              <a:rPr lang="en-US" sz="1800" spc="-9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does</a:t>
            </a:r>
            <a:r>
              <a:rPr lang="en-US" sz="1800" spc="-7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average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114" dirty="0">
                <a:latin typeface="Verdana"/>
                <a:cs typeface="Verdana"/>
              </a:rPr>
              <a:t>user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spc="-95" dirty="0">
                <a:latin typeface="Verdana"/>
                <a:cs typeface="Verdana"/>
              </a:rPr>
              <a:t>posts</a:t>
            </a:r>
            <a:r>
              <a:rPr lang="en-US" sz="1800" spc="-60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on</a:t>
            </a:r>
            <a:r>
              <a:rPr lang="en-US" sz="180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Instagram?</a:t>
            </a:r>
            <a:endParaRPr lang="en-US" sz="1800" dirty="0">
              <a:latin typeface="Verdana"/>
              <a:cs typeface="Verdana"/>
            </a:endParaRP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r>
              <a:rPr lang="en-US" sz="1800" spc="-75" dirty="0">
                <a:latin typeface="Verdana"/>
                <a:cs typeface="Verdana"/>
              </a:rPr>
              <a:t>Also,</a:t>
            </a:r>
            <a:r>
              <a:rPr lang="en-US" sz="1800" spc="-15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provide</a:t>
            </a:r>
            <a:r>
              <a:rPr lang="en-US" sz="1800" spc="-150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the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total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spc="-40" dirty="0">
                <a:latin typeface="Verdana"/>
                <a:cs typeface="Verdana"/>
              </a:rPr>
              <a:t>number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of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photos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on </a:t>
            </a:r>
            <a:r>
              <a:rPr lang="en-US" sz="1800" spc="-65" dirty="0">
                <a:latin typeface="Verdana"/>
                <a:cs typeface="Verdana"/>
              </a:rPr>
              <a:t>Instagram/total</a:t>
            </a:r>
            <a:r>
              <a:rPr lang="en-US" sz="1800" spc="-75" dirty="0">
                <a:latin typeface="Verdana"/>
                <a:cs typeface="Verdana"/>
              </a:rPr>
              <a:t> </a:t>
            </a:r>
            <a:r>
              <a:rPr lang="en-US" sz="1800" spc="-40" dirty="0">
                <a:latin typeface="Verdana"/>
                <a:cs typeface="Verdana"/>
              </a:rPr>
              <a:t>number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of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users</a:t>
            </a:r>
            <a:r>
              <a:rPr lang="en-US" sz="1800" spc="-10" dirty="0">
                <a:latin typeface="Arial MT"/>
                <a:cs typeface="Arial MT"/>
              </a:rPr>
              <a:t>.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  <a:p>
            <a:r>
              <a:rPr lang="en-US" sz="24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endParaRPr lang="en-US" dirty="0"/>
          </a:p>
          <a:p>
            <a:r>
              <a:rPr lang="en-IN" sz="2400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  <a:r>
              <a:rPr lang="en-IN" sz="2400" spc="-110" dirty="0">
                <a:latin typeface="Tahoma"/>
                <a:cs typeface="Tahoma"/>
              </a:rPr>
              <a:t>					</a:t>
            </a:r>
            <a:r>
              <a:rPr lang="en-US" sz="1400" spc="-140" dirty="0">
                <a:highlight>
                  <a:srgbClr val="00FF00"/>
                </a:highlight>
                <a:latin typeface="Verdana"/>
                <a:cs typeface="Verdana"/>
              </a:rPr>
              <a:t>So,</a:t>
            </a:r>
            <a:r>
              <a:rPr lang="en-US" sz="1400" spc="-13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45" dirty="0">
                <a:highlight>
                  <a:srgbClr val="00FF00"/>
                </a:highlight>
                <a:latin typeface="Verdana"/>
                <a:cs typeface="Verdana"/>
              </a:rPr>
              <a:t>there</a:t>
            </a:r>
            <a:r>
              <a:rPr lang="en-US" sz="1400" spc="-9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dirty="0">
                <a:highlight>
                  <a:srgbClr val="00FF00"/>
                </a:highlight>
                <a:latin typeface="Verdana"/>
                <a:cs typeface="Verdana"/>
              </a:rPr>
              <a:t>are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90" dirty="0">
                <a:highlight>
                  <a:srgbClr val="00FF00"/>
                </a:highlight>
                <a:latin typeface="Verdana"/>
                <a:cs typeface="Verdana"/>
              </a:rPr>
              <a:t>in</a:t>
            </a:r>
            <a:r>
              <a:rPr lang="en-US" sz="1400" spc="-15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30" dirty="0">
                <a:highlight>
                  <a:srgbClr val="00FF00"/>
                </a:highlight>
                <a:latin typeface="Verdana"/>
                <a:cs typeface="Verdana"/>
              </a:rPr>
              <a:t>total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70" dirty="0">
                <a:highlight>
                  <a:srgbClr val="00FF00"/>
                </a:highlight>
                <a:latin typeface="Verdana"/>
                <a:cs typeface="Verdana"/>
              </a:rPr>
              <a:t>257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rows</a:t>
            </a:r>
            <a:r>
              <a:rPr lang="en-US" sz="1400" spc="-9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95" dirty="0">
                <a:highlight>
                  <a:srgbClr val="00FF00"/>
                </a:highlight>
                <a:latin typeface="Verdana"/>
                <a:cs typeface="Verdana"/>
              </a:rPr>
              <a:t>i.e.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65" dirty="0">
                <a:highlight>
                  <a:srgbClr val="00FF00"/>
                </a:highlight>
                <a:latin typeface="Verdana"/>
                <a:cs typeface="Verdana"/>
              </a:rPr>
              <a:t>257</a:t>
            </a:r>
            <a:r>
              <a:rPr lang="en-US" sz="1400" spc="-12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25" dirty="0">
                <a:latin typeface="Verdana"/>
                <a:cs typeface="Verdana"/>
              </a:rPr>
              <a:t>							</a:t>
            </a:r>
            <a:r>
              <a:rPr lang="en-US" sz="1400" spc="-30" dirty="0">
                <a:highlight>
                  <a:srgbClr val="00FF00"/>
                </a:highlight>
                <a:latin typeface="Verdana"/>
                <a:cs typeface="Verdana"/>
              </a:rPr>
              <a:t>photos</a:t>
            </a:r>
            <a:r>
              <a:rPr lang="en-US" sz="1400" spc="-10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85" dirty="0">
                <a:highlight>
                  <a:srgbClr val="00FF00"/>
                </a:highlight>
                <a:latin typeface="Verdana"/>
                <a:cs typeface="Verdana"/>
              </a:rPr>
              <a:t>in</a:t>
            </a:r>
            <a:r>
              <a:rPr lang="en-US" sz="1400" spc="-13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25" dirty="0">
                <a:highlight>
                  <a:srgbClr val="00FF00"/>
                </a:highlight>
                <a:latin typeface="Verdana"/>
                <a:cs typeface="Verdana"/>
              </a:rPr>
              <a:t>the</a:t>
            </a:r>
            <a:r>
              <a:rPr lang="en-US" sz="1400" spc="-10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30" dirty="0">
                <a:highlight>
                  <a:srgbClr val="00FF00"/>
                </a:highlight>
                <a:latin typeface="Verdana"/>
                <a:cs typeface="Verdana"/>
              </a:rPr>
              <a:t>photos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dirty="0">
                <a:highlight>
                  <a:srgbClr val="00FF00"/>
                </a:highlight>
                <a:latin typeface="Verdana"/>
                <a:cs typeface="Verdana"/>
              </a:rPr>
              <a:t>table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35" dirty="0">
                <a:highlight>
                  <a:srgbClr val="00FF00"/>
                </a:highlight>
                <a:latin typeface="Verdana"/>
                <a:cs typeface="Verdana"/>
              </a:rPr>
              <a:t>and </a:t>
            </a:r>
            <a:r>
              <a:rPr lang="en-US" sz="1400" spc="-170" dirty="0">
                <a:highlight>
                  <a:srgbClr val="00FF00"/>
                </a:highlight>
                <a:latin typeface="Verdana"/>
                <a:cs typeface="Verdana"/>
              </a:rPr>
              <a:t>100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10" dirty="0">
                <a:latin typeface="Verdana"/>
                <a:cs typeface="Verdana"/>
              </a:rPr>
              <a:t>							</a:t>
            </a:r>
            <a:r>
              <a:rPr lang="en-US" sz="1400" spc="-114" dirty="0">
                <a:highlight>
                  <a:srgbClr val="00FF00"/>
                </a:highlight>
                <a:latin typeface="Verdana"/>
                <a:cs typeface="Verdana"/>
              </a:rPr>
              <a:t>rows</a:t>
            </a:r>
            <a:r>
              <a:rPr lang="en-US" sz="1400" spc="-9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i.e.</a:t>
            </a:r>
            <a:r>
              <a:rPr lang="en-US" sz="1400" spc="-10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70" dirty="0">
                <a:highlight>
                  <a:srgbClr val="00FF00"/>
                </a:highlight>
                <a:latin typeface="Verdana"/>
                <a:cs typeface="Verdana"/>
              </a:rPr>
              <a:t>100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90" dirty="0">
                <a:highlight>
                  <a:srgbClr val="00FF00"/>
                </a:highlight>
                <a:latin typeface="Verdana"/>
                <a:cs typeface="Verdana"/>
              </a:rPr>
              <a:t>ids</a:t>
            </a:r>
            <a:r>
              <a:rPr lang="en-US" sz="1400" spc="-12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90" dirty="0">
                <a:highlight>
                  <a:srgbClr val="00FF00"/>
                </a:highlight>
                <a:latin typeface="Verdana"/>
                <a:cs typeface="Verdana"/>
              </a:rPr>
              <a:t>in</a:t>
            </a:r>
            <a:r>
              <a:rPr lang="en-US" sz="1400" spc="-14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25" dirty="0">
                <a:highlight>
                  <a:srgbClr val="00FF00"/>
                </a:highlight>
                <a:latin typeface="Verdana"/>
                <a:cs typeface="Verdana"/>
              </a:rPr>
              <a:t>the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45" dirty="0">
                <a:highlight>
                  <a:srgbClr val="00FF00"/>
                </a:highlight>
                <a:latin typeface="Verdana"/>
                <a:cs typeface="Verdana"/>
              </a:rPr>
              <a:t>users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dirty="0">
                <a:highlight>
                  <a:srgbClr val="00FF00"/>
                </a:highlight>
                <a:latin typeface="Verdana"/>
                <a:cs typeface="Verdana"/>
              </a:rPr>
              <a:t>table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	</a:t>
            </a:r>
            <a:r>
              <a:rPr lang="en-US" sz="1400" spc="-110" dirty="0">
                <a:latin typeface="Verdana"/>
                <a:cs typeface="Verdana"/>
              </a:rPr>
              <a:t>							</a:t>
            </a:r>
            <a:r>
              <a:rPr lang="en-US" sz="1400" dirty="0">
                <a:highlight>
                  <a:srgbClr val="00FF00"/>
                </a:highlight>
                <a:latin typeface="Verdana"/>
                <a:cs typeface="Verdana"/>
              </a:rPr>
              <a:t>which</a:t>
            </a:r>
            <a:r>
              <a:rPr lang="en-US" sz="1400" spc="-8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60" dirty="0">
                <a:highlight>
                  <a:srgbClr val="00FF00"/>
                </a:highlight>
                <a:latin typeface="Verdana"/>
                <a:cs typeface="Verdana"/>
              </a:rPr>
              <a:t>makes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25" dirty="0">
                <a:highlight>
                  <a:srgbClr val="00FF00"/>
                </a:highlight>
                <a:latin typeface="Verdana"/>
                <a:cs typeface="Verdana"/>
              </a:rPr>
              <a:t>the</a:t>
            </a:r>
            <a:r>
              <a:rPr lang="en-US" sz="1400" spc="-10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35" dirty="0">
                <a:highlight>
                  <a:srgbClr val="00FF00"/>
                </a:highlight>
                <a:latin typeface="Verdana"/>
                <a:cs typeface="Verdana"/>
              </a:rPr>
              <a:t>desired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0" dirty="0">
                <a:highlight>
                  <a:srgbClr val="00FF00"/>
                </a:highlight>
                <a:latin typeface="Verdana"/>
                <a:cs typeface="Verdana"/>
              </a:rPr>
              <a:t>output </a:t>
            </a:r>
            <a:r>
              <a:rPr lang="en-US" sz="1400" dirty="0">
                <a:highlight>
                  <a:srgbClr val="00FF00"/>
                </a:highlight>
                <a:latin typeface="Verdana"/>
                <a:cs typeface="Verdana"/>
              </a:rPr>
              <a:t>to</a:t>
            </a:r>
            <a:r>
              <a:rPr lang="en-US" sz="1400" spc="-13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30" dirty="0">
                <a:latin typeface="Verdana"/>
                <a:cs typeface="Verdana"/>
              </a:rPr>
              <a:t>							</a:t>
            </a:r>
            <a:r>
              <a:rPr lang="en-US" sz="1400" spc="85" dirty="0">
                <a:highlight>
                  <a:srgbClr val="00FF00"/>
                </a:highlight>
                <a:latin typeface="Verdana"/>
                <a:cs typeface="Verdana"/>
              </a:rPr>
              <a:t>be</a:t>
            </a:r>
            <a:r>
              <a:rPr lang="en-US" sz="1400" spc="-13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150" dirty="0">
                <a:highlight>
                  <a:srgbClr val="00FF00"/>
                </a:highlight>
                <a:latin typeface="Verdana"/>
                <a:cs typeface="Verdana"/>
              </a:rPr>
              <a:t>257/100</a:t>
            </a:r>
            <a:r>
              <a:rPr lang="en-US" sz="1400" spc="-110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400" dirty="0">
                <a:highlight>
                  <a:srgbClr val="00FF00"/>
                </a:highlight>
                <a:latin typeface="Verdana"/>
                <a:cs typeface="Verdana"/>
              </a:rPr>
              <a:t>=</a:t>
            </a:r>
            <a:r>
              <a:rPr lang="en-US" sz="1400" spc="-135" dirty="0">
                <a:highlight>
                  <a:srgbClr val="00FF00"/>
                </a:highlight>
                <a:latin typeface="Verdana"/>
                <a:cs typeface="Verdana"/>
              </a:rPr>
              <a:t> </a:t>
            </a:r>
            <a:r>
              <a:rPr lang="en-US" sz="1400" spc="-20" dirty="0">
                <a:highlight>
                  <a:srgbClr val="00FF00"/>
                </a:highlight>
                <a:latin typeface="Verdana"/>
                <a:cs typeface="Verdana"/>
              </a:rPr>
              <a:t>2.57</a:t>
            </a:r>
            <a:endParaRPr lang="en-US" sz="1400" dirty="0">
              <a:highlight>
                <a:srgbClr val="00FF00"/>
              </a:highlight>
              <a:latin typeface="Verdana"/>
              <a:cs typeface="Verdana"/>
            </a:endParaRPr>
          </a:p>
          <a:p>
            <a:endParaRPr lang="en-IN" sz="2400" spc="-110" dirty="0">
              <a:highlight>
                <a:srgbClr val="808080"/>
              </a:highlight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3BE9A44-5E38-44F4-AACA-3D1F85F1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68" y="899553"/>
            <a:ext cx="3521168" cy="588588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B838093-0844-49A9-8EF1-1155FB68C448}"/>
              </a:ext>
            </a:extLst>
          </p:cNvPr>
          <p:cNvSpPr txBox="1"/>
          <p:nvPr/>
        </p:nvSpPr>
        <p:spPr>
          <a:xfrm>
            <a:off x="3371447" y="3771361"/>
            <a:ext cx="8122920" cy="830997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select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35" dirty="0">
                <a:latin typeface="Tahoma"/>
                <a:cs typeface="Tahoma"/>
              </a:rPr>
              <a:t>(select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count(*)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photos)/(select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count(*)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users)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55" dirty="0" err="1">
                <a:latin typeface="Tahoma"/>
                <a:cs typeface="Tahoma"/>
              </a:rPr>
              <a:t>total_photos_divide_total_photos</a:t>
            </a:r>
            <a:r>
              <a:rPr sz="1800" b="1" spc="-55" dirty="0">
                <a:latin typeface="Tahoma"/>
                <a:cs typeface="Tahoma"/>
              </a:rPr>
              <a:t>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D4C0893-CA75-4C9F-8B05-5B95EE05F2AD}"/>
              </a:ext>
            </a:extLst>
          </p:cNvPr>
          <p:cNvSpPr txBox="1"/>
          <p:nvPr/>
        </p:nvSpPr>
        <p:spPr>
          <a:xfrm>
            <a:off x="3371447" y="5704584"/>
            <a:ext cx="3858260" cy="348615"/>
          </a:xfrm>
          <a:prstGeom prst="rect">
            <a:avLst/>
          </a:prstGeom>
          <a:ln w="14503">
            <a:solidFill>
              <a:srgbClr val="D3D3D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0"/>
              </a:spcBef>
            </a:pPr>
            <a:r>
              <a:rPr sz="2050" spc="-10" dirty="0">
                <a:latin typeface="Calibri"/>
                <a:cs typeface="Calibri"/>
              </a:rPr>
              <a:t>total_photos_divide_total_photos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14F5D94-495C-4C8A-A353-C923F31ADA65}"/>
              </a:ext>
            </a:extLst>
          </p:cNvPr>
          <p:cNvSpPr txBox="1"/>
          <p:nvPr/>
        </p:nvSpPr>
        <p:spPr>
          <a:xfrm>
            <a:off x="3371447" y="6063474"/>
            <a:ext cx="3858260" cy="349250"/>
          </a:xfrm>
          <a:prstGeom prst="rect">
            <a:avLst/>
          </a:prstGeom>
          <a:ln w="14503">
            <a:solidFill>
              <a:srgbClr val="D3D3D3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65"/>
              </a:spcBef>
            </a:pPr>
            <a:r>
              <a:rPr sz="2050" spc="-20" dirty="0">
                <a:latin typeface="Calibri"/>
                <a:cs typeface="Calibri"/>
              </a:rPr>
              <a:t>2.57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56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CF62-0406-42A1-ACBF-3590B13C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IN" sz="1600" b="1" spc="-120" dirty="0">
                <a:highlight>
                  <a:srgbClr val="FFFF00"/>
                </a:highlight>
                <a:latin typeface="Tahoma"/>
                <a:cs typeface="Tahoma"/>
              </a:rPr>
              <a:t>User</a:t>
            </a:r>
            <a:r>
              <a:rPr lang="en-IN" sz="1600" b="1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10" dirty="0">
                <a:highlight>
                  <a:srgbClr val="FFFF00"/>
                </a:highlight>
                <a:latin typeface="Tahoma"/>
                <a:cs typeface="Tahoma"/>
              </a:rPr>
              <a:t>Engagement :</a:t>
            </a:r>
            <a:r>
              <a:rPr lang="en-IN" sz="1600" b="1" spc="-10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Are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55" dirty="0">
                <a:latin typeface="Verdana"/>
                <a:cs typeface="Verdana"/>
              </a:rPr>
              <a:t>still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as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active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post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Instagram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or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are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making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fewer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posts.</a:t>
            </a:r>
            <a:endParaRPr lang="en-US" sz="1600" dirty="0">
              <a:latin typeface="Verdana"/>
              <a:cs typeface="Verdana"/>
            </a:endParaRPr>
          </a:p>
          <a:p>
            <a:pPr marL="146685" marR="332105">
              <a:lnSpc>
                <a:spcPct val="100000"/>
              </a:lnSpc>
            </a:pPr>
            <a:r>
              <a:rPr lang="en-US" sz="1600" spc="-10" dirty="0">
                <a:latin typeface="Verdana"/>
                <a:cs typeface="Verdana"/>
              </a:rPr>
              <a:t>How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many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times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does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average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user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posts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10" dirty="0">
                <a:latin typeface="Verdana"/>
                <a:cs typeface="Verdana"/>
              </a:rPr>
              <a:t>Instagram?</a:t>
            </a:r>
            <a:endParaRPr lang="en-US" sz="1600" dirty="0">
              <a:latin typeface="Verdana"/>
              <a:cs typeface="Verdana"/>
            </a:endParaRP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r>
              <a:rPr lang="en-US" sz="1600" spc="-75" dirty="0">
                <a:latin typeface="Verdana"/>
                <a:cs typeface="Verdana"/>
              </a:rPr>
              <a:t>Also,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provide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photos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65" dirty="0">
                <a:latin typeface="Verdana"/>
                <a:cs typeface="Verdana"/>
              </a:rPr>
              <a:t>Instagram/total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users</a:t>
            </a:r>
            <a:r>
              <a:rPr lang="en-US" sz="1600" spc="-10" dirty="0">
                <a:latin typeface="Arial MT"/>
                <a:cs typeface="Arial MT"/>
              </a:rPr>
              <a:t>.</a:t>
            </a: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endParaRPr lang="en-US" sz="1600" spc="-10" dirty="0">
              <a:latin typeface="Arial MT"/>
              <a:cs typeface="Arial MT"/>
            </a:endParaRP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65F660-371C-47C9-B8CB-42683A36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61" y="872658"/>
            <a:ext cx="3610815" cy="570659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38111F2-7712-4BDF-B4DB-9398B7BA7465}"/>
              </a:ext>
            </a:extLst>
          </p:cNvPr>
          <p:cNvSpPr txBox="1"/>
          <p:nvPr/>
        </p:nvSpPr>
        <p:spPr>
          <a:xfrm>
            <a:off x="1739871" y="4569220"/>
            <a:ext cx="8122920" cy="1661993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3205480">
              <a:lnSpc>
                <a:spcPct val="100000"/>
              </a:lnSpc>
              <a:spcBef>
                <a:spcPts val="2165"/>
              </a:spcBef>
            </a:pPr>
            <a:r>
              <a:rPr lang="en-IN" sz="1800" b="1" spc="-10" dirty="0">
                <a:latin typeface="Tahoma"/>
                <a:cs typeface="Tahoma"/>
              </a:rPr>
              <a:t>S</a:t>
            </a:r>
            <a:r>
              <a:rPr sz="1800" b="1" spc="-10" dirty="0">
                <a:latin typeface="Tahoma"/>
                <a:cs typeface="Tahoma"/>
              </a:rPr>
              <a:t>elect</a:t>
            </a:r>
            <a:r>
              <a:rPr lang="en-US" sz="1800" b="1" spc="-10" dirty="0">
                <a:latin typeface="Tahoma"/>
                <a:cs typeface="Tahoma"/>
              </a:rPr>
              <a:t> </a:t>
            </a:r>
            <a:r>
              <a:rPr lang="en-US" b="1" spc="-95" dirty="0" err="1">
                <a:latin typeface="Tahoma"/>
                <a:cs typeface="Tahoma"/>
              </a:rPr>
              <a:t>user_id,count</a:t>
            </a:r>
            <a:r>
              <a:rPr lang="en-US" b="1" spc="-95" dirty="0">
                <a:latin typeface="Tahoma"/>
                <a:cs typeface="Tahoma"/>
              </a:rPr>
              <a:t>(*)</a:t>
            </a:r>
            <a:r>
              <a:rPr lang="en-US" b="1" spc="-50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as</a:t>
            </a:r>
            <a:r>
              <a:rPr lang="en-US" b="1" spc="-60" dirty="0">
                <a:latin typeface="Tahoma"/>
                <a:cs typeface="Tahoma"/>
              </a:rPr>
              <a:t> </a:t>
            </a:r>
            <a:r>
              <a:rPr lang="en-US" b="1" spc="-80" dirty="0" err="1">
                <a:latin typeface="Tahoma"/>
                <a:cs typeface="Tahoma"/>
              </a:rPr>
              <a:t>user_post_count</a:t>
            </a:r>
            <a:r>
              <a:rPr lang="en-US" b="1" spc="-80" dirty="0">
                <a:latin typeface="Tahoma"/>
                <a:cs typeface="Tahoma"/>
              </a:rPr>
              <a:t> </a:t>
            </a:r>
            <a:r>
              <a:rPr lang="en-US" b="1" spc="-100" dirty="0">
                <a:latin typeface="Tahoma"/>
                <a:cs typeface="Tahoma"/>
              </a:rPr>
              <a:t>from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photos</a:t>
            </a:r>
            <a:endParaRPr lang="en-US" dirty="0">
              <a:latin typeface="Tahoma"/>
              <a:cs typeface="Tahoma"/>
            </a:endParaRPr>
          </a:p>
          <a:p>
            <a:pPr marL="92075" marR="6000750">
              <a:lnSpc>
                <a:spcPct val="100000"/>
              </a:lnSpc>
            </a:pPr>
            <a:r>
              <a:rPr lang="en-US" b="1" spc="-25" dirty="0">
                <a:latin typeface="Tahoma"/>
                <a:cs typeface="Tahoma"/>
              </a:rPr>
              <a:t>group</a:t>
            </a:r>
            <a:r>
              <a:rPr lang="en-US" b="1" spc="-50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by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90" dirty="0" err="1">
                <a:latin typeface="Tahoma"/>
                <a:cs typeface="Tahoma"/>
              </a:rPr>
              <a:t>user_id</a:t>
            </a:r>
            <a:r>
              <a:rPr lang="en-US" b="1" spc="-90" dirty="0">
                <a:latin typeface="Tahoma"/>
                <a:cs typeface="Tahoma"/>
              </a:rPr>
              <a:t> </a:t>
            </a:r>
            <a:r>
              <a:rPr lang="en-US" b="1" spc="-40" dirty="0">
                <a:latin typeface="Tahoma"/>
                <a:cs typeface="Tahoma"/>
              </a:rPr>
              <a:t>order</a:t>
            </a:r>
            <a:r>
              <a:rPr lang="en-US" b="1" spc="-45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by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spc="-100" dirty="0" err="1">
                <a:latin typeface="Tahoma"/>
                <a:cs typeface="Tahoma"/>
              </a:rPr>
              <a:t>user_id</a:t>
            </a:r>
            <a:r>
              <a:rPr lang="en-US" b="1" spc="-100" dirty="0">
                <a:latin typeface="Tahoma"/>
                <a:cs typeface="Tahoma"/>
              </a:rPr>
              <a:t>;</a:t>
            </a:r>
            <a:endParaRPr lang="en-US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340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A123-CF24-4FAE-9054-BDB0EBC6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46" y="966899"/>
            <a:ext cx="9720073" cy="1910772"/>
          </a:xfrm>
        </p:spPr>
        <p:txBody>
          <a:bodyPr/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en-IN" sz="1600" b="1" spc="-120" dirty="0">
                <a:highlight>
                  <a:srgbClr val="FFFF00"/>
                </a:highlight>
                <a:latin typeface="Tahoma"/>
                <a:cs typeface="Tahoma"/>
              </a:rPr>
              <a:t>User</a:t>
            </a:r>
            <a:r>
              <a:rPr lang="en-IN" sz="1600" b="1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10" dirty="0">
                <a:highlight>
                  <a:srgbClr val="FFFF00"/>
                </a:highlight>
                <a:latin typeface="Tahoma"/>
                <a:cs typeface="Tahoma"/>
              </a:rPr>
              <a:t>Engagement :</a:t>
            </a:r>
            <a:r>
              <a:rPr lang="en-IN" sz="1600" b="1" spc="-10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Are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55" dirty="0">
                <a:latin typeface="Verdana"/>
                <a:cs typeface="Verdana"/>
              </a:rPr>
              <a:t>still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as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active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post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Instagram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or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are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making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fewer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posts.</a:t>
            </a:r>
            <a:endParaRPr lang="en-US" sz="1600" dirty="0">
              <a:latin typeface="Verdana"/>
              <a:cs typeface="Verdana"/>
            </a:endParaRPr>
          </a:p>
          <a:p>
            <a:pPr marL="146685" marR="332105">
              <a:lnSpc>
                <a:spcPct val="100000"/>
              </a:lnSpc>
            </a:pPr>
            <a:r>
              <a:rPr lang="en-US" sz="1600" spc="-10" dirty="0">
                <a:latin typeface="Verdana"/>
                <a:cs typeface="Verdana"/>
              </a:rPr>
              <a:t>How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many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times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does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average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user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posts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10" dirty="0">
                <a:latin typeface="Verdana"/>
                <a:cs typeface="Verdana"/>
              </a:rPr>
              <a:t>Instagram?</a:t>
            </a:r>
            <a:endParaRPr lang="en-US" sz="1600" dirty="0">
              <a:latin typeface="Verdana"/>
              <a:cs typeface="Verdana"/>
            </a:endParaRPr>
          </a:p>
          <a:p>
            <a:pPr marL="146685" marR="456565">
              <a:lnSpc>
                <a:spcPts val="2039"/>
              </a:lnSpc>
              <a:spcBef>
                <a:spcPts val="170"/>
              </a:spcBef>
            </a:pPr>
            <a:r>
              <a:rPr lang="en-US" sz="1600" spc="-75" dirty="0">
                <a:latin typeface="Verdana"/>
                <a:cs typeface="Verdana"/>
              </a:rPr>
              <a:t>Also,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provide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total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photos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65" dirty="0">
                <a:latin typeface="Verdana"/>
                <a:cs typeface="Verdana"/>
              </a:rPr>
              <a:t>Instagram/total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users</a:t>
            </a:r>
            <a:r>
              <a:rPr lang="en-US" sz="1600" spc="-10" dirty="0">
                <a:latin typeface="Arial MT"/>
                <a:cs typeface="Arial MT"/>
              </a:rPr>
              <a:t>.</a:t>
            </a:r>
          </a:p>
          <a:p>
            <a:r>
              <a:rPr lang="en-IN" sz="2000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D8A6F31-F1A3-40FD-8C50-537B9EF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46" y="164446"/>
            <a:ext cx="3619780" cy="570659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5B3726-E6CB-4C66-B834-341C5B551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7328"/>
              </p:ext>
            </p:extLst>
          </p:nvPr>
        </p:nvGraphicFramePr>
        <p:xfrm>
          <a:off x="1738830" y="2796984"/>
          <a:ext cx="2029012" cy="40610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4506">
                  <a:extLst>
                    <a:ext uri="{9D8B030D-6E8A-4147-A177-3AD203B41FA5}">
                      <a16:colId xmlns:a16="http://schemas.microsoft.com/office/drawing/2014/main" val="3601581774"/>
                    </a:ext>
                  </a:extLst>
                </a:gridCol>
                <a:gridCol w="1014506">
                  <a:extLst>
                    <a:ext uri="{9D8B030D-6E8A-4147-A177-3AD203B41FA5}">
                      <a16:colId xmlns:a16="http://schemas.microsoft.com/office/drawing/2014/main" val="3812047774"/>
                    </a:ext>
                  </a:extLst>
                </a:gridCol>
              </a:tblGrid>
              <a:tr h="169209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10" dirty="0"/>
                        <a:t>user_id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10" dirty="0"/>
                        <a:t>user_post_count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99307845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1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30726358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359803703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44870337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3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58479476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6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248841404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57302045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321305086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353559720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289087591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375862531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21301053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260587640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/>
                        <a:t>16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395553891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17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10490415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18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73512849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19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43261562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40634333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28767314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12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70706646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01113650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75736686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80138876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5" dirty="0"/>
                        <a:t>29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50" dirty="0"/>
                        <a:t>8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40149326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A7ACA-62E1-4809-989B-B81C93CA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17326"/>
              </p:ext>
            </p:extLst>
          </p:nvPr>
        </p:nvGraphicFramePr>
        <p:xfrm>
          <a:off x="3926541" y="2796984"/>
          <a:ext cx="2169460" cy="40610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4730">
                  <a:extLst>
                    <a:ext uri="{9D8B030D-6E8A-4147-A177-3AD203B41FA5}">
                      <a16:colId xmlns:a16="http://schemas.microsoft.com/office/drawing/2014/main" val="983827573"/>
                    </a:ext>
                  </a:extLst>
                </a:gridCol>
                <a:gridCol w="1084730">
                  <a:extLst>
                    <a:ext uri="{9D8B030D-6E8A-4147-A177-3AD203B41FA5}">
                      <a16:colId xmlns:a16="http://schemas.microsoft.com/office/drawing/2014/main" val="3577627738"/>
                    </a:ext>
                  </a:extLst>
                </a:gridCol>
              </a:tblGrid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79614597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55331488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34864907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50019151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06215326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36404986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88408477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75236722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89490553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51914417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43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66041033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5380455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65258307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408088147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48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398126013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53758399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5577575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25907169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17863113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30039003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41760447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59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67308944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9034228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61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7624262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AF2707-6913-48D5-8D41-BAEA62B2A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3670"/>
              </p:ext>
            </p:extLst>
          </p:nvPr>
        </p:nvGraphicFramePr>
        <p:xfrm>
          <a:off x="6254699" y="2796984"/>
          <a:ext cx="2169460" cy="40610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4730">
                  <a:extLst>
                    <a:ext uri="{9D8B030D-6E8A-4147-A177-3AD203B41FA5}">
                      <a16:colId xmlns:a16="http://schemas.microsoft.com/office/drawing/2014/main" val="1854337643"/>
                    </a:ext>
                  </a:extLst>
                </a:gridCol>
                <a:gridCol w="1084730">
                  <a:extLst>
                    <a:ext uri="{9D8B030D-6E8A-4147-A177-3AD203B41FA5}">
                      <a16:colId xmlns:a16="http://schemas.microsoft.com/office/drawing/2014/main" val="1005411357"/>
                    </a:ext>
                  </a:extLst>
                </a:gridCol>
              </a:tblGrid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62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19783105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967884025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9754264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403622223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551390865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69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07597434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3760616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2735426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94924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89890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72809515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79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87869067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69444285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79857252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382336019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35125946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35585381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88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11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747588338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4122898871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837930334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691269567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72292020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579952842"/>
                  </a:ext>
                </a:extLst>
              </a:tr>
              <a:tr h="16920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156916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BDE1BF-EF9E-4F22-BCF2-CA2390D9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08392"/>
              </p:ext>
            </p:extLst>
          </p:nvPr>
        </p:nvGraphicFramePr>
        <p:xfrm>
          <a:off x="8582857" y="2770090"/>
          <a:ext cx="216946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4730">
                  <a:extLst>
                    <a:ext uri="{9D8B030D-6E8A-4147-A177-3AD203B41FA5}">
                      <a16:colId xmlns:a16="http://schemas.microsoft.com/office/drawing/2014/main" val="1961631701"/>
                    </a:ext>
                  </a:extLst>
                </a:gridCol>
                <a:gridCol w="1084730">
                  <a:extLst>
                    <a:ext uri="{9D8B030D-6E8A-4147-A177-3AD203B41FA5}">
                      <a16:colId xmlns:a16="http://schemas.microsoft.com/office/drawing/2014/main" val="399159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98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9975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99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27664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100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50" dirty="0">
                          <a:latin typeface="Calibri"/>
                          <a:cs typeface="Calibri"/>
                        </a:rPr>
                        <a:t>2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835754702"/>
                  </a:ext>
                </a:extLst>
              </a:tr>
            </a:tbl>
          </a:graphicData>
        </a:graphic>
      </p:graphicFrame>
      <p:sp>
        <p:nvSpPr>
          <p:cNvPr id="12" name="object 11">
            <a:extLst>
              <a:ext uri="{FF2B5EF4-FFF2-40B4-BE49-F238E27FC236}">
                <a16:creationId xmlns:a16="http://schemas.microsoft.com/office/drawing/2014/main" id="{D52D881C-C173-4684-8C4C-C0A862C858C9}"/>
              </a:ext>
            </a:extLst>
          </p:cNvPr>
          <p:cNvSpPr txBox="1"/>
          <p:nvPr/>
        </p:nvSpPr>
        <p:spPr>
          <a:xfrm>
            <a:off x="8849241" y="4267125"/>
            <a:ext cx="3046730" cy="12014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 marR="203835">
              <a:lnSpc>
                <a:spcPct val="100000"/>
              </a:lnSpc>
              <a:spcBef>
                <a:spcPts val="330"/>
              </a:spcBef>
            </a:pPr>
            <a:r>
              <a:rPr sz="1800" spc="-135" dirty="0">
                <a:latin typeface="Verdana"/>
                <a:cs typeface="Verdana"/>
              </a:rPr>
              <a:t>So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user_id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along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with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times </a:t>
            </a:r>
            <a:r>
              <a:rPr sz="1800" spc="100" dirty="0">
                <a:latin typeface="Verdana"/>
                <a:cs typeface="Verdana"/>
              </a:rPr>
              <a:t>each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user_id </a:t>
            </a:r>
            <a:r>
              <a:rPr sz="1800" spc="-60" dirty="0">
                <a:latin typeface="Verdana"/>
                <a:cs typeface="Verdana"/>
              </a:rPr>
              <a:t>has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posted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provided.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879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146C-F4E5-47A3-A64C-4FE9DD6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819833"/>
            <a:ext cx="9720073" cy="4930589"/>
          </a:xfrm>
        </p:spPr>
        <p:txBody>
          <a:bodyPr>
            <a:normAutofit fontScale="77500" lnSpcReduction="20000"/>
          </a:bodyPr>
          <a:lstStyle/>
          <a:p>
            <a:r>
              <a:rPr lang="en-IN" sz="2300" b="1" spc="-140" dirty="0">
                <a:highlight>
                  <a:srgbClr val="FFFF00"/>
                </a:highlight>
                <a:latin typeface="Tahoma"/>
                <a:cs typeface="Tahoma"/>
              </a:rPr>
              <a:t>Bots</a:t>
            </a:r>
            <a:r>
              <a:rPr lang="en-IN" sz="2300" b="1" spc="-4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2300" b="1" dirty="0">
                <a:highlight>
                  <a:srgbClr val="FFFF00"/>
                </a:highlight>
                <a:latin typeface="Tahoma"/>
                <a:cs typeface="Tahoma"/>
              </a:rPr>
              <a:t>and</a:t>
            </a:r>
            <a:r>
              <a:rPr lang="en-IN" sz="2300" b="1" spc="-2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2300" b="1" dirty="0">
                <a:highlight>
                  <a:srgbClr val="FFFF00"/>
                </a:highlight>
                <a:latin typeface="Tahoma"/>
                <a:cs typeface="Tahoma"/>
              </a:rPr>
              <a:t>Fake</a:t>
            </a:r>
            <a:r>
              <a:rPr lang="en-IN" sz="2300" b="1" spc="-4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2300" b="1" spc="-10" dirty="0">
                <a:highlight>
                  <a:srgbClr val="FFFF00"/>
                </a:highlight>
                <a:latin typeface="Tahoma"/>
                <a:cs typeface="Tahoma"/>
              </a:rPr>
              <a:t>Accounts :</a:t>
            </a:r>
            <a:r>
              <a:rPr lang="en-IN" sz="2300" b="1" spc="-10" dirty="0">
                <a:latin typeface="Tahoma"/>
                <a:cs typeface="Tahoma"/>
              </a:rPr>
              <a:t> </a:t>
            </a:r>
            <a:r>
              <a:rPr lang="en-US" sz="2300" spc="-120" dirty="0">
                <a:latin typeface="Verdana"/>
                <a:cs typeface="Verdana"/>
              </a:rPr>
              <a:t>The</a:t>
            </a:r>
            <a:r>
              <a:rPr lang="en-US" sz="2300" spc="-110" dirty="0">
                <a:latin typeface="Verdana"/>
                <a:cs typeface="Verdana"/>
              </a:rPr>
              <a:t> </a:t>
            </a:r>
            <a:r>
              <a:rPr lang="en-US" sz="2300" spc="-105" dirty="0">
                <a:latin typeface="Verdana"/>
                <a:cs typeface="Verdana"/>
              </a:rPr>
              <a:t>investors</a:t>
            </a:r>
            <a:r>
              <a:rPr lang="en-US" sz="2300" spc="-140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want</a:t>
            </a:r>
            <a:r>
              <a:rPr lang="en-US" sz="2300" spc="-90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to</a:t>
            </a:r>
            <a:r>
              <a:rPr lang="en-US" sz="2300" spc="-120" dirty="0">
                <a:latin typeface="Verdana"/>
                <a:cs typeface="Verdana"/>
              </a:rPr>
              <a:t> </a:t>
            </a:r>
            <a:r>
              <a:rPr lang="en-US" sz="2300" spc="-30" dirty="0">
                <a:latin typeface="Verdana"/>
                <a:cs typeface="Verdana"/>
              </a:rPr>
              <a:t>know</a:t>
            </a:r>
            <a:r>
              <a:rPr lang="en-US" sz="2300" spc="-125" dirty="0">
                <a:latin typeface="Verdana"/>
                <a:cs typeface="Verdana"/>
              </a:rPr>
              <a:t> </a:t>
            </a:r>
            <a:r>
              <a:rPr lang="en-US" sz="2300" spc="-105" dirty="0">
                <a:latin typeface="Verdana"/>
                <a:cs typeface="Verdana"/>
              </a:rPr>
              <a:t>if</a:t>
            </a:r>
            <a:r>
              <a:rPr lang="en-US" sz="2300" spc="-155" dirty="0">
                <a:latin typeface="Verdana"/>
                <a:cs typeface="Verdana"/>
              </a:rPr>
              <a:t> </a:t>
            </a:r>
            <a:r>
              <a:rPr lang="en-US" sz="2300" spc="-25" dirty="0">
                <a:latin typeface="Verdana"/>
                <a:cs typeface="Verdana"/>
              </a:rPr>
              <a:t>the</a:t>
            </a:r>
            <a:r>
              <a:rPr lang="en-US" sz="2300" spc="-110" dirty="0">
                <a:latin typeface="Verdana"/>
                <a:cs typeface="Verdana"/>
              </a:rPr>
              <a:t> </a:t>
            </a:r>
            <a:r>
              <a:rPr lang="en-US" sz="2300" spc="-45" dirty="0">
                <a:latin typeface="Verdana"/>
                <a:cs typeface="Verdana"/>
              </a:rPr>
              <a:t>platform</a:t>
            </a:r>
            <a:r>
              <a:rPr lang="en-US" sz="2300" spc="-130" dirty="0">
                <a:latin typeface="Verdana"/>
                <a:cs typeface="Verdana"/>
              </a:rPr>
              <a:t> </a:t>
            </a:r>
            <a:r>
              <a:rPr lang="en-US" sz="2300" spc="-25" dirty="0">
                <a:latin typeface="Verdana"/>
                <a:cs typeface="Verdana"/>
              </a:rPr>
              <a:t>is </a:t>
            </a:r>
            <a:r>
              <a:rPr lang="en-US" sz="2300" spc="45" dirty="0">
                <a:latin typeface="Verdana"/>
                <a:cs typeface="Verdana"/>
              </a:rPr>
              <a:t>crowded</a:t>
            </a:r>
            <a:r>
              <a:rPr lang="en-US" sz="2300" spc="-70" dirty="0">
                <a:latin typeface="Verdana"/>
                <a:cs typeface="Verdana"/>
              </a:rPr>
              <a:t> </a:t>
            </a:r>
            <a:r>
              <a:rPr lang="en-US" sz="2300" spc="-85" dirty="0">
                <a:latin typeface="Verdana"/>
                <a:cs typeface="Verdana"/>
              </a:rPr>
              <a:t>with</a:t>
            </a:r>
            <a:r>
              <a:rPr lang="en-US" sz="2300" spc="-95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fake</a:t>
            </a:r>
            <a:r>
              <a:rPr lang="en-US" sz="2300" spc="-114" dirty="0">
                <a:latin typeface="Verdana"/>
                <a:cs typeface="Verdana"/>
              </a:rPr>
              <a:t> </a:t>
            </a:r>
            <a:r>
              <a:rPr lang="en-US" sz="2300" spc="60" dirty="0">
                <a:latin typeface="Verdana"/>
                <a:cs typeface="Verdana"/>
              </a:rPr>
              <a:t>and</a:t>
            </a:r>
            <a:r>
              <a:rPr lang="en-US" sz="2300" spc="-110" dirty="0">
                <a:latin typeface="Verdana"/>
                <a:cs typeface="Verdana"/>
              </a:rPr>
              <a:t> </a:t>
            </a:r>
            <a:r>
              <a:rPr lang="en-US" sz="2300" spc="-45" dirty="0">
                <a:latin typeface="Verdana"/>
                <a:cs typeface="Verdana"/>
              </a:rPr>
              <a:t>dummy</a:t>
            </a:r>
            <a:r>
              <a:rPr lang="en-US" sz="2300" spc="-120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accounts. </a:t>
            </a:r>
            <a:r>
              <a:rPr lang="en-US" sz="2300" spc="-30" dirty="0">
                <a:latin typeface="Verdana"/>
                <a:cs typeface="Verdana"/>
              </a:rPr>
              <a:t>Provide</a:t>
            </a:r>
            <a:r>
              <a:rPr lang="en-US" sz="2300" spc="-120" dirty="0">
                <a:latin typeface="Verdana"/>
                <a:cs typeface="Verdana"/>
              </a:rPr>
              <a:t> </a:t>
            </a:r>
            <a:r>
              <a:rPr lang="en-US" sz="2300" spc="70" dirty="0">
                <a:latin typeface="Verdana"/>
                <a:cs typeface="Verdana"/>
              </a:rPr>
              <a:t>data</a:t>
            </a:r>
            <a:r>
              <a:rPr lang="en-US" sz="2300" spc="-80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on</a:t>
            </a:r>
            <a:r>
              <a:rPr lang="en-US" sz="2300" spc="-100" dirty="0">
                <a:latin typeface="Verdana"/>
                <a:cs typeface="Verdana"/>
              </a:rPr>
              <a:t> </a:t>
            </a:r>
            <a:r>
              <a:rPr lang="en-US" sz="2300" spc="-145" dirty="0">
                <a:latin typeface="Verdana"/>
                <a:cs typeface="Verdana"/>
              </a:rPr>
              <a:t>users</a:t>
            </a:r>
            <a:r>
              <a:rPr lang="en-US" sz="2300" spc="-70" dirty="0">
                <a:latin typeface="Verdana"/>
                <a:cs typeface="Verdana"/>
              </a:rPr>
              <a:t> </a:t>
            </a:r>
            <a:r>
              <a:rPr lang="en-US" sz="2300" spc="-100" dirty="0">
                <a:latin typeface="Verdana"/>
                <a:cs typeface="Verdana"/>
              </a:rPr>
              <a:t>(bots)</a:t>
            </a:r>
            <a:r>
              <a:rPr lang="en-US" sz="2300" spc="-55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who</a:t>
            </a:r>
            <a:r>
              <a:rPr lang="en-US" sz="2300" spc="-40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have</a:t>
            </a:r>
            <a:r>
              <a:rPr lang="en-US" sz="2300" spc="-110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liked </a:t>
            </a:r>
            <a:r>
              <a:rPr lang="en-US" sz="2300" spc="-50" dirty="0">
                <a:latin typeface="Verdana"/>
                <a:cs typeface="Verdana"/>
              </a:rPr>
              <a:t>every</a:t>
            </a:r>
            <a:r>
              <a:rPr lang="en-US" sz="2300" spc="-125" dirty="0">
                <a:latin typeface="Verdana"/>
                <a:cs typeface="Verdana"/>
              </a:rPr>
              <a:t> </a:t>
            </a:r>
            <a:r>
              <a:rPr lang="en-US" sz="2300" spc="-75" dirty="0">
                <a:latin typeface="Verdana"/>
                <a:cs typeface="Verdana"/>
              </a:rPr>
              <a:t>single</a:t>
            </a:r>
            <a:r>
              <a:rPr lang="en-US" sz="2300" spc="-125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photo</a:t>
            </a:r>
            <a:r>
              <a:rPr lang="en-US" sz="2300" spc="-85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on</a:t>
            </a:r>
            <a:r>
              <a:rPr lang="en-US" sz="2300" spc="-120" dirty="0">
                <a:latin typeface="Verdana"/>
                <a:cs typeface="Verdana"/>
              </a:rPr>
              <a:t> </a:t>
            </a:r>
            <a:r>
              <a:rPr lang="en-US" sz="2300" spc="-20" dirty="0">
                <a:latin typeface="Verdana"/>
                <a:cs typeface="Verdana"/>
              </a:rPr>
              <a:t>the</a:t>
            </a:r>
            <a:r>
              <a:rPr lang="en-US" sz="2300" spc="-85" dirty="0">
                <a:latin typeface="Verdana"/>
                <a:cs typeface="Verdana"/>
              </a:rPr>
              <a:t> </a:t>
            </a:r>
            <a:r>
              <a:rPr lang="en-US" sz="2300" spc="-105" dirty="0">
                <a:latin typeface="Verdana"/>
                <a:cs typeface="Verdana"/>
              </a:rPr>
              <a:t>site</a:t>
            </a:r>
            <a:r>
              <a:rPr lang="en-US" sz="2300" spc="-114" dirty="0">
                <a:latin typeface="Verdana"/>
                <a:cs typeface="Verdana"/>
              </a:rPr>
              <a:t> </a:t>
            </a:r>
            <a:r>
              <a:rPr lang="en-US" sz="2300" spc="-60" dirty="0">
                <a:latin typeface="Verdana"/>
                <a:cs typeface="Verdana"/>
              </a:rPr>
              <a:t>(since</a:t>
            </a:r>
            <a:r>
              <a:rPr lang="en-US" sz="2300" spc="-80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any</a:t>
            </a:r>
            <a:r>
              <a:rPr lang="en-US" sz="2300" spc="-100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normal </a:t>
            </a:r>
            <a:r>
              <a:rPr lang="en-US" sz="2300" spc="-114" dirty="0">
                <a:latin typeface="Verdana"/>
                <a:cs typeface="Verdana"/>
              </a:rPr>
              <a:t>user</a:t>
            </a:r>
            <a:r>
              <a:rPr lang="en-US" sz="2300" spc="-85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would</a:t>
            </a:r>
            <a:r>
              <a:rPr lang="en-US" sz="2300" spc="-75" dirty="0">
                <a:latin typeface="Verdana"/>
                <a:cs typeface="Verdana"/>
              </a:rPr>
              <a:t> </a:t>
            </a:r>
            <a:r>
              <a:rPr lang="en-US" sz="2300" spc="-20" dirty="0">
                <a:latin typeface="Verdana"/>
                <a:cs typeface="Verdana"/>
              </a:rPr>
              <a:t>not</a:t>
            </a:r>
            <a:r>
              <a:rPr lang="en-US" sz="2300" spc="-90" dirty="0">
                <a:latin typeface="Verdana"/>
                <a:cs typeface="Verdana"/>
              </a:rPr>
              <a:t> </a:t>
            </a:r>
            <a:r>
              <a:rPr lang="en-US" sz="2300" spc="85" dirty="0">
                <a:latin typeface="Verdana"/>
                <a:cs typeface="Verdana"/>
              </a:rPr>
              <a:t>be</a:t>
            </a:r>
            <a:r>
              <a:rPr lang="en-US" sz="2300" spc="-120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able</a:t>
            </a:r>
            <a:r>
              <a:rPr lang="en-US" sz="2300" spc="-114" dirty="0">
                <a:latin typeface="Verdana"/>
                <a:cs typeface="Verdana"/>
              </a:rPr>
              <a:t> </a:t>
            </a:r>
            <a:r>
              <a:rPr lang="en-US" sz="2300" dirty="0">
                <a:latin typeface="Verdana"/>
                <a:cs typeface="Verdana"/>
              </a:rPr>
              <a:t>to</a:t>
            </a:r>
            <a:r>
              <a:rPr lang="en-US" sz="2300" spc="-95" dirty="0">
                <a:latin typeface="Verdana"/>
                <a:cs typeface="Verdana"/>
              </a:rPr>
              <a:t> </a:t>
            </a:r>
            <a:r>
              <a:rPr lang="en-US" sz="2300" spc="95" dirty="0">
                <a:latin typeface="Verdana"/>
                <a:cs typeface="Verdana"/>
              </a:rPr>
              <a:t>do</a:t>
            </a:r>
            <a:r>
              <a:rPr lang="en-US" sz="2300" spc="-110" dirty="0">
                <a:latin typeface="Verdana"/>
                <a:cs typeface="Verdana"/>
              </a:rPr>
              <a:t> </a:t>
            </a:r>
            <a:r>
              <a:rPr lang="en-US" sz="2300" spc="-10" dirty="0">
                <a:latin typeface="Verdana"/>
                <a:cs typeface="Verdana"/>
              </a:rPr>
              <a:t>this).</a:t>
            </a:r>
            <a:endParaRPr lang="en-IN"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300" spc="-15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-150" dirty="0"/>
              <a:t>To</a:t>
            </a:r>
            <a:r>
              <a:rPr lang="en-US" sz="2300" spc="-110" dirty="0"/>
              <a:t> </a:t>
            </a:r>
            <a:r>
              <a:rPr lang="en-US" sz="2300" spc="-40" dirty="0"/>
              <a:t>find</a:t>
            </a:r>
            <a:r>
              <a:rPr lang="en-US" sz="2300" spc="-105" dirty="0"/>
              <a:t> </a:t>
            </a:r>
            <a:r>
              <a:rPr lang="en-US" sz="2300" spc="-25" dirty="0"/>
              <a:t>the</a:t>
            </a:r>
            <a:r>
              <a:rPr lang="en-US" sz="2300" spc="-85" dirty="0"/>
              <a:t> </a:t>
            </a:r>
            <a:r>
              <a:rPr lang="en-US" sz="2300" spc="-50" dirty="0"/>
              <a:t>bots</a:t>
            </a:r>
            <a:r>
              <a:rPr lang="en-US" sz="2300" spc="-95" dirty="0"/>
              <a:t> </a:t>
            </a:r>
            <a:r>
              <a:rPr lang="en-US" sz="2300" spc="60" dirty="0"/>
              <a:t>and</a:t>
            </a:r>
            <a:r>
              <a:rPr lang="en-US" sz="2300" spc="-90" dirty="0"/>
              <a:t> </a:t>
            </a:r>
            <a:r>
              <a:rPr lang="en-US" sz="2300" spc="-10" dirty="0"/>
              <a:t>fake</a:t>
            </a:r>
            <a:r>
              <a:rPr lang="en-US" sz="2300" spc="-114" dirty="0"/>
              <a:t> </a:t>
            </a:r>
            <a:r>
              <a:rPr lang="en-US" sz="2300" dirty="0"/>
              <a:t>accounts</a:t>
            </a:r>
            <a:r>
              <a:rPr lang="en-US" sz="2300" spc="-80" dirty="0"/>
              <a:t> </a:t>
            </a:r>
            <a:r>
              <a:rPr lang="en-US" sz="2300" spc="-370" dirty="0"/>
              <a:t>:</a:t>
            </a: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2300" spc="-180" dirty="0"/>
              <a:t>First,</a:t>
            </a:r>
            <a:r>
              <a:rPr lang="en-US" sz="2300" spc="-135" dirty="0"/>
              <a:t> </a:t>
            </a:r>
            <a:r>
              <a:rPr lang="en-US" sz="2300" dirty="0"/>
              <a:t>we</a:t>
            </a:r>
            <a:r>
              <a:rPr lang="en-US" sz="2300" spc="-90" dirty="0"/>
              <a:t> </a:t>
            </a:r>
            <a:r>
              <a:rPr lang="en-US" sz="2300" spc="-20" dirty="0"/>
              <a:t>select</a:t>
            </a:r>
            <a:r>
              <a:rPr lang="en-US" sz="2300" spc="-110" dirty="0"/>
              <a:t> </a:t>
            </a:r>
            <a:r>
              <a:rPr lang="en-US" sz="2300" spc="-20" dirty="0"/>
              <a:t>the</a:t>
            </a:r>
            <a:r>
              <a:rPr lang="en-US" sz="2300" spc="-95" dirty="0"/>
              <a:t> </a:t>
            </a:r>
            <a:r>
              <a:rPr lang="en-US" sz="2300" b="1" spc="-105" dirty="0" err="1">
                <a:latin typeface="Tahoma"/>
                <a:cs typeface="Tahoma"/>
              </a:rPr>
              <a:t>user_id</a:t>
            </a:r>
            <a:r>
              <a:rPr lang="en-US" sz="2300" b="1" spc="-15" dirty="0">
                <a:latin typeface="Tahoma"/>
                <a:cs typeface="Tahoma"/>
              </a:rPr>
              <a:t> </a:t>
            </a:r>
            <a:r>
              <a:rPr lang="en-US" sz="2300" dirty="0"/>
              <a:t>column</a:t>
            </a:r>
            <a:r>
              <a:rPr lang="en-US" sz="2300" spc="-135" dirty="0"/>
              <a:t> </a:t>
            </a:r>
            <a:r>
              <a:rPr lang="en-US" sz="2300" spc="-75" dirty="0"/>
              <a:t>from</a:t>
            </a:r>
            <a:r>
              <a:rPr lang="en-US" sz="2300" spc="-125" dirty="0"/>
              <a:t> </a:t>
            </a:r>
            <a:r>
              <a:rPr lang="en-US" sz="2300" spc="-30" dirty="0"/>
              <a:t>the</a:t>
            </a:r>
            <a:r>
              <a:rPr lang="en-US" sz="2300" spc="-105" dirty="0"/>
              <a:t> </a:t>
            </a:r>
            <a:r>
              <a:rPr lang="en-US" sz="2300" b="1" spc="-45" dirty="0">
                <a:latin typeface="Tahoma"/>
                <a:cs typeface="Tahoma"/>
              </a:rPr>
              <a:t>photos</a:t>
            </a:r>
            <a:r>
              <a:rPr lang="en-US" sz="2300" b="1" spc="-30" dirty="0">
                <a:latin typeface="Tahoma"/>
                <a:cs typeface="Tahoma"/>
              </a:rPr>
              <a:t> </a:t>
            </a:r>
            <a:r>
              <a:rPr lang="en-US" sz="2300" spc="-10" dirty="0"/>
              <a:t>table</a:t>
            </a: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2300" spc="-105" dirty="0"/>
              <a:t>Then</a:t>
            </a:r>
            <a:r>
              <a:rPr lang="en-US" sz="2300" spc="-110" dirty="0"/>
              <a:t> </a:t>
            </a:r>
            <a:r>
              <a:rPr lang="en-US" sz="2300" dirty="0"/>
              <a:t>we</a:t>
            </a:r>
            <a:r>
              <a:rPr lang="en-US" sz="2300" spc="-75" dirty="0"/>
              <a:t> </a:t>
            </a:r>
            <a:r>
              <a:rPr lang="en-US" sz="2300" spc="-20" dirty="0"/>
              <a:t>select</a:t>
            </a:r>
            <a:r>
              <a:rPr lang="en-US" sz="2300" spc="-114" dirty="0"/>
              <a:t> </a:t>
            </a:r>
            <a:r>
              <a:rPr lang="en-US" sz="2300" spc="-20" dirty="0"/>
              <a:t>the</a:t>
            </a:r>
            <a:r>
              <a:rPr lang="en-US" sz="2300" spc="-95" dirty="0"/>
              <a:t> </a:t>
            </a:r>
            <a:r>
              <a:rPr lang="en-US" sz="2300" b="1" spc="-35" dirty="0">
                <a:latin typeface="Tahoma"/>
                <a:cs typeface="Tahoma"/>
              </a:rPr>
              <a:t>username</a:t>
            </a:r>
            <a:r>
              <a:rPr lang="en-US" sz="2300" b="1" spc="-40" dirty="0">
                <a:latin typeface="Tahoma"/>
                <a:cs typeface="Tahoma"/>
              </a:rPr>
              <a:t> </a:t>
            </a:r>
            <a:r>
              <a:rPr lang="en-US" sz="2300" dirty="0"/>
              <a:t>column</a:t>
            </a:r>
            <a:r>
              <a:rPr lang="en-US" sz="2300" spc="-125" dirty="0"/>
              <a:t> </a:t>
            </a:r>
            <a:r>
              <a:rPr lang="en-US" sz="2300" spc="-80" dirty="0"/>
              <a:t>from</a:t>
            </a:r>
            <a:r>
              <a:rPr lang="en-US" sz="2300" spc="-140" dirty="0"/>
              <a:t> </a:t>
            </a:r>
            <a:r>
              <a:rPr lang="en-US" sz="2300" spc="-20" dirty="0"/>
              <a:t>the</a:t>
            </a:r>
            <a:r>
              <a:rPr lang="en-US" sz="2300" spc="-90" dirty="0"/>
              <a:t> </a:t>
            </a:r>
            <a:r>
              <a:rPr lang="en-US" sz="2300" b="1" spc="-105" dirty="0">
                <a:latin typeface="Tahoma"/>
                <a:cs typeface="Tahoma"/>
              </a:rPr>
              <a:t>users</a:t>
            </a:r>
            <a:r>
              <a:rPr lang="en-US" sz="2300" b="1" spc="-40" dirty="0">
                <a:latin typeface="Tahoma"/>
                <a:cs typeface="Tahoma"/>
              </a:rPr>
              <a:t> </a:t>
            </a:r>
            <a:r>
              <a:rPr lang="en-US" sz="2300" spc="-10" dirty="0"/>
              <a:t>table</a:t>
            </a: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2300" spc="-120" dirty="0"/>
              <a:t>Then,</a:t>
            </a:r>
            <a:r>
              <a:rPr lang="en-US" sz="2300" spc="-90" dirty="0"/>
              <a:t> </a:t>
            </a:r>
            <a:r>
              <a:rPr lang="en-US" sz="2300" dirty="0"/>
              <a:t>we</a:t>
            </a:r>
            <a:r>
              <a:rPr lang="en-US" sz="2300" spc="-75" dirty="0"/>
              <a:t> </a:t>
            </a:r>
            <a:r>
              <a:rPr lang="en-US" sz="2300" spc="-20" dirty="0"/>
              <a:t>select</a:t>
            </a:r>
            <a:r>
              <a:rPr lang="en-US" sz="2300" spc="-100" dirty="0"/>
              <a:t> </a:t>
            </a:r>
            <a:r>
              <a:rPr lang="en-US" sz="2300" spc="-20" dirty="0"/>
              <a:t>the</a:t>
            </a:r>
            <a:r>
              <a:rPr lang="en-US" sz="2300" spc="-85" dirty="0"/>
              <a:t> </a:t>
            </a:r>
            <a:r>
              <a:rPr lang="en-US" sz="2300" b="1" spc="-110" dirty="0">
                <a:latin typeface="Tahoma"/>
                <a:cs typeface="Tahoma"/>
              </a:rPr>
              <a:t>count(*)</a:t>
            </a:r>
            <a:r>
              <a:rPr lang="en-US" sz="2300" b="1" spc="-35" dirty="0">
                <a:latin typeface="Tahoma"/>
                <a:cs typeface="Tahoma"/>
              </a:rPr>
              <a:t> </a:t>
            </a:r>
            <a:r>
              <a:rPr lang="en-US" sz="2300" spc="-25" dirty="0"/>
              <a:t>function</a:t>
            </a:r>
            <a:r>
              <a:rPr lang="en-US" sz="2300" spc="-110" dirty="0"/>
              <a:t> </a:t>
            </a:r>
            <a:r>
              <a:rPr lang="en-US" sz="2300" dirty="0"/>
              <a:t>to</a:t>
            </a:r>
            <a:r>
              <a:rPr lang="en-US" sz="2300" spc="-105" dirty="0"/>
              <a:t> </a:t>
            </a:r>
            <a:r>
              <a:rPr lang="en-US" sz="2300" dirty="0"/>
              <a:t>count</a:t>
            </a:r>
            <a:r>
              <a:rPr lang="en-US" sz="2300" spc="-105" dirty="0"/>
              <a:t> </a:t>
            </a:r>
            <a:r>
              <a:rPr lang="en-US" sz="2300" spc="-30" dirty="0"/>
              <a:t>total</a:t>
            </a:r>
            <a:r>
              <a:rPr lang="en-US" sz="2300" spc="-100" dirty="0"/>
              <a:t> </a:t>
            </a:r>
            <a:r>
              <a:rPr lang="en-US" sz="2300" spc="-35" dirty="0"/>
              <a:t>number</a:t>
            </a:r>
            <a:r>
              <a:rPr lang="en-US" sz="2300" spc="-90" dirty="0"/>
              <a:t> </a:t>
            </a:r>
            <a:r>
              <a:rPr lang="en-US" sz="2300" dirty="0"/>
              <a:t>of</a:t>
            </a:r>
            <a:r>
              <a:rPr lang="en-US" sz="2300" spc="-130" dirty="0"/>
              <a:t> </a:t>
            </a:r>
            <a:r>
              <a:rPr lang="en-US" sz="2300" spc="-10" dirty="0"/>
              <a:t>likes</a:t>
            </a:r>
          </a:p>
          <a:p>
            <a:pPr marL="355600">
              <a:lnSpc>
                <a:spcPct val="100000"/>
              </a:lnSpc>
            </a:pPr>
            <a:r>
              <a:rPr lang="en-US" sz="2300" spc="-75" dirty="0"/>
              <a:t>from</a:t>
            </a:r>
            <a:r>
              <a:rPr lang="en-US" sz="2300" spc="-135" dirty="0"/>
              <a:t> </a:t>
            </a:r>
            <a:r>
              <a:rPr lang="en-US" sz="2300" spc="-25" dirty="0"/>
              <a:t>the</a:t>
            </a:r>
            <a:r>
              <a:rPr lang="en-US" sz="2300" spc="-135" dirty="0"/>
              <a:t> </a:t>
            </a:r>
            <a:r>
              <a:rPr lang="en-US" sz="2300" b="1" spc="-60" dirty="0">
                <a:latin typeface="Tahoma"/>
                <a:cs typeface="Tahoma"/>
              </a:rPr>
              <a:t>likes</a:t>
            </a:r>
            <a:r>
              <a:rPr lang="en-US" sz="2300" b="1" spc="-40" dirty="0">
                <a:latin typeface="Tahoma"/>
                <a:cs typeface="Tahoma"/>
              </a:rPr>
              <a:t> </a:t>
            </a:r>
            <a:r>
              <a:rPr lang="en-US" sz="2300" spc="-10" dirty="0"/>
              <a:t>table</a:t>
            </a: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lang="en-US" sz="2300" spc="-105" dirty="0"/>
              <a:t>Then</a:t>
            </a:r>
            <a:r>
              <a:rPr lang="en-US" sz="2300" spc="-95" dirty="0"/>
              <a:t> </a:t>
            </a:r>
            <a:r>
              <a:rPr lang="en-US" sz="2300" dirty="0"/>
              <a:t>we</a:t>
            </a:r>
            <a:r>
              <a:rPr lang="en-US" sz="2300" spc="-65" dirty="0"/>
              <a:t> </a:t>
            </a:r>
            <a:r>
              <a:rPr lang="en-US" sz="2300" b="1" spc="-75" dirty="0">
                <a:latin typeface="Tahoma"/>
                <a:cs typeface="Tahoma"/>
              </a:rPr>
              <a:t>inner</a:t>
            </a:r>
            <a:r>
              <a:rPr lang="en-US" sz="2300" b="1" spc="-20" dirty="0">
                <a:latin typeface="Tahoma"/>
                <a:cs typeface="Tahoma"/>
              </a:rPr>
              <a:t> </a:t>
            </a:r>
            <a:r>
              <a:rPr lang="en-US" sz="2300" b="1" spc="-90" dirty="0">
                <a:latin typeface="Tahoma"/>
                <a:cs typeface="Tahoma"/>
              </a:rPr>
              <a:t>join</a:t>
            </a:r>
            <a:r>
              <a:rPr lang="en-US" sz="2300" b="1" spc="-20" dirty="0">
                <a:latin typeface="Tahoma"/>
                <a:cs typeface="Tahoma"/>
              </a:rPr>
              <a:t> </a:t>
            </a:r>
            <a:r>
              <a:rPr lang="en-US" sz="2300" b="1" spc="-100" dirty="0">
                <a:latin typeface="Tahoma"/>
                <a:cs typeface="Tahoma"/>
              </a:rPr>
              <a:t>users</a:t>
            </a:r>
            <a:r>
              <a:rPr lang="en-US" sz="2300" b="1" spc="-25" dirty="0">
                <a:latin typeface="Tahoma"/>
                <a:cs typeface="Tahoma"/>
              </a:rPr>
              <a:t> </a:t>
            </a:r>
            <a:r>
              <a:rPr lang="en-US" sz="2300" spc="60" dirty="0"/>
              <a:t>and</a:t>
            </a:r>
            <a:r>
              <a:rPr lang="en-US" sz="2300" spc="-95" dirty="0"/>
              <a:t> </a:t>
            </a:r>
            <a:r>
              <a:rPr lang="en-US" sz="2300" b="1" spc="-60" dirty="0">
                <a:latin typeface="Tahoma"/>
                <a:cs typeface="Tahoma"/>
              </a:rPr>
              <a:t>likes</a:t>
            </a:r>
            <a:r>
              <a:rPr lang="en-US" sz="2300" b="1" spc="10" dirty="0">
                <a:latin typeface="Tahoma"/>
                <a:cs typeface="Tahoma"/>
              </a:rPr>
              <a:t> </a:t>
            </a:r>
            <a:r>
              <a:rPr lang="en-US" sz="2300" dirty="0"/>
              <a:t>table</a:t>
            </a:r>
            <a:r>
              <a:rPr lang="en-US" sz="2300" spc="-105" dirty="0"/>
              <a:t> </a:t>
            </a:r>
            <a:r>
              <a:rPr lang="en-US" sz="2300" dirty="0"/>
              <a:t>on</a:t>
            </a:r>
            <a:r>
              <a:rPr lang="en-US" sz="2300" spc="-114" dirty="0"/>
              <a:t> </a:t>
            </a:r>
            <a:r>
              <a:rPr lang="en-US" sz="2300" spc="-20" dirty="0"/>
              <a:t>the</a:t>
            </a:r>
            <a:r>
              <a:rPr lang="en-US" sz="2300" spc="-90" dirty="0"/>
              <a:t> </a:t>
            </a:r>
            <a:r>
              <a:rPr lang="en-US" sz="2300" spc="-85" dirty="0"/>
              <a:t>basis</a:t>
            </a:r>
            <a:r>
              <a:rPr lang="en-US" sz="2300" spc="-125" dirty="0"/>
              <a:t> </a:t>
            </a:r>
            <a:r>
              <a:rPr lang="en-US" sz="2300" dirty="0"/>
              <a:t>of</a:t>
            </a:r>
            <a:r>
              <a:rPr lang="en-US" sz="2300" spc="-140" dirty="0"/>
              <a:t> </a:t>
            </a:r>
            <a:r>
              <a:rPr lang="en-US" sz="2300" b="1" spc="-90" dirty="0">
                <a:latin typeface="Tahoma"/>
                <a:cs typeface="Tahoma"/>
              </a:rPr>
              <a:t>users.id</a:t>
            </a:r>
            <a:r>
              <a:rPr lang="en-US" sz="2300" b="1" spc="-15" dirty="0">
                <a:latin typeface="Tahoma"/>
                <a:cs typeface="Tahoma"/>
              </a:rPr>
              <a:t> </a:t>
            </a:r>
            <a:r>
              <a:rPr lang="en-US" sz="2300" spc="35" dirty="0"/>
              <a:t>and</a:t>
            </a:r>
          </a:p>
          <a:p>
            <a:pPr marL="355600">
              <a:lnSpc>
                <a:spcPct val="100000"/>
              </a:lnSpc>
            </a:pPr>
            <a:r>
              <a:rPr lang="en-US" sz="2300" b="1" spc="-95" dirty="0" err="1">
                <a:latin typeface="Tahoma"/>
                <a:cs typeface="Tahoma"/>
              </a:rPr>
              <a:t>likes.user_id</a:t>
            </a:r>
            <a:r>
              <a:rPr lang="en-US" sz="2300" spc="-95" dirty="0"/>
              <a:t>,</a:t>
            </a:r>
            <a:r>
              <a:rPr lang="en-US" sz="2300" spc="-135" dirty="0"/>
              <a:t> </a:t>
            </a:r>
            <a:r>
              <a:rPr lang="en-US" sz="2300" spc="-85" dirty="0"/>
              <a:t>using</a:t>
            </a:r>
            <a:r>
              <a:rPr lang="en-US" sz="2300" spc="-120" dirty="0"/>
              <a:t> </a:t>
            </a:r>
            <a:r>
              <a:rPr lang="en-US" sz="2300" spc="-25" dirty="0"/>
              <a:t>the</a:t>
            </a:r>
            <a:r>
              <a:rPr lang="en-US" sz="2300" spc="-105" dirty="0"/>
              <a:t> </a:t>
            </a:r>
            <a:r>
              <a:rPr lang="en-US" sz="2300" b="1" dirty="0">
                <a:latin typeface="Tahoma"/>
                <a:cs typeface="Tahoma"/>
              </a:rPr>
              <a:t>on</a:t>
            </a:r>
            <a:r>
              <a:rPr lang="en-US" sz="2300" b="1" spc="-30" dirty="0">
                <a:latin typeface="Tahoma"/>
                <a:cs typeface="Tahoma"/>
              </a:rPr>
              <a:t> </a:t>
            </a:r>
            <a:r>
              <a:rPr lang="en-US" sz="2300" spc="-10" dirty="0"/>
              <a:t>function/clause</a:t>
            </a:r>
          </a:p>
          <a:p>
            <a:pPr marL="354965" indent="-342265">
              <a:lnSpc>
                <a:spcPct val="100000"/>
              </a:lnSpc>
              <a:buAutoNum type="arabicPeriod" startAt="5"/>
              <a:tabLst>
                <a:tab pos="354965" algn="l"/>
              </a:tabLst>
            </a:pPr>
            <a:r>
              <a:rPr lang="en-US" sz="2300" spc="-105" dirty="0"/>
              <a:t>Then </a:t>
            </a:r>
            <a:r>
              <a:rPr lang="en-US" sz="2300" dirty="0"/>
              <a:t>by</a:t>
            </a:r>
            <a:r>
              <a:rPr lang="en-US" sz="2300" spc="-125" dirty="0"/>
              <a:t> </a:t>
            </a:r>
            <a:r>
              <a:rPr lang="en-US" sz="2300" spc="-85" dirty="0"/>
              <a:t>using</a:t>
            </a:r>
            <a:r>
              <a:rPr lang="en-US" sz="2300" spc="-110" dirty="0"/>
              <a:t> </a:t>
            </a:r>
            <a:r>
              <a:rPr lang="en-US" sz="2300" spc="-25" dirty="0"/>
              <a:t>the</a:t>
            </a:r>
            <a:r>
              <a:rPr lang="en-US" sz="2300" spc="-100" dirty="0"/>
              <a:t> </a:t>
            </a:r>
            <a:r>
              <a:rPr lang="en-US" sz="2300" b="1" spc="-25" dirty="0">
                <a:latin typeface="Tahoma"/>
                <a:cs typeface="Tahoma"/>
              </a:rPr>
              <a:t>group </a:t>
            </a:r>
            <a:r>
              <a:rPr lang="en-US" sz="2300" b="1" dirty="0">
                <a:latin typeface="Tahoma"/>
                <a:cs typeface="Tahoma"/>
              </a:rPr>
              <a:t>by</a:t>
            </a:r>
            <a:r>
              <a:rPr lang="en-US" sz="2300" b="1" spc="-10" dirty="0">
                <a:latin typeface="Tahoma"/>
                <a:cs typeface="Tahoma"/>
              </a:rPr>
              <a:t> </a:t>
            </a:r>
            <a:r>
              <a:rPr lang="en-US" sz="2300" spc="-25" dirty="0"/>
              <a:t>function</a:t>
            </a:r>
            <a:r>
              <a:rPr lang="en-US" sz="2300" spc="-110" dirty="0"/>
              <a:t> </a:t>
            </a:r>
            <a:r>
              <a:rPr lang="en-US" sz="2300" dirty="0"/>
              <a:t>we</a:t>
            </a:r>
            <a:r>
              <a:rPr lang="en-US" sz="2300" spc="-80" dirty="0"/>
              <a:t> </a:t>
            </a:r>
            <a:r>
              <a:rPr lang="en-US" sz="2300" spc="-10" dirty="0"/>
              <a:t>group</a:t>
            </a:r>
            <a:r>
              <a:rPr lang="en-US" sz="2300" spc="-120" dirty="0"/>
              <a:t> </a:t>
            </a:r>
            <a:r>
              <a:rPr lang="en-US" sz="2300" spc="-25" dirty="0"/>
              <a:t>the</a:t>
            </a:r>
            <a:r>
              <a:rPr lang="en-US" sz="2300" spc="-100" dirty="0"/>
              <a:t> </a:t>
            </a:r>
            <a:r>
              <a:rPr lang="en-US" sz="2300" spc="-40" dirty="0"/>
              <a:t>desired</a:t>
            </a:r>
            <a:r>
              <a:rPr lang="en-US" sz="2300" spc="-114" dirty="0"/>
              <a:t> </a:t>
            </a:r>
            <a:r>
              <a:rPr lang="en-US" sz="2300" spc="-10" dirty="0"/>
              <a:t>output</a:t>
            </a:r>
          </a:p>
          <a:p>
            <a:pPr marL="355600">
              <a:lnSpc>
                <a:spcPct val="100000"/>
              </a:lnSpc>
            </a:pPr>
            <a:r>
              <a:rPr lang="en-US" sz="2300" dirty="0"/>
              <a:t>table</a:t>
            </a:r>
            <a:r>
              <a:rPr lang="en-US" sz="2300" spc="-114" dirty="0"/>
              <a:t> </a:t>
            </a:r>
            <a:r>
              <a:rPr lang="en-US" sz="2300" dirty="0"/>
              <a:t>on</a:t>
            </a:r>
            <a:r>
              <a:rPr lang="en-US" sz="2300" spc="-135" dirty="0"/>
              <a:t> </a:t>
            </a:r>
            <a:r>
              <a:rPr lang="en-US" sz="2300" spc="-20" dirty="0"/>
              <a:t>the</a:t>
            </a:r>
            <a:r>
              <a:rPr lang="en-US" sz="2300" spc="-85" dirty="0"/>
              <a:t> </a:t>
            </a:r>
            <a:r>
              <a:rPr lang="en-US" sz="2300" spc="-80" dirty="0"/>
              <a:t>basis</a:t>
            </a:r>
            <a:r>
              <a:rPr lang="en-US" sz="2300" spc="-145" dirty="0"/>
              <a:t> </a:t>
            </a:r>
            <a:r>
              <a:rPr lang="en-US" sz="2300" dirty="0"/>
              <a:t>of</a:t>
            </a:r>
            <a:r>
              <a:rPr lang="en-US" sz="2300" spc="-105" dirty="0"/>
              <a:t> </a:t>
            </a:r>
            <a:r>
              <a:rPr lang="en-US" sz="2300" b="1" spc="-10" dirty="0" err="1">
                <a:latin typeface="Tahoma"/>
                <a:cs typeface="Tahoma"/>
              </a:rPr>
              <a:t>likes.user_id</a:t>
            </a:r>
            <a:endParaRPr lang="en-US" sz="2300" b="1" spc="-10" dirty="0">
              <a:latin typeface="Tahoma"/>
              <a:cs typeface="Tahoma"/>
            </a:endParaRPr>
          </a:p>
          <a:p>
            <a:pPr marL="355600" marR="21590" indent="-3429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55600" algn="l"/>
              </a:tabLst>
            </a:pPr>
            <a:r>
              <a:rPr lang="en-US" sz="2300" spc="-120" dirty="0"/>
              <a:t>Then,</a:t>
            </a:r>
            <a:r>
              <a:rPr lang="en-US" sz="2300" spc="-85" dirty="0"/>
              <a:t> </a:t>
            </a:r>
            <a:r>
              <a:rPr lang="en-US" sz="2300" dirty="0"/>
              <a:t>we</a:t>
            </a:r>
            <a:r>
              <a:rPr lang="en-US" sz="2300" spc="-70" dirty="0"/>
              <a:t> </a:t>
            </a:r>
            <a:r>
              <a:rPr lang="en-US" sz="2300" spc="-20" dirty="0"/>
              <a:t>search</a:t>
            </a:r>
            <a:r>
              <a:rPr lang="en-US" sz="2300" spc="-105" dirty="0"/>
              <a:t> </a:t>
            </a:r>
            <a:r>
              <a:rPr lang="en-US" sz="2300" spc="-80" dirty="0"/>
              <a:t>for</a:t>
            </a:r>
            <a:r>
              <a:rPr lang="en-US" sz="2300" spc="-130" dirty="0"/>
              <a:t> </a:t>
            </a:r>
            <a:r>
              <a:rPr lang="en-US" sz="2300" spc="-20" dirty="0"/>
              <a:t>the</a:t>
            </a:r>
            <a:r>
              <a:rPr lang="en-US" sz="2300" spc="-75" dirty="0"/>
              <a:t> </a:t>
            </a:r>
            <a:r>
              <a:rPr lang="en-US" sz="2300" spc="-45" dirty="0"/>
              <a:t>values</a:t>
            </a:r>
            <a:r>
              <a:rPr lang="en-US" sz="2300" spc="-125" dirty="0"/>
              <a:t> </a:t>
            </a:r>
            <a:r>
              <a:rPr lang="en-US" sz="2300" spc="-75" dirty="0"/>
              <a:t>from</a:t>
            </a:r>
            <a:r>
              <a:rPr lang="en-US" sz="2300" spc="-114" dirty="0"/>
              <a:t> </a:t>
            </a:r>
            <a:r>
              <a:rPr lang="en-US" sz="2300" spc="-30" dirty="0"/>
              <a:t>the</a:t>
            </a:r>
            <a:r>
              <a:rPr lang="en-US" sz="2300" spc="-90" dirty="0"/>
              <a:t> </a:t>
            </a:r>
            <a:r>
              <a:rPr lang="en-US" sz="2300" b="1" spc="-105" dirty="0" err="1">
                <a:latin typeface="Tahoma"/>
                <a:cs typeface="Tahoma"/>
              </a:rPr>
              <a:t>cout</a:t>
            </a:r>
            <a:r>
              <a:rPr lang="en-US" sz="2300" b="1" spc="-105" dirty="0">
                <a:latin typeface="Tahoma"/>
                <a:cs typeface="Tahoma"/>
              </a:rPr>
              <a:t>(*)</a:t>
            </a:r>
            <a:r>
              <a:rPr lang="en-US" sz="2300" b="1" spc="-20" dirty="0">
                <a:latin typeface="Tahoma"/>
                <a:cs typeface="Tahoma"/>
              </a:rPr>
              <a:t> </a:t>
            </a:r>
            <a:r>
              <a:rPr lang="en-US" sz="2300" b="1" spc="-100" dirty="0">
                <a:latin typeface="Tahoma"/>
                <a:cs typeface="Tahoma"/>
              </a:rPr>
              <a:t>from</a:t>
            </a:r>
            <a:r>
              <a:rPr lang="en-US" sz="2300" b="1" spc="-20" dirty="0">
                <a:latin typeface="Tahoma"/>
                <a:cs typeface="Tahoma"/>
              </a:rPr>
              <a:t> </a:t>
            </a:r>
            <a:r>
              <a:rPr lang="en-US" sz="2300" b="1" spc="-55" dirty="0">
                <a:latin typeface="Tahoma"/>
                <a:cs typeface="Tahoma"/>
              </a:rPr>
              <a:t>photos</a:t>
            </a:r>
            <a:r>
              <a:rPr lang="en-US" sz="2300" b="1" spc="-30" dirty="0">
                <a:latin typeface="Tahoma"/>
                <a:cs typeface="Tahoma"/>
              </a:rPr>
              <a:t> </a:t>
            </a:r>
            <a:r>
              <a:rPr lang="en-US" sz="2300" spc="-10" dirty="0"/>
              <a:t>having </a:t>
            </a:r>
            <a:r>
              <a:rPr lang="en-US" sz="2300" dirty="0"/>
              <a:t>equal</a:t>
            </a:r>
            <a:r>
              <a:rPr lang="en-US" sz="2300" spc="-80" dirty="0"/>
              <a:t> </a:t>
            </a:r>
            <a:r>
              <a:rPr lang="en-US" sz="2300" spc="-45" dirty="0"/>
              <a:t>values</a:t>
            </a:r>
            <a:r>
              <a:rPr lang="en-US" sz="2300" spc="-114" dirty="0"/>
              <a:t> </a:t>
            </a:r>
            <a:r>
              <a:rPr lang="en-US" sz="2300" spc="-85" dirty="0"/>
              <a:t>with</a:t>
            </a:r>
            <a:r>
              <a:rPr lang="en-US" sz="2300" spc="-80" dirty="0"/>
              <a:t> </a:t>
            </a:r>
            <a:r>
              <a:rPr lang="en-US" sz="2300" spc="-20" dirty="0"/>
              <a:t>the</a:t>
            </a:r>
            <a:r>
              <a:rPr lang="en-US" sz="2300" spc="-60" dirty="0"/>
              <a:t> </a:t>
            </a:r>
            <a:r>
              <a:rPr lang="en-US" sz="2300" b="1" spc="-45" dirty="0" err="1">
                <a:latin typeface="Tahoma"/>
                <a:cs typeface="Tahoma"/>
              </a:rPr>
              <a:t>total_likes_per_user</a:t>
            </a:r>
            <a:endParaRPr lang="en-US" sz="2300" b="1" spc="-45" dirty="0"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1ACCC7-D5FC-4F97-B487-3AC5DDE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0" y="827835"/>
            <a:ext cx="3395662" cy="543765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2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4BE9-DB6F-447D-95C6-39FF5E4C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927666"/>
            <a:ext cx="9720073" cy="4023360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  <a:latin typeface="Tahoma"/>
                <a:cs typeface="Tahoma"/>
              </a:rPr>
              <a:t>QUERY : </a:t>
            </a:r>
          </a:p>
          <a:p>
            <a:endParaRPr lang="en-US"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r>
              <a:rPr lang="en-IN" sz="2400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IN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20D5CF5-033C-4394-BA2C-00605F10D217}"/>
              </a:ext>
            </a:extLst>
          </p:cNvPr>
          <p:cNvSpPr txBox="1"/>
          <p:nvPr/>
        </p:nvSpPr>
        <p:spPr>
          <a:xfrm>
            <a:off x="1706814" y="1531887"/>
            <a:ext cx="8354695" cy="1661993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select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user_id,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username,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count(*)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total_likes_per_user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users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75" dirty="0">
                <a:latin typeface="Tahoma"/>
                <a:cs typeface="Tahoma"/>
              </a:rPr>
              <a:t>inner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join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likes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users.id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 err="1">
                <a:latin typeface="Tahoma"/>
                <a:cs typeface="Tahoma"/>
              </a:rPr>
              <a:t>likes.user_id</a:t>
            </a:r>
            <a:endParaRPr lang="en-US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5" dirty="0">
                <a:latin typeface="Tahoma"/>
                <a:cs typeface="Tahoma"/>
              </a:rPr>
              <a:t>group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likes.user_id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having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total_likes_per_user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(select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count(*)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photos);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46F2C97-EF74-4CF2-8DC1-15DE5C3B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216062"/>
            <a:ext cx="3521168" cy="463083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Investor</a:t>
            </a:r>
            <a:r>
              <a:rPr lang="en-IN" sz="2400" b="1" u="sng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b="1" u="sng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1927B-C820-48CF-B1FD-933D0275E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48847"/>
              </p:ext>
            </p:extLst>
          </p:nvPr>
        </p:nvGraphicFramePr>
        <p:xfrm>
          <a:off x="1610660" y="3971365"/>
          <a:ext cx="5973483" cy="2886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1161">
                  <a:extLst>
                    <a:ext uri="{9D8B030D-6E8A-4147-A177-3AD203B41FA5}">
                      <a16:colId xmlns:a16="http://schemas.microsoft.com/office/drawing/2014/main" val="539389835"/>
                    </a:ext>
                  </a:extLst>
                </a:gridCol>
                <a:gridCol w="1991161">
                  <a:extLst>
                    <a:ext uri="{9D8B030D-6E8A-4147-A177-3AD203B41FA5}">
                      <a16:colId xmlns:a16="http://schemas.microsoft.com/office/drawing/2014/main" val="2241421713"/>
                    </a:ext>
                  </a:extLst>
                </a:gridCol>
                <a:gridCol w="1991161">
                  <a:extLst>
                    <a:ext uri="{9D8B030D-6E8A-4147-A177-3AD203B41FA5}">
                      <a16:colId xmlns:a16="http://schemas.microsoft.com/office/drawing/2014/main" val="4065520298"/>
                    </a:ext>
                  </a:extLst>
                </a:gridCol>
              </a:tblGrid>
              <a:tr h="2061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user_id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username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total_likes_per_user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2313006199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50" dirty="0">
                          <a:latin typeface="Calibri"/>
                          <a:cs typeface="Calibri"/>
                        </a:rPr>
                        <a:t>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Aniya_Hackett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392888412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14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Jaclyn81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451143574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Rocio33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3458183993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Maxwell.Halvorson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2364563982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36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Ollie_Ledner37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2960026979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Mckenna17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841733887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54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Duane60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53894134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Julien_Schmidt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770494742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66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Mike.Auer39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848987524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71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Nia_Haag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2679434353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75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Leslie67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2296449157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76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Janelle.Nikolaus81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842369402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91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Bethany20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257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342712009"/>
                  </a:ext>
                </a:extLst>
              </a:tr>
            </a:tbl>
          </a:graphicData>
        </a:graphic>
      </p:graphicFrame>
      <p:sp>
        <p:nvSpPr>
          <p:cNvPr id="7" name="object 8">
            <a:extLst>
              <a:ext uri="{FF2B5EF4-FFF2-40B4-BE49-F238E27FC236}">
                <a16:creationId xmlns:a16="http://schemas.microsoft.com/office/drawing/2014/main" id="{91257876-B3E8-42ED-A74B-6E288E4084AD}"/>
              </a:ext>
            </a:extLst>
          </p:cNvPr>
          <p:cNvSpPr txBox="1"/>
          <p:nvPr/>
        </p:nvSpPr>
        <p:spPr>
          <a:xfrm>
            <a:off x="7981188" y="3936401"/>
            <a:ext cx="3919854" cy="147828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 marR="86995">
              <a:lnSpc>
                <a:spcPct val="100000"/>
              </a:lnSpc>
              <a:spcBef>
                <a:spcPts val="335"/>
              </a:spcBef>
            </a:pPr>
            <a:r>
              <a:rPr sz="1800" spc="-140" dirty="0">
                <a:latin typeface="Verdana"/>
                <a:cs typeface="Verdana"/>
              </a:rPr>
              <a:t>So,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users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along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with </a:t>
            </a:r>
            <a:r>
              <a:rPr sz="1800" spc="-10" dirty="0">
                <a:latin typeface="Verdana"/>
                <a:cs typeface="Verdana"/>
              </a:rPr>
              <a:t>their </a:t>
            </a:r>
            <a:r>
              <a:rPr sz="1800" spc="-25" dirty="0">
                <a:latin typeface="Verdana"/>
                <a:cs typeface="Verdana"/>
              </a:rPr>
              <a:t>respective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username,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user_id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and </a:t>
            </a:r>
            <a:r>
              <a:rPr sz="1800" spc="-105" dirty="0">
                <a:latin typeface="Verdana"/>
                <a:cs typeface="Verdana"/>
              </a:rPr>
              <a:t>total_likes_per_user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have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been </a:t>
            </a:r>
            <a:r>
              <a:rPr sz="1800" spc="-20" dirty="0">
                <a:latin typeface="Verdana"/>
                <a:cs typeface="Verdana"/>
              </a:rPr>
              <a:t>provided.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This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user_ids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be </a:t>
            </a:r>
            <a:r>
              <a:rPr sz="1800" spc="-55" dirty="0">
                <a:latin typeface="Verdana"/>
                <a:cs typeface="Verdana"/>
              </a:rPr>
              <a:t>bots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or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fake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accounts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3678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5A7B440-7BF3-4998-BA85-7A579D659D42}"/>
              </a:ext>
            </a:extLst>
          </p:cNvPr>
          <p:cNvSpPr/>
          <p:nvPr/>
        </p:nvSpPr>
        <p:spPr>
          <a:xfrm>
            <a:off x="1954530" y="1121410"/>
            <a:ext cx="8282940" cy="2307590"/>
          </a:xfrm>
          <a:custGeom>
            <a:avLst/>
            <a:gdLst/>
            <a:ahLst/>
            <a:cxnLst/>
            <a:rect l="l" t="t" r="r" b="b"/>
            <a:pathLst>
              <a:path w="8282940" h="2307590">
                <a:moveTo>
                  <a:pt x="8282940" y="0"/>
                </a:moveTo>
                <a:lnTo>
                  <a:pt x="0" y="0"/>
                </a:lnTo>
                <a:lnTo>
                  <a:pt x="0" y="2307336"/>
                </a:lnTo>
                <a:lnTo>
                  <a:pt x="8282940" y="2307336"/>
                </a:lnTo>
                <a:lnTo>
                  <a:pt x="82829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>
                <a:latin typeface="Tahoma"/>
                <a:cs typeface="Tahoma"/>
              </a:rPr>
              <a:t>Hence,</a:t>
            </a:r>
            <a:r>
              <a:rPr lang="en-US" b="1" spc="-8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all</a:t>
            </a:r>
            <a:r>
              <a:rPr lang="en-US" b="1" spc="-25">
                <a:latin typeface="Tahoma"/>
                <a:cs typeface="Tahoma"/>
              </a:rPr>
              <a:t> </a:t>
            </a:r>
            <a:r>
              <a:rPr lang="en-US" b="1" spc="-65">
                <a:latin typeface="Tahoma"/>
                <a:cs typeface="Tahoma"/>
              </a:rPr>
              <a:t>the</a:t>
            </a:r>
            <a:r>
              <a:rPr lang="en-US" b="1" spc="-50">
                <a:latin typeface="Tahoma"/>
                <a:cs typeface="Tahoma"/>
              </a:rPr>
              <a:t> </a:t>
            </a:r>
            <a:r>
              <a:rPr lang="en-US" b="1" spc="-75">
                <a:latin typeface="Tahoma"/>
                <a:cs typeface="Tahoma"/>
              </a:rPr>
              <a:t>questions</a:t>
            </a:r>
            <a:r>
              <a:rPr lang="en-US" b="1" spc="-60">
                <a:latin typeface="Tahoma"/>
                <a:cs typeface="Tahoma"/>
              </a:rPr>
              <a:t> </a:t>
            </a:r>
            <a:r>
              <a:rPr lang="en-US" b="1" spc="-10">
                <a:latin typeface="Tahoma"/>
                <a:cs typeface="Tahoma"/>
              </a:rPr>
              <a:t>given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as</a:t>
            </a:r>
            <a:r>
              <a:rPr lang="en-US" b="1" spc="-55">
                <a:latin typeface="Tahoma"/>
                <a:cs typeface="Tahoma"/>
              </a:rPr>
              <a:t> </a:t>
            </a:r>
            <a:r>
              <a:rPr lang="en-US" b="1" spc="-60">
                <a:latin typeface="Tahoma"/>
                <a:cs typeface="Tahoma"/>
              </a:rPr>
              <a:t>part</a:t>
            </a:r>
            <a:r>
              <a:rPr lang="en-US" b="1" spc="-50">
                <a:latin typeface="Tahoma"/>
                <a:cs typeface="Tahoma"/>
              </a:rPr>
              <a:t> </a:t>
            </a:r>
            <a:r>
              <a:rPr lang="en-US" b="1" spc="-80">
                <a:latin typeface="Tahoma"/>
                <a:cs typeface="Tahoma"/>
              </a:rPr>
              <a:t>of</a:t>
            </a:r>
            <a:r>
              <a:rPr lang="en-US" b="1" spc="-50">
                <a:latin typeface="Tahoma"/>
                <a:cs typeface="Tahoma"/>
              </a:rPr>
              <a:t> </a:t>
            </a:r>
            <a:r>
              <a:rPr lang="en-US" b="1" spc="-135">
                <a:latin typeface="Tahoma"/>
                <a:cs typeface="Tahoma"/>
              </a:rPr>
              <a:t>Trainity</a:t>
            </a:r>
            <a:r>
              <a:rPr lang="en-US" b="1" spc="-20">
                <a:latin typeface="Tahoma"/>
                <a:cs typeface="Tahoma"/>
              </a:rPr>
              <a:t> Data</a:t>
            </a:r>
            <a:r>
              <a:rPr lang="en-US" b="1" spc="-40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Analytics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 spc="-10">
                <a:latin typeface="Tahoma"/>
                <a:cs typeface="Tahoma"/>
              </a:rPr>
              <a:t>Trainee </a:t>
            </a:r>
            <a:r>
              <a:rPr lang="en-US" b="1" spc="-114">
                <a:latin typeface="Tahoma"/>
                <a:cs typeface="Tahoma"/>
              </a:rPr>
              <a:t>Task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 spc="-155">
                <a:latin typeface="Tahoma"/>
                <a:cs typeface="Tahoma"/>
              </a:rPr>
              <a:t>2</a:t>
            </a:r>
            <a:r>
              <a:rPr lang="en-US" b="1">
                <a:latin typeface="Tahoma"/>
                <a:cs typeface="Tahoma"/>
              </a:rPr>
              <a:t> </a:t>
            </a:r>
            <a:r>
              <a:rPr lang="en-US" b="1" spc="-155">
                <a:latin typeface="Tahoma"/>
                <a:cs typeface="Tahoma"/>
              </a:rPr>
              <a:t>:</a:t>
            </a:r>
            <a:r>
              <a:rPr lang="en-US" b="1">
                <a:latin typeface="Tahoma"/>
                <a:cs typeface="Tahoma"/>
              </a:rPr>
              <a:t> </a:t>
            </a:r>
            <a:r>
              <a:rPr lang="en-US" b="1" spc="-85">
                <a:latin typeface="Tahoma"/>
                <a:cs typeface="Tahoma"/>
              </a:rPr>
              <a:t>Instagram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 spc="-90">
                <a:latin typeface="Tahoma"/>
                <a:cs typeface="Tahoma"/>
              </a:rPr>
              <a:t>user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analytics</a:t>
            </a:r>
            <a:r>
              <a:rPr lang="en-US" b="1">
                <a:latin typeface="Tahoma"/>
                <a:cs typeface="Tahoma"/>
              </a:rPr>
              <a:t> have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been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 spc="-10">
                <a:latin typeface="Tahoma"/>
                <a:cs typeface="Tahoma"/>
              </a:rPr>
              <a:t>provided</a:t>
            </a:r>
            <a:r>
              <a:rPr lang="en-US" b="1">
                <a:latin typeface="Tahoma"/>
                <a:cs typeface="Tahoma"/>
              </a:rPr>
              <a:t> </a:t>
            </a:r>
            <a:r>
              <a:rPr lang="en-US" b="1" spc="-155">
                <a:latin typeface="Tahoma"/>
                <a:cs typeface="Tahoma"/>
              </a:rPr>
              <a:t>with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 spc="-80">
                <a:latin typeface="Tahoma"/>
                <a:cs typeface="Tahoma"/>
              </a:rPr>
              <a:t>answers</a:t>
            </a:r>
            <a:r>
              <a:rPr lang="en-US" b="1" spc="-25">
                <a:latin typeface="Tahoma"/>
                <a:cs typeface="Tahoma"/>
              </a:rPr>
              <a:t> </a:t>
            </a:r>
            <a:r>
              <a:rPr lang="en-US" b="1" spc="-10">
                <a:latin typeface="Tahoma"/>
                <a:cs typeface="Tahoma"/>
              </a:rPr>
              <a:t>along </a:t>
            </a:r>
            <a:r>
              <a:rPr lang="en-US" b="1" spc="-155">
                <a:latin typeface="Tahoma"/>
                <a:cs typeface="Tahoma"/>
              </a:rPr>
              <a:t>with</a:t>
            </a:r>
            <a:r>
              <a:rPr lang="en-US" b="1" spc="-10">
                <a:latin typeface="Tahoma"/>
                <a:cs typeface="Tahoma"/>
              </a:rPr>
              <a:t> graphs.</a:t>
            </a:r>
            <a:endParaRPr lang="en-US">
              <a:latin typeface="Tahoma"/>
              <a:cs typeface="Tahoma"/>
            </a:endParaRPr>
          </a:p>
          <a:p>
            <a:pPr marL="12700" marR="55880">
              <a:lnSpc>
                <a:spcPct val="100000"/>
              </a:lnSpc>
              <a:spcBef>
                <a:spcPts val="2160"/>
              </a:spcBef>
            </a:pPr>
            <a:r>
              <a:rPr lang="en-US" b="1" spc="-235">
                <a:latin typeface="Tahoma"/>
                <a:cs typeface="Tahoma"/>
              </a:rPr>
              <a:t>In</a:t>
            </a:r>
            <a:r>
              <a:rPr lang="en-US" b="1" spc="-10">
                <a:latin typeface="Tahoma"/>
                <a:cs typeface="Tahoma"/>
              </a:rPr>
              <a:t> </a:t>
            </a:r>
            <a:r>
              <a:rPr lang="en-US" b="1" spc="-140">
                <a:latin typeface="Tahoma"/>
                <a:cs typeface="Tahoma"/>
              </a:rPr>
              <a:t>this</a:t>
            </a:r>
            <a:r>
              <a:rPr lang="en-US" b="1" spc="-10">
                <a:latin typeface="Tahoma"/>
                <a:cs typeface="Tahoma"/>
              </a:rPr>
              <a:t> </a:t>
            </a:r>
            <a:r>
              <a:rPr lang="en-US" b="1" spc="-75">
                <a:latin typeface="Tahoma"/>
                <a:cs typeface="Tahoma"/>
              </a:rPr>
              <a:t>task</a:t>
            </a:r>
            <a:r>
              <a:rPr lang="en-US" b="1" spc="5">
                <a:latin typeface="Tahoma"/>
                <a:cs typeface="Tahoma"/>
              </a:rPr>
              <a:t> </a:t>
            </a:r>
            <a:r>
              <a:rPr lang="en-US" b="1" spc="-10">
                <a:latin typeface="Tahoma"/>
                <a:cs typeface="Tahoma"/>
              </a:rPr>
              <a:t>all</a:t>
            </a:r>
            <a:r>
              <a:rPr lang="en-US" b="1">
                <a:latin typeface="Tahoma"/>
                <a:cs typeface="Tahoma"/>
              </a:rPr>
              <a:t> </a:t>
            </a:r>
            <a:r>
              <a:rPr lang="en-US" b="1" spc="-65">
                <a:latin typeface="Tahoma"/>
                <a:cs typeface="Tahoma"/>
              </a:rPr>
              <a:t>the</a:t>
            </a:r>
            <a:r>
              <a:rPr lang="en-US" b="1" spc="-10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basic as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 spc="-65">
                <a:latin typeface="Tahoma"/>
                <a:cs typeface="Tahoma"/>
              </a:rPr>
              <a:t>well</a:t>
            </a:r>
            <a:r>
              <a:rPr lang="en-US" b="1" spc="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as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advanced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concepts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 spc="-35">
                <a:latin typeface="Tahoma"/>
                <a:cs typeface="Tahoma"/>
              </a:rPr>
              <a:t>related</a:t>
            </a:r>
            <a:r>
              <a:rPr lang="en-US" b="1">
                <a:latin typeface="Tahoma"/>
                <a:cs typeface="Tahoma"/>
              </a:rPr>
              <a:t> </a:t>
            </a:r>
            <a:r>
              <a:rPr lang="en-US" b="1" spc="-105">
                <a:latin typeface="Tahoma"/>
                <a:cs typeface="Tahoma"/>
              </a:rPr>
              <a:t>to</a:t>
            </a:r>
            <a:r>
              <a:rPr lang="en-US" b="1" spc="-15">
                <a:latin typeface="Tahoma"/>
                <a:cs typeface="Tahoma"/>
              </a:rPr>
              <a:t> </a:t>
            </a:r>
            <a:r>
              <a:rPr lang="en-US" b="1" spc="-110">
                <a:latin typeface="Tahoma"/>
                <a:cs typeface="Tahoma"/>
              </a:rPr>
              <a:t>SQL</a:t>
            </a:r>
            <a:r>
              <a:rPr lang="en-US" b="1" spc="-10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in </a:t>
            </a:r>
            <a:r>
              <a:rPr lang="en-US" b="1" spc="-20">
                <a:latin typeface="Tahoma"/>
                <a:cs typeface="Tahoma"/>
              </a:rPr>
              <a:t>Data</a:t>
            </a:r>
            <a:r>
              <a:rPr lang="en-US" b="1" spc="-25">
                <a:latin typeface="Tahoma"/>
                <a:cs typeface="Tahoma"/>
              </a:rPr>
              <a:t> Analytics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have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>
                <a:latin typeface="Tahoma"/>
                <a:cs typeface="Tahoma"/>
              </a:rPr>
              <a:t>been</a:t>
            </a:r>
            <a:r>
              <a:rPr lang="en-US" b="1" spc="-40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implemented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 spc="-70">
                <a:latin typeface="Tahoma"/>
                <a:cs typeface="Tahoma"/>
              </a:rPr>
              <a:t>using</a:t>
            </a:r>
            <a:r>
              <a:rPr lang="en-US" b="1" spc="-35">
                <a:latin typeface="Tahoma"/>
                <a:cs typeface="Tahoma"/>
              </a:rPr>
              <a:t> </a:t>
            </a:r>
            <a:r>
              <a:rPr lang="en-US" b="1" spc="-65">
                <a:latin typeface="Tahoma"/>
                <a:cs typeface="Tahoma"/>
              </a:rPr>
              <a:t>the</a:t>
            </a:r>
            <a:r>
              <a:rPr lang="en-US" b="1" spc="-40">
                <a:latin typeface="Tahoma"/>
                <a:cs typeface="Tahoma"/>
              </a:rPr>
              <a:t> </a:t>
            </a:r>
            <a:r>
              <a:rPr lang="en-US" b="1" spc="-60">
                <a:latin typeface="Tahoma"/>
                <a:cs typeface="Tahoma"/>
              </a:rPr>
              <a:t>MySQL</a:t>
            </a:r>
            <a:r>
              <a:rPr lang="en-US" b="1" spc="-20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workbench</a:t>
            </a:r>
            <a:r>
              <a:rPr lang="en-US" b="1" spc="-45">
                <a:latin typeface="Tahoma"/>
                <a:cs typeface="Tahoma"/>
              </a:rPr>
              <a:t> </a:t>
            </a:r>
            <a:r>
              <a:rPr lang="en-US" b="1" spc="-25">
                <a:latin typeface="Tahoma"/>
                <a:cs typeface="Tahoma"/>
              </a:rPr>
              <a:t>8.0 CE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A2D057-76E5-4C30-A5E0-4A5F16F4F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ThANK</a:t>
            </a:r>
            <a:r>
              <a:rPr lang="en-US" dirty="0"/>
              <a:t> YOU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068E25-2680-47D0-B9C2-0AEDC70EA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LOGANANTHAN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6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en-US" sz="2400" b="1" spc="-40" dirty="0">
                <a:latin typeface="Tahoma"/>
                <a:cs typeface="Tahoma"/>
              </a:rPr>
              <a:t>Analysis</a:t>
            </a:r>
            <a:r>
              <a:rPr lang="en-US" sz="2400" b="1" spc="-2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done</a:t>
            </a:r>
            <a:r>
              <a:rPr lang="en-US" sz="2400" b="1" spc="-40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on</a:t>
            </a:r>
            <a:r>
              <a:rPr lang="en-US" sz="2400" b="1" spc="-40" dirty="0">
                <a:latin typeface="Tahoma"/>
                <a:cs typeface="Tahoma"/>
              </a:rPr>
              <a:t> </a:t>
            </a:r>
            <a:r>
              <a:rPr lang="en-US" sz="2400" b="1" spc="-65" dirty="0">
                <a:latin typeface="Tahoma"/>
                <a:cs typeface="Tahoma"/>
              </a:rPr>
              <a:t>the</a:t>
            </a:r>
            <a:r>
              <a:rPr lang="en-US" sz="2400" b="1" spc="-40" dirty="0">
                <a:latin typeface="Tahoma"/>
                <a:cs typeface="Tahoma"/>
              </a:rPr>
              <a:t> </a:t>
            </a:r>
            <a:r>
              <a:rPr lang="en-US" sz="2400" b="1" spc="-85" dirty="0">
                <a:latin typeface="Tahoma"/>
                <a:cs typeface="Tahoma"/>
              </a:rPr>
              <a:t>following</a:t>
            </a:r>
            <a:r>
              <a:rPr lang="en-US" sz="2400" b="1" spc="-25" dirty="0">
                <a:latin typeface="Tahoma"/>
                <a:cs typeface="Tahoma"/>
              </a:rPr>
              <a:t> </a:t>
            </a:r>
            <a:r>
              <a:rPr lang="en-US" sz="2400" b="1" spc="-10" dirty="0">
                <a:latin typeface="Tahoma"/>
                <a:cs typeface="Tahoma"/>
              </a:rPr>
              <a:t>points:-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68C3-C950-4E2E-B4A3-FD1F821C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 fontScale="70000" lnSpcReduction="20000"/>
          </a:bodyPr>
          <a:lstStyle/>
          <a:p>
            <a:pPr marL="92075">
              <a:lnSpc>
                <a:spcPct val="100000"/>
              </a:lnSpc>
              <a:spcBef>
                <a:spcPts val="2160"/>
              </a:spcBef>
            </a:pPr>
            <a:r>
              <a:rPr lang="en-US" b="1" spc="-130" dirty="0">
                <a:latin typeface="Tahoma"/>
                <a:cs typeface="Tahoma"/>
              </a:rPr>
              <a:t>Part</a:t>
            </a:r>
            <a:r>
              <a:rPr lang="en-US" b="1" spc="-25" dirty="0">
                <a:latin typeface="Tahoma"/>
                <a:cs typeface="Tahoma"/>
              </a:rPr>
              <a:t> </a:t>
            </a:r>
            <a:r>
              <a:rPr lang="en-US" b="1" spc="-50" dirty="0">
                <a:latin typeface="Tahoma"/>
                <a:cs typeface="Tahoma"/>
              </a:rPr>
              <a:t>(A).</a:t>
            </a:r>
            <a:r>
              <a:rPr lang="en-US" b="1" spc="-70" dirty="0">
                <a:latin typeface="Tahoma"/>
                <a:cs typeface="Tahoma"/>
              </a:rPr>
              <a:t> </a:t>
            </a:r>
            <a:r>
              <a:rPr lang="en-US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r>
              <a:rPr lang="en-US" b="1" spc="-25" dirty="0">
                <a:latin typeface="Tahoma"/>
                <a:cs typeface="Tahoma"/>
              </a:rPr>
              <a:t>:-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buAutoNum type="arabicPeriod"/>
              <a:tabLst>
                <a:tab pos="1261745" algn="l"/>
              </a:tabLst>
            </a:pPr>
            <a:r>
              <a:rPr lang="en-US" b="1" spc="-75" dirty="0">
                <a:latin typeface="Tahoma"/>
                <a:cs typeface="Tahoma"/>
              </a:rPr>
              <a:t>Rewarding</a:t>
            </a:r>
            <a:r>
              <a:rPr lang="en-US" b="1" spc="-60" dirty="0">
                <a:latin typeface="Tahoma"/>
                <a:cs typeface="Tahoma"/>
              </a:rPr>
              <a:t> </a:t>
            </a:r>
            <a:r>
              <a:rPr lang="en-US" b="1" spc="-70" dirty="0">
                <a:latin typeface="Tahoma"/>
                <a:cs typeface="Tahoma"/>
              </a:rPr>
              <a:t>Most</a:t>
            </a:r>
            <a:r>
              <a:rPr lang="en-US" b="1" spc="-40" dirty="0">
                <a:latin typeface="Tahoma"/>
                <a:cs typeface="Tahoma"/>
              </a:rPr>
              <a:t> </a:t>
            </a:r>
            <a:r>
              <a:rPr lang="en-US" b="1" spc="-25" dirty="0">
                <a:latin typeface="Tahoma"/>
                <a:cs typeface="Tahoma"/>
              </a:rPr>
              <a:t>Loyal</a:t>
            </a:r>
            <a:r>
              <a:rPr lang="en-US" b="1" spc="-40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Users</a:t>
            </a:r>
            <a:endParaRPr lang="en-US" dirty="0">
              <a:latin typeface="Tahoma"/>
              <a:cs typeface="Tahoma"/>
            </a:endParaRPr>
          </a:p>
          <a:p>
            <a:pPr marL="1261110" indent="-254635">
              <a:lnSpc>
                <a:spcPct val="100000"/>
              </a:lnSpc>
              <a:buAutoNum type="arabicPeriod"/>
              <a:tabLst>
                <a:tab pos="1261110" algn="l"/>
              </a:tabLst>
            </a:pPr>
            <a:r>
              <a:rPr lang="en-US" b="1" spc="-60" dirty="0">
                <a:latin typeface="Tahoma"/>
                <a:cs typeface="Tahoma"/>
              </a:rPr>
              <a:t>Remind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spc="-50" dirty="0">
                <a:latin typeface="Tahoma"/>
                <a:cs typeface="Tahoma"/>
              </a:rPr>
              <a:t>Inactive</a:t>
            </a:r>
            <a:r>
              <a:rPr lang="en-US" b="1" spc="-15" dirty="0">
                <a:latin typeface="Tahoma"/>
                <a:cs typeface="Tahoma"/>
              </a:rPr>
              <a:t> </a:t>
            </a:r>
            <a:r>
              <a:rPr lang="en-US" b="1" spc="-125" dirty="0">
                <a:latin typeface="Tahoma"/>
                <a:cs typeface="Tahoma"/>
              </a:rPr>
              <a:t>Users</a:t>
            </a:r>
            <a:r>
              <a:rPr lang="en-US" b="1" spc="-45" dirty="0">
                <a:latin typeface="Tahoma"/>
                <a:cs typeface="Tahoma"/>
              </a:rPr>
              <a:t> </a:t>
            </a:r>
            <a:r>
              <a:rPr lang="en-US" b="1" spc="-105" dirty="0">
                <a:latin typeface="Tahoma"/>
                <a:cs typeface="Tahoma"/>
              </a:rPr>
              <a:t>to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spc="-150" dirty="0">
                <a:latin typeface="Tahoma"/>
                <a:cs typeface="Tahoma"/>
              </a:rPr>
              <a:t>Start</a:t>
            </a:r>
            <a:r>
              <a:rPr lang="en-US" b="1" spc="-20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Posting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buAutoNum type="arabicPeriod"/>
              <a:tabLst>
                <a:tab pos="1261745" algn="l"/>
              </a:tabLst>
            </a:pPr>
            <a:r>
              <a:rPr lang="en-US" b="1" spc="-20" dirty="0">
                <a:latin typeface="Tahoma"/>
                <a:cs typeface="Tahoma"/>
              </a:rPr>
              <a:t>Declaring</a:t>
            </a:r>
            <a:r>
              <a:rPr lang="en-US" b="1" spc="-50" dirty="0">
                <a:latin typeface="Tahoma"/>
                <a:cs typeface="Tahoma"/>
              </a:rPr>
              <a:t> </a:t>
            </a:r>
            <a:r>
              <a:rPr lang="en-US" b="1" spc="-70" dirty="0">
                <a:latin typeface="Tahoma"/>
                <a:cs typeface="Tahoma"/>
              </a:rPr>
              <a:t>the</a:t>
            </a:r>
            <a:r>
              <a:rPr lang="en-US" b="1" spc="-65" dirty="0">
                <a:latin typeface="Tahoma"/>
                <a:cs typeface="Tahoma"/>
              </a:rPr>
              <a:t> </a:t>
            </a:r>
            <a:r>
              <a:rPr lang="en-US" b="1" spc="-45" dirty="0">
                <a:latin typeface="Tahoma"/>
                <a:cs typeface="Tahoma"/>
              </a:rPr>
              <a:t>contest</a:t>
            </a:r>
            <a:r>
              <a:rPr lang="en-US" b="1" spc="-70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winners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61745" algn="l"/>
              </a:tabLst>
            </a:pPr>
            <a:r>
              <a:rPr lang="en-US" b="1" spc="-45" dirty="0">
                <a:latin typeface="Tahoma"/>
                <a:cs typeface="Tahoma"/>
              </a:rPr>
              <a:t>Hashtag</a:t>
            </a:r>
            <a:r>
              <a:rPr lang="en-US" b="1" spc="-65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Researching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buAutoNum type="arabicPeriod"/>
              <a:tabLst>
                <a:tab pos="1261745" algn="l"/>
              </a:tabLst>
            </a:pPr>
            <a:r>
              <a:rPr lang="en-US" b="1" spc="-20" dirty="0">
                <a:latin typeface="Tahoma"/>
                <a:cs typeface="Tahoma"/>
              </a:rPr>
              <a:t>Launch</a:t>
            </a:r>
            <a:r>
              <a:rPr lang="en-US" b="1" spc="-85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AD</a:t>
            </a:r>
            <a:r>
              <a:rPr lang="en-US" b="1" spc="-60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Campaign</a:t>
            </a:r>
            <a:endParaRPr lang="en-US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160"/>
              </a:spcBef>
            </a:pPr>
            <a:r>
              <a:rPr lang="en-US" b="1" spc="-135" dirty="0">
                <a:latin typeface="Tahoma"/>
                <a:cs typeface="Tahoma"/>
              </a:rPr>
              <a:t>Part</a:t>
            </a:r>
            <a:r>
              <a:rPr lang="en-US" b="1" spc="-5" dirty="0">
                <a:latin typeface="Tahoma"/>
                <a:cs typeface="Tahoma"/>
              </a:rPr>
              <a:t> </a:t>
            </a:r>
            <a:r>
              <a:rPr lang="en-US" b="1" spc="-140" dirty="0">
                <a:latin typeface="Tahoma"/>
                <a:cs typeface="Tahoma"/>
              </a:rPr>
              <a:t>(B).</a:t>
            </a:r>
            <a:r>
              <a:rPr lang="en-US" b="1" dirty="0">
                <a:latin typeface="Tahoma"/>
                <a:cs typeface="Tahoma"/>
              </a:rPr>
              <a:t> </a:t>
            </a:r>
            <a:r>
              <a:rPr lang="en-US" b="1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Investor</a:t>
            </a:r>
            <a:r>
              <a:rPr lang="en-US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Metrics</a:t>
            </a:r>
            <a:r>
              <a:rPr lang="en-US" b="1" spc="-25" dirty="0">
                <a:latin typeface="Tahoma"/>
                <a:cs typeface="Tahoma"/>
              </a:rPr>
              <a:t>:-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buAutoNum type="arabicPeriod"/>
              <a:tabLst>
                <a:tab pos="1261745" algn="l"/>
              </a:tabLst>
            </a:pPr>
            <a:r>
              <a:rPr lang="en-US" b="1" spc="-120" dirty="0">
                <a:latin typeface="Tahoma"/>
                <a:cs typeface="Tahoma"/>
              </a:rPr>
              <a:t>User</a:t>
            </a:r>
            <a:r>
              <a:rPr lang="en-US" b="1" spc="-15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Engagement</a:t>
            </a:r>
            <a:endParaRPr lang="en-US" dirty="0">
              <a:latin typeface="Tahoma"/>
              <a:cs typeface="Tahoma"/>
            </a:endParaRPr>
          </a:p>
          <a:p>
            <a:pPr marL="1261745" indent="-255270">
              <a:lnSpc>
                <a:spcPct val="100000"/>
              </a:lnSpc>
              <a:buAutoNum type="arabicPeriod"/>
              <a:tabLst>
                <a:tab pos="1261745" algn="l"/>
              </a:tabLst>
            </a:pPr>
            <a:r>
              <a:rPr lang="en-US" b="1" spc="-140" dirty="0">
                <a:latin typeface="Tahoma"/>
                <a:cs typeface="Tahoma"/>
              </a:rPr>
              <a:t>Bots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and</a:t>
            </a:r>
            <a:r>
              <a:rPr lang="en-US" b="1" spc="-30" dirty="0">
                <a:latin typeface="Tahoma"/>
                <a:cs typeface="Tahoma"/>
              </a:rPr>
              <a:t> </a:t>
            </a:r>
            <a:r>
              <a:rPr lang="en-US" b="1" dirty="0">
                <a:latin typeface="Tahoma"/>
                <a:cs typeface="Tahoma"/>
              </a:rPr>
              <a:t>Fake</a:t>
            </a:r>
            <a:r>
              <a:rPr lang="en-US" b="1" spc="-10" dirty="0">
                <a:latin typeface="Tahoma"/>
                <a:cs typeface="Tahoma"/>
              </a:rPr>
              <a:t> Accounts</a:t>
            </a:r>
          </a:p>
          <a:p>
            <a:pPr marL="1006475" indent="0">
              <a:lnSpc>
                <a:spcPct val="100000"/>
              </a:lnSpc>
              <a:buNone/>
              <a:tabLst>
                <a:tab pos="1261745" algn="l"/>
              </a:tabLst>
            </a:pPr>
            <a:endParaRPr lang="en-US" dirty="0">
              <a:latin typeface="Tahoma"/>
              <a:cs typeface="Tahoma"/>
            </a:endParaRPr>
          </a:p>
          <a:p>
            <a:r>
              <a:rPr lang="en-US" sz="2400" b="1" u="sng" spc="-110" dirty="0">
                <a:highlight>
                  <a:srgbClr val="00FF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r>
              <a:rPr lang="en-US" sz="2400" b="1" u="sng" spc="-40" dirty="0">
                <a:highlight>
                  <a:srgbClr val="00FF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sz="2400" b="1" u="sng" spc="-10" dirty="0">
                <a:highlight>
                  <a:srgbClr val="00FF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used</a:t>
            </a:r>
            <a:r>
              <a:rPr lang="en-US" sz="2400" b="1" spc="-155" dirty="0">
                <a:highlight>
                  <a:srgbClr val="00FF00"/>
                </a:highlight>
                <a:latin typeface="Tahoma"/>
                <a:cs typeface="Tahoma"/>
              </a:rPr>
              <a:t>:</a:t>
            </a:r>
            <a:r>
              <a:rPr lang="en-US" sz="2400" b="1" spc="-25" dirty="0">
                <a:highlight>
                  <a:srgbClr val="00FF00"/>
                </a:highlight>
                <a:latin typeface="Tahoma"/>
                <a:cs typeface="Tahoma"/>
              </a:rPr>
              <a:t> </a:t>
            </a:r>
            <a:r>
              <a:rPr lang="en-US" sz="2400" b="1" spc="-60" dirty="0">
                <a:highlight>
                  <a:srgbClr val="00FF00"/>
                </a:highlight>
                <a:latin typeface="Tahoma"/>
                <a:cs typeface="Tahoma"/>
              </a:rPr>
              <a:t>MySQL</a:t>
            </a:r>
            <a:r>
              <a:rPr lang="en-US" sz="2400" b="1" spc="-30" dirty="0">
                <a:highlight>
                  <a:srgbClr val="00FF00"/>
                </a:highlight>
                <a:latin typeface="Tahoma"/>
                <a:cs typeface="Tahoma"/>
              </a:rPr>
              <a:t> Workbench</a:t>
            </a:r>
            <a:r>
              <a:rPr lang="en-US" sz="2400" b="1" spc="-40" dirty="0">
                <a:highlight>
                  <a:srgbClr val="00FF00"/>
                </a:highlight>
                <a:latin typeface="Tahoma"/>
                <a:cs typeface="Tahoma"/>
              </a:rPr>
              <a:t> </a:t>
            </a:r>
            <a:r>
              <a:rPr lang="en-US" sz="2400" b="1" spc="-125" dirty="0">
                <a:highlight>
                  <a:srgbClr val="00FF00"/>
                </a:highlight>
                <a:latin typeface="Tahoma"/>
                <a:cs typeface="Tahoma"/>
              </a:rPr>
              <a:t>8.0</a:t>
            </a:r>
            <a:r>
              <a:rPr lang="en-US" sz="2400" b="1" spc="-25" dirty="0">
                <a:highlight>
                  <a:srgbClr val="00FF00"/>
                </a:highlight>
                <a:latin typeface="Tahoma"/>
                <a:cs typeface="Tahoma"/>
              </a:rPr>
              <a:t> CE</a:t>
            </a:r>
            <a:endParaRPr lang="en-US" sz="2400" dirty="0">
              <a:highlight>
                <a:srgbClr val="00FF00"/>
              </a:highlight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2663-222D-4907-871C-6D3055DB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40" y="1896036"/>
            <a:ext cx="10881001" cy="4023360"/>
          </a:xfrm>
        </p:spPr>
        <p:txBody>
          <a:bodyPr>
            <a:normAutofit/>
          </a:bodyPr>
          <a:lstStyle/>
          <a:p>
            <a:r>
              <a:rPr lang="en-US" sz="1600" b="1" spc="-65" dirty="0">
                <a:highlight>
                  <a:srgbClr val="FFFF00"/>
                </a:highlight>
                <a:latin typeface="Tahoma"/>
                <a:cs typeface="Tahoma"/>
              </a:rPr>
              <a:t>Rewarding</a:t>
            </a:r>
            <a:r>
              <a:rPr lang="en-US" sz="1600" b="1" spc="-70" dirty="0">
                <a:highlight>
                  <a:srgbClr val="FFFF00"/>
                </a:highlight>
                <a:latin typeface="Tahoma"/>
                <a:cs typeface="Tahoma"/>
              </a:rPr>
              <a:t> the</a:t>
            </a:r>
            <a:r>
              <a:rPr lang="en-US" sz="16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600" b="1" spc="-95" dirty="0">
                <a:highlight>
                  <a:srgbClr val="FFFF00"/>
                </a:highlight>
                <a:latin typeface="Tahoma"/>
                <a:cs typeface="Tahoma"/>
              </a:rPr>
              <a:t>most</a:t>
            </a:r>
            <a:r>
              <a:rPr lang="en-US" sz="1600" b="1" spc="-5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600" b="1" spc="-25" dirty="0">
                <a:highlight>
                  <a:srgbClr val="FFFF00"/>
                </a:highlight>
                <a:latin typeface="Tahoma"/>
                <a:cs typeface="Tahoma"/>
              </a:rPr>
              <a:t>Loyal</a:t>
            </a:r>
            <a:r>
              <a:rPr lang="en-US" sz="1600" b="1" spc="-5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600" b="1" spc="-10" dirty="0">
                <a:highlight>
                  <a:srgbClr val="FFFF00"/>
                </a:highlight>
                <a:latin typeface="Tahoma"/>
                <a:cs typeface="Tahoma"/>
              </a:rPr>
              <a:t>users: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dirty="0">
                <a:latin typeface="Arial MT"/>
                <a:cs typeface="Arial MT"/>
              </a:rPr>
              <a:t>People </a:t>
            </a:r>
            <a:r>
              <a:rPr lang="en-US" sz="1600" spc="75" dirty="0">
                <a:latin typeface="Arial MT"/>
                <a:cs typeface="Arial MT"/>
              </a:rPr>
              <a:t>who</a:t>
            </a:r>
            <a:r>
              <a:rPr lang="en-US" sz="1600" spc="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have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been</a:t>
            </a:r>
            <a:r>
              <a:rPr lang="en-US" sz="1600" spc="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using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the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50" dirty="0">
                <a:latin typeface="Arial MT"/>
                <a:cs typeface="Arial MT"/>
              </a:rPr>
              <a:t>platform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for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25" dirty="0">
                <a:latin typeface="Arial MT"/>
                <a:cs typeface="Arial MT"/>
              </a:rPr>
              <a:t>the </a:t>
            </a:r>
            <a:r>
              <a:rPr lang="en-US" sz="1600" dirty="0">
                <a:latin typeface="Arial MT"/>
                <a:cs typeface="Arial MT"/>
              </a:rPr>
              <a:t>longest</a:t>
            </a:r>
            <a:r>
              <a:rPr lang="en-US" sz="1600" spc="9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time. (Top</a:t>
            </a:r>
            <a:r>
              <a:rPr lang="en-US" sz="1600" spc="75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5 </a:t>
            </a:r>
            <a:r>
              <a:rPr lang="en-US" sz="1600" dirty="0">
                <a:latin typeface="Arial MT"/>
                <a:cs typeface="Arial MT"/>
              </a:rPr>
              <a:t>oldest</a:t>
            </a:r>
            <a:r>
              <a:rPr lang="en-US" sz="1600" spc="9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Instagram</a:t>
            </a:r>
            <a:r>
              <a:rPr lang="en-US" sz="1600" spc="5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users)</a:t>
            </a:r>
            <a:endParaRPr lang="en-US" sz="1600" dirty="0">
              <a:latin typeface="Arial MT"/>
              <a:cs typeface="Arial MT"/>
            </a:endParaRPr>
          </a:p>
          <a:p>
            <a:endParaRPr lang="en-US" sz="16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0" dirty="0">
                <a:latin typeface="Verdana"/>
                <a:cs typeface="Verdana"/>
              </a:rPr>
              <a:t>To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find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most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loyal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95" dirty="0">
                <a:latin typeface="Verdana"/>
                <a:cs typeface="Verdana"/>
              </a:rPr>
              <a:t>i.e.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top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70" dirty="0">
                <a:latin typeface="Verdana"/>
                <a:cs typeface="Verdana"/>
              </a:rPr>
              <a:t>5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oldest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145" dirty="0">
                <a:latin typeface="Verdana"/>
                <a:cs typeface="Verdana"/>
              </a:rPr>
              <a:t>users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Instagram:</a:t>
            </a:r>
            <a:endParaRPr lang="en-US" sz="16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110" dirty="0">
                <a:latin typeface="Verdana"/>
                <a:cs typeface="Verdana"/>
              </a:rPr>
              <a:t>will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use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70" dirty="0">
                <a:latin typeface="Verdana"/>
                <a:cs typeface="Verdana"/>
              </a:rPr>
              <a:t>data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from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b="1" spc="-100" dirty="0">
                <a:latin typeface="Tahoma"/>
                <a:cs typeface="Tahoma"/>
              </a:rPr>
              <a:t>user’s</a:t>
            </a:r>
            <a:r>
              <a:rPr lang="en-US" sz="1600" b="1" spc="-4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by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selecting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b="1" spc="-35" dirty="0">
                <a:latin typeface="Tahoma"/>
                <a:cs typeface="Tahoma"/>
              </a:rPr>
              <a:t>username</a:t>
            </a:r>
            <a:r>
              <a:rPr lang="en-US" sz="1600" b="1" spc="-45" dirty="0">
                <a:latin typeface="Tahoma"/>
                <a:cs typeface="Tahoma"/>
              </a:rPr>
              <a:t> </a:t>
            </a:r>
            <a:r>
              <a:rPr lang="en-US" sz="1600" spc="30" dirty="0">
                <a:latin typeface="Verdana"/>
                <a:cs typeface="Verdana"/>
              </a:rPr>
              <a:t>and</a:t>
            </a:r>
            <a:endParaRPr lang="en-US" sz="16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lang="en-US" sz="1600" b="1" spc="-30" dirty="0" err="1">
                <a:latin typeface="Tahoma"/>
                <a:cs typeface="Tahoma"/>
              </a:rPr>
              <a:t>created_at</a:t>
            </a:r>
            <a:r>
              <a:rPr lang="en-US" sz="1600" b="1" spc="-3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columns.</a:t>
            </a:r>
            <a:endParaRPr lang="en-US" sz="16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lang="en-US" sz="1600" spc="-105" dirty="0">
                <a:latin typeface="Verdana"/>
                <a:cs typeface="Verdana"/>
              </a:rPr>
              <a:t>Then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using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b="1" spc="-50" dirty="0">
                <a:latin typeface="Tahoma"/>
                <a:cs typeface="Tahoma"/>
              </a:rPr>
              <a:t>order</a:t>
            </a:r>
            <a:r>
              <a:rPr lang="en-US" sz="1600" b="1" spc="-25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by</a:t>
            </a:r>
            <a:r>
              <a:rPr lang="en-US" sz="1600" b="1" spc="-5" dirty="0">
                <a:latin typeface="Tahoma"/>
                <a:cs typeface="Tahom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105" dirty="0">
                <a:latin typeface="Verdana"/>
                <a:cs typeface="Verdana"/>
              </a:rPr>
              <a:t>will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35" dirty="0">
                <a:latin typeface="Verdana"/>
                <a:cs typeface="Verdana"/>
              </a:rPr>
              <a:t>order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35" dirty="0">
                <a:latin typeface="Verdana"/>
                <a:cs typeface="Verdana"/>
              </a:rPr>
              <a:t>desired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output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by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sorting</a:t>
            </a:r>
            <a:endParaRPr lang="en-US" sz="16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lang="en-US" sz="1600" spc="-85" dirty="0">
                <a:latin typeface="Verdana"/>
                <a:cs typeface="Verdana"/>
              </a:rPr>
              <a:t>with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b="1" spc="-30" dirty="0" err="1">
                <a:latin typeface="Tahoma"/>
                <a:cs typeface="Tahoma"/>
              </a:rPr>
              <a:t>created_at</a:t>
            </a:r>
            <a:r>
              <a:rPr lang="en-US" sz="1600" b="1" spc="-4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column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in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ascending</a:t>
            </a:r>
            <a:r>
              <a:rPr lang="en-US" sz="1600" b="1" spc="-40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order.</a:t>
            </a:r>
            <a:endParaRPr lang="en-US" sz="1600" dirty="0">
              <a:latin typeface="Verdana"/>
              <a:cs typeface="Verdana"/>
            </a:endParaRPr>
          </a:p>
          <a:p>
            <a:pPr marL="355600" marR="26797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US" sz="1600" spc="-105" dirty="0">
                <a:latin typeface="Verdana"/>
                <a:cs typeface="Verdana"/>
              </a:rPr>
              <a:t>the output will be displayed for the top 5 oldest Instagram users using the limit function</a:t>
            </a:r>
            <a:r>
              <a:rPr lang="en-US" sz="1600" spc="-10" dirty="0">
                <a:latin typeface="Verdana"/>
                <a:cs typeface="Verdana"/>
              </a:rPr>
              <a:t>.</a:t>
            </a:r>
            <a:endParaRPr lang="en-US" sz="1600" dirty="0">
              <a:latin typeface="Verdana"/>
              <a:cs typeface="Verdana"/>
            </a:endParaRPr>
          </a:p>
          <a:p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endParaRPr lang="en-US" sz="16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IN" sz="16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4799C4-07F4-4795-9C29-C242BFD1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40" y="938604"/>
            <a:ext cx="2176460" cy="549537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A1142521-862A-492C-BD6B-544594A44E73}"/>
              </a:ext>
            </a:extLst>
          </p:cNvPr>
          <p:cNvSpPr txBox="1"/>
          <p:nvPr/>
        </p:nvSpPr>
        <p:spPr>
          <a:xfrm>
            <a:off x="1155551" y="5772095"/>
            <a:ext cx="8113956" cy="984885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10" dirty="0">
                <a:latin typeface="Tahoma"/>
                <a:cs typeface="Tahoma"/>
              </a:rPr>
              <a:t>select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30" dirty="0">
                <a:latin typeface="Tahoma"/>
                <a:cs typeface="Tahoma"/>
              </a:rPr>
              <a:t>username,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created_at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spc="-100" dirty="0">
                <a:latin typeface="Tahoma"/>
                <a:cs typeface="Tahoma"/>
              </a:rPr>
              <a:t>from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users</a:t>
            </a:r>
            <a:endParaRPr sz="1600" dirty="0">
              <a:latin typeface="Tahoma"/>
              <a:cs typeface="Tahoma"/>
            </a:endParaRPr>
          </a:p>
          <a:p>
            <a:pPr marL="91440" marR="5774690">
              <a:lnSpc>
                <a:spcPct val="100000"/>
              </a:lnSpc>
              <a:spcBef>
                <a:spcPts val="5"/>
              </a:spcBef>
            </a:pPr>
            <a:r>
              <a:rPr sz="1600" b="1" spc="-40" dirty="0">
                <a:latin typeface="Tahoma"/>
                <a:cs typeface="Tahoma"/>
              </a:rPr>
              <a:t>order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30" dirty="0">
                <a:latin typeface="Tahoma"/>
                <a:cs typeface="Tahoma"/>
              </a:rPr>
              <a:t>created_at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ASC </a:t>
            </a:r>
            <a:r>
              <a:rPr sz="1600" b="1" spc="-120" dirty="0">
                <a:latin typeface="Tahoma"/>
                <a:cs typeface="Tahoma"/>
              </a:rPr>
              <a:t>limit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5;</a:t>
            </a:r>
            <a:endParaRPr lang="en-US" sz="1600" b="1" spc="-25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692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A956131-CC07-4141-A41F-4A02FB96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91" y="954311"/>
            <a:ext cx="2319897" cy="561694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D52D-F607-4095-AA1C-9DF7FAEC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spc="-65" dirty="0">
                <a:highlight>
                  <a:srgbClr val="FFFF00"/>
                </a:highlight>
                <a:latin typeface="Tahoma"/>
                <a:cs typeface="Tahoma"/>
              </a:rPr>
              <a:t>Rewarding</a:t>
            </a:r>
            <a:r>
              <a:rPr lang="en-US" sz="1800" b="1" spc="-70" dirty="0">
                <a:highlight>
                  <a:srgbClr val="FFFF00"/>
                </a:highlight>
                <a:latin typeface="Tahoma"/>
                <a:cs typeface="Tahoma"/>
              </a:rPr>
              <a:t> the</a:t>
            </a:r>
            <a:r>
              <a:rPr lang="en-US" sz="18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b="1" spc="-95" dirty="0">
                <a:highlight>
                  <a:srgbClr val="FFFF00"/>
                </a:highlight>
                <a:latin typeface="Tahoma"/>
                <a:cs typeface="Tahoma"/>
              </a:rPr>
              <a:t>most</a:t>
            </a:r>
            <a:r>
              <a:rPr lang="en-US" sz="1800" b="1" spc="-5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b="1" spc="-25" dirty="0">
                <a:highlight>
                  <a:srgbClr val="FFFF00"/>
                </a:highlight>
                <a:latin typeface="Tahoma"/>
                <a:cs typeface="Tahoma"/>
              </a:rPr>
              <a:t>Loyal</a:t>
            </a:r>
            <a:r>
              <a:rPr lang="en-US" sz="1800" b="1" spc="-5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b="1" spc="-10" dirty="0">
                <a:highlight>
                  <a:srgbClr val="FFFF00"/>
                </a:highlight>
                <a:latin typeface="Tahoma"/>
                <a:cs typeface="Tahoma"/>
              </a:rPr>
              <a:t>users:</a:t>
            </a:r>
            <a:r>
              <a:rPr lang="en-US" sz="1800" b="1" spc="-10" dirty="0">
                <a:latin typeface="Tahoma"/>
                <a:cs typeface="Tahoma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People </a:t>
            </a:r>
            <a:r>
              <a:rPr lang="en-US" sz="1800" spc="75" dirty="0">
                <a:latin typeface="Arial MT"/>
                <a:cs typeface="Arial MT"/>
              </a:rPr>
              <a:t>who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have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been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using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50" dirty="0">
                <a:latin typeface="Arial MT"/>
                <a:cs typeface="Arial MT"/>
              </a:rPr>
              <a:t>platform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25" dirty="0">
                <a:latin typeface="Arial MT"/>
                <a:cs typeface="Arial MT"/>
              </a:rPr>
              <a:t>the </a:t>
            </a:r>
            <a:r>
              <a:rPr lang="en-US" sz="1800" dirty="0">
                <a:latin typeface="Arial MT"/>
                <a:cs typeface="Arial MT"/>
              </a:rPr>
              <a:t>longest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time. (Top</a:t>
            </a:r>
            <a:r>
              <a:rPr lang="en-US" sz="1800" spc="75" dirty="0">
                <a:latin typeface="Arial MT"/>
                <a:cs typeface="Arial MT"/>
              </a:rPr>
              <a:t> </a:t>
            </a:r>
            <a:r>
              <a:rPr lang="en-US" sz="1800" spc="80" dirty="0">
                <a:latin typeface="Arial MT"/>
                <a:cs typeface="Arial MT"/>
              </a:rPr>
              <a:t>5 </a:t>
            </a:r>
            <a:r>
              <a:rPr lang="en-US" sz="1800" dirty="0">
                <a:latin typeface="Arial MT"/>
                <a:cs typeface="Arial MT"/>
              </a:rPr>
              <a:t>oldest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Instagram</a:t>
            </a:r>
            <a:r>
              <a:rPr lang="en-US" sz="1800" spc="5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users)</a:t>
            </a:r>
            <a:endParaRPr lang="en-US" sz="1800" dirty="0">
              <a:latin typeface="Arial MT"/>
              <a:cs typeface="Arial MT"/>
            </a:endParaRPr>
          </a:p>
          <a:p>
            <a:r>
              <a:rPr lang="en-IN" sz="2000" b="1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US" sz="20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IN" sz="20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14D04-A00C-47A7-93C5-E879A159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58684"/>
              </p:ext>
            </p:extLst>
          </p:nvPr>
        </p:nvGraphicFramePr>
        <p:xfrm>
          <a:off x="1323787" y="3429000"/>
          <a:ext cx="8128000" cy="288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58924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1304427"/>
                    </a:ext>
                  </a:extLst>
                </a:gridCol>
              </a:tblGrid>
              <a:tr h="4097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29" dirty="0">
                          <a:latin typeface="Calibri"/>
                          <a:cs typeface="Calibri"/>
                        </a:rPr>
                        <a:t>username</a:t>
                      </a:r>
                      <a:endParaRPr sz="2250" dirty="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29" dirty="0">
                          <a:latin typeface="Calibri"/>
                          <a:cs typeface="Calibri"/>
                        </a:rPr>
                        <a:t>created_at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582329808"/>
                  </a:ext>
                </a:extLst>
              </a:tr>
              <a:tr h="4097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29" dirty="0">
                          <a:latin typeface="Calibri"/>
                          <a:cs typeface="Calibri"/>
                        </a:rPr>
                        <a:t>Darby_Herzog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06-05-</a:t>
                      </a:r>
                      <a:r>
                        <a:rPr sz="2250" spc="250" dirty="0">
                          <a:latin typeface="Calibri"/>
                          <a:cs typeface="Calibri"/>
                        </a:rPr>
                        <a:t>2016</a:t>
                      </a:r>
                      <a:r>
                        <a:rPr sz="22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spc="215" dirty="0">
                          <a:latin typeface="Calibri"/>
                          <a:cs typeface="Calibri"/>
                        </a:rPr>
                        <a:t>00:14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625167157"/>
                  </a:ext>
                </a:extLst>
              </a:tr>
              <a:tr h="4097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04" dirty="0">
                          <a:latin typeface="Calibri"/>
                          <a:cs typeface="Calibri"/>
                        </a:rPr>
                        <a:t>Emilio_Bernier52</a:t>
                      </a:r>
                      <a:endParaRPr sz="2250" dirty="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06-05-</a:t>
                      </a:r>
                      <a:r>
                        <a:rPr sz="2250" spc="250" dirty="0">
                          <a:latin typeface="Calibri"/>
                          <a:cs typeface="Calibri"/>
                        </a:rPr>
                        <a:t>2016</a:t>
                      </a:r>
                      <a:r>
                        <a:rPr sz="22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spc="215" dirty="0">
                          <a:latin typeface="Calibri"/>
                          <a:cs typeface="Calibri"/>
                        </a:rPr>
                        <a:t>13:04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251976399"/>
                  </a:ext>
                </a:extLst>
              </a:tr>
              <a:tr h="4097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20" dirty="0">
                          <a:latin typeface="Calibri"/>
                          <a:cs typeface="Calibri"/>
                        </a:rPr>
                        <a:t>Elenor88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08-05-</a:t>
                      </a:r>
                      <a:r>
                        <a:rPr sz="2250" spc="250" dirty="0">
                          <a:latin typeface="Calibri"/>
                          <a:cs typeface="Calibri"/>
                        </a:rPr>
                        <a:t>2016</a:t>
                      </a:r>
                      <a:r>
                        <a:rPr sz="22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spc="215" dirty="0">
                          <a:latin typeface="Calibri"/>
                          <a:cs typeface="Calibri"/>
                        </a:rPr>
                        <a:t>01:30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799081208"/>
                  </a:ext>
                </a:extLst>
              </a:tr>
              <a:tr h="4097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Nicole71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09-05-</a:t>
                      </a:r>
                      <a:r>
                        <a:rPr sz="2250" spc="250" dirty="0">
                          <a:latin typeface="Calibri"/>
                          <a:cs typeface="Calibri"/>
                        </a:rPr>
                        <a:t>2016</a:t>
                      </a:r>
                      <a:r>
                        <a:rPr sz="22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spc="215" dirty="0">
                          <a:latin typeface="Calibri"/>
                          <a:cs typeface="Calibri"/>
                        </a:rPr>
                        <a:t>17:30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398761813"/>
                  </a:ext>
                </a:extLst>
              </a:tr>
              <a:tr h="4104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50" spc="229" dirty="0">
                          <a:latin typeface="Calibri"/>
                          <a:cs typeface="Calibri"/>
                        </a:rPr>
                        <a:t>Jordyn.Jacobson2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50" spc="240" dirty="0">
                          <a:latin typeface="Calibri"/>
                          <a:cs typeface="Calibri"/>
                        </a:rPr>
                        <a:t>14-05-</a:t>
                      </a:r>
                      <a:r>
                        <a:rPr sz="2250" spc="250" dirty="0">
                          <a:latin typeface="Calibri"/>
                          <a:cs typeface="Calibri"/>
                        </a:rPr>
                        <a:t>2016</a:t>
                      </a:r>
                      <a:r>
                        <a:rPr sz="22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spc="215" dirty="0">
                          <a:latin typeface="Calibri"/>
                          <a:cs typeface="Calibri"/>
                        </a:rPr>
                        <a:t>07:56</a:t>
                      </a:r>
                      <a:endParaRPr sz="2250" dirty="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2880203177"/>
                  </a:ext>
                </a:extLst>
              </a:tr>
              <a:tr h="4252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1FC-0593-496C-8911-232DCC89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32" y="1172647"/>
            <a:ext cx="9720073" cy="4023360"/>
          </a:xfrm>
        </p:spPr>
        <p:txBody>
          <a:bodyPr>
            <a:normAutofit/>
          </a:bodyPr>
          <a:lstStyle/>
          <a:p>
            <a:r>
              <a:rPr lang="en-US" sz="1600" b="1" spc="-35" dirty="0">
                <a:highlight>
                  <a:srgbClr val="FFFF00"/>
                </a:highlight>
                <a:latin typeface="Arial"/>
                <a:cs typeface="Arial"/>
              </a:rPr>
              <a:t>Remind</a:t>
            </a:r>
            <a:r>
              <a:rPr lang="en-US" sz="16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600" b="1" spc="-60" dirty="0">
                <a:highlight>
                  <a:srgbClr val="FFFF00"/>
                </a:highlight>
                <a:latin typeface="Tahoma"/>
                <a:cs typeface="Tahoma"/>
              </a:rPr>
              <a:t>Inactive</a:t>
            </a:r>
            <a:r>
              <a:rPr lang="en-US" sz="1600" b="1" spc="-5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600" b="1" spc="-40" dirty="0">
                <a:highlight>
                  <a:srgbClr val="FFFF00"/>
                </a:highlight>
                <a:latin typeface="Arial"/>
                <a:cs typeface="Arial"/>
              </a:rPr>
              <a:t>Users</a:t>
            </a:r>
            <a:r>
              <a:rPr lang="en-US" sz="1600" b="1" spc="-3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Arial"/>
                <a:cs typeface="Arial"/>
              </a:rPr>
              <a:t>to</a:t>
            </a:r>
            <a:r>
              <a:rPr lang="en-US" sz="1600" b="1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Arial"/>
                <a:cs typeface="Arial"/>
              </a:rPr>
              <a:t>Start</a:t>
            </a:r>
            <a:r>
              <a:rPr lang="en-US" sz="1600" b="1" spc="-4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600" b="1" spc="-10" dirty="0">
                <a:highlight>
                  <a:srgbClr val="FFFF00"/>
                </a:highlight>
                <a:latin typeface="Arial"/>
                <a:cs typeface="Arial"/>
              </a:rPr>
              <a:t>Posting: </a:t>
            </a:r>
            <a:r>
              <a:rPr lang="en-US" sz="1600" dirty="0">
                <a:latin typeface="Arial MT"/>
                <a:cs typeface="Arial MT"/>
              </a:rPr>
              <a:t>Remind</a:t>
            </a:r>
            <a:r>
              <a:rPr lang="en-US" sz="1600" spc="-7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Inactive</a:t>
            </a:r>
            <a:r>
              <a:rPr lang="en-US" sz="1600" spc="-8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users</a:t>
            </a:r>
            <a:r>
              <a:rPr lang="en-US" sz="1600" spc="-65" dirty="0">
                <a:latin typeface="Arial MT"/>
                <a:cs typeface="Arial MT"/>
              </a:rPr>
              <a:t> </a:t>
            </a:r>
            <a:r>
              <a:rPr lang="en-US" sz="1600" spc="65" dirty="0">
                <a:latin typeface="Arial MT"/>
                <a:cs typeface="Arial MT"/>
              </a:rPr>
              <a:t>to</a:t>
            </a:r>
            <a:r>
              <a:rPr lang="en-US" sz="1600" spc="-75" dirty="0">
                <a:latin typeface="Arial MT"/>
                <a:cs typeface="Arial MT"/>
              </a:rPr>
              <a:t> </a:t>
            </a:r>
            <a:r>
              <a:rPr lang="en-US" sz="1600" spc="-20" dirty="0">
                <a:latin typeface="Arial MT"/>
                <a:cs typeface="Arial MT"/>
              </a:rPr>
              <a:t>Start </a:t>
            </a:r>
            <a:r>
              <a:rPr lang="en-US" sz="1600" dirty="0">
                <a:latin typeface="Arial MT"/>
                <a:cs typeface="Arial MT"/>
              </a:rPr>
              <a:t>Posting(Users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who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never posted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50" dirty="0">
                <a:latin typeface="Arial MT"/>
                <a:cs typeface="Arial MT"/>
              </a:rPr>
              <a:t>a </a:t>
            </a:r>
            <a:r>
              <a:rPr lang="en-US" sz="1600" dirty="0">
                <a:latin typeface="Arial MT"/>
                <a:cs typeface="Arial MT"/>
              </a:rPr>
              <a:t>single</a:t>
            </a:r>
            <a:r>
              <a:rPr lang="en-US" sz="1600" spc="6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photo</a:t>
            </a:r>
            <a:r>
              <a:rPr lang="en-US" sz="1600" spc="6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on</a:t>
            </a:r>
            <a:r>
              <a:rPr lang="en-US" sz="1600" spc="6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Instagram)</a:t>
            </a:r>
            <a:endParaRPr lang="en-US"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700" spc="-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spc="-150" dirty="0">
                <a:latin typeface="Verdana"/>
                <a:cs typeface="Verdana"/>
              </a:rPr>
              <a:t>To</a:t>
            </a:r>
            <a:r>
              <a:rPr lang="en-US" sz="1700" spc="-125" dirty="0">
                <a:latin typeface="Verdana"/>
                <a:cs typeface="Verdana"/>
              </a:rPr>
              <a:t> </a:t>
            </a:r>
            <a:r>
              <a:rPr lang="en-US" sz="1700" spc="-70" dirty="0">
                <a:latin typeface="Verdana"/>
                <a:cs typeface="Verdana"/>
              </a:rPr>
              <a:t>Find</a:t>
            </a:r>
            <a:r>
              <a:rPr lang="en-US" sz="1700" spc="-120" dirty="0">
                <a:latin typeface="Verdana"/>
                <a:cs typeface="Verdana"/>
              </a:rPr>
              <a:t> </a:t>
            </a:r>
            <a:r>
              <a:rPr lang="en-US" sz="1700" spc="-25" dirty="0">
                <a:latin typeface="Verdana"/>
                <a:cs typeface="Verdana"/>
              </a:rPr>
              <a:t>the</a:t>
            </a:r>
            <a:r>
              <a:rPr lang="en-US" sz="1700" spc="-100" dirty="0">
                <a:latin typeface="Verdana"/>
                <a:cs typeface="Verdana"/>
              </a:rPr>
              <a:t> </a:t>
            </a:r>
            <a:r>
              <a:rPr lang="en-US" sz="1700" spc="-80" dirty="0">
                <a:latin typeface="Verdana"/>
                <a:cs typeface="Verdana"/>
              </a:rPr>
              <a:t>most</a:t>
            </a:r>
            <a:r>
              <a:rPr lang="en-US" sz="1700" spc="-12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inactive</a:t>
            </a:r>
            <a:r>
              <a:rPr lang="en-US" sz="1700" spc="-145" dirty="0">
                <a:latin typeface="Verdana"/>
                <a:cs typeface="Verdana"/>
              </a:rPr>
              <a:t> </a:t>
            </a:r>
            <a:r>
              <a:rPr lang="en-US" sz="1700" spc="-140" dirty="0">
                <a:latin typeface="Verdana"/>
                <a:cs typeface="Verdana"/>
              </a:rPr>
              <a:t>users</a:t>
            </a:r>
            <a:r>
              <a:rPr lang="en-US" sz="1700" spc="-110" dirty="0">
                <a:latin typeface="Verdana"/>
                <a:cs typeface="Verdana"/>
              </a:rPr>
              <a:t> </a:t>
            </a:r>
            <a:r>
              <a:rPr lang="en-US" sz="1700" spc="-95" dirty="0">
                <a:latin typeface="Verdana"/>
                <a:cs typeface="Verdana"/>
              </a:rPr>
              <a:t>i.e.</a:t>
            </a:r>
            <a:r>
              <a:rPr lang="en-US" sz="1700" spc="-110" dirty="0">
                <a:latin typeface="Verdana"/>
                <a:cs typeface="Verdan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the</a:t>
            </a:r>
            <a:r>
              <a:rPr lang="en-US" sz="1700" spc="-85" dirty="0">
                <a:latin typeface="Verdana"/>
                <a:cs typeface="Verdana"/>
              </a:rPr>
              <a:t> </a:t>
            </a:r>
            <a:r>
              <a:rPr lang="en-US" sz="1700" spc="-140" dirty="0">
                <a:latin typeface="Verdana"/>
                <a:cs typeface="Verdana"/>
              </a:rPr>
              <a:t>users</a:t>
            </a:r>
            <a:r>
              <a:rPr lang="en-US" sz="1700" spc="-11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who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have</a:t>
            </a:r>
            <a:r>
              <a:rPr lang="en-US" sz="1700" spc="-140" dirty="0">
                <a:latin typeface="Verdana"/>
                <a:cs typeface="Verdana"/>
              </a:rPr>
              <a:t> </a:t>
            </a:r>
            <a:r>
              <a:rPr lang="en-US" sz="1700" spc="-35" dirty="0">
                <a:latin typeface="Verdana"/>
                <a:cs typeface="Verdana"/>
              </a:rPr>
              <a:t>never</a:t>
            </a:r>
            <a:r>
              <a:rPr lang="en-US" sz="1700" spc="-10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posted</a:t>
            </a:r>
            <a:r>
              <a:rPr lang="en-US" sz="1700" spc="-85" dirty="0">
                <a:latin typeface="Verdana"/>
                <a:cs typeface="Verdana"/>
              </a:rPr>
              <a:t> </a:t>
            </a:r>
            <a:r>
              <a:rPr lang="en-US" sz="1700" spc="100" dirty="0">
                <a:latin typeface="Verdana"/>
                <a:cs typeface="Verdana"/>
              </a:rPr>
              <a:t>a</a:t>
            </a:r>
            <a:endParaRPr lang="en-US"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1700" spc="-75" dirty="0">
                <a:latin typeface="Verdana"/>
                <a:cs typeface="Verdana"/>
              </a:rPr>
              <a:t>Single</a:t>
            </a:r>
            <a:r>
              <a:rPr lang="en-US" sz="1700" spc="-10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photo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on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Instagram:</a:t>
            </a:r>
            <a:endParaRPr lang="en-US" sz="17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700" dirty="0">
                <a:latin typeface="Verdana"/>
                <a:cs typeface="Verdana"/>
              </a:rPr>
              <a:t>We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110" dirty="0">
                <a:latin typeface="Verdana"/>
                <a:cs typeface="Verdana"/>
              </a:rPr>
              <a:t>will</a:t>
            </a:r>
            <a:r>
              <a:rPr lang="en-US" sz="1700" spc="-100" dirty="0">
                <a:latin typeface="Verdana"/>
                <a:cs typeface="Verdana"/>
              </a:rPr>
              <a:t> </a:t>
            </a:r>
            <a:r>
              <a:rPr lang="en-US" sz="1700" spc="-165" dirty="0">
                <a:latin typeface="Verdana"/>
                <a:cs typeface="Verdana"/>
              </a:rPr>
              <a:t>first</a:t>
            </a:r>
            <a:r>
              <a:rPr lang="en-US" sz="1700" spc="-145" dirty="0">
                <a:latin typeface="Verdana"/>
                <a:cs typeface="Verdan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select</a:t>
            </a:r>
            <a:r>
              <a:rPr lang="en-US" sz="1700" spc="-110" dirty="0">
                <a:latin typeface="Verdana"/>
                <a:cs typeface="Verdana"/>
              </a:rPr>
              <a:t> the </a:t>
            </a:r>
            <a:r>
              <a:rPr lang="en-US" sz="1700" b="1" spc="-35" dirty="0">
                <a:latin typeface="Tahoma"/>
                <a:cs typeface="Tahoma"/>
              </a:rPr>
              <a:t>username</a:t>
            </a:r>
            <a:r>
              <a:rPr lang="en-US" sz="1700" b="1" spc="-50" dirty="0">
                <a:latin typeface="Tahoma"/>
                <a:cs typeface="Tahoma"/>
              </a:rPr>
              <a:t> </a:t>
            </a:r>
            <a:r>
              <a:rPr lang="en-US" sz="1700" dirty="0">
                <a:latin typeface="Verdana"/>
                <a:cs typeface="Verdana"/>
              </a:rPr>
              <a:t>column</a:t>
            </a:r>
            <a:r>
              <a:rPr lang="en-US" sz="1700" spc="-125" dirty="0">
                <a:latin typeface="Verdana"/>
                <a:cs typeface="Verdana"/>
              </a:rPr>
              <a:t> </a:t>
            </a:r>
            <a:r>
              <a:rPr lang="en-US" sz="1700" spc="-75" dirty="0">
                <a:latin typeface="Verdana"/>
                <a:cs typeface="Verdana"/>
              </a:rPr>
              <a:t>from</a:t>
            </a:r>
            <a:r>
              <a:rPr lang="en-US" sz="1700" spc="-120" dirty="0">
                <a:latin typeface="Verdana"/>
                <a:cs typeface="Verdana"/>
              </a:rPr>
              <a:t> </a:t>
            </a:r>
            <a:r>
              <a:rPr lang="en-US" sz="1700" spc="-30" dirty="0">
                <a:latin typeface="Verdana"/>
                <a:cs typeface="Verdana"/>
              </a:rPr>
              <a:t>the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b="1" spc="-105" dirty="0">
                <a:latin typeface="Tahoma"/>
                <a:cs typeface="Tahoma"/>
              </a:rPr>
              <a:t>user’s</a:t>
            </a:r>
            <a:r>
              <a:rPr lang="en-US" sz="1700" b="1" spc="-40" dirty="0">
                <a:latin typeface="Tahoma"/>
                <a:cs typeface="Tahom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table.</a:t>
            </a:r>
            <a:endParaRPr lang="en-US" sz="17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700" spc="-105" dirty="0">
                <a:latin typeface="Verdana"/>
                <a:cs typeface="Verdana"/>
              </a:rPr>
              <a:t>Then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we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spc="-110" dirty="0">
                <a:latin typeface="Verdana"/>
                <a:cs typeface="Verdana"/>
              </a:rPr>
              <a:t>will</a:t>
            </a:r>
            <a:r>
              <a:rPr lang="en-US" sz="1700" spc="-105" dirty="0">
                <a:latin typeface="Verdana"/>
                <a:cs typeface="Verdana"/>
              </a:rPr>
              <a:t> </a:t>
            </a:r>
            <a:r>
              <a:rPr lang="en-US" sz="1700" b="1" spc="-110" dirty="0" err="1">
                <a:latin typeface="Tahoma"/>
                <a:cs typeface="Tahoma"/>
              </a:rPr>
              <a:t>left</a:t>
            </a:r>
            <a:r>
              <a:rPr lang="en-US" sz="1700" b="1" spc="-90" dirty="0" err="1">
                <a:latin typeface="Tahoma"/>
                <a:cs typeface="Tahoma"/>
              </a:rPr>
              <a:t>join</a:t>
            </a:r>
            <a:r>
              <a:rPr lang="en-US" sz="1700" b="1" spc="-25" dirty="0">
                <a:latin typeface="Tahoma"/>
                <a:cs typeface="Tahoma"/>
              </a:rPr>
              <a:t> the </a:t>
            </a:r>
            <a:r>
              <a:rPr lang="en-US" sz="1700" b="1" spc="-55" dirty="0">
                <a:latin typeface="Tahoma"/>
                <a:cs typeface="Tahoma"/>
              </a:rPr>
              <a:t>photos</a:t>
            </a:r>
            <a:r>
              <a:rPr lang="en-US" sz="1700" b="1" spc="-30" dirty="0">
                <a:latin typeface="Tahoma"/>
                <a:cs typeface="Tahoma"/>
              </a:rPr>
              <a:t> </a:t>
            </a:r>
            <a:r>
              <a:rPr lang="en-US" sz="1700" dirty="0">
                <a:latin typeface="Verdana"/>
                <a:cs typeface="Verdana"/>
              </a:rPr>
              <a:t>table</a:t>
            </a:r>
            <a:r>
              <a:rPr lang="en-US" sz="1700" spc="-10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on</a:t>
            </a:r>
            <a:r>
              <a:rPr lang="en-US" sz="1700" spc="-12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the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b="1" spc="-105" dirty="0">
                <a:latin typeface="Tahoma"/>
                <a:cs typeface="Tahoma"/>
              </a:rPr>
              <a:t>user’s</a:t>
            </a:r>
            <a:r>
              <a:rPr lang="en-US" sz="1700" b="1" spc="-30" dirty="0">
                <a:latin typeface="Tahoma"/>
                <a:cs typeface="Tahom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table,</a:t>
            </a:r>
            <a:r>
              <a:rPr lang="en-US" sz="1700" spc="-90" dirty="0">
                <a:latin typeface="Verdana"/>
                <a:cs typeface="Verdana"/>
              </a:rPr>
              <a:t> </a:t>
            </a:r>
            <a:r>
              <a:rPr lang="en-US" sz="1700" b="1" dirty="0">
                <a:latin typeface="Tahoma"/>
                <a:cs typeface="Tahoma"/>
              </a:rPr>
              <a:t>on</a:t>
            </a:r>
            <a:r>
              <a:rPr lang="en-US" sz="1700" b="1" spc="-25" dirty="0">
                <a:latin typeface="Tahoma"/>
                <a:cs typeface="Tahoma"/>
              </a:rPr>
              <a:t> </a:t>
            </a:r>
            <a:r>
              <a:rPr lang="en-US" sz="1700" b="1" spc="-90" dirty="0">
                <a:latin typeface="Tahoma"/>
                <a:cs typeface="Tahoma"/>
              </a:rPr>
              <a:t>users.id</a:t>
            </a:r>
            <a:r>
              <a:rPr lang="en-US" sz="1700" b="1" spc="-30" dirty="0">
                <a:latin typeface="Tahoma"/>
                <a:cs typeface="Tahoma"/>
              </a:rPr>
              <a:t> </a:t>
            </a:r>
            <a:r>
              <a:rPr lang="en-US" sz="1700" b="1" spc="-450" dirty="0">
                <a:latin typeface="Tahoma"/>
                <a:cs typeface="Tahoma"/>
              </a:rPr>
              <a:t>=</a:t>
            </a:r>
            <a:r>
              <a:rPr lang="en-US" sz="1700" b="1" spc="-85" dirty="0">
                <a:latin typeface="Tahoma"/>
                <a:cs typeface="Tahoma"/>
              </a:rPr>
              <a:t> </a:t>
            </a:r>
            <a:r>
              <a:rPr lang="en-US" sz="1700" b="1" spc="-85" dirty="0" err="1">
                <a:latin typeface="Tahoma"/>
                <a:cs typeface="Tahoma"/>
              </a:rPr>
              <a:t>photos.user_id</a:t>
            </a:r>
            <a:r>
              <a:rPr lang="en-US" sz="1700" b="1" spc="-20" dirty="0">
                <a:latin typeface="Tahoma"/>
                <a:cs typeface="Tahoma"/>
              </a:rPr>
              <a:t> </a:t>
            </a:r>
            <a:r>
              <a:rPr lang="en-US" sz="1700" dirty="0">
                <a:latin typeface="Verdana"/>
                <a:cs typeface="Verdana"/>
              </a:rPr>
              <a:t>because of</a:t>
            </a:r>
            <a:r>
              <a:rPr lang="en-US" sz="1700" spc="-4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both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25" dirty="0">
                <a:latin typeface="Verdana"/>
                <a:cs typeface="Verdana"/>
              </a:rPr>
              <a:t>the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spc="-120" dirty="0">
                <a:latin typeface="Verdana"/>
                <a:cs typeface="Verdana"/>
              </a:rPr>
              <a:t>users. id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spc="60" dirty="0">
                <a:latin typeface="Verdana"/>
                <a:cs typeface="Verdana"/>
              </a:rPr>
              <a:t>and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80" dirty="0" err="1">
                <a:latin typeface="Verdana"/>
                <a:cs typeface="Verdana"/>
              </a:rPr>
              <a:t>photos.user_id</a:t>
            </a:r>
            <a:r>
              <a:rPr lang="en-US" sz="1700" spc="-40" dirty="0">
                <a:latin typeface="Verdana"/>
                <a:cs typeface="Verdan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have </a:t>
            </a:r>
            <a:r>
              <a:rPr lang="en-US" sz="1700" dirty="0">
                <a:latin typeface="Verdana"/>
                <a:cs typeface="Verdana"/>
              </a:rPr>
              <a:t>common</a:t>
            </a:r>
            <a:r>
              <a:rPr lang="en-US" sz="1700" spc="-85" dirty="0">
                <a:latin typeface="Verdana"/>
                <a:cs typeface="Verdana"/>
              </a:rPr>
              <a:t> </a:t>
            </a:r>
            <a:r>
              <a:rPr lang="en-US" sz="1700" spc="-25" dirty="0">
                <a:latin typeface="Verdana"/>
                <a:cs typeface="Verdana"/>
              </a:rPr>
              <a:t>contents</a:t>
            </a:r>
            <a:r>
              <a:rPr lang="en-US" sz="1700" spc="-15" dirty="0">
                <a:latin typeface="Verdana"/>
                <a:cs typeface="Verdana"/>
              </a:rPr>
              <a:t> </a:t>
            </a:r>
            <a:r>
              <a:rPr lang="en-US" sz="1700" spc="-85" dirty="0">
                <a:latin typeface="Verdana"/>
                <a:cs typeface="Verdana"/>
              </a:rPr>
              <a:t>in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them.</a:t>
            </a:r>
            <a:endParaRPr lang="en-US" sz="17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700" spc="-105" dirty="0">
                <a:latin typeface="Verdana"/>
                <a:cs typeface="Verdana"/>
              </a:rPr>
              <a:t>Then</a:t>
            </a:r>
            <a:r>
              <a:rPr lang="en-US" sz="1700" spc="-11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we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spc="-105" dirty="0">
                <a:latin typeface="Verdana"/>
                <a:cs typeface="Verdana"/>
              </a:rPr>
              <a:t>will</a:t>
            </a:r>
            <a:r>
              <a:rPr lang="en-US" sz="1700" spc="-130" dirty="0">
                <a:latin typeface="Verdana"/>
                <a:cs typeface="Verdana"/>
              </a:rPr>
              <a:t> </a:t>
            </a:r>
            <a:r>
              <a:rPr lang="en-US" sz="1700" spc="-45" dirty="0">
                <a:latin typeface="Verdana"/>
                <a:cs typeface="Verdana"/>
              </a:rPr>
              <a:t>find</a:t>
            </a:r>
            <a:r>
              <a:rPr lang="en-US" sz="1700" spc="-130" dirty="0">
                <a:latin typeface="Verdana"/>
                <a:cs typeface="Verdana"/>
              </a:rPr>
              <a:t> </a:t>
            </a:r>
            <a:r>
              <a:rPr lang="en-US" sz="1700" spc="-110" dirty="0">
                <a:latin typeface="Verdana"/>
                <a:cs typeface="Verdana"/>
              </a:rPr>
              <a:t>rows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spc="-80" dirty="0">
                <a:latin typeface="Verdana"/>
                <a:cs typeface="Verdana"/>
              </a:rPr>
              <a:t>from</a:t>
            </a:r>
            <a:r>
              <a:rPr lang="en-US" sz="1700" spc="-145" dirty="0">
                <a:latin typeface="Verdana"/>
                <a:cs typeface="Verdan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the</a:t>
            </a:r>
            <a:r>
              <a:rPr lang="en-US" sz="1700" spc="-100" dirty="0">
                <a:latin typeface="Verdana"/>
                <a:cs typeface="Verdana"/>
              </a:rPr>
              <a:t> </a:t>
            </a:r>
            <a:r>
              <a:rPr lang="en-US" sz="1700" spc="-140" dirty="0">
                <a:latin typeface="Verdana"/>
                <a:cs typeface="Verdana"/>
              </a:rPr>
              <a:t>user’s</a:t>
            </a:r>
            <a:r>
              <a:rPr lang="en-US" sz="1700" spc="-114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table</a:t>
            </a:r>
            <a:r>
              <a:rPr lang="en-US" sz="1700" spc="-125" dirty="0">
                <a:latin typeface="Verdana"/>
                <a:cs typeface="Verdana"/>
              </a:rPr>
              <a:t> </a:t>
            </a:r>
            <a:r>
              <a:rPr lang="en-US" sz="1700" spc="-20" dirty="0">
                <a:latin typeface="Verdana"/>
                <a:cs typeface="Verdana"/>
              </a:rPr>
              <a:t>where</a:t>
            </a:r>
            <a:r>
              <a:rPr lang="en-US" sz="1700" spc="-8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the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b="1" spc="-50" dirty="0">
                <a:latin typeface="Tahoma"/>
                <a:cs typeface="Tahoma"/>
              </a:rPr>
              <a:t>photos.id</a:t>
            </a:r>
            <a:r>
              <a:rPr lang="en-US" sz="1700" b="1" spc="-35" dirty="0">
                <a:latin typeface="Tahoma"/>
                <a:cs typeface="Tahoma"/>
              </a:rPr>
              <a:t> </a:t>
            </a:r>
            <a:r>
              <a:rPr lang="en-US" sz="1700" b="1" spc="-325" dirty="0">
                <a:latin typeface="Tahoma"/>
                <a:cs typeface="Tahoma"/>
              </a:rPr>
              <a:t>IS</a:t>
            </a:r>
            <a:endParaRPr lang="en-US" sz="17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700" b="1" spc="-20" dirty="0">
                <a:latin typeface="Tahoma"/>
                <a:cs typeface="Tahoma"/>
              </a:rPr>
              <a:t>NULL</a:t>
            </a:r>
            <a:endParaRPr lang="en-US" sz="1700" dirty="0">
              <a:latin typeface="Tahoma"/>
              <a:cs typeface="Tahoma"/>
            </a:endParaRPr>
          </a:p>
          <a:p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endParaRPr lang="en-US"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A0D3CA-5460-48DD-BE2E-541807BC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32" y="289954"/>
            <a:ext cx="2400580" cy="525836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5897CC-CB0D-4F4F-8802-1052A92382F7}"/>
              </a:ext>
            </a:extLst>
          </p:cNvPr>
          <p:cNvSpPr txBox="1"/>
          <p:nvPr/>
        </p:nvSpPr>
        <p:spPr>
          <a:xfrm>
            <a:off x="1273705" y="5088431"/>
            <a:ext cx="7519670" cy="1661993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3482340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select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username,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users.</a:t>
            </a:r>
            <a:r>
              <a:rPr lang="en-US" sz="1800" b="1" spc="-9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user_id </a:t>
            </a: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users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10" dirty="0">
                <a:latin typeface="Tahoma"/>
                <a:cs typeface="Tahoma"/>
              </a:rPr>
              <a:t>left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join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photos</a:t>
            </a:r>
            <a:endParaRPr sz="1800" dirty="0">
              <a:latin typeface="Tahoma"/>
              <a:cs typeface="Tahoma"/>
            </a:endParaRPr>
          </a:p>
          <a:p>
            <a:pPr marL="92075" marR="4392930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users.id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photos.user_id </a:t>
            </a:r>
            <a:r>
              <a:rPr sz="1800" b="1" spc="-60" dirty="0">
                <a:latin typeface="Tahoma"/>
                <a:cs typeface="Tahoma"/>
              </a:rPr>
              <a:t>where</a:t>
            </a:r>
            <a:r>
              <a:rPr sz="1800" b="1" spc="-50" dirty="0">
                <a:latin typeface="Tahoma"/>
                <a:cs typeface="Tahoma"/>
              </a:rPr>
              <a:t> photos.id </a:t>
            </a:r>
            <a:r>
              <a:rPr sz="1800" b="1" spc="-295" dirty="0">
                <a:latin typeface="Tahoma"/>
                <a:cs typeface="Tahoma"/>
              </a:rPr>
              <a:t>IS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NULL </a:t>
            </a:r>
            <a:r>
              <a:rPr sz="1800" b="1" spc="-40" dirty="0">
                <a:latin typeface="Tahoma"/>
                <a:cs typeface="Tahoma"/>
              </a:rPr>
              <a:t>order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users.id;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94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DDA3-E929-41CB-86EA-1E8AE06A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03" y="1681420"/>
            <a:ext cx="9720073" cy="4023360"/>
          </a:xfrm>
        </p:spPr>
        <p:txBody>
          <a:bodyPr/>
          <a:lstStyle/>
          <a:p>
            <a:r>
              <a:rPr lang="en-US" sz="1800" b="1" spc="-35" dirty="0">
                <a:highlight>
                  <a:srgbClr val="FFFF00"/>
                </a:highlight>
                <a:latin typeface="Arial"/>
                <a:cs typeface="Arial"/>
              </a:rPr>
              <a:t>Remind</a:t>
            </a:r>
            <a:r>
              <a:rPr lang="en-US" sz="18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800" b="1" spc="-60" dirty="0">
                <a:highlight>
                  <a:srgbClr val="FFFF00"/>
                </a:highlight>
                <a:latin typeface="Tahoma"/>
                <a:cs typeface="Tahoma"/>
              </a:rPr>
              <a:t>Inactive</a:t>
            </a:r>
            <a:r>
              <a:rPr lang="en-US" sz="1800" b="1" spc="-5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b="1" spc="-40" dirty="0">
                <a:highlight>
                  <a:srgbClr val="FFFF00"/>
                </a:highlight>
                <a:latin typeface="Arial"/>
                <a:cs typeface="Arial"/>
              </a:rPr>
              <a:t>Users</a:t>
            </a:r>
            <a:r>
              <a:rPr lang="en-US" sz="1800" b="1" spc="-3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Arial"/>
                <a:cs typeface="Arial"/>
              </a:rPr>
              <a:t>to</a:t>
            </a:r>
            <a:r>
              <a:rPr lang="en-US" sz="1800" b="1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Arial"/>
                <a:cs typeface="Arial"/>
              </a:rPr>
              <a:t>Start</a:t>
            </a:r>
            <a:r>
              <a:rPr lang="en-US" sz="1800" b="1" spc="-4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800" b="1" spc="-10" dirty="0">
                <a:highlight>
                  <a:srgbClr val="FFFF00"/>
                </a:highlight>
                <a:latin typeface="Arial"/>
                <a:cs typeface="Arial"/>
              </a:rPr>
              <a:t>Posting: </a:t>
            </a:r>
            <a:r>
              <a:rPr lang="en-US" sz="1800" dirty="0">
                <a:latin typeface="Arial MT"/>
                <a:cs typeface="Arial MT"/>
              </a:rPr>
              <a:t>Remind</a:t>
            </a:r>
            <a:r>
              <a:rPr lang="en-US" sz="1800" spc="-7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Inactive</a:t>
            </a:r>
            <a:r>
              <a:rPr lang="en-US" sz="1800" spc="-8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users</a:t>
            </a:r>
            <a:r>
              <a:rPr lang="en-US" sz="1800" spc="-65" dirty="0">
                <a:latin typeface="Arial MT"/>
                <a:cs typeface="Arial MT"/>
              </a:rPr>
              <a:t> </a:t>
            </a:r>
            <a:r>
              <a:rPr lang="en-US" sz="1800" spc="65" dirty="0">
                <a:latin typeface="Arial MT"/>
                <a:cs typeface="Arial MT"/>
              </a:rPr>
              <a:t>to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20" dirty="0">
                <a:latin typeface="Arial MT"/>
                <a:cs typeface="Arial MT"/>
              </a:rPr>
              <a:t>Start </a:t>
            </a:r>
            <a:r>
              <a:rPr lang="en-US" sz="1800" dirty="0">
                <a:latin typeface="Arial MT"/>
                <a:cs typeface="Arial MT"/>
              </a:rPr>
              <a:t>Posting(Users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spc="75" dirty="0">
                <a:latin typeface="Arial MT"/>
                <a:cs typeface="Arial MT"/>
              </a:rPr>
              <a:t>who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never posted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0" dirty="0">
                <a:latin typeface="Arial MT"/>
                <a:cs typeface="Arial MT"/>
              </a:rPr>
              <a:t>a </a:t>
            </a:r>
            <a:r>
              <a:rPr lang="en-US" sz="1800" dirty="0">
                <a:latin typeface="Arial MT"/>
                <a:cs typeface="Arial MT"/>
              </a:rPr>
              <a:t>single</a:t>
            </a:r>
            <a:r>
              <a:rPr lang="en-US" sz="1800" spc="6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photo</a:t>
            </a:r>
            <a:r>
              <a:rPr lang="en-US" sz="1800" spc="6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on</a:t>
            </a:r>
            <a:r>
              <a:rPr lang="en-US" sz="1800" spc="6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Instagram)</a:t>
            </a:r>
          </a:p>
          <a:p>
            <a:r>
              <a:rPr lang="en-IN" sz="1800" b="1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endParaRPr lang="en-IN" sz="18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latin typeface="Verdana"/>
                <a:cs typeface="Verdana"/>
              </a:rPr>
              <a:t>There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are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-90" dirty="0">
                <a:latin typeface="Verdana"/>
                <a:cs typeface="Verdana"/>
              </a:rPr>
              <a:t>in</a:t>
            </a:r>
            <a:r>
              <a:rPr lang="en-US" sz="1800" spc="-155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total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spc="-170" dirty="0">
                <a:latin typeface="Verdana"/>
                <a:cs typeface="Verdana"/>
              </a:rPr>
              <a:t>26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spc="-140" dirty="0">
                <a:latin typeface="Verdana"/>
                <a:cs typeface="Verdana"/>
              </a:rPr>
              <a:t>users</a:t>
            </a:r>
            <a:r>
              <a:rPr lang="en-US" sz="1800" spc="-114" dirty="0">
                <a:latin typeface="Verdana"/>
                <a:cs typeface="Verdana"/>
              </a:rPr>
              <a:t> </a:t>
            </a:r>
            <a:r>
              <a:rPr lang="en-US" sz="1800" spc="-35" dirty="0">
                <a:latin typeface="Verdana"/>
                <a:cs typeface="Verdana"/>
              </a:rPr>
              <a:t>of </a:t>
            </a:r>
            <a:r>
              <a:rPr lang="en-US" sz="1800" spc="-25" dirty="0">
                <a:latin typeface="Verdana"/>
                <a:cs typeface="Verdana"/>
              </a:rPr>
              <a:t>the</a:t>
            </a:r>
            <a:r>
              <a:rPr lang="en-US" sz="1800" spc="-85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70" dirty="0">
                <a:latin typeface="Verdana"/>
                <a:cs typeface="Verdana"/>
              </a:rPr>
              <a:t>100</a:t>
            </a:r>
            <a:r>
              <a:rPr lang="en-US" sz="1800" spc="-90" dirty="0">
                <a:latin typeface="Verdana"/>
                <a:cs typeface="Verdana"/>
              </a:rPr>
              <a:t> </a:t>
            </a:r>
            <a:r>
              <a:rPr lang="en-US" sz="1800" spc="-145" dirty="0">
                <a:latin typeface="Verdana"/>
                <a:cs typeface="Verdana"/>
              </a:rPr>
              <a:t>users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who</a:t>
            </a:r>
            <a:r>
              <a:rPr lang="en-US" sz="1800" spc="-6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have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never </a:t>
            </a:r>
            <a:r>
              <a:rPr lang="en-US" sz="1800" dirty="0">
                <a:latin typeface="Verdana"/>
                <a:cs typeface="Verdana"/>
              </a:rPr>
              <a:t>posted</a:t>
            </a:r>
            <a:r>
              <a:rPr lang="en-US" sz="1800" spc="-75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Verdana"/>
                <a:cs typeface="Verdana"/>
              </a:rPr>
              <a:t>a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75" dirty="0">
                <a:latin typeface="Verdana"/>
                <a:cs typeface="Verdana"/>
              </a:rPr>
              <a:t>single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photo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on </a:t>
            </a:r>
            <a:r>
              <a:rPr lang="en-US" sz="1800" spc="-10" dirty="0">
                <a:latin typeface="Verdana"/>
                <a:cs typeface="Verdana"/>
              </a:rPr>
              <a:t>Instagram</a:t>
            </a:r>
            <a:endParaRPr lang="en-US" sz="1800" spc="-150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3E0FB06-FD69-4F83-A44D-966DEADE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03" y="908517"/>
            <a:ext cx="2687450" cy="570659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4AAA93-A7E1-404D-B42D-252B52746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89790"/>
              </p:ext>
            </p:extLst>
          </p:nvPr>
        </p:nvGraphicFramePr>
        <p:xfrm>
          <a:off x="5564094" y="1999129"/>
          <a:ext cx="3929528" cy="4858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64764">
                  <a:extLst>
                    <a:ext uri="{9D8B030D-6E8A-4147-A177-3AD203B41FA5}">
                      <a16:colId xmlns:a16="http://schemas.microsoft.com/office/drawing/2014/main" val="2496999433"/>
                    </a:ext>
                  </a:extLst>
                </a:gridCol>
                <a:gridCol w="1964764">
                  <a:extLst>
                    <a:ext uri="{9D8B030D-6E8A-4147-A177-3AD203B41FA5}">
                      <a16:colId xmlns:a16="http://schemas.microsoft.com/office/drawing/2014/main" val="2925583096"/>
                    </a:ext>
                  </a:extLst>
                </a:gridCol>
              </a:tblGrid>
              <a:tr h="31352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username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user_id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88250672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Aniya_Hackett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91916549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Kasandra_Homenick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37277324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Jaclyn81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22210847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70" dirty="0">
                          <a:latin typeface="Calibri"/>
                          <a:cs typeface="Calibri"/>
                        </a:rPr>
                        <a:t>Rocio33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653641891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Maxwell.Halvorson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273910451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Tierra.Trantow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431520573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Pearl7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835478332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Ollie_Ledner37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468576209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Mckenna17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4229014615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David.Osinski47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687180071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Morgan.Kassulke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49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271997295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Linnea59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221339374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Duane60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842551389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Julien_Schmidt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14330245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Mike.Auer39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497159795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Franco_Keebler64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55114868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70" dirty="0">
                          <a:latin typeface="Calibri"/>
                          <a:cs typeface="Calibri"/>
                        </a:rPr>
                        <a:t>Nia_Haag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531426182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Hulda.Macejkovic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262787759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Leslie67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2544651653"/>
                  </a:ext>
                </a:extLst>
              </a:tr>
              <a:tr h="17421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Janelle.Nikolaus81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367566943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Darby_Herzog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469626046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Esther.Zulauf61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630282642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Bartholome.Bernhard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954117878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Jessyca_West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3676727560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5" dirty="0">
                          <a:latin typeface="Calibri"/>
                          <a:cs typeface="Calibri"/>
                        </a:rPr>
                        <a:t>Esmeralda.Mraz57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263541778"/>
                  </a:ext>
                </a:extLst>
              </a:tr>
              <a:tr h="17484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Bethany20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91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4757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4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4232-C795-46A8-8696-E592A177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8" y="1355912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r>
              <a:rPr lang="en-IN" sz="1600" b="1" spc="-20" dirty="0">
                <a:highlight>
                  <a:srgbClr val="FFFF00"/>
                </a:highlight>
                <a:latin typeface="Tahoma"/>
                <a:cs typeface="Tahoma"/>
              </a:rPr>
              <a:t>Declaring</a:t>
            </a:r>
            <a:r>
              <a:rPr lang="en-IN" sz="16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45" dirty="0">
                <a:highlight>
                  <a:srgbClr val="FFFF00"/>
                </a:highlight>
                <a:latin typeface="Tahoma"/>
                <a:cs typeface="Tahoma"/>
              </a:rPr>
              <a:t>Contest</a:t>
            </a:r>
            <a:r>
              <a:rPr lang="en-IN" sz="1600" b="1" spc="-8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10" dirty="0">
                <a:highlight>
                  <a:srgbClr val="FFFF00"/>
                </a:highlight>
                <a:latin typeface="Tahoma"/>
                <a:cs typeface="Tahoma"/>
              </a:rPr>
              <a:t>Winner :</a:t>
            </a:r>
            <a:r>
              <a:rPr lang="en-IN" sz="1600" b="1" spc="-10" dirty="0">
                <a:latin typeface="Tahoma"/>
                <a:cs typeface="Tahoma"/>
              </a:rPr>
              <a:t> </a:t>
            </a:r>
            <a:r>
              <a:rPr lang="en-US" sz="1600" spc="-120" dirty="0">
                <a:latin typeface="Verdana"/>
                <a:cs typeface="Verdana"/>
              </a:rPr>
              <a:t>The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team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started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150" dirty="0">
                <a:latin typeface="Verdana"/>
                <a:cs typeface="Verdana"/>
              </a:rPr>
              <a:t>a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user </a:t>
            </a:r>
            <a:r>
              <a:rPr lang="en-US" sz="1600" spc="-25" dirty="0">
                <a:latin typeface="Verdana"/>
                <a:cs typeface="Verdana"/>
              </a:rPr>
              <a:t>who </a:t>
            </a:r>
            <a:r>
              <a:rPr lang="en-US" sz="1600" spc="-55" dirty="0">
                <a:latin typeface="Verdana"/>
                <a:cs typeface="Verdana"/>
              </a:rPr>
              <a:t>gets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most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25" dirty="0">
                <a:latin typeface="Verdana"/>
                <a:cs typeface="Verdana"/>
              </a:rPr>
              <a:t>likes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150" dirty="0">
                <a:latin typeface="Verdana"/>
                <a:cs typeface="Verdana"/>
              </a:rPr>
              <a:t>a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single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photo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5" dirty="0">
                <a:latin typeface="Verdana"/>
                <a:cs typeface="Verdana"/>
              </a:rPr>
              <a:t>will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win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now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wish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declare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winner.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Identify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winner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provide </a:t>
            </a:r>
            <a:r>
              <a:rPr lang="en-US" sz="1600" spc="-90" dirty="0">
                <a:latin typeface="Verdana"/>
                <a:cs typeface="Verdana"/>
              </a:rPr>
              <a:t>their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details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the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team.</a:t>
            </a:r>
          </a:p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endParaRPr lang="en-US" sz="160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spc="-150" dirty="0">
                <a:latin typeface="Verdana"/>
                <a:cs typeface="Verdana"/>
              </a:rPr>
              <a:t>To</a:t>
            </a:r>
            <a:r>
              <a:rPr lang="en-US" sz="1500" spc="-125" dirty="0">
                <a:latin typeface="Verdana"/>
                <a:cs typeface="Verdana"/>
              </a:rPr>
              <a:t> </a:t>
            </a:r>
            <a:r>
              <a:rPr lang="en-US" sz="1500" spc="-45" dirty="0">
                <a:latin typeface="Verdana"/>
                <a:cs typeface="Verdana"/>
              </a:rPr>
              <a:t>find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spc="-90" dirty="0">
                <a:latin typeface="Verdana"/>
                <a:cs typeface="Verdana"/>
              </a:rPr>
              <a:t>most</a:t>
            </a:r>
            <a:r>
              <a:rPr lang="en-US" sz="1500" spc="-12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100" dirty="0">
                <a:latin typeface="Verdana"/>
                <a:cs typeface="Verdana"/>
              </a:rPr>
              <a:t> </a:t>
            </a:r>
            <a:r>
              <a:rPr lang="en-US" sz="1500" spc="-55" dirty="0">
                <a:latin typeface="Verdana"/>
                <a:cs typeface="Verdana"/>
              </a:rPr>
              <a:t>username,</a:t>
            </a:r>
            <a:r>
              <a:rPr lang="en-US" sz="1500" spc="-80" dirty="0">
                <a:latin typeface="Verdana"/>
                <a:cs typeface="Verdana"/>
              </a:rPr>
              <a:t> </a:t>
            </a:r>
            <a:r>
              <a:rPr lang="en-US" sz="1500" spc="-45" dirty="0" err="1">
                <a:latin typeface="Verdana"/>
                <a:cs typeface="Verdana"/>
              </a:rPr>
              <a:t>photo_id</a:t>
            </a:r>
            <a:r>
              <a:rPr lang="en-US" sz="1500" spc="-45" dirty="0">
                <a:latin typeface="Verdana"/>
                <a:cs typeface="Verdana"/>
              </a:rPr>
              <a:t>,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spc="-65" dirty="0" err="1">
                <a:latin typeface="Verdana"/>
                <a:cs typeface="Verdana"/>
              </a:rPr>
              <a:t>image_url</a:t>
            </a:r>
            <a:r>
              <a:rPr lang="en-US" sz="1500" spc="-120" dirty="0">
                <a:latin typeface="Verdana"/>
                <a:cs typeface="Verdana"/>
              </a:rPr>
              <a:t> </a:t>
            </a:r>
            <a:r>
              <a:rPr lang="en-US" sz="1500" spc="35" dirty="0">
                <a:latin typeface="Verdana"/>
                <a:cs typeface="Verdana"/>
              </a:rPr>
              <a:t>and</a:t>
            </a:r>
            <a:endParaRPr lang="en-US"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500" spc="-90" dirty="0" err="1">
                <a:latin typeface="Verdana"/>
                <a:cs typeface="Verdana"/>
              </a:rPr>
              <a:t>total_number_of_likes</a:t>
            </a:r>
            <a:r>
              <a:rPr lang="en-US" sz="1500" spc="-5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of</a:t>
            </a:r>
            <a:r>
              <a:rPr lang="en-US" sz="1500" spc="-75" dirty="0">
                <a:latin typeface="Verdana"/>
                <a:cs typeface="Verdana"/>
              </a:rPr>
              <a:t> </a:t>
            </a:r>
            <a:r>
              <a:rPr lang="en-US" sz="1500" spc="-40" dirty="0">
                <a:latin typeface="Verdana"/>
                <a:cs typeface="Verdana"/>
              </a:rPr>
              <a:t>that</a:t>
            </a:r>
            <a:r>
              <a:rPr lang="en-US" sz="1500" spc="-60" dirty="0">
                <a:latin typeface="Verdana"/>
                <a:cs typeface="Verdana"/>
              </a:rPr>
              <a:t> </a:t>
            </a:r>
            <a:r>
              <a:rPr lang="en-US" sz="1500" spc="-10" dirty="0">
                <a:latin typeface="Verdana"/>
                <a:cs typeface="Verdana"/>
              </a:rPr>
              <a:t>image:</a:t>
            </a:r>
            <a:endParaRPr lang="en-US" sz="15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500" spc="-180" dirty="0">
                <a:latin typeface="Verdana"/>
                <a:cs typeface="Verdana"/>
              </a:rPr>
              <a:t>First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we</a:t>
            </a:r>
            <a:r>
              <a:rPr lang="en-US" sz="1500" spc="-60" dirty="0">
                <a:latin typeface="Verdana"/>
                <a:cs typeface="Verdana"/>
              </a:rPr>
              <a:t> </a:t>
            </a:r>
            <a:r>
              <a:rPr lang="en-US" sz="1500" spc="-105" dirty="0">
                <a:latin typeface="Verdana"/>
                <a:cs typeface="Verdana"/>
              </a:rPr>
              <a:t>will </a:t>
            </a:r>
            <a:r>
              <a:rPr lang="en-US" sz="1500" spc="-20" dirty="0">
                <a:latin typeface="Verdana"/>
                <a:cs typeface="Verdana"/>
              </a:rPr>
              <a:t>select</a:t>
            </a:r>
            <a:r>
              <a:rPr lang="en-US" sz="1500" spc="-90" dirty="0">
                <a:latin typeface="Verdana"/>
                <a:cs typeface="Verdan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the</a:t>
            </a:r>
            <a:r>
              <a:rPr lang="en-US" sz="1500" spc="-70" dirty="0">
                <a:latin typeface="Verdana"/>
                <a:cs typeface="Verdana"/>
              </a:rPr>
              <a:t> </a:t>
            </a:r>
            <a:r>
              <a:rPr lang="en-US" sz="1500" b="1" spc="-65" dirty="0" err="1">
                <a:latin typeface="Tahoma"/>
                <a:cs typeface="Tahoma"/>
              </a:rPr>
              <a:t>users.username</a:t>
            </a:r>
            <a:r>
              <a:rPr lang="en-US" sz="1500" b="1" spc="-65" dirty="0">
                <a:latin typeface="Tahoma"/>
                <a:cs typeface="Tahoma"/>
              </a:rPr>
              <a:t>,</a:t>
            </a:r>
            <a:r>
              <a:rPr lang="en-US" sz="1500" b="1" spc="-35" dirty="0">
                <a:latin typeface="Tahoma"/>
                <a:cs typeface="Tahoma"/>
              </a:rPr>
              <a:t> </a:t>
            </a:r>
            <a:r>
              <a:rPr lang="en-US" sz="1500" b="1" spc="-55" dirty="0">
                <a:latin typeface="Tahoma"/>
                <a:cs typeface="Tahoma"/>
              </a:rPr>
              <a:t>photos.id,</a:t>
            </a:r>
            <a:r>
              <a:rPr lang="en-US" sz="1500" b="1" spc="-30" dirty="0">
                <a:latin typeface="Tahoma"/>
                <a:cs typeface="Tahoma"/>
              </a:rPr>
              <a:t> </a:t>
            </a:r>
            <a:r>
              <a:rPr lang="en-US" sz="1500" b="1" spc="-65" dirty="0" err="1">
                <a:latin typeface="Tahoma"/>
                <a:cs typeface="Tahoma"/>
              </a:rPr>
              <a:t>photos.image_url</a:t>
            </a:r>
            <a:r>
              <a:rPr lang="en-US" sz="1500" b="1" spc="-35" dirty="0">
                <a:latin typeface="Tahoma"/>
                <a:cs typeface="Tahoma"/>
              </a:rPr>
              <a:t> </a:t>
            </a:r>
            <a:r>
              <a:rPr lang="en-US" sz="1500" b="1" spc="-25" dirty="0">
                <a:latin typeface="Tahoma"/>
                <a:cs typeface="Tahoma"/>
              </a:rPr>
              <a:t>and </a:t>
            </a:r>
            <a:r>
              <a:rPr lang="en-US" sz="1500" b="1" spc="-105" dirty="0">
                <a:latin typeface="Tahoma"/>
                <a:cs typeface="Tahoma"/>
              </a:rPr>
              <a:t>count(*)</a:t>
            </a:r>
            <a:r>
              <a:rPr lang="en-US" sz="1500" b="1" spc="-35" dirty="0">
                <a:latin typeface="Tahoma"/>
                <a:cs typeface="Tahoma"/>
              </a:rPr>
              <a:t> </a:t>
            </a:r>
            <a:r>
              <a:rPr lang="en-US" sz="1500" b="1" dirty="0">
                <a:latin typeface="Tahoma"/>
                <a:cs typeface="Tahoma"/>
              </a:rPr>
              <a:t>as</a:t>
            </a:r>
            <a:r>
              <a:rPr lang="en-US" sz="1500" b="1" spc="-10" dirty="0">
                <a:latin typeface="Tahoma"/>
                <a:cs typeface="Tahoma"/>
              </a:rPr>
              <a:t> total</a:t>
            </a:r>
            <a:endParaRPr lang="en-US" sz="15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500" spc="-120" dirty="0">
                <a:latin typeface="Verdana"/>
                <a:cs typeface="Verdana"/>
              </a:rPr>
              <a:t>Then,</a:t>
            </a:r>
            <a:r>
              <a:rPr lang="en-US" sz="1500" spc="-8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we</a:t>
            </a:r>
            <a:r>
              <a:rPr lang="en-US" sz="1500" spc="-65" dirty="0">
                <a:latin typeface="Verdana"/>
                <a:cs typeface="Verdana"/>
              </a:rPr>
              <a:t> </a:t>
            </a:r>
            <a:r>
              <a:rPr lang="en-US" sz="1500" spc="-105" dirty="0">
                <a:latin typeface="Verdana"/>
                <a:cs typeface="Verdana"/>
              </a:rPr>
              <a:t>will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80" dirty="0">
                <a:latin typeface="Verdana"/>
                <a:cs typeface="Verdana"/>
              </a:rPr>
              <a:t>inner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95" dirty="0">
                <a:latin typeface="Verdana"/>
                <a:cs typeface="Verdana"/>
              </a:rPr>
              <a:t>join</a:t>
            </a:r>
            <a:r>
              <a:rPr lang="en-US" sz="1500" spc="-14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spc="-50" dirty="0">
                <a:latin typeface="Verdana"/>
                <a:cs typeface="Verdana"/>
              </a:rPr>
              <a:t>three</a:t>
            </a:r>
            <a:r>
              <a:rPr lang="en-US" sz="1500" spc="-75" dirty="0">
                <a:latin typeface="Verdana"/>
                <a:cs typeface="Verdana"/>
              </a:rPr>
              <a:t> </a:t>
            </a:r>
            <a:r>
              <a:rPr lang="en-US" sz="1500" spc="-35" dirty="0">
                <a:latin typeface="Verdana"/>
                <a:cs typeface="Verdana"/>
              </a:rPr>
              <a:t>tables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spc="-120" dirty="0">
                <a:latin typeface="Verdana"/>
                <a:cs typeface="Verdana"/>
              </a:rPr>
              <a:t>wiz</a:t>
            </a:r>
            <a:r>
              <a:rPr lang="en-US" sz="1500" spc="-100" dirty="0">
                <a:latin typeface="Verdana"/>
                <a:cs typeface="Verdana"/>
              </a:rPr>
              <a:t> </a:t>
            </a:r>
            <a:r>
              <a:rPr lang="en-US" sz="1500" spc="-320" dirty="0">
                <a:latin typeface="Verdana"/>
                <a:cs typeface="Verdana"/>
              </a:rPr>
              <a:t>: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50" dirty="0">
                <a:latin typeface="Verdana"/>
                <a:cs typeface="Verdana"/>
              </a:rPr>
              <a:t>photos,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spc="-125" dirty="0">
                <a:latin typeface="Verdana"/>
                <a:cs typeface="Verdana"/>
              </a:rPr>
              <a:t>likes </a:t>
            </a:r>
            <a:r>
              <a:rPr lang="en-US" sz="1500" spc="60" dirty="0">
                <a:latin typeface="Verdana"/>
                <a:cs typeface="Verdana"/>
              </a:rPr>
              <a:t>and</a:t>
            </a:r>
            <a:r>
              <a:rPr lang="en-US" sz="1500" spc="-110" dirty="0">
                <a:latin typeface="Verdana"/>
                <a:cs typeface="Verdana"/>
              </a:rPr>
              <a:t> </a:t>
            </a:r>
            <a:r>
              <a:rPr lang="en-US" sz="1500" spc="-145" dirty="0">
                <a:latin typeface="Verdana"/>
                <a:cs typeface="Verdana"/>
              </a:rPr>
              <a:t>users,</a:t>
            </a:r>
            <a:r>
              <a:rPr lang="en-US" sz="1500" spc="-50" dirty="0">
                <a:latin typeface="Verdana"/>
                <a:cs typeface="Verdana"/>
              </a:rPr>
              <a:t> </a:t>
            </a:r>
            <a:r>
              <a:rPr lang="en-US" sz="1500" b="1" spc="-25" dirty="0">
                <a:latin typeface="Tahoma"/>
                <a:cs typeface="Tahoma"/>
              </a:rPr>
              <a:t>on</a:t>
            </a:r>
            <a:endParaRPr lang="en-US" sz="15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lang="en-US" sz="1500" b="1" spc="-65" dirty="0" err="1">
                <a:latin typeface="Tahoma"/>
                <a:cs typeface="Tahoma"/>
              </a:rPr>
              <a:t>likes.photo_id</a:t>
            </a:r>
            <a:r>
              <a:rPr lang="en-US" sz="1500" b="1" spc="-15" dirty="0">
                <a:latin typeface="Tahoma"/>
                <a:cs typeface="Tahoma"/>
              </a:rPr>
              <a:t> </a:t>
            </a:r>
            <a:r>
              <a:rPr lang="en-US" sz="1500" b="1" spc="-400" dirty="0">
                <a:latin typeface="Tahoma"/>
                <a:cs typeface="Tahoma"/>
              </a:rPr>
              <a:t>=</a:t>
            </a:r>
            <a:r>
              <a:rPr lang="en-US" sz="1500" b="1" spc="-25" dirty="0">
                <a:latin typeface="Tahoma"/>
                <a:cs typeface="Tahoma"/>
              </a:rPr>
              <a:t> </a:t>
            </a:r>
            <a:r>
              <a:rPr lang="en-US" sz="1500" b="1" spc="-50" dirty="0">
                <a:latin typeface="Tahoma"/>
                <a:cs typeface="Tahoma"/>
              </a:rPr>
              <a:t>photos.id</a:t>
            </a:r>
            <a:r>
              <a:rPr lang="en-US" sz="1500" b="1" spc="-35" dirty="0">
                <a:latin typeface="Tahoma"/>
                <a:cs typeface="Tahoma"/>
              </a:rPr>
              <a:t> </a:t>
            </a:r>
            <a:r>
              <a:rPr lang="en-US" sz="1500" spc="60" dirty="0">
                <a:latin typeface="Verdana"/>
                <a:cs typeface="Verdana"/>
              </a:rPr>
              <a:t>and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b="1" spc="-85" dirty="0" err="1">
                <a:latin typeface="Tahoma"/>
                <a:cs typeface="Tahoma"/>
              </a:rPr>
              <a:t>photos.user_id</a:t>
            </a:r>
            <a:r>
              <a:rPr lang="en-US" sz="1500" b="1" spc="-50" dirty="0">
                <a:latin typeface="Tahoma"/>
                <a:cs typeface="Tahoma"/>
              </a:rPr>
              <a:t> </a:t>
            </a:r>
            <a:r>
              <a:rPr lang="en-US" sz="1500" b="1" spc="-400" dirty="0">
                <a:latin typeface="Tahoma"/>
                <a:cs typeface="Tahoma"/>
              </a:rPr>
              <a:t>=</a:t>
            </a:r>
            <a:r>
              <a:rPr lang="en-US" sz="1500" b="1" spc="-30" dirty="0">
                <a:latin typeface="Tahoma"/>
                <a:cs typeface="Tahoma"/>
              </a:rPr>
              <a:t> </a:t>
            </a:r>
            <a:r>
              <a:rPr lang="en-US" sz="1500" b="1" spc="-10" dirty="0">
                <a:latin typeface="Tahoma"/>
                <a:cs typeface="Tahoma"/>
              </a:rPr>
              <a:t>users.id</a:t>
            </a:r>
            <a:endParaRPr lang="en-US" sz="1500" dirty="0">
              <a:latin typeface="Tahoma"/>
              <a:cs typeface="Tahoma"/>
            </a:endParaRPr>
          </a:p>
          <a:p>
            <a:pPr marL="355600" marR="6794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US" sz="1500" spc="-120" dirty="0">
                <a:latin typeface="Verdana"/>
                <a:cs typeface="Verdana"/>
              </a:rPr>
              <a:t>Then,</a:t>
            </a:r>
            <a:r>
              <a:rPr lang="en-US" sz="1500" spc="-90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by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spc="-85" dirty="0">
                <a:latin typeface="Verdana"/>
                <a:cs typeface="Verdana"/>
              </a:rPr>
              <a:t>using</a:t>
            </a:r>
            <a:r>
              <a:rPr lang="en-US" sz="1500" spc="-120" dirty="0">
                <a:latin typeface="Verdana"/>
                <a:cs typeface="Verdana"/>
              </a:rPr>
              <a:t> </a:t>
            </a:r>
            <a:r>
              <a:rPr lang="en-US" sz="1500" b="1" spc="-25" dirty="0">
                <a:latin typeface="Tahoma"/>
                <a:cs typeface="Tahoma"/>
              </a:rPr>
              <a:t>group </a:t>
            </a:r>
            <a:r>
              <a:rPr lang="en-US" sz="1500" b="1" dirty="0">
                <a:latin typeface="Tahoma"/>
                <a:cs typeface="Tahoma"/>
              </a:rPr>
              <a:t>by</a:t>
            </a:r>
            <a:r>
              <a:rPr lang="en-US" sz="1500" b="1" spc="-15" dirty="0">
                <a:latin typeface="Tahoma"/>
                <a:cs typeface="Tahom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function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we</a:t>
            </a:r>
            <a:r>
              <a:rPr lang="en-US" sz="1500" spc="-75" dirty="0">
                <a:latin typeface="Verdana"/>
                <a:cs typeface="Verdana"/>
              </a:rPr>
              <a:t> </a:t>
            </a:r>
            <a:r>
              <a:rPr lang="en-US" sz="1500" spc="-105" dirty="0">
                <a:latin typeface="Verdana"/>
                <a:cs typeface="Verdana"/>
              </a:rPr>
              <a:t>will</a:t>
            </a:r>
            <a:r>
              <a:rPr lang="en-US" sz="1500" spc="-125" dirty="0">
                <a:latin typeface="Verdana"/>
                <a:cs typeface="Verdana"/>
              </a:rPr>
              <a:t> </a:t>
            </a:r>
            <a:r>
              <a:rPr lang="en-US" sz="1500" spc="-10" dirty="0">
                <a:latin typeface="Verdana"/>
                <a:cs typeface="Verdana"/>
              </a:rPr>
              <a:t>group</a:t>
            </a:r>
            <a:r>
              <a:rPr lang="en-US" sz="1500" spc="-120" dirty="0">
                <a:latin typeface="Verdana"/>
                <a:cs typeface="Verdan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the</a:t>
            </a:r>
            <a:r>
              <a:rPr lang="en-US" sz="1500" spc="-9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output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on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the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spc="-10" dirty="0">
                <a:latin typeface="Verdana"/>
                <a:cs typeface="Verdana"/>
              </a:rPr>
              <a:t>basis </a:t>
            </a:r>
            <a:r>
              <a:rPr lang="en-US" sz="1500" dirty="0">
                <a:latin typeface="Verdana"/>
                <a:cs typeface="Verdana"/>
              </a:rPr>
              <a:t>of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b="1" spc="-10" dirty="0">
                <a:latin typeface="Tahoma"/>
                <a:cs typeface="Tahoma"/>
              </a:rPr>
              <a:t>photos.id</a:t>
            </a:r>
            <a:endParaRPr lang="en-US" sz="1500" dirty="0">
              <a:latin typeface="Tahoma"/>
              <a:cs typeface="Tahoma"/>
            </a:endParaRPr>
          </a:p>
          <a:p>
            <a:pPr marL="355600" marR="33083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US" sz="1500" spc="-120" dirty="0">
                <a:latin typeface="Verdana"/>
                <a:cs typeface="Verdana"/>
              </a:rPr>
              <a:t>Then,</a:t>
            </a:r>
            <a:r>
              <a:rPr lang="en-US" sz="1500" spc="-90" dirty="0">
                <a:latin typeface="Verdana"/>
                <a:cs typeface="Verdana"/>
              </a:rPr>
              <a:t> </a:t>
            </a:r>
            <a:r>
              <a:rPr lang="en-US" sz="1500" spc="-85" dirty="0">
                <a:latin typeface="Verdana"/>
                <a:cs typeface="Verdana"/>
              </a:rPr>
              <a:t>using</a:t>
            </a:r>
            <a:r>
              <a:rPr lang="en-US" sz="1500" spc="-110" dirty="0">
                <a:latin typeface="Verdana"/>
                <a:cs typeface="Verdana"/>
              </a:rPr>
              <a:t> </a:t>
            </a:r>
            <a:r>
              <a:rPr lang="en-US" sz="1500" b="1" spc="-40" dirty="0">
                <a:latin typeface="Tahoma"/>
                <a:cs typeface="Tahoma"/>
              </a:rPr>
              <a:t>order</a:t>
            </a:r>
            <a:r>
              <a:rPr lang="en-US" sz="1500" b="1" spc="-25" dirty="0">
                <a:latin typeface="Tahoma"/>
                <a:cs typeface="Tahoma"/>
              </a:rPr>
              <a:t> </a:t>
            </a:r>
            <a:r>
              <a:rPr lang="en-US" sz="1500" b="1" dirty="0">
                <a:latin typeface="Tahoma"/>
                <a:cs typeface="Tahoma"/>
              </a:rPr>
              <a:t>by</a:t>
            </a:r>
            <a:r>
              <a:rPr lang="en-US" sz="1500" b="1" spc="-5" dirty="0">
                <a:latin typeface="Tahoma"/>
                <a:cs typeface="Tahom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function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we</a:t>
            </a:r>
            <a:r>
              <a:rPr lang="en-US" sz="1500" spc="-80" dirty="0">
                <a:latin typeface="Verdana"/>
                <a:cs typeface="Verdana"/>
              </a:rPr>
              <a:t> </a:t>
            </a:r>
            <a:r>
              <a:rPr lang="en-US" sz="1500" spc="-105" dirty="0">
                <a:latin typeface="Verdana"/>
                <a:cs typeface="Verdana"/>
              </a:rPr>
              <a:t>will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90" dirty="0">
                <a:latin typeface="Verdana"/>
                <a:cs typeface="Verdana"/>
              </a:rPr>
              <a:t>sorting</a:t>
            </a:r>
            <a:r>
              <a:rPr lang="en-US" sz="1500" spc="-12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spc="70" dirty="0">
                <a:latin typeface="Verdana"/>
                <a:cs typeface="Verdana"/>
              </a:rPr>
              <a:t>data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on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spc="-85" dirty="0">
                <a:latin typeface="Verdana"/>
                <a:cs typeface="Verdana"/>
              </a:rPr>
              <a:t>basis</a:t>
            </a:r>
            <a:r>
              <a:rPr lang="en-US" sz="1500" spc="-130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of the</a:t>
            </a:r>
            <a:r>
              <a:rPr lang="en-US" sz="1500" spc="-110" dirty="0">
                <a:latin typeface="Verdana"/>
                <a:cs typeface="Verdana"/>
              </a:rPr>
              <a:t> </a:t>
            </a:r>
            <a:r>
              <a:rPr lang="en-US" sz="1500" b="1" spc="-70" dirty="0">
                <a:latin typeface="Tahoma"/>
                <a:cs typeface="Tahoma"/>
              </a:rPr>
              <a:t>total</a:t>
            </a:r>
            <a:r>
              <a:rPr lang="en-US" sz="1500" b="1" spc="-20" dirty="0">
                <a:latin typeface="Tahoma"/>
                <a:cs typeface="Tahoma"/>
              </a:rPr>
              <a:t> </a:t>
            </a:r>
            <a:r>
              <a:rPr lang="en-US" sz="1500" spc="-90" dirty="0">
                <a:latin typeface="Verdana"/>
                <a:cs typeface="Verdana"/>
              </a:rPr>
              <a:t>in</a:t>
            </a:r>
            <a:r>
              <a:rPr lang="en-US" sz="1500" spc="-155" dirty="0">
                <a:latin typeface="Verdana"/>
                <a:cs typeface="Verdana"/>
              </a:rPr>
              <a:t> </a:t>
            </a:r>
            <a:r>
              <a:rPr lang="en-US" sz="1500" b="1" dirty="0">
                <a:latin typeface="Tahoma"/>
                <a:cs typeface="Tahoma"/>
              </a:rPr>
              <a:t>descending</a:t>
            </a:r>
            <a:r>
              <a:rPr lang="en-US" sz="1500" b="1" spc="-25" dirty="0">
                <a:latin typeface="Tahoma"/>
                <a:cs typeface="Tahom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order</a:t>
            </a:r>
            <a:endParaRPr lang="en-US" sz="15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US" sz="1500" spc="-120" dirty="0">
                <a:latin typeface="Verdana"/>
                <a:cs typeface="Verdana"/>
              </a:rPr>
              <a:t>Then,</a:t>
            </a:r>
            <a:r>
              <a:rPr lang="en-US" sz="1500" spc="-90" dirty="0">
                <a:latin typeface="Verdana"/>
                <a:cs typeface="Verdana"/>
              </a:rPr>
              <a:t> </a:t>
            </a:r>
            <a:r>
              <a:rPr lang="en-US" sz="1500" spc="-10" dirty="0">
                <a:latin typeface="Verdana"/>
                <a:cs typeface="Verdana"/>
              </a:rPr>
              <a:t>to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spc="-45" dirty="0">
                <a:latin typeface="Verdana"/>
                <a:cs typeface="Verdana"/>
              </a:rPr>
              <a:t>find</a:t>
            </a:r>
            <a:r>
              <a:rPr lang="en-US" sz="1500" spc="-135" dirty="0">
                <a:latin typeface="Verdana"/>
                <a:cs typeface="Verdan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the</a:t>
            </a:r>
            <a:r>
              <a:rPr lang="en-US" sz="1500" spc="-85" dirty="0">
                <a:latin typeface="Verdana"/>
                <a:cs typeface="Verdana"/>
              </a:rPr>
              <a:t> </a:t>
            </a:r>
            <a:r>
              <a:rPr lang="en-US" sz="1500" spc="-90" dirty="0">
                <a:latin typeface="Verdana"/>
                <a:cs typeface="Verdana"/>
              </a:rPr>
              <a:t>most</a:t>
            </a:r>
            <a:r>
              <a:rPr lang="en-US" sz="1500" spc="-125" dirty="0">
                <a:latin typeface="Verdana"/>
                <a:cs typeface="Verdana"/>
              </a:rPr>
              <a:t> </a:t>
            </a:r>
            <a:r>
              <a:rPr lang="en-US" sz="1500" spc="-50" dirty="0">
                <a:latin typeface="Verdana"/>
                <a:cs typeface="Verdana"/>
              </a:rPr>
              <a:t>liked</a:t>
            </a:r>
            <a:r>
              <a:rPr lang="en-US" sz="1500" spc="-140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photo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we</a:t>
            </a:r>
            <a:r>
              <a:rPr lang="en-US" sz="1500" spc="-85" dirty="0">
                <a:latin typeface="Verdana"/>
                <a:cs typeface="Verdana"/>
              </a:rPr>
              <a:t> </a:t>
            </a:r>
            <a:r>
              <a:rPr lang="en-US" sz="1500" spc="-105" dirty="0">
                <a:latin typeface="Verdana"/>
                <a:cs typeface="Verdana"/>
              </a:rPr>
              <a:t>will</a:t>
            </a:r>
            <a:r>
              <a:rPr lang="en-US" sz="1500" spc="-114" dirty="0">
                <a:latin typeface="Verdana"/>
                <a:cs typeface="Verdana"/>
              </a:rPr>
              <a:t> </a:t>
            </a:r>
            <a:r>
              <a:rPr lang="en-US" sz="1500" spc="-90" dirty="0">
                <a:latin typeface="Verdana"/>
                <a:cs typeface="Verdana"/>
              </a:rPr>
              <a:t>using</a:t>
            </a:r>
            <a:r>
              <a:rPr lang="en-US" sz="1500" spc="-80" dirty="0">
                <a:latin typeface="Verdana"/>
                <a:cs typeface="Verdana"/>
              </a:rPr>
              <a:t> </a:t>
            </a:r>
            <a:r>
              <a:rPr lang="en-US" sz="1500" b="1" spc="-114" dirty="0">
                <a:latin typeface="Tahoma"/>
                <a:cs typeface="Tahoma"/>
              </a:rPr>
              <a:t>limit</a:t>
            </a:r>
            <a:r>
              <a:rPr lang="en-US" sz="1500" b="1" dirty="0">
                <a:latin typeface="Tahoma"/>
                <a:cs typeface="Tahom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function</a:t>
            </a:r>
            <a:r>
              <a:rPr lang="en-US" sz="1500" spc="-13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to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spc="-20" dirty="0">
                <a:latin typeface="Verdana"/>
                <a:cs typeface="Verdana"/>
              </a:rPr>
              <a:t>view</a:t>
            </a:r>
            <a:endParaRPr lang="en-US" sz="15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500" spc="-60" dirty="0">
                <a:latin typeface="Verdana"/>
                <a:cs typeface="Verdana"/>
              </a:rPr>
              <a:t>only</a:t>
            </a:r>
            <a:r>
              <a:rPr lang="en-US" sz="1500" spc="-125" dirty="0">
                <a:latin typeface="Verdana"/>
                <a:cs typeface="Verdana"/>
              </a:rPr>
              <a:t> </a:t>
            </a:r>
            <a:r>
              <a:rPr lang="en-US" sz="1500" spc="-25" dirty="0">
                <a:latin typeface="Verdana"/>
                <a:cs typeface="Verdana"/>
              </a:rPr>
              <a:t>the</a:t>
            </a:r>
            <a:r>
              <a:rPr lang="en-US" sz="1500" spc="-10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top</a:t>
            </a:r>
            <a:r>
              <a:rPr lang="en-US" sz="1500" spc="-110" dirty="0">
                <a:latin typeface="Verdana"/>
                <a:cs typeface="Verdana"/>
              </a:rPr>
              <a:t> </a:t>
            </a:r>
            <a:r>
              <a:rPr lang="en-US" sz="1500" spc="-50" dirty="0">
                <a:latin typeface="Verdana"/>
                <a:cs typeface="Verdana"/>
              </a:rPr>
              <a:t>liked</a:t>
            </a:r>
            <a:r>
              <a:rPr lang="en-US" sz="1500" spc="-145" dirty="0">
                <a:latin typeface="Verdana"/>
                <a:cs typeface="Verdana"/>
              </a:rPr>
              <a:t> </a:t>
            </a:r>
            <a:r>
              <a:rPr lang="en-US" sz="1500" dirty="0">
                <a:latin typeface="Verdana"/>
                <a:cs typeface="Verdana"/>
              </a:rPr>
              <a:t>photo’s</a:t>
            </a:r>
            <a:r>
              <a:rPr lang="en-US" sz="1500" spc="-95" dirty="0">
                <a:latin typeface="Verdana"/>
                <a:cs typeface="Verdana"/>
              </a:rPr>
              <a:t> </a:t>
            </a:r>
            <a:r>
              <a:rPr lang="en-US" sz="1500" spc="-10" dirty="0">
                <a:latin typeface="Verdana"/>
                <a:cs typeface="Verdana"/>
              </a:rPr>
              <a:t>information</a:t>
            </a:r>
            <a:endParaRPr lang="en-US" sz="1500" dirty="0">
              <a:latin typeface="Verdana"/>
              <a:cs typeface="Verdana"/>
            </a:endParaRPr>
          </a:p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92B3D55-B66B-40CE-95C7-7C752742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68" y="523035"/>
            <a:ext cx="2597803" cy="561694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C1DD8BD-6DF9-4ECB-87D6-B8DFBC214C3B}"/>
              </a:ext>
            </a:extLst>
          </p:cNvPr>
          <p:cNvSpPr txBox="1"/>
          <p:nvPr/>
        </p:nvSpPr>
        <p:spPr>
          <a:xfrm>
            <a:off x="1127592" y="5379272"/>
            <a:ext cx="10174940" cy="1292662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500505">
              <a:lnSpc>
                <a:spcPct val="100000"/>
              </a:lnSpc>
            </a:pPr>
            <a:r>
              <a:rPr sz="1400" b="1" spc="-10" dirty="0">
                <a:latin typeface="Tahoma"/>
                <a:cs typeface="Tahoma"/>
              </a:rPr>
              <a:t>select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users.id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user_id,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users.username,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photos.id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 err="1">
                <a:latin typeface="Tahoma"/>
                <a:cs typeface="Tahoma"/>
              </a:rPr>
              <a:t>photo_id,</a:t>
            </a:r>
            <a:r>
              <a:rPr sz="1400" b="1" spc="-65" dirty="0" err="1">
                <a:latin typeface="Tahoma"/>
                <a:cs typeface="Tahoma"/>
              </a:rPr>
              <a:t>photos.image_url</a:t>
            </a:r>
            <a:r>
              <a:rPr sz="1400" b="1" spc="-65" dirty="0">
                <a:latin typeface="Tahoma"/>
                <a:cs typeface="Tahoma"/>
              </a:rPr>
              <a:t>,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count(*)</a:t>
            </a:r>
            <a:r>
              <a:rPr sz="1400" b="1" dirty="0">
                <a:latin typeface="Tahoma"/>
                <a:cs typeface="Tahoma"/>
              </a:rPr>
              <a:t> as </a:t>
            </a:r>
            <a:r>
              <a:rPr sz="1400" b="1" spc="-10" dirty="0">
                <a:latin typeface="Tahoma"/>
                <a:cs typeface="Tahoma"/>
              </a:rPr>
              <a:t>total</a:t>
            </a:r>
            <a:r>
              <a:rPr lang="en-US" sz="1400" b="1" spc="-1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from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photos</a:t>
            </a:r>
            <a:endParaRPr sz="1400" dirty="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latin typeface="Tahoma"/>
                <a:cs typeface="Tahoma"/>
              </a:rPr>
              <a:t>inner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join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likes</a:t>
            </a:r>
            <a:endParaRPr sz="1400" dirty="0">
              <a:latin typeface="Tahoma"/>
              <a:cs typeface="Tahoma"/>
            </a:endParaRPr>
          </a:p>
          <a:p>
            <a:pPr marL="92710" marR="5460365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on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likes.photo_id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0" dirty="0">
                <a:latin typeface="Tahoma"/>
                <a:cs typeface="Tahoma"/>
              </a:rPr>
              <a:t>=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photos.id </a:t>
            </a:r>
            <a:r>
              <a:rPr sz="1400" b="1" spc="-75" dirty="0">
                <a:latin typeface="Tahoma"/>
                <a:cs typeface="Tahoma"/>
              </a:rPr>
              <a:t>inner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join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users</a:t>
            </a:r>
            <a:endParaRPr sz="1400" dirty="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on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photos.user_id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400" dirty="0">
                <a:latin typeface="Tahoma"/>
                <a:cs typeface="Tahoma"/>
              </a:rPr>
              <a:t>=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users.id</a:t>
            </a:r>
            <a:endParaRPr lang="en-US" sz="1400" dirty="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latin typeface="Tahoma"/>
                <a:cs typeface="Tahoma"/>
              </a:rPr>
              <a:t>group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photos.id </a:t>
            </a:r>
            <a:r>
              <a:rPr sz="1400" b="1" spc="-40" dirty="0">
                <a:latin typeface="Tahoma"/>
                <a:cs typeface="Tahoma"/>
              </a:rPr>
              <a:t>order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total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DESC </a:t>
            </a:r>
            <a:r>
              <a:rPr sz="1400" b="1" spc="-120" dirty="0">
                <a:latin typeface="Tahoma"/>
                <a:cs typeface="Tahoma"/>
              </a:rPr>
              <a:t>limit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1;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28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FF67-E40B-433E-A0B7-360FA86B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1" spc="-20" dirty="0">
                <a:highlight>
                  <a:srgbClr val="FFFF00"/>
                </a:highlight>
                <a:latin typeface="Tahoma"/>
                <a:cs typeface="Tahoma"/>
              </a:rPr>
              <a:t>Declaring</a:t>
            </a:r>
            <a:r>
              <a:rPr lang="en-IN" sz="1600" b="1" spc="-6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45" dirty="0">
                <a:highlight>
                  <a:srgbClr val="FFFF00"/>
                </a:highlight>
                <a:latin typeface="Tahoma"/>
                <a:cs typeface="Tahoma"/>
              </a:rPr>
              <a:t>Contest</a:t>
            </a:r>
            <a:r>
              <a:rPr lang="en-IN" sz="1600" b="1" spc="-8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10" dirty="0">
                <a:highlight>
                  <a:srgbClr val="FFFF00"/>
                </a:highlight>
                <a:latin typeface="Tahoma"/>
                <a:cs typeface="Tahoma"/>
              </a:rPr>
              <a:t>Winner :</a:t>
            </a:r>
            <a:r>
              <a:rPr lang="en-IN" sz="1600" b="1" spc="-10" dirty="0">
                <a:latin typeface="Tahoma"/>
                <a:cs typeface="Tahoma"/>
              </a:rPr>
              <a:t> </a:t>
            </a:r>
            <a:r>
              <a:rPr lang="en-US" sz="1600" spc="-120" dirty="0">
                <a:latin typeface="Verdana"/>
                <a:cs typeface="Verdana"/>
              </a:rPr>
              <a:t>The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team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started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150" dirty="0">
                <a:latin typeface="Verdana"/>
                <a:cs typeface="Verdana"/>
              </a:rPr>
              <a:t>a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user </a:t>
            </a:r>
            <a:r>
              <a:rPr lang="en-US" sz="1600" spc="-25" dirty="0">
                <a:latin typeface="Verdana"/>
                <a:cs typeface="Verdana"/>
              </a:rPr>
              <a:t>who </a:t>
            </a:r>
            <a:r>
              <a:rPr lang="en-US" sz="1600" spc="-55" dirty="0">
                <a:latin typeface="Verdana"/>
                <a:cs typeface="Verdana"/>
              </a:rPr>
              <a:t>gets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most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25" dirty="0">
                <a:latin typeface="Verdana"/>
                <a:cs typeface="Verdana"/>
              </a:rPr>
              <a:t>likes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150" dirty="0">
                <a:latin typeface="Verdana"/>
                <a:cs typeface="Verdana"/>
              </a:rPr>
              <a:t>a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single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photo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105" dirty="0">
                <a:latin typeface="Verdana"/>
                <a:cs typeface="Verdana"/>
              </a:rPr>
              <a:t>will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win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now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114" dirty="0">
                <a:latin typeface="Verdana"/>
                <a:cs typeface="Verdana"/>
              </a:rPr>
              <a:t>wish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declare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winner.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Identify</a:t>
            </a:r>
            <a:r>
              <a:rPr lang="en-US" sz="1600" spc="-14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75" dirty="0">
                <a:latin typeface="Verdana"/>
                <a:cs typeface="Verdana"/>
              </a:rPr>
              <a:t>winner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contest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provide </a:t>
            </a:r>
            <a:r>
              <a:rPr lang="en-US" sz="1600" spc="-90" dirty="0">
                <a:latin typeface="Verdana"/>
                <a:cs typeface="Verdana"/>
              </a:rPr>
              <a:t>their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details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the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team.</a:t>
            </a:r>
          </a:p>
          <a:p>
            <a:r>
              <a:rPr lang="en-IN" sz="2000" b="1" spc="-110" dirty="0">
                <a:highlight>
                  <a:srgbClr val="FFFF00"/>
                </a:highlight>
                <a:latin typeface="Tahoma"/>
                <a:cs typeface="Tahoma"/>
              </a:rPr>
              <a:t>Output/Result :</a:t>
            </a:r>
          </a:p>
          <a:p>
            <a:pPr marL="0" indent="0">
              <a:buNone/>
            </a:pPr>
            <a:endParaRPr lang="en-US" sz="20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0" indent="0">
              <a:buNone/>
            </a:pPr>
            <a:endParaRPr lang="en-IN" sz="2000" b="1" spc="-110" dirty="0">
              <a:highlight>
                <a:srgbClr val="FFFF00"/>
              </a:highlight>
              <a:latin typeface="Tahoma"/>
              <a:cs typeface="Tahoma"/>
            </a:endParaRPr>
          </a:p>
          <a:p>
            <a:endParaRPr lang="en-US" dirty="0"/>
          </a:p>
          <a:p>
            <a:r>
              <a:rPr lang="en-US" sz="1800" spc="-140" dirty="0">
                <a:latin typeface="Verdana"/>
                <a:cs typeface="Verdana"/>
              </a:rPr>
              <a:t>So,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the</a:t>
            </a:r>
            <a:r>
              <a:rPr lang="en-US" sz="1800" spc="-65" dirty="0">
                <a:latin typeface="Verdana"/>
                <a:cs typeface="Verdana"/>
              </a:rPr>
              <a:t> </a:t>
            </a:r>
            <a:r>
              <a:rPr lang="en-US" sz="1800" spc="-114" dirty="0">
                <a:latin typeface="Verdana"/>
                <a:cs typeface="Verdana"/>
              </a:rPr>
              <a:t>user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named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b="1" spc="-65" dirty="0">
                <a:latin typeface="Tahoma"/>
                <a:cs typeface="Tahoma"/>
              </a:rPr>
              <a:t>Zack_Kemmer93</a:t>
            </a:r>
            <a:r>
              <a:rPr lang="en-US" sz="1800" b="1" dirty="0">
                <a:latin typeface="Tahoma"/>
                <a:cs typeface="Tahoma"/>
              </a:rPr>
              <a:t> </a:t>
            </a:r>
            <a:r>
              <a:rPr lang="en-US" sz="1800" spc="-85" dirty="0">
                <a:latin typeface="Verdana"/>
                <a:cs typeface="Verdana"/>
              </a:rPr>
              <a:t>with</a:t>
            </a:r>
            <a:r>
              <a:rPr lang="en-US" sz="1800" spc="-60" dirty="0">
                <a:latin typeface="Verdana"/>
                <a:cs typeface="Verdana"/>
              </a:rPr>
              <a:t> </a:t>
            </a:r>
            <a:r>
              <a:rPr lang="en-US" sz="1800" b="1" spc="-105" dirty="0" err="1">
                <a:latin typeface="Tahoma"/>
                <a:cs typeface="Tahoma"/>
              </a:rPr>
              <a:t>user_id</a:t>
            </a:r>
            <a:r>
              <a:rPr lang="en-US" sz="1800" b="1" dirty="0">
                <a:latin typeface="Tahoma"/>
                <a:cs typeface="Tahoma"/>
              </a:rPr>
              <a:t> </a:t>
            </a:r>
            <a:r>
              <a:rPr lang="en-US" sz="1800" b="1" spc="-155" dirty="0">
                <a:latin typeface="Tahoma"/>
                <a:cs typeface="Tahoma"/>
              </a:rPr>
              <a:t>52</a:t>
            </a:r>
            <a:r>
              <a:rPr lang="en-US" sz="1800" b="1" spc="5" dirty="0">
                <a:latin typeface="Tahoma"/>
                <a:cs typeface="Tahoma"/>
              </a:rPr>
              <a:t> </a:t>
            </a:r>
            <a:r>
              <a:rPr lang="en-US" sz="1800" spc="-190" dirty="0">
                <a:latin typeface="Verdana"/>
                <a:cs typeface="Verdana"/>
              </a:rPr>
              <a:t>is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the </a:t>
            </a:r>
            <a:r>
              <a:rPr lang="en-US" sz="1800" spc="-75" dirty="0">
                <a:latin typeface="Verdana"/>
                <a:cs typeface="Verdana"/>
              </a:rPr>
              <a:t>winner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of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the</a:t>
            </a:r>
            <a:r>
              <a:rPr lang="en-US" sz="1800" spc="-6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contest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cause</a:t>
            </a:r>
            <a:r>
              <a:rPr lang="en-US" sz="1800" spc="-90" dirty="0">
                <a:latin typeface="Verdana"/>
                <a:cs typeface="Verdana"/>
              </a:rPr>
              <a:t> </a:t>
            </a:r>
            <a:r>
              <a:rPr lang="en-US" sz="1800" spc="-145" dirty="0">
                <a:latin typeface="Verdana"/>
                <a:cs typeface="Verdana"/>
              </a:rPr>
              <a:t>his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photo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85" dirty="0">
                <a:latin typeface="Verdana"/>
                <a:cs typeface="Verdana"/>
              </a:rPr>
              <a:t>with</a:t>
            </a:r>
            <a:r>
              <a:rPr lang="en-US" sz="1800" spc="-60" dirty="0">
                <a:latin typeface="Verdana"/>
                <a:cs typeface="Verdana"/>
              </a:rPr>
              <a:t> </a:t>
            </a:r>
            <a:r>
              <a:rPr lang="en-US" sz="1800" b="1" spc="-60" dirty="0" err="1">
                <a:latin typeface="Tahoma"/>
                <a:cs typeface="Tahoma"/>
              </a:rPr>
              <a:t>photo_id</a:t>
            </a:r>
            <a:r>
              <a:rPr lang="en-US" sz="1800" b="1" dirty="0">
                <a:latin typeface="Tahoma"/>
                <a:cs typeface="Tahoma"/>
              </a:rPr>
              <a:t> </a:t>
            </a:r>
            <a:r>
              <a:rPr lang="en-US" sz="1800" b="1" spc="-160" dirty="0">
                <a:latin typeface="Tahoma"/>
                <a:cs typeface="Tahoma"/>
              </a:rPr>
              <a:t>145</a:t>
            </a:r>
            <a:r>
              <a:rPr lang="en-US" sz="1800" b="1" spc="5" dirty="0">
                <a:latin typeface="Tahoma"/>
                <a:cs typeface="Tahoma"/>
              </a:rPr>
              <a:t> </a:t>
            </a:r>
            <a:r>
              <a:rPr lang="en-US" sz="1800" spc="-60" dirty="0">
                <a:latin typeface="Verdana"/>
                <a:cs typeface="Verdana"/>
              </a:rPr>
              <a:t>has</a:t>
            </a:r>
            <a:r>
              <a:rPr lang="en-US" sz="1800" spc="-95" dirty="0">
                <a:latin typeface="Verdana"/>
                <a:cs typeface="Verdana"/>
              </a:rPr>
              <a:t> </a:t>
            </a:r>
            <a:r>
              <a:rPr lang="en-US" sz="1800" spc="-25" dirty="0">
                <a:latin typeface="Verdana"/>
                <a:cs typeface="Verdana"/>
              </a:rPr>
              <a:t>the </a:t>
            </a:r>
            <a:r>
              <a:rPr lang="en-US" sz="1800" b="1" spc="-65" dirty="0">
                <a:latin typeface="Tahoma"/>
                <a:cs typeface="Tahoma"/>
              </a:rPr>
              <a:t>highest</a:t>
            </a:r>
            <a:r>
              <a:rPr lang="en-US" sz="1800" b="1" spc="-70" dirty="0">
                <a:latin typeface="Tahoma"/>
                <a:cs typeface="Tahoma"/>
              </a:rPr>
              <a:t> </a:t>
            </a:r>
            <a:r>
              <a:rPr lang="en-US" sz="1800" b="1" spc="-40" dirty="0">
                <a:latin typeface="Tahoma"/>
                <a:cs typeface="Tahoma"/>
              </a:rPr>
              <a:t>number</a:t>
            </a:r>
            <a:r>
              <a:rPr lang="en-US" sz="1800" b="1" spc="-90" dirty="0">
                <a:latin typeface="Tahoma"/>
                <a:cs typeface="Tahoma"/>
              </a:rPr>
              <a:t> </a:t>
            </a:r>
            <a:r>
              <a:rPr lang="en-US" sz="1800" b="1" spc="-80" dirty="0">
                <a:latin typeface="Tahoma"/>
                <a:cs typeface="Tahoma"/>
              </a:rPr>
              <a:t>of</a:t>
            </a:r>
            <a:r>
              <a:rPr lang="en-US" sz="1800" b="1" spc="-50" dirty="0">
                <a:latin typeface="Tahoma"/>
                <a:cs typeface="Tahoma"/>
              </a:rPr>
              <a:t> </a:t>
            </a:r>
            <a:r>
              <a:rPr lang="en-US" sz="1800" b="1" spc="-65" dirty="0">
                <a:latin typeface="Tahoma"/>
                <a:cs typeface="Tahoma"/>
              </a:rPr>
              <a:t>likes </a:t>
            </a:r>
            <a:r>
              <a:rPr lang="en-US" sz="1800" b="1" spc="-20" dirty="0">
                <a:latin typeface="Tahoma"/>
                <a:cs typeface="Tahoma"/>
              </a:rPr>
              <a:t>i.e.</a:t>
            </a:r>
            <a:r>
              <a:rPr lang="en-US" sz="1800" b="1" spc="-55" dirty="0">
                <a:latin typeface="Tahoma"/>
                <a:cs typeface="Tahoma"/>
              </a:rPr>
              <a:t> </a:t>
            </a:r>
            <a:r>
              <a:rPr lang="en-US" sz="1800" b="1" spc="-25" dirty="0">
                <a:latin typeface="Tahoma"/>
                <a:cs typeface="Tahoma"/>
              </a:rPr>
              <a:t>48</a:t>
            </a:r>
            <a:endParaRPr lang="en-US" sz="1800" dirty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457BCC3-3412-4366-A2CF-830475F4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08517"/>
            <a:ext cx="2535050" cy="633412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2FB549-130B-4E60-94A8-5EDB1DCB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8663"/>
              </p:ext>
            </p:extLst>
          </p:nvPr>
        </p:nvGraphicFramePr>
        <p:xfrm>
          <a:off x="1447799" y="3776630"/>
          <a:ext cx="8906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287">
                  <a:extLst>
                    <a:ext uri="{9D8B030D-6E8A-4147-A177-3AD203B41FA5}">
                      <a16:colId xmlns:a16="http://schemas.microsoft.com/office/drawing/2014/main" val="3016796424"/>
                    </a:ext>
                  </a:extLst>
                </a:gridCol>
                <a:gridCol w="1781287">
                  <a:extLst>
                    <a:ext uri="{9D8B030D-6E8A-4147-A177-3AD203B41FA5}">
                      <a16:colId xmlns:a16="http://schemas.microsoft.com/office/drawing/2014/main" val="1213034006"/>
                    </a:ext>
                  </a:extLst>
                </a:gridCol>
                <a:gridCol w="1781287">
                  <a:extLst>
                    <a:ext uri="{9D8B030D-6E8A-4147-A177-3AD203B41FA5}">
                      <a16:colId xmlns:a16="http://schemas.microsoft.com/office/drawing/2014/main" val="1706165206"/>
                    </a:ext>
                  </a:extLst>
                </a:gridCol>
                <a:gridCol w="1781287">
                  <a:extLst>
                    <a:ext uri="{9D8B030D-6E8A-4147-A177-3AD203B41FA5}">
                      <a16:colId xmlns:a16="http://schemas.microsoft.com/office/drawing/2014/main" val="995281410"/>
                    </a:ext>
                  </a:extLst>
                </a:gridCol>
                <a:gridCol w="1781287">
                  <a:extLst>
                    <a:ext uri="{9D8B030D-6E8A-4147-A177-3AD203B41FA5}">
                      <a16:colId xmlns:a16="http://schemas.microsoft.com/office/drawing/2014/main" val="119120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Photo_id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Image_url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5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spc="-65" dirty="0">
                          <a:latin typeface="Tahoma"/>
                          <a:cs typeface="Tahoma"/>
                        </a:rPr>
                        <a:t>Zack_Kemmer93</a:t>
                      </a:r>
                      <a:r>
                        <a:rPr lang="en-IN" sz="1800" b="0" dirty="0">
                          <a:latin typeface="Tahoma"/>
                          <a:cs typeface="Tahoma"/>
                        </a:rPr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00" dirty="0">
                          <a:latin typeface="Calibri"/>
                          <a:cs typeface="Calibri"/>
                        </a:rPr>
                        <a:t>https://jarret.name</a:t>
                      </a:r>
                      <a:endParaRPr lang="en-IN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8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3D7C-F52E-4938-8BE0-39DEA639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7" y="1398494"/>
            <a:ext cx="9720073" cy="4094255"/>
          </a:xfrm>
        </p:spPr>
        <p:txBody>
          <a:bodyPr>
            <a:normAutofit fontScale="92500" lnSpcReduction="20000"/>
          </a:bodyPr>
          <a:lstStyle/>
          <a:p>
            <a:r>
              <a:rPr lang="en-IN" sz="1600" b="1" spc="-40" dirty="0">
                <a:highlight>
                  <a:srgbClr val="FFFF00"/>
                </a:highlight>
                <a:latin typeface="Tahoma"/>
                <a:cs typeface="Tahoma"/>
              </a:rPr>
              <a:t>Hashtag</a:t>
            </a:r>
            <a:r>
              <a:rPr lang="en-IN" sz="1600" b="1" spc="-6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35" dirty="0">
                <a:highlight>
                  <a:srgbClr val="FFFF00"/>
                </a:highlight>
                <a:latin typeface="Tahoma"/>
                <a:cs typeface="Tahoma"/>
              </a:rPr>
              <a:t>Researching</a:t>
            </a:r>
            <a:r>
              <a:rPr lang="en-IN" sz="1600" b="1" spc="-7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IN" sz="1600" b="1" spc="-50" dirty="0">
                <a:highlight>
                  <a:srgbClr val="FFFF00"/>
                </a:highlight>
                <a:latin typeface="Tahoma"/>
                <a:cs typeface="Tahoma"/>
              </a:rPr>
              <a:t>:</a:t>
            </a:r>
            <a:r>
              <a:rPr lang="en-IN" sz="1600" b="1" dirty="0">
                <a:latin typeface="Tahoma"/>
                <a:cs typeface="Tahoma"/>
              </a:rPr>
              <a:t> </a:t>
            </a:r>
            <a:r>
              <a:rPr lang="en-US" sz="1600" spc="95" dirty="0">
                <a:latin typeface="Verdana"/>
                <a:cs typeface="Verdana"/>
              </a:rPr>
              <a:t>A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partner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brand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wants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70" dirty="0">
                <a:latin typeface="Verdana"/>
                <a:cs typeface="Verdana"/>
              </a:rPr>
              <a:t>know,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which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hashtags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to </a:t>
            </a:r>
            <a:r>
              <a:rPr lang="en-US" sz="1600" spc="-70" dirty="0">
                <a:latin typeface="Verdana"/>
                <a:cs typeface="Verdana"/>
              </a:rPr>
              <a:t>use </a:t>
            </a:r>
            <a:r>
              <a:rPr lang="en-US" sz="1600" spc="-90" dirty="0">
                <a:latin typeface="Verdana"/>
                <a:cs typeface="Verdana"/>
              </a:rPr>
              <a:t>in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45" dirty="0">
                <a:latin typeface="Verdana"/>
                <a:cs typeface="Verdana"/>
              </a:rPr>
              <a:t> post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reach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4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most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people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70" dirty="0">
                <a:latin typeface="Verdana"/>
                <a:cs typeface="Verdana"/>
              </a:rPr>
              <a:t>platform.(Top</a:t>
            </a:r>
            <a:r>
              <a:rPr lang="en-US" sz="1600" spc="-50" dirty="0">
                <a:latin typeface="Verdana"/>
                <a:cs typeface="Verdana"/>
              </a:rPr>
              <a:t> </a:t>
            </a:r>
            <a:r>
              <a:rPr lang="en-US" sz="1600" spc="-170" dirty="0">
                <a:latin typeface="Verdana"/>
                <a:cs typeface="Verdana"/>
              </a:rPr>
              <a:t>5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commonly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used</a:t>
            </a:r>
            <a:r>
              <a:rPr lang="en-US" sz="1600" spc="-80" dirty="0">
                <a:latin typeface="Verdana"/>
                <a:cs typeface="Verdana"/>
              </a:rPr>
              <a:t> #Hashtags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on </a:t>
            </a:r>
            <a:r>
              <a:rPr lang="en-US" sz="1600" spc="-85" dirty="0">
                <a:latin typeface="Verdana"/>
                <a:cs typeface="Verdana"/>
              </a:rPr>
              <a:t>Instagram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spc="-50" dirty="0">
                <a:latin typeface="Verdana"/>
                <a:cs typeface="Verdana"/>
              </a:rPr>
              <a:t>)</a:t>
            </a:r>
            <a:endParaRPr lang="en-US" sz="1600" dirty="0">
              <a:latin typeface="Verdana"/>
              <a:cs typeface="Verdana"/>
            </a:endParaRPr>
          </a:p>
          <a:p>
            <a:endParaRPr lang="en-US" sz="16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0" dirty="0">
                <a:latin typeface="Verdana"/>
                <a:cs typeface="Verdana"/>
              </a:rPr>
              <a:t>To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find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top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170" dirty="0">
                <a:latin typeface="Verdana"/>
                <a:cs typeface="Verdana"/>
              </a:rPr>
              <a:t>5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most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commonly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used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hashtags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Instagram:</a:t>
            </a:r>
            <a:endParaRPr lang="en-US" sz="1600" dirty="0">
              <a:latin typeface="Verdana"/>
              <a:cs typeface="Verdana"/>
            </a:endParaRPr>
          </a:p>
          <a:p>
            <a:pPr marL="355600" marR="2387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select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b="1" spc="-35" dirty="0" err="1">
                <a:latin typeface="Tahoma"/>
                <a:cs typeface="Tahoma"/>
              </a:rPr>
              <a:t>tag_name</a:t>
            </a:r>
            <a:r>
              <a:rPr lang="en-US" sz="1600" b="1" spc="-40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column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from</a:t>
            </a:r>
            <a:r>
              <a:rPr lang="en-US" sz="1600" spc="-14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tag</a:t>
            </a:r>
            <a:r>
              <a:rPr lang="en-US" sz="1600" b="1" spc="-2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b="1" spc="-105" dirty="0">
                <a:latin typeface="Tahoma"/>
                <a:cs typeface="Tahoma"/>
              </a:rPr>
              <a:t>count(*)</a:t>
            </a:r>
            <a:r>
              <a:rPr lang="en-US" sz="1600" b="1" spc="-40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as</a:t>
            </a:r>
            <a:r>
              <a:rPr lang="en-US" sz="1600" b="1" spc="-10" dirty="0">
                <a:latin typeface="Tahoma"/>
                <a:cs typeface="Tahoma"/>
              </a:rPr>
              <a:t> </a:t>
            </a:r>
            <a:r>
              <a:rPr lang="en-US" sz="1600" b="1" spc="-75" dirty="0">
                <a:latin typeface="Tahoma"/>
                <a:cs typeface="Tahoma"/>
              </a:rPr>
              <a:t>total</a:t>
            </a:r>
            <a:r>
              <a:rPr lang="en-US" sz="1600" b="1" spc="-30" dirty="0">
                <a:latin typeface="Tahoma"/>
                <a:cs typeface="Tahom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so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60" dirty="0">
                <a:latin typeface="Verdana"/>
                <a:cs typeface="Verdana"/>
              </a:rPr>
              <a:t>as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count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35" dirty="0">
                <a:latin typeface="Verdana"/>
                <a:cs typeface="Verdana"/>
              </a:rPr>
              <a:t>tags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used </a:t>
            </a:r>
            <a:r>
              <a:rPr lang="en-US" sz="1600" spc="-10" dirty="0">
                <a:latin typeface="Verdana"/>
                <a:cs typeface="Verdana"/>
              </a:rPr>
              <a:t>individually.</a:t>
            </a:r>
            <a:endParaRPr lang="en-US" sz="1600" dirty="0">
              <a:latin typeface="Verdana"/>
              <a:cs typeface="Verdana"/>
            </a:endParaRPr>
          </a:p>
          <a:p>
            <a:pPr marL="355600" marR="3003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120" dirty="0">
                <a:latin typeface="Verdana"/>
                <a:cs typeface="Verdana"/>
              </a:rPr>
              <a:t>Then,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7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b="1" spc="-90" dirty="0">
                <a:latin typeface="Tahoma"/>
                <a:cs typeface="Tahoma"/>
              </a:rPr>
              <a:t>join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b="1" spc="-35" dirty="0">
                <a:latin typeface="Tahoma"/>
                <a:cs typeface="Tahoma"/>
              </a:rPr>
              <a:t>tags</a:t>
            </a:r>
            <a:r>
              <a:rPr lang="en-US" sz="1600" b="1" spc="-2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table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60" dirty="0">
                <a:latin typeface="Verdana"/>
                <a:cs typeface="Verdana"/>
              </a:rPr>
              <a:t>and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b="1" spc="-60" dirty="0" err="1">
                <a:latin typeface="Tahoma"/>
                <a:cs typeface="Tahoma"/>
              </a:rPr>
              <a:t>photo_tags</a:t>
            </a:r>
            <a:r>
              <a:rPr lang="en-US" sz="1600" b="1" spc="-35" dirty="0">
                <a:latin typeface="Tahoma"/>
                <a:cs typeface="Tahom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table,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on</a:t>
            </a:r>
            <a:r>
              <a:rPr lang="en-US" sz="1600" b="1" spc="-20" dirty="0">
                <a:latin typeface="Tahoma"/>
                <a:cs typeface="Tahoma"/>
              </a:rPr>
              <a:t> </a:t>
            </a:r>
            <a:r>
              <a:rPr lang="en-US" sz="1600" b="1" spc="-45" dirty="0">
                <a:latin typeface="Tahoma"/>
                <a:cs typeface="Tahoma"/>
              </a:rPr>
              <a:t>tags.id</a:t>
            </a:r>
            <a:r>
              <a:rPr lang="en-US" sz="1600" b="1" spc="-30" dirty="0">
                <a:latin typeface="Tahoma"/>
                <a:cs typeface="Tahoma"/>
              </a:rPr>
              <a:t> </a:t>
            </a:r>
            <a:r>
              <a:rPr lang="en-US" sz="1600" b="1" spc="-450" dirty="0">
                <a:latin typeface="Tahoma"/>
                <a:cs typeface="Tahoma"/>
              </a:rPr>
              <a:t>=</a:t>
            </a:r>
            <a:r>
              <a:rPr lang="en-US" sz="1600" b="1" spc="-65" dirty="0">
                <a:latin typeface="Tahoma"/>
                <a:cs typeface="Tahoma"/>
              </a:rPr>
              <a:t> </a:t>
            </a:r>
            <a:r>
              <a:rPr lang="en-US" sz="1600" b="1" spc="-65" dirty="0" err="1">
                <a:latin typeface="Tahoma"/>
                <a:cs typeface="Tahoma"/>
              </a:rPr>
              <a:t>photo_tags.tag_id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600" dirty="0">
                <a:latin typeface="Verdana"/>
                <a:cs typeface="Verdana"/>
              </a:rPr>
              <a:t>cause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55" dirty="0">
                <a:latin typeface="Verdana"/>
                <a:cs typeface="Verdana"/>
              </a:rPr>
              <a:t>they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contain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same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content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in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them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i.e. </a:t>
            </a:r>
            <a:r>
              <a:rPr lang="en-US" sz="1600" spc="-10" dirty="0" err="1">
                <a:latin typeface="Verdana"/>
                <a:cs typeface="Verdana"/>
              </a:rPr>
              <a:t>tag_id</a:t>
            </a:r>
            <a:endParaRPr lang="en-US" sz="16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105" dirty="0">
                <a:latin typeface="Verdana"/>
                <a:cs typeface="Verdana"/>
              </a:rPr>
              <a:t>Then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using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b="1" spc="-25" dirty="0">
                <a:latin typeface="Tahoma"/>
                <a:cs typeface="Tahoma"/>
              </a:rPr>
              <a:t>group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by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to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group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desired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output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the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basis</a:t>
            </a:r>
            <a:r>
              <a:rPr lang="en-US" sz="1600" spc="-15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b="1" spc="-10" dirty="0" err="1">
                <a:latin typeface="Tahoma"/>
                <a:cs typeface="Tahoma"/>
              </a:rPr>
              <a:t>tags.tag_name</a:t>
            </a:r>
            <a:endParaRPr lang="en-US" sz="1600" dirty="0">
              <a:latin typeface="Tahoma"/>
              <a:cs typeface="Tahoma"/>
            </a:endParaRPr>
          </a:p>
          <a:p>
            <a:pPr marL="355600" marR="7683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spc="-105" dirty="0">
                <a:latin typeface="Verdana"/>
                <a:cs typeface="Verdana"/>
              </a:rPr>
              <a:t>Then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using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b="1" spc="-40" dirty="0">
                <a:latin typeface="Tahoma"/>
                <a:cs typeface="Tahoma"/>
              </a:rPr>
              <a:t>order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by</a:t>
            </a:r>
            <a:r>
              <a:rPr lang="en-US" sz="1600" b="1" spc="5" dirty="0">
                <a:latin typeface="Tahoma"/>
                <a:cs typeface="Tahom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function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6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need</a:t>
            </a:r>
            <a:r>
              <a:rPr lang="en-US" sz="1600" spc="-80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to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130" dirty="0">
                <a:latin typeface="Verdana"/>
                <a:cs typeface="Verdana"/>
              </a:rPr>
              <a:t>sort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the</a:t>
            </a:r>
            <a:r>
              <a:rPr lang="en-US" sz="1600" spc="-7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output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on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the </a:t>
            </a:r>
            <a:r>
              <a:rPr lang="en-US" sz="1600" spc="-85" dirty="0">
                <a:latin typeface="Verdana"/>
                <a:cs typeface="Verdana"/>
              </a:rPr>
              <a:t>basis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b="1" spc="-65" dirty="0">
                <a:latin typeface="Tahoma"/>
                <a:cs typeface="Tahoma"/>
              </a:rPr>
              <a:t>total</a:t>
            </a:r>
            <a:r>
              <a:rPr lang="en-US" sz="1600" spc="-65" dirty="0">
                <a:latin typeface="Verdana"/>
                <a:cs typeface="Verdana"/>
              </a:rPr>
              <a:t>(total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40" dirty="0">
                <a:latin typeface="Verdana"/>
                <a:cs typeface="Verdana"/>
              </a:rPr>
              <a:t>number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of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tags</a:t>
            </a:r>
            <a:r>
              <a:rPr lang="en-US" sz="1600" spc="-105" dirty="0">
                <a:latin typeface="Verdana"/>
                <a:cs typeface="Verdan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per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30" dirty="0" err="1">
                <a:latin typeface="Verdana"/>
                <a:cs typeface="Verdana"/>
              </a:rPr>
              <a:t>tag_name</a:t>
            </a:r>
            <a:r>
              <a:rPr lang="en-US" sz="1600" spc="-30" dirty="0">
                <a:latin typeface="Verdana"/>
                <a:cs typeface="Verdana"/>
              </a:rPr>
              <a:t>)</a:t>
            </a:r>
            <a:r>
              <a:rPr lang="en-US" sz="1600" spc="-100" dirty="0">
                <a:latin typeface="Verdana"/>
                <a:cs typeface="Verdana"/>
              </a:rPr>
              <a:t> </a:t>
            </a:r>
            <a:r>
              <a:rPr lang="en-US" sz="1600" spc="-85" dirty="0">
                <a:latin typeface="Verdana"/>
                <a:cs typeface="Verdana"/>
              </a:rPr>
              <a:t>in</a:t>
            </a:r>
            <a:r>
              <a:rPr lang="en-US" sz="1600" spc="-130" dirty="0">
                <a:latin typeface="Verdana"/>
                <a:cs typeface="Verdana"/>
              </a:rPr>
              <a:t> </a:t>
            </a:r>
            <a:r>
              <a:rPr lang="en-US" sz="1600" b="1" dirty="0">
                <a:latin typeface="Tahoma"/>
                <a:cs typeface="Tahoma"/>
              </a:rPr>
              <a:t>descending</a:t>
            </a:r>
            <a:r>
              <a:rPr lang="en-US" sz="1600" b="1" spc="-30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Verdana"/>
                <a:cs typeface="Verdana"/>
              </a:rPr>
              <a:t>order</a:t>
            </a:r>
            <a:endParaRPr lang="en-US" sz="16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spc="-120" dirty="0">
                <a:latin typeface="Verdana"/>
                <a:cs typeface="Verdana"/>
              </a:rPr>
              <a:t>Then,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45" dirty="0">
                <a:latin typeface="Verdana"/>
                <a:cs typeface="Verdana"/>
              </a:rPr>
              <a:t>find</a:t>
            </a:r>
            <a:r>
              <a:rPr lang="en-US" sz="1600" spc="-135" dirty="0">
                <a:latin typeface="Verdana"/>
                <a:cs typeface="Verdana"/>
              </a:rPr>
              <a:t> </a:t>
            </a:r>
            <a:r>
              <a:rPr lang="en-US" sz="1600" spc="-20" dirty="0">
                <a:latin typeface="Verdana"/>
                <a:cs typeface="Verdana"/>
              </a:rPr>
              <a:t>the</a:t>
            </a:r>
            <a:r>
              <a:rPr lang="en-US" sz="1600" spc="-85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top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170" dirty="0">
                <a:latin typeface="Verdana"/>
                <a:cs typeface="Verdana"/>
              </a:rPr>
              <a:t>5</a:t>
            </a:r>
            <a:r>
              <a:rPr lang="en-US" sz="1600" spc="-120" dirty="0">
                <a:latin typeface="Verdana"/>
                <a:cs typeface="Verdana"/>
              </a:rPr>
              <a:t> </a:t>
            </a:r>
            <a:r>
              <a:rPr lang="en-US" sz="1600" spc="-90" dirty="0">
                <a:latin typeface="Verdana"/>
                <a:cs typeface="Verdana"/>
              </a:rPr>
              <a:t>most</a:t>
            </a:r>
            <a:r>
              <a:rPr lang="en-US" sz="1600" spc="-110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used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tag</a:t>
            </a:r>
            <a:r>
              <a:rPr lang="en-US" sz="1600" spc="-125" dirty="0">
                <a:latin typeface="Verdana"/>
                <a:cs typeface="Verdana"/>
              </a:rPr>
              <a:t> </a:t>
            </a:r>
            <a:r>
              <a:rPr lang="en-US" sz="1600" spc="-25" dirty="0">
                <a:latin typeface="Verdana"/>
                <a:cs typeface="Verdana"/>
              </a:rPr>
              <a:t>names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dirty="0">
                <a:latin typeface="Verdana"/>
                <a:cs typeface="Verdana"/>
              </a:rPr>
              <a:t>we</a:t>
            </a:r>
            <a:r>
              <a:rPr lang="en-US" sz="1600" spc="-90" dirty="0">
                <a:latin typeface="Verdana"/>
                <a:cs typeface="Verdana"/>
              </a:rPr>
              <a:t> </a:t>
            </a:r>
            <a:r>
              <a:rPr lang="en-US" sz="1600" spc="-110" dirty="0">
                <a:latin typeface="Verdana"/>
                <a:cs typeface="Verdana"/>
              </a:rPr>
              <a:t>will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spc="-80" dirty="0">
                <a:latin typeface="Verdana"/>
                <a:cs typeface="Verdana"/>
              </a:rPr>
              <a:t>use</a:t>
            </a:r>
            <a:r>
              <a:rPr lang="en-US" sz="1600" spc="-114" dirty="0">
                <a:latin typeface="Verdana"/>
                <a:cs typeface="Verdana"/>
              </a:rPr>
              <a:t> </a:t>
            </a:r>
            <a:r>
              <a:rPr lang="en-US" sz="1600" spc="-30" dirty="0">
                <a:latin typeface="Verdana"/>
                <a:cs typeface="Verdana"/>
              </a:rPr>
              <a:t>the</a:t>
            </a:r>
            <a:r>
              <a:rPr lang="en-US" sz="1600" spc="-95" dirty="0">
                <a:latin typeface="Verdana"/>
                <a:cs typeface="Verdana"/>
              </a:rPr>
              <a:t> </a:t>
            </a:r>
            <a:r>
              <a:rPr lang="en-US" sz="1600" b="1" spc="-114" dirty="0">
                <a:latin typeface="Tahoma"/>
                <a:cs typeface="Tahoma"/>
              </a:rPr>
              <a:t>limit</a:t>
            </a:r>
            <a:r>
              <a:rPr lang="en-US" sz="1600" b="1" dirty="0">
                <a:latin typeface="Tahoma"/>
                <a:cs typeface="Tahoma"/>
              </a:rPr>
              <a:t> </a:t>
            </a:r>
            <a:r>
              <a:rPr lang="en-US" sz="1600" b="1" spc="-50" dirty="0">
                <a:latin typeface="Tahoma"/>
                <a:cs typeface="Tahoma"/>
              </a:rPr>
              <a:t>5</a:t>
            </a:r>
            <a:endParaRPr lang="en-US" sz="16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spc="-10" dirty="0">
                <a:latin typeface="Verdana"/>
                <a:cs typeface="Verdana"/>
              </a:rPr>
              <a:t>function.</a:t>
            </a:r>
            <a:endParaRPr lang="en-US" sz="1600" dirty="0">
              <a:latin typeface="Verdana"/>
              <a:cs typeface="Verdana"/>
            </a:endParaRPr>
          </a:p>
          <a:p>
            <a:r>
              <a:rPr lang="en-US" sz="1600" dirty="0">
                <a:highlight>
                  <a:srgbClr val="FFFF00"/>
                </a:highlight>
                <a:latin typeface="Tahoma"/>
                <a:cs typeface="Tahoma"/>
              </a:rPr>
              <a:t>QUERY :</a:t>
            </a:r>
          </a:p>
          <a:p>
            <a:endParaRPr lang="en-IN" sz="16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7883356-D765-43BE-8F21-5B90BE7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67" y="693363"/>
            <a:ext cx="2382650" cy="543765"/>
          </a:xfrm>
          <a:custGeom>
            <a:avLst/>
            <a:gdLst/>
            <a:ahLst/>
            <a:cxnLst/>
            <a:rect l="l" t="t" r="r" b="b"/>
            <a:pathLst>
              <a:path w="4634865" h="368934">
                <a:moveTo>
                  <a:pt x="4634483" y="0"/>
                </a:moveTo>
                <a:lnTo>
                  <a:pt x="0" y="0"/>
                </a:lnTo>
                <a:lnTo>
                  <a:pt x="0" y="368807"/>
                </a:lnTo>
                <a:lnTo>
                  <a:pt x="4634483" y="368807"/>
                </a:lnTo>
                <a:lnTo>
                  <a:pt x="46344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Marketing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331F28E-0E9E-4D64-AE2A-859DD8D745DC}"/>
              </a:ext>
            </a:extLst>
          </p:cNvPr>
          <p:cNvSpPr txBox="1"/>
          <p:nvPr/>
        </p:nvSpPr>
        <p:spPr>
          <a:xfrm>
            <a:off x="1333320" y="5492749"/>
            <a:ext cx="9191625" cy="1231106"/>
          </a:xfrm>
          <a:prstGeom prst="rect">
            <a:avLst/>
          </a:prstGeom>
          <a:solidFill>
            <a:srgbClr val="F39E8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marR="28575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ahoma"/>
                <a:cs typeface="Tahoma"/>
              </a:rPr>
              <a:t>select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tags.tag_name,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count(*)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75" dirty="0">
                <a:latin typeface="Tahoma"/>
                <a:cs typeface="Tahoma"/>
              </a:rPr>
              <a:t>total_number_of_times_tag_used_individually </a:t>
            </a:r>
            <a:r>
              <a:rPr sz="1600" b="1" spc="-100" dirty="0">
                <a:latin typeface="Tahoma"/>
                <a:cs typeface="Tahoma"/>
              </a:rPr>
              <a:t>from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tags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spc="-90" dirty="0">
                <a:latin typeface="Tahoma"/>
                <a:cs typeface="Tahoma"/>
              </a:rPr>
              <a:t>join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photo_tags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on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tags.id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b="1" spc="-400" dirty="0">
                <a:latin typeface="Tahoma"/>
                <a:cs typeface="Tahoma"/>
              </a:rPr>
              <a:t>=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photo_tags.tag_id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spc="-25" dirty="0">
                <a:latin typeface="Tahoma"/>
                <a:cs typeface="Tahoma"/>
              </a:rPr>
              <a:t>group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tags.tag_name</a:t>
            </a:r>
            <a:endParaRPr sz="1600" dirty="0">
              <a:latin typeface="Tahoma"/>
              <a:cs typeface="Tahoma"/>
            </a:endParaRPr>
          </a:p>
          <a:p>
            <a:pPr marL="91440" marR="2456815">
              <a:lnSpc>
                <a:spcPct val="100000"/>
              </a:lnSpc>
            </a:pPr>
            <a:r>
              <a:rPr sz="1600" b="1" spc="-40" dirty="0">
                <a:latin typeface="Tahoma"/>
                <a:cs typeface="Tahoma"/>
              </a:rPr>
              <a:t>order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45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total_number_of_times_tag_used_individually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DESC </a:t>
            </a:r>
            <a:r>
              <a:rPr sz="1600" b="1" spc="-120" dirty="0">
                <a:latin typeface="Tahoma"/>
                <a:cs typeface="Tahoma"/>
              </a:rPr>
              <a:t>limit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5;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34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2586</Words>
  <Application>Microsoft Office PowerPoint</Application>
  <PresentationFormat>Widescreen</PresentationFormat>
  <Paragraphs>487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Tahoma</vt:lpstr>
      <vt:lpstr>Tw Cen MT</vt:lpstr>
      <vt:lpstr>Tw Cen MT Condensed</vt:lpstr>
      <vt:lpstr>Verdana</vt:lpstr>
      <vt:lpstr>Wingdings 3</vt:lpstr>
      <vt:lpstr>Integral</vt:lpstr>
      <vt:lpstr>Name: Logananthan  D </vt:lpstr>
      <vt:lpstr>Analysis done on the following points:-</vt:lpstr>
      <vt:lpstr>Marketing</vt:lpstr>
      <vt:lpstr>Marketing</vt:lpstr>
      <vt:lpstr>Marketing</vt:lpstr>
      <vt:lpstr>Marketing</vt:lpstr>
      <vt:lpstr>Marketing</vt:lpstr>
      <vt:lpstr>Marketing</vt:lpstr>
      <vt:lpstr>Marketing</vt:lpstr>
      <vt:lpstr>Marketing</vt:lpstr>
      <vt:lpstr>Marketing</vt:lpstr>
      <vt:lpstr>Marketing</vt:lpstr>
      <vt:lpstr>Investor Metrics :</vt:lpstr>
      <vt:lpstr>Investor Metrics :</vt:lpstr>
      <vt:lpstr>Investor Metrics :</vt:lpstr>
      <vt:lpstr>Investor Metrics :</vt:lpstr>
      <vt:lpstr>Investor Metrics :</vt:lpstr>
      <vt:lpstr>Investor Metrics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2024-04-11T20:02:12Z</dcterms:created>
  <dcterms:modified xsi:type="dcterms:W3CDTF">2024-04-11T21:36:05Z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