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20" y="3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97ccc7e81_1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97ccc7e81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97ccc7e81_1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97ccc7e81_1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97ccc7e81_1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97ccc7e81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97ccc7e81_1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97ccc7e81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97ccc7e81_1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97ccc7e81_1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9985d78e6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9985d78e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97ccc7e81_1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97ccc7e81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992030aa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992030aa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97ccc7e81_1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97ccc7e81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98cd483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98cd483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86d068da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86d068da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9985d78e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9985d78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9985d78e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9985d78e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63321977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63321977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63321977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63321977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633219772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63321977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97ccc7e8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97ccc7e8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86d068d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86d068d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86d068da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86d068d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97ccc7e81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97ccc7e81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97ccc7e81_1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97ccc7e81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97ccc7e81_1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97ccc7e81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7ccc7e81_1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7ccc7e81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Hospital</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Logan, Braden, Colton, and Connor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DDL Statements</a:t>
            </a:r>
            <a:endParaRPr/>
          </a:p>
        </p:txBody>
      </p:sp>
      <p:sp>
        <p:nvSpPr>
          <p:cNvPr id="143" name="Google Shape;143;p22"/>
          <p:cNvSpPr txBox="1">
            <a:spLocks noGrp="1"/>
          </p:cNvSpPr>
          <p:nvPr>
            <p:ph type="body" idx="1"/>
          </p:nvPr>
        </p:nvSpPr>
        <p:spPr>
          <a:xfrm>
            <a:off x="729450" y="2078875"/>
            <a:ext cx="4602900" cy="23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CREATE TABLE</a:t>
            </a:r>
            <a:r>
              <a:rPr lang="en" sz="1200">
                <a:solidFill>
                  <a:srgbClr val="000000"/>
                </a:solidFill>
                <a:latin typeface="Arial"/>
                <a:ea typeface="Arial"/>
                <a:cs typeface="Arial"/>
                <a:sym typeface="Arial"/>
              </a:rPr>
              <a:t> Nurses(</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Nid			CHAR(5)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Depid		CHAR(5)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FirstN		VARCHAR(50)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LastN		VARCHAR(50)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Pnumber		VARCHAR(12),</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Email		VARCHAR(50),</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Ntype		VARCHAR(75),</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PRIMARY KEY (Nid),</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Foreign Key (Depid) References Departments(Depid)</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44" name="Google Shape;144;p22"/>
          <p:cNvSpPr txBox="1"/>
          <p:nvPr/>
        </p:nvSpPr>
        <p:spPr>
          <a:xfrm>
            <a:off x="4837200" y="2121575"/>
            <a:ext cx="4052100" cy="224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000"/>
              <a:t>CREATE TABLE</a:t>
            </a:r>
            <a:r>
              <a:rPr lang="en" sz="1200"/>
              <a:t> Rooms(</a:t>
            </a:r>
            <a:endParaRPr sz="1200"/>
          </a:p>
          <a:p>
            <a:pPr marL="0" lvl="0" indent="0" algn="l" rtl="0">
              <a:lnSpc>
                <a:spcPct val="115000"/>
              </a:lnSpc>
              <a:spcBef>
                <a:spcPts val="0"/>
              </a:spcBef>
              <a:spcAft>
                <a:spcPts val="0"/>
              </a:spcAft>
              <a:buClr>
                <a:srgbClr val="000000"/>
              </a:buClr>
              <a:buSzPts val="1100"/>
              <a:buFont typeface="Arial"/>
              <a:buNone/>
            </a:pPr>
            <a:r>
              <a:rPr lang="en" sz="1200"/>
              <a:t>Rid			CHAR(5) not null,</a:t>
            </a:r>
            <a:endParaRPr sz="1200"/>
          </a:p>
          <a:p>
            <a:pPr marL="0" lvl="0" indent="0" algn="l" rtl="0">
              <a:lnSpc>
                <a:spcPct val="115000"/>
              </a:lnSpc>
              <a:spcBef>
                <a:spcPts val="0"/>
              </a:spcBef>
              <a:spcAft>
                <a:spcPts val="0"/>
              </a:spcAft>
              <a:buClr>
                <a:srgbClr val="000000"/>
              </a:buClr>
              <a:buSzPts val="1100"/>
              <a:buFont typeface="Arial"/>
              <a:buNone/>
            </a:pPr>
            <a:r>
              <a:rPr lang="en" sz="1200"/>
              <a:t>Depid		CHAR(5) not null,</a:t>
            </a:r>
            <a:endParaRPr sz="1200"/>
          </a:p>
          <a:p>
            <a:pPr marL="0" lvl="0" indent="0" algn="l" rtl="0">
              <a:lnSpc>
                <a:spcPct val="115000"/>
              </a:lnSpc>
              <a:spcBef>
                <a:spcPts val="0"/>
              </a:spcBef>
              <a:spcAft>
                <a:spcPts val="0"/>
              </a:spcAft>
              <a:buClr>
                <a:srgbClr val="000000"/>
              </a:buClr>
              <a:buSzPts val="1100"/>
              <a:buFont typeface="Arial"/>
              <a:buNone/>
            </a:pPr>
            <a:r>
              <a:rPr lang="en" sz="1200"/>
              <a:t>Pid			CHAR(5),</a:t>
            </a:r>
            <a:endParaRPr sz="1200"/>
          </a:p>
          <a:p>
            <a:pPr marL="0" lvl="0" indent="0" algn="l" rtl="0">
              <a:lnSpc>
                <a:spcPct val="115000"/>
              </a:lnSpc>
              <a:spcBef>
                <a:spcPts val="0"/>
              </a:spcBef>
              <a:spcAft>
                <a:spcPts val="0"/>
              </a:spcAft>
              <a:buClr>
                <a:srgbClr val="000000"/>
              </a:buClr>
              <a:buSzPts val="1100"/>
              <a:buFont typeface="Arial"/>
              <a:buNone/>
            </a:pPr>
            <a:r>
              <a:rPr lang="en" sz="1200"/>
              <a:t>Nid			CHAR(5)</a:t>
            </a:r>
            <a:endParaRPr sz="1200"/>
          </a:p>
          <a:p>
            <a:pPr marL="0" lvl="0" indent="0" algn="l" rtl="0">
              <a:lnSpc>
                <a:spcPct val="115000"/>
              </a:lnSpc>
              <a:spcBef>
                <a:spcPts val="0"/>
              </a:spcBef>
              <a:spcAft>
                <a:spcPts val="0"/>
              </a:spcAft>
              <a:buClr>
                <a:srgbClr val="000000"/>
              </a:buClr>
              <a:buSzPts val="1100"/>
              <a:buFont typeface="Arial"/>
              <a:buNone/>
            </a:pPr>
            <a:r>
              <a:rPr lang="en" sz="1200"/>
              <a:t>PRIMARY KEY (Rid),</a:t>
            </a:r>
            <a:endParaRPr sz="1200"/>
          </a:p>
          <a:p>
            <a:pPr marL="0" lvl="0" indent="0" algn="l" rtl="0">
              <a:lnSpc>
                <a:spcPct val="115000"/>
              </a:lnSpc>
              <a:spcBef>
                <a:spcPts val="0"/>
              </a:spcBef>
              <a:spcAft>
                <a:spcPts val="0"/>
              </a:spcAft>
              <a:buClr>
                <a:srgbClr val="000000"/>
              </a:buClr>
              <a:buSzPts val="1100"/>
              <a:buFont typeface="Arial"/>
              <a:buNone/>
            </a:pPr>
            <a:r>
              <a:rPr lang="en" sz="1200"/>
              <a:t>Foreign Key (Pid) References Patients (Pid),</a:t>
            </a:r>
            <a:endParaRPr sz="1200"/>
          </a:p>
          <a:p>
            <a:pPr marL="0" lvl="0" indent="0" algn="l" rtl="0">
              <a:lnSpc>
                <a:spcPct val="115000"/>
              </a:lnSpc>
              <a:spcBef>
                <a:spcPts val="0"/>
              </a:spcBef>
              <a:spcAft>
                <a:spcPts val="0"/>
              </a:spcAft>
              <a:buClr>
                <a:srgbClr val="000000"/>
              </a:buClr>
              <a:buSzPts val="1100"/>
              <a:buFont typeface="Arial"/>
              <a:buNone/>
            </a:pPr>
            <a:r>
              <a:rPr lang="en" sz="1200"/>
              <a:t>Foreign Key (Depid) References Departments(Depid),</a:t>
            </a:r>
            <a:endParaRPr sz="1200"/>
          </a:p>
          <a:p>
            <a:pPr marL="0" lvl="0" indent="0" algn="l" rtl="0">
              <a:lnSpc>
                <a:spcPct val="115000"/>
              </a:lnSpc>
              <a:spcBef>
                <a:spcPts val="0"/>
              </a:spcBef>
              <a:spcAft>
                <a:spcPts val="0"/>
              </a:spcAft>
              <a:buClr>
                <a:srgbClr val="000000"/>
              </a:buClr>
              <a:buSzPts val="1100"/>
              <a:buFont typeface="Arial"/>
              <a:buNone/>
            </a:pPr>
            <a:r>
              <a:rPr lang="en" sz="1200"/>
              <a:t>Foreign Key (Nid) References Nurses(Nid)</a:t>
            </a:r>
            <a:endParaRPr sz="1200"/>
          </a:p>
          <a:p>
            <a:pPr marL="0" lvl="0" indent="0" algn="l" rtl="0">
              <a:lnSpc>
                <a:spcPct val="115000"/>
              </a:lnSpc>
              <a:spcBef>
                <a:spcPts val="0"/>
              </a:spcBef>
              <a:spcAft>
                <a:spcPts val="0"/>
              </a:spcAft>
              <a:buClr>
                <a:srgbClr val="000000"/>
              </a:buClr>
              <a:buSzPts val="1100"/>
              <a:buFont typeface="Arial"/>
              <a:buNone/>
            </a:pPr>
            <a:r>
              <a:rPr lang="en" sz="1200"/>
              <a:t>);</a:t>
            </a:r>
            <a:endParaRPr sz="1200"/>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DDL Statements</a:t>
            </a:r>
            <a:endParaRPr/>
          </a:p>
        </p:txBody>
      </p:sp>
      <p:sp>
        <p:nvSpPr>
          <p:cNvPr id="150" name="Google Shape;150;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CREATE TABLE</a:t>
            </a:r>
            <a:r>
              <a:rPr lang="en" sz="1200">
                <a:solidFill>
                  <a:srgbClr val="000000"/>
                </a:solidFill>
                <a:latin typeface="Arial"/>
                <a:ea typeface="Arial"/>
                <a:cs typeface="Arial"/>
                <a:sym typeface="Arial"/>
              </a:rPr>
              <a:t> Prescriptions(</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Pid			CHAR(5)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Did			CHAR(5)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Drug		VARCHAR(90)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Pdate			DATE not null,</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Foreign Key (Pid) References Patients (Pid),</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Foreign Key (Did) References Doctors(Did)</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51" name="Google Shape;151;p23"/>
          <p:cNvSpPr txBox="1"/>
          <p:nvPr/>
        </p:nvSpPr>
        <p:spPr>
          <a:xfrm>
            <a:off x="4815975" y="1994275"/>
            <a:ext cx="3861300" cy="242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000"/>
              <a:t>CREATE TABLE</a:t>
            </a:r>
            <a:r>
              <a:rPr lang="en" sz="1200"/>
              <a:t> Appointments(</a:t>
            </a:r>
            <a:endParaRPr sz="1200"/>
          </a:p>
          <a:p>
            <a:pPr marL="0" lvl="0" indent="0" algn="l" rtl="0">
              <a:lnSpc>
                <a:spcPct val="115000"/>
              </a:lnSpc>
              <a:spcBef>
                <a:spcPts val="0"/>
              </a:spcBef>
              <a:spcAft>
                <a:spcPts val="0"/>
              </a:spcAft>
              <a:buClr>
                <a:srgbClr val="000000"/>
              </a:buClr>
              <a:buSzPts val="1100"/>
              <a:buFont typeface="Arial"/>
              <a:buNone/>
            </a:pPr>
            <a:r>
              <a:rPr lang="en" sz="1200"/>
              <a:t>Aid			CHAR(5) not null,</a:t>
            </a:r>
            <a:endParaRPr sz="1200"/>
          </a:p>
          <a:p>
            <a:pPr marL="0" lvl="0" indent="0" algn="l" rtl="0">
              <a:lnSpc>
                <a:spcPct val="115000"/>
              </a:lnSpc>
              <a:spcBef>
                <a:spcPts val="0"/>
              </a:spcBef>
              <a:spcAft>
                <a:spcPts val="0"/>
              </a:spcAft>
              <a:buClr>
                <a:srgbClr val="000000"/>
              </a:buClr>
              <a:buSzPts val="1100"/>
              <a:buFont typeface="Arial"/>
              <a:buNone/>
            </a:pPr>
            <a:r>
              <a:rPr lang="en" sz="1200"/>
              <a:t>Pid			CHAR(5) not null,</a:t>
            </a:r>
            <a:endParaRPr sz="1200"/>
          </a:p>
          <a:p>
            <a:pPr marL="0" lvl="0" indent="0" algn="l" rtl="0">
              <a:lnSpc>
                <a:spcPct val="115000"/>
              </a:lnSpc>
              <a:spcBef>
                <a:spcPts val="0"/>
              </a:spcBef>
              <a:spcAft>
                <a:spcPts val="0"/>
              </a:spcAft>
              <a:buClr>
                <a:srgbClr val="000000"/>
              </a:buClr>
              <a:buSzPts val="1100"/>
              <a:buFont typeface="Arial"/>
              <a:buNone/>
            </a:pPr>
            <a:r>
              <a:rPr lang="en" sz="1200"/>
              <a:t>Did			CHAR(5) not null,</a:t>
            </a:r>
            <a:endParaRPr sz="1200"/>
          </a:p>
          <a:p>
            <a:pPr marL="0" lvl="0" indent="0" algn="l" rtl="0">
              <a:lnSpc>
                <a:spcPct val="115000"/>
              </a:lnSpc>
              <a:spcBef>
                <a:spcPts val="0"/>
              </a:spcBef>
              <a:spcAft>
                <a:spcPts val="0"/>
              </a:spcAft>
              <a:buClr>
                <a:srgbClr val="000000"/>
              </a:buClr>
              <a:buSzPts val="1100"/>
              <a:buFont typeface="Arial"/>
              <a:buNone/>
            </a:pPr>
            <a:r>
              <a:rPr lang="en" sz="1200"/>
              <a:t>Atime		Time not null,</a:t>
            </a:r>
            <a:endParaRPr sz="1200"/>
          </a:p>
          <a:p>
            <a:pPr marL="0" lvl="0" indent="0" algn="l" rtl="0">
              <a:lnSpc>
                <a:spcPct val="115000"/>
              </a:lnSpc>
              <a:spcBef>
                <a:spcPts val="0"/>
              </a:spcBef>
              <a:spcAft>
                <a:spcPts val="0"/>
              </a:spcAft>
              <a:buClr>
                <a:srgbClr val="000000"/>
              </a:buClr>
              <a:buSzPts val="1100"/>
              <a:buFont typeface="Arial"/>
              <a:buNone/>
            </a:pPr>
            <a:r>
              <a:rPr lang="en" sz="1200"/>
              <a:t>Adate		DATE not null,</a:t>
            </a:r>
            <a:endParaRPr sz="1200"/>
          </a:p>
          <a:p>
            <a:pPr marL="0" lvl="0" indent="0" algn="l" rtl="0">
              <a:lnSpc>
                <a:spcPct val="115000"/>
              </a:lnSpc>
              <a:spcBef>
                <a:spcPts val="0"/>
              </a:spcBef>
              <a:spcAft>
                <a:spcPts val="0"/>
              </a:spcAft>
              <a:buClr>
                <a:srgbClr val="000000"/>
              </a:buClr>
              <a:buSzPts val="1100"/>
              <a:buFont typeface="Arial"/>
              <a:buNone/>
            </a:pPr>
            <a:r>
              <a:rPr lang="en" sz="1200"/>
              <a:t>Location	VARCHAR(75),</a:t>
            </a:r>
            <a:endParaRPr sz="1200"/>
          </a:p>
          <a:p>
            <a:pPr marL="0" lvl="0" indent="0" algn="l" rtl="0">
              <a:lnSpc>
                <a:spcPct val="115000"/>
              </a:lnSpc>
              <a:spcBef>
                <a:spcPts val="0"/>
              </a:spcBef>
              <a:spcAft>
                <a:spcPts val="0"/>
              </a:spcAft>
              <a:buClr>
                <a:srgbClr val="000000"/>
              </a:buClr>
              <a:buSzPts val="1100"/>
              <a:buFont typeface="Arial"/>
              <a:buNone/>
            </a:pPr>
            <a:r>
              <a:rPr lang="en" sz="1200"/>
              <a:t>PRIMARY KEY (Aid),</a:t>
            </a:r>
            <a:endParaRPr sz="1200"/>
          </a:p>
          <a:p>
            <a:pPr marL="0" lvl="0" indent="0" algn="l" rtl="0">
              <a:lnSpc>
                <a:spcPct val="115000"/>
              </a:lnSpc>
              <a:spcBef>
                <a:spcPts val="0"/>
              </a:spcBef>
              <a:spcAft>
                <a:spcPts val="0"/>
              </a:spcAft>
              <a:buClr>
                <a:srgbClr val="000000"/>
              </a:buClr>
              <a:buSzPts val="1100"/>
              <a:buFont typeface="Arial"/>
              <a:buNone/>
            </a:pPr>
            <a:r>
              <a:rPr lang="en" sz="1200"/>
              <a:t>Foreign Key (Pid) References Patients(Pid),</a:t>
            </a:r>
            <a:endParaRPr sz="1200"/>
          </a:p>
          <a:p>
            <a:pPr marL="0" lvl="0" indent="0" algn="l" rtl="0">
              <a:lnSpc>
                <a:spcPct val="115000"/>
              </a:lnSpc>
              <a:spcBef>
                <a:spcPts val="0"/>
              </a:spcBef>
              <a:spcAft>
                <a:spcPts val="0"/>
              </a:spcAft>
              <a:buClr>
                <a:srgbClr val="000000"/>
              </a:buClr>
              <a:buSzPts val="1100"/>
              <a:buFont typeface="Arial"/>
              <a:buNone/>
            </a:pPr>
            <a:r>
              <a:rPr lang="en" sz="1200"/>
              <a:t>Foreign Key (Did) References Doctors(Did)</a:t>
            </a:r>
            <a:endParaRPr sz="1200"/>
          </a:p>
          <a:p>
            <a:pPr marL="0" lvl="0" indent="0" algn="l" rtl="0">
              <a:lnSpc>
                <a:spcPct val="115000"/>
              </a:lnSpc>
              <a:spcBef>
                <a:spcPts val="0"/>
              </a:spcBef>
              <a:spcAft>
                <a:spcPts val="0"/>
              </a:spcAft>
              <a:buClr>
                <a:srgbClr val="000000"/>
              </a:buClr>
              <a:buSzPts val="1100"/>
              <a:buFont typeface="Arial"/>
              <a:buNone/>
            </a:pPr>
            <a:r>
              <a:rPr lang="en" sz="1200"/>
              <a:t>);</a:t>
            </a:r>
            <a:endParaRPr sz="1200"/>
          </a:p>
          <a:p>
            <a:pPr marL="0" lvl="0" indent="457200" algn="l" rtl="0">
              <a:lnSpc>
                <a:spcPct val="115000"/>
              </a:lnSpc>
              <a:spcBef>
                <a:spcPts val="0"/>
              </a:spcBef>
              <a:spcAft>
                <a:spcPts val="0"/>
              </a:spcAft>
              <a:buClr>
                <a:srgbClr val="000000"/>
              </a:buClr>
              <a:buSzPts val="1100"/>
              <a:buFont typeface="Arial"/>
              <a:buNone/>
            </a:pPr>
            <a:endParaRPr sz="1200"/>
          </a:p>
          <a:p>
            <a:pPr marL="0" lvl="0" indent="0" algn="l" rtl="0">
              <a:lnSpc>
                <a:spcPct val="115000"/>
              </a:lnSpc>
              <a:spcBef>
                <a:spcPts val="0"/>
              </a:spcBef>
              <a:spcAft>
                <a:spcPts val="0"/>
              </a:spcAft>
              <a:buClr>
                <a:srgbClr val="000000"/>
              </a:buClr>
              <a:buSzPts val="1100"/>
              <a:buFont typeface="Arial"/>
              <a:buNone/>
            </a:pPr>
            <a:endParaRPr sz="12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DML Statements</a:t>
            </a:r>
            <a:endParaRPr/>
          </a:p>
        </p:txBody>
      </p:sp>
      <p:sp>
        <p:nvSpPr>
          <p:cNvPr id="157" name="Google Shape;157;p24"/>
          <p:cNvSpPr txBox="1">
            <a:spLocks noGrp="1"/>
          </p:cNvSpPr>
          <p:nvPr>
            <p:ph type="body" idx="1"/>
          </p:nvPr>
        </p:nvSpPr>
        <p:spPr>
          <a:xfrm>
            <a:off x="729450" y="1853850"/>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PATIENTS INSERTS</a:t>
            </a:r>
            <a:endParaRPr sz="9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Patients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('P0012', 'John', 'Smith', '202-555-0106', 'jsmith@yahoo.com')</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Patients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('P0044', 'Michael', 'Wilson', '208-736-9100', 'mikew@gmail.com')</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Patients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('P0129', 'Brenda', 'Johnson', '360-807-3365', 'brendajohnson@hotmail.com')</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9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EMERGENCY INSERTS</a:t>
            </a:r>
            <a:endParaRPr sz="9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('E0018', 'P0044', 'Linda', 'Smith', '202-269-1183')</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Emergency_Contact</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('E0111', 'P0129', 'Jacob', 'Wilson', '208-721-9179')</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Emergency_Contact</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('E0012', 'P0012', 'Mark', 'Johnson', '360-451-1632')</a:t>
            </a:r>
            <a:endParaRPr sz="900"/>
          </a:p>
        </p:txBody>
      </p:sp>
      <p:sp>
        <p:nvSpPr>
          <p:cNvPr id="158" name="Google Shape;158;p24"/>
          <p:cNvSpPr txBox="1">
            <a:spLocks noGrp="1"/>
          </p:cNvSpPr>
          <p:nvPr>
            <p:ph type="body" idx="2"/>
          </p:nvPr>
        </p:nvSpPr>
        <p:spPr>
          <a:xfrm>
            <a:off x="4572004" y="1853850"/>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DEPARTMENT INSERTS</a:t>
            </a:r>
            <a:endParaRPr sz="9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Departments (Depid, Dname)</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('M0001','Surgery')</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Departments (Depid, Dname)</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('M0002','Emergency Room')</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Departments (Depid, Dname)</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('M0003','Intensive Care Unit')</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9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DOCTORS INSERTS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Doctors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('D0001', 'M0002', 'Dan', 'Williams', '214-919-5893', 'drdwilliams@gmail.com', 'Family Physician', 'orthopedics')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Doctors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('D0002', 'M0001', 'Steve', 'Miller', '713-080-0071', 'smiller@gmail.com', 'Cardiologist', 'Clinical cardiac electrophysiology')</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Doctors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('D0003', 'M0003', 'Sarah', 'Jones', '823-517-7410', 'drjones@gmail.com', 'Family Physician', 'orthopedics')</a:t>
            </a:r>
            <a:endParaRPr sz="9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DML Statements</a:t>
            </a:r>
            <a:endParaRPr/>
          </a:p>
        </p:txBody>
      </p:sp>
      <p:sp>
        <p:nvSpPr>
          <p:cNvPr id="164" name="Google Shape;164;p2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NURSES INSERTS</a:t>
            </a:r>
            <a:endParaRPr sz="9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Nurses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('N0001', 'M0002', 'Rachel', 'Moore', '343-986-0123', 'rmoore@gmail.com', 'Registered Nurse')</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Nurses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('N0002', 'M0001', 'Katy', 'Bell', '123-456-7890', 'katyb@gmail.com', 'Operating Room Nurse')</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Nurses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('N0003', 'M0003', 'Samantha', 'Young', '222-845-1900', 'syoung@gmail.com', 'Clinical Nurse Specialist')</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ROOMS INSERTS</a:t>
            </a:r>
            <a:endParaRPr sz="9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Rooms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('R0130', 'M0001', 'P0044', 'N0002')</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Rooms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('R0215','M0002', 'P0129', 'N0002')</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Rooms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('R0419','M0003', 'P0012', 'N0003')</a:t>
            </a:r>
            <a:endParaRPr sz="900"/>
          </a:p>
        </p:txBody>
      </p:sp>
      <p:sp>
        <p:nvSpPr>
          <p:cNvPr id="165" name="Google Shape;165;p25"/>
          <p:cNvSpPr txBox="1">
            <a:spLocks noGrp="1"/>
          </p:cNvSpPr>
          <p:nvPr>
            <p:ph type="body" idx="2"/>
          </p:nvPr>
        </p:nvSpPr>
        <p:spPr>
          <a:xfrm>
            <a:off x="464355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PRESCRIPTIONS INSERTS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Prescriptions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('P0044', 'D0001', 'Amphetamine', '10/14/2018')</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Prescriptions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('P0044', 'D0001','Hydrocodone', '10/15/2018')</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Prescriptions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('P0044', 'D0001','Amoxicillin', '10/17/2018')</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Prescriptions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('P0129', 'D0002','Amoxicillin', '10/12/2018')</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Prescriptions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('P0012', 'D0003','Amoxicillin', '10/14/2018')</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900">
              <a:solidFill>
                <a:srgbClr val="000000"/>
              </a:solidFill>
              <a:latin typeface="Arial"/>
              <a:ea typeface="Arial"/>
              <a:cs typeface="Arial"/>
              <a:sym typeface="Arial"/>
            </a:endParaRPr>
          </a:p>
          <a:p>
            <a:pPr marL="0" lvl="0" indent="0" algn="l" rtl="0">
              <a:spcBef>
                <a:spcPts val="0"/>
              </a:spcBef>
              <a:spcAft>
                <a:spcPts val="1600"/>
              </a:spcAft>
              <a:buNone/>
            </a:pP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DML Statements</a:t>
            </a:r>
            <a:endParaRPr/>
          </a:p>
        </p:txBody>
      </p:sp>
      <p:sp>
        <p:nvSpPr>
          <p:cNvPr id="171" name="Google Shape;171;p26"/>
          <p:cNvSpPr txBox="1">
            <a:spLocks noGrp="1"/>
          </p:cNvSpPr>
          <p:nvPr>
            <p:ph type="body" idx="1"/>
          </p:nvPr>
        </p:nvSpPr>
        <p:spPr>
          <a:xfrm>
            <a:off x="729450" y="21257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b="1">
                <a:solidFill>
                  <a:srgbClr val="000000"/>
                </a:solidFill>
                <a:latin typeface="Arial"/>
                <a:ea typeface="Arial"/>
                <a:cs typeface="Arial"/>
                <a:sym typeface="Arial"/>
              </a:rPr>
              <a:t>APPOINTMENTS INSERTS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Appointments </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('A0001', 'P0044', 'D0001', '09:30:00',  '10/14/2018', 'Waiting Area 1')</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Appointments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('A0002', 'P0044', 'D0001', '11:00:00',  '10/11/2018', 'Waiting Area 1')</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Appointments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('A0003', 'P0044', 'D0001', '12:30:00',  '10/15/2018', 'Waiting Area 2')</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Appointments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('A0004', 'P0129', 'D0002', '08:00:00',  '10/12/2018', 'Waiting Area 4')</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INSERT INTO Appointments</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900">
                <a:solidFill>
                  <a:srgbClr val="000000"/>
                </a:solidFill>
                <a:latin typeface="Arial"/>
                <a:ea typeface="Arial"/>
                <a:cs typeface="Arial"/>
                <a:sym typeface="Arial"/>
              </a:rPr>
              <a:t>VALUES ('A0005', 'P0012', 'D0003', '09:00:00',  '10/13/2018', 'Waiting Area 2')</a:t>
            </a:r>
            <a:endParaRPr sz="9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9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34175" y="4873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Print</a:t>
            </a:r>
            <a:endParaRPr/>
          </a:p>
        </p:txBody>
      </p:sp>
      <p:sp>
        <p:nvSpPr>
          <p:cNvPr id="177" name="Google Shape;177;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8" name="Google Shape;178;p27"/>
          <p:cNvPicPr preferRelativeResize="0"/>
          <p:nvPr/>
        </p:nvPicPr>
        <p:blipFill>
          <a:blip r:embed="rId3">
            <a:alphaModFix/>
          </a:blip>
          <a:stretch>
            <a:fillRect/>
          </a:stretch>
        </p:blipFill>
        <p:spPr>
          <a:xfrm>
            <a:off x="343701" y="1022525"/>
            <a:ext cx="8456600" cy="4094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a:t>
            </a:r>
            <a:endParaRPr/>
          </a:p>
        </p:txBody>
      </p:sp>
      <p:sp>
        <p:nvSpPr>
          <p:cNvPr id="184" name="Google Shape;184;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Arial"/>
                <a:ea typeface="Arial"/>
                <a:cs typeface="Arial"/>
                <a:sym typeface="Arial"/>
              </a:rPr>
              <a:t>Shows patient names, department room is in, room number, and the nurse assigned to the room for patients that are rooms.</a:t>
            </a:r>
            <a:endParaRPr sz="1200">
              <a:solidFill>
                <a:srgbClr val="000000"/>
              </a:solidFill>
              <a:latin typeface="Arial"/>
              <a:ea typeface="Arial"/>
              <a:cs typeface="Arial"/>
              <a:sym typeface="Arial"/>
            </a:endParaRPr>
          </a:p>
          <a:p>
            <a:pPr marL="457200" lvl="0" indent="0" algn="ctr" rtl="0">
              <a:spcBef>
                <a:spcPts val="0"/>
              </a:spcBef>
              <a:spcAft>
                <a:spcPts val="0"/>
              </a:spcAft>
              <a:buNone/>
            </a:pPr>
            <a:endParaRPr sz="1200" b="1">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SELECT Patients.FirstN, Patients.LastN, Rooms.Depid, Rooms.Rid, Rooms.Nid FROM Patients INNER JOIN Rooms on Patients.Pid=Rooms.Pid;</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a:solidFill>
                  <a:srgbClr val="000000"/>
                </a:solidFill>
                <a:latin typeface="Arial"/>
                <a:ea typeface="Arial"/>
                <a:cs typeface="Arial"/>
                <a:sym typeface="Arial"/>
              </a:rPr>
              <a:t>Shows the number of prescriptions each doctor has prescribed, and there name and id.</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SELECT count(Prescriptions.Did) AS PrescriptionsGiven, Doctors.FirstN, Doctors.LastN, Doctors.Did FROM Prescriptions, Doctors WHERE Doctors.Did=Prescriptions.Did GROUP BY Doctors.Did, Doctors.FirstN, Doctors.LastN;</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727800" y="1309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 of Queries</a:t>
            </a:r>
            <a:endParaRPr/>
          </a:p>
        </p:txBody>
      </p:sp>
      <p:sp>
        <p:nvSpPr>
          <p:cNvPr id="190" name="Google Shape;190;p29"/>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a:p>
        </p:txBody>
      </p:sp>
      <p:sp>
        <p:nvSpPr>
          <p:cNvPr id="191" name="Google Shape;191;p29"/>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2" name="Google Shape;192;p29"/>
          <p:cNvPicPr preferRelativeResize="0"/>
          <p:nvPr/>
        </p:nvPicPr>
        <p:blipFill>
          <a:blip r:embed="rId3">
            <a:alphaModFix/>
          </a:blip>
          <a:stretch>
            <a:fillRect/>
          </a:stretch>
        </p:blipFill>
        <p:spPr>
          <a:xfrm>
            <a:off x="730525" y="2078875"/>
            <a:ext cx="3771900" cy="1371600"/>
          </a:xfrm>
          <a:prstGeom prst="rect">
            <a:avLst/>
          </a:prstGeom>
          <a:noFill/>
          <a:ln>
            <a:noFill/>
          </a:ln>
        </p:spPr>
      </p:pic>
      <p:pic>
        <p:nvPicPr>
          <p:cNvPr id="193" name="Google Shape;193;p29"/>
          <p:cNvPicPr preferRelativeResize="0"/>
          <p:nvPr/>
        </p:nvPicPr>
        <p:blipFill>
          <a:blip r:embed="rId4">
            <a:alphaModFix/>
          </a:blip>
          <a:stretch>
            <a:fillRect/>
          </a:stretch>
        </p:blipFill>
        <p:spPr>
          <a:xfrm>
            <a:off x="4643600" y="2078875"/>
            <a:ext cx="3638550" cy="139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Queries</a:t>
            </a:r>
            <a:endParaRPr/>
          </a:p>
        </p:txBody>
      </p:sp>
      <p:sp>
        <p:nvSpPr>
          <p:cNvPr id="199" name="Google Shape;199;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Shows which doctor is in each department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SELECT Doctors.FirstN, Doctors.LastN, Doctors.Depid, Departments.Dname  FROM Doctors INNER JOIN Departments on Doctors.Depid= Departments.Depid;</a:t>
            </a:r>
            <a:endParaRPr sz="1200">
              <a:solidFill>
                <a:srgbClr val="000000"/>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600"/>
              </a:spcBef>
              <a:spcAft>
                <a:spcPts val="0"/>
              </a:spcAft>
              <a:buClr>
                <a:srgbClr val="000000"/>
              </a:buClr>
              <a:buSzPts val="1100"/>
              <a:buFont typeface="Arial"/>
              <a:buNone/>
            </a:pPr>
            <a:r>
              <a:rPr lang="en" sz="1200">
                <a:solidFill>
                  <a:srgbClr val="000000"/>
                </a:solidFill>
                <a:latin typeface="Arial"/>
                <a:ea typeface="Arial"/>
                <a:cs typeface="Arial"/>
                <a:sym typeface="Arial"/>
              </a:rPr>
              <a:t>Shows which nurse is in each department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SELECT Nurses.FirstN, Nurses.LastN, Nurses.Depid, Departments.Dname FROM Nurses INNER JOIN Departments on Departments.Depid= Nurses.Depid;</a:t>
            </a:r>
            <a:br>
              <a:rPr lang="en" sz="1200">
                <a:solidFill>
                  <a:srgbClr val="000000"/>
                </a:solidFill>
                <a:latin typeface="Arial"/>
                <a:ea typeface="Arial"/>
                <a:cs typeface="Arial"/>
                <a:sym typeface="Arial"/>
              </a:rPr>
            </a:b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 of Queries</a:t>
            </a:r>
            <a:endParaRPr/>
          </a:p>
        </p:txBody>
      </p:sp>
      <p:sp>
        <p:nvSpPr>
          <p:cNvPr id="205" name="Google Shape;205;p31"/>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6" name="Google Shape;206;p31"/>
          <p:cNvPicPr preferRelativeResize="0"/>
          <p:nvPr/>
        </p:nvPicPr>
        <p:blipFill>
          <a:blip r:embed="rId3">
            <a:alphaModFix/>
          </a:blip>
          <a:stretch>
            <a:fillRect/>
          </a:stretch>
        </p:blipFill>
        <p:spPr>
          <a:xfrm>
            <a:off x="729450" y="2078875"/>
            <a:ext cx="2875700" cy="1321000"/>
          </a:xfrm>
          <a:prstGeom prst="rect">
            <a:avLst/>
          </a:prstGeom>
          <a:noFill/>
          <a:ln>
            <a:noFill/>
          </a:ln>
        </p:spPr>
      </p:pic>
      <p:sp>
        <p:nvSpPr>
          <p:cNvPr id="207" name="Google Shape;207;p31"/>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8" name="Google Shape;208;p31"/>
          <p:cNvPicPr preferRelativeResize="0"/>
          <p:nvPr/>
        </p:nvPicPr>
        <p:blipFill>
          <a:blip r:embed="rId4">
            <a:alphaModFix/>
          </a:blip>
          <a:stretch>
            <a:fillRect/>
          </a:stretch>
        </p:blipFill>
        <p:spPr>
          <a:xfrm>
            <a:off x="4643600" y="2066925"/>
            <a:ext cx="3009900" cy="100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Description </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Times New Roman"/>
                <a:ea typeface="Times New Roman"/>
                <a:cs typeface="Times New Roman"/>
                <a:sym typeface="Times New Roman"/>
              </a:rPr>
              <a:t>This database will be used by hospital staff to manage some daily functions of a single hospital. It will store the basic information about each patient, including an emergency contact, where they are located, what appointments they have made, and what medicines they have been prescribed. The doctors that appointments are made with and the medicines they have prescribed to patients are also tracked. The database also tracks what department each nurse and doctor are in, and what room each nurse is assigned to.</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Queries</a:t>
            </a:r>
            <a:endParaRPr/>
          </a:p>
        </p:txBody>
      </p:sp>
      <p:sp>
        <p:nvSpPr>
          <p:cNvPr id="214" name="Google Shape;214;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Arial"/>
                <a:ea typeface="Arial"/>
                <a:cs typeface="Arial"/>
                <a:sym typeface="Arial"/>
              </a:rPr>
              <a:t>Shows which doctor is assigned to which patient:</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a:solidFill>
                  <a:srgbClr val="000000"/>
                </a:solidFill>
                <a:latin typeface="Arial"/>
                <a:ea typeface="Arial"/>
                <a:cs typeface="Arial"/>
                <a:sym typeface="Arial"/>
              </a:rPr>
              <a:t>SELECT  Doctors.LastN as Doctor , patients.lastN as Patient </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a:solidFill>
                  <a:srgbClr val="000000"/>
                </a:solidFill>
                <a:latin typeface="Arial"/>
                <a:ea typeface="Arial"/>
                <a:cs typeface="Arial"/>
                <a:sym typeface="Arial"/>
              </a:rPr>
              <a:t>	FROM Doctors JOIN Departments on Doctors.depid= departments.depid </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a:solidFill>
                  <a:srgbClr val="000000"/>
                </a:solidFill>
                <a:latin typeface="Arial"/>
                <a:ea typeface="Arial"/>
                <a:cs typeface="Arial"/>
                <a:sym typeface="Arial"/>
              </a:rPr>
              <a:t>    	Join rooms on departments.depid = rooms.depid JOIN patients ON rooms.Pid = patients.pid;</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a:solidFill>
                  <a:srgbClr val="000000"/>
                </a:solidFill>
                <a:latin typeface="Arial"/>
                <a:ea typeface="Arial"/>
                <a:cs typeface="Arial"/>
                <a:sym typeface="Arial"/>
              </a:rPr>
              <a:t>Shows each patient’s drug: </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a:solidFill>
                  <a:srgbClr val="000000"/>
                </a:solidFill>
                <a:latin typeface="Arial"/>
                <a:ea typeface="Arial"/>
                <a:cs typeface="Arial"/>
                <a:sym typeface="Arial"/>
              </a:rPr>
              <a:t>SELECT  patients.lastN as Patient, prescriptions.drug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	FROM patients JOIN prescriptions on patients.pid= prescriptions.pid; </a:t>
            </a:r>
            <a:endParaRPr sz="12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 of Queries</a:t>
            </a:r>
            <a:endParaRPr/>
          </a:p>
        </p:txBody>
      </p:sp>
      <p:sp>
        <p:nvSpPr>
          <p:cNvPr id="220" name="Google Shape;220;p33"/>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21" name="Google Shape;221;p33"/>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2" name="Google Shape;222;p33"/>
          <p:cNvPicPr preferRelativeResize="0"/>
          <p:nvPr/>
        </p:nvPicPr>
        <p:blipFill>
          <a:blip r:embed="rId3">
            <a:alphaModFix/>
          </a:blip>
          <a:stretch>
            <a:fillRect/>
          </a:stretch>
        </p:blipFill>
        <p:spPr>
          <a:xfrm>
            <a:off x="729327" y="2078875"/>
            <a:ext cx="2984400" cy="1504950"/>
          </a:xfrm>
          <a:prstGeom prst="rect">
            <a:avLst/>
          </a:prstGeom>
          <a:noFill/>
          <a:ln>
            <a:noFill/>
          </a:ln>
        </p:spPr>
      </p:pic>
      <p:pic>
        <p:nvPicPr>
          <p:cNvPr id="223" name="Google Shape;223;p33"/>
          <p:cNvPicPr preferRelativeResize="0"/>
          <p:nvPr/>
        </p:nvPicPr>
        <p:blipFill>
          <a:blip r:embed="rId4">
            <a:alphaModFix/>
          </a:blip>
          <a:stretch>
            <a:fillRect/>
          </a:stretch>
        </p:blipFill>
        <p:spPr>
          <a:xfrm>
            <a:off x="4643602" y="2078875"/>
            <a:ext cx="2161800" cy="141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Queries</a:t>
            </a:r>
            <a:endParaRPr/>
          </a:p>
        </p:txBody>
      </p:sp>
      <p:sp>
        <p:nvSpPr>
          <p:cNvPr id="229" name="Google Shape;229;p34"/>
          <p:cNvSpPr txBox="1">
            <a:spLocks noGrp="1"/>
          </p:cNvSpPr>
          <p:nvPr>
            <p:ph type="body" idx="1"/>
          </p:nvPr>
        </p:nvSpPr>
        <p:spPr>
          <a:xfrm>
            <a:off x="729450" y="2078875"/>
            <a:ext cx="7688700" cy="288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Shows emergency contact information for each patient</a:t>
            </a:r>
            <a:endParaRPr/>
          </a:p>
          <a:p>
            <a:pPr marL="0" lvl="0" indent="0" algn="l" rtl="0">
              <a:spcBef>
                <a:spcPts val="1600"/>
              </a:spcBef>
              <a:spcAft>
                <a:spcPts val="0"/>
              </a:spcAft>
              <a:buClr>
                <a:srgbClr val="000000"/>
              </a:buClr>
              <a:buSzPts val="1100"/>
              <a:buFont typeface="Arial"/>
              <a:buNone/>
            </a:pPr>
            <a:r>
              <a:rPr lang="en" sz="1200">
                <a:solidFill>
                  <a:srgbClr val="000000"/>
                </a:solidFill>
                <a:latin typeface="Arial"/>
                <a:ea typeface="Arial"/>
                <a:cs typeface="Arial"/>
                <a:sym typeface="Arial"/>
              </a:rPr>
              <a:t>SELECT p.LastN, e.FirstN, e.LastN, e.Pnumber</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FROM Patients as p</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INNER JOIN Emergency_Contact as e ON p.Pid = e.Pid;</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a:t>Shows appointment information</a:t>
            </a:r>
            <a:endParaRPr/>
          </a:p>
          <a:p>
            <a:pPr marL="0" lvl="0" indent="0" algn="l" rtl="0">
              <a:spcBef>
                <a:spcPts val="1600"/>
              </a:spcBef>
              <a:spcAft>
                <a:spcPts val="0"/>
              </a:spcAft>
              <a:buClr>
                <a:srgbClr val="000000"/>
              </a:buClr>
              <a:buSzPts val="1100"/>
              <a:buFont typeface="Arial"/>
              <a:buNone/>
            </a:pPr>
            <a:r>
              <a:rPr lang="en" sz="1200">
                <a:solidFill>
                  <a:srgbClr val="000000"/>
                </a:solidFill>
                <a:latin typeface="Arial"/>
                <a:ea typeface="Arial"/>
                <a:cs typeface="Arial"/>
                <a:sym typeface="Arial"/>
              </a:rPr>
              <a:t>SELECT p.FirstN, p.LastN, a.Adate, a.Atime, a.Location, d.LastN</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FROM Patients as p</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INNER JOIN Appointments as a ON p.Pid = a.Pid</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INNER JOIN Doctors as d ON a.Did = d.Did;</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a:t> </a:t>
            </a: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 of Queries</a:t>
            </a:r>
            <a:endParaRPr/>
          </a:p>
        </p:txBody>
      </p:sp>
      <p:sp>
        <p:nvSpPr>
          <p:cNvPr id="235" name="Google Shape;235;p3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36" name="Google Shape;236;p3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7" name="Google Shape;237;p35"/>
          <p:cNvPicPr preferRelativeResize="0"/>
          <p:nvPr/>
        </p:nvPicPr>
        <p:blipFill>
          <a:blip r:embed="rId3">
            <a:alphaModFix/>
          </a:blip>
          <a:stretch>
            <a:fillRect/>
          </a:stretch>
        </p:blipFill>
        <p:spPr>
          <a:xfrm>
            <a:off x="729325" y="2064825"/>
            <a:ext cx="2616095" cy="1013850"/>
          </a:xfrm>
          <a:prstGeom prst="rect">
            <a:avLst/>
          </a:prstGeom>
          <a:noFill/>
          <a:ln>
            <a:noFill/>
          </a:ln>
        </p:spPr>
      </p:pic>
      <p:pic>
        <p:nvPicPr>
          <p:cNvPr id="238" name="Google Shape;238;p35"/>
          <p:cNvPicPr preferRelativeResize="0"/>
          <p:nvPr/>
        </p:nvPicPr>
        <p:blipFill>
          <a:blip r:embed="rId4">
            <a:alphaModFix/>
          </a:blip>
          <a:stretch>
            <a:fillRect/>
          </a:stretch>
        </p:blipFill>
        <p:spPr>
          <a:xfrm>
            <a:off x="4640938" y="2064825"/>
            <a:ext cx="3779633" cy="101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 of Requirements </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This database is to manage some of the daily functions of a single hospital.</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Show which doctors have appointments with a patient</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Track appointment information</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 list of doctors that work in each department</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 list of nurses that work in each department</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 prescriptions, the patient it is prescribed for and the doctor that prescribed it</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Track if rooms in each department have a patient in them</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 an emergency contact for each patient </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 personal information about each doctor</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 personal information about each nurse</a:t>
            </a:r>
            <a:endParaRPr sz="1200">
              <a:solidFill>
                <a:srgbClr val="000000"/>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 personal information about each patient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000000"/>
                </a:solidFill>
                <a:latin typeface="Times New Roman"/>
                <a:ea typeface="Times New Roman"/>
                <a:cs typeface="Times New Roman"/>
                <a:sym typeface="Times New Roman"/>
              </a:rPr>
              <a:t>Out of scope data: inventory of medical supplies, inventory of prescriptions, financial information, insurance</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800">
                <a:solidFill>
                  <a:srgbClr val="000000"/>
                </a:solidFill>
                <a:latin typeface="Times New Roman"/>
                <a:ea typeface="Times New Roman"/>
                <a:cs typeface="Times New Roman"/>
                <a:sym typeface="Times New Roman"/>
              </a:rPr>
              <a:t>In scope data: Patient information, appointment dates and times, doctor for each appointment, prescriptions, department information, room information, nurse and doctor personal information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242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Reports Required</a:t>
            </a:r>
            <a:endParaRPr/>
          </a:p>
        </p:txBody>
      </p:sp>
      <p:sp>
        <p:nvSpPr>
          <p:cNvPr id="111" name="Google Shape;111;p17"/>
          <p:cNvSpPr txBox="1">
            <a:spLocks noGrp="1"/>
          </p:cNvSpPr>
          <p:nvPr>
            <p:ph type="body" idx="1"/>
          </p:nvPr>
        </p:nvSpPr>
        <p:spPr>
          <a:xfrm>
            <a:off x="666475" y="1853850"/>
            <a:ext cx="7688700" cy="31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A report that shows how many prescriptions each doctor has prescribed</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200">
                <a:solidFill>
                  <a:srgbClr val="000000"/>
                </a:solidFill>
                <a:latin typeface="Times New Roman"/>
                <a:ea typeface="Times New Roman"/>
                <a:cs typeface="Times New Roman"/>
                <a:sym typeface="Times New Roman"/>
              </a:rPr>
              <a:t>A report that shows what patients are in each room, and the nurse that is assigned to that room</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200">
                <a:solidFill>
                  <a:srgbClr val="000000"/>
                </a:solidFill>
                <a:latin typeface="Times New Roman"/>
                <a:ea typeface="Times New Roman"/>
                <a:cs typeface="Times New Roman"/>
                <a:sym typeface="Times New Roman"/>
              </a:rPr>
              <a:t>A report that shows which nurse is in each department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A report that shows which doctor is in each department</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A report that shows the drug prescribed for each patient</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A report that shows which doctor is assigned to which patient</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A report that shows the emergency contact information for each patient</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A report that shows the appointment information for each patient</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ERD</a:t>
            </a:r>
            <a:endParaRPr/>
          </a:p>
        </p:txBody>
      </p:sp>
      <p:pic>
        <p:nvPicPr>
          <p:cNvPr id="117" name="Google Shape;117;p18"/>
          <p:cNvPicPr preferRelativeResize="0"/>
          <p:nvPr/>
        </p:nvPicPr>
        <p:blipFill>
          <a:blip r:embed="rId3">
            <a:alphaModFix/>
          </a:blip>
          <a:stretch>
            <a:fillRect/>
          </a:stretch>
        </p:blipFill>
        <p:spPr>
          <a:xfrm>
            <a:off x="1308300" y="1853850"/>
            <a:ext cx="5523175" cy="262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RDM</a:t>
            </a:r>
            <a:endParaRPr/>
          </a:p>
        </p:txBody>
      </p:sp>
      <p:pic>
        <p:nvPicPr>
          <p:cNvPr id="123" name="Google Shape;123;p19"/>
          <p:cNvPicPr preferRelativeResize="0"/>
          <p:nvPr/>
        </p:nvPicPr>
        <p:blipFill>
          <a:blip r:embed="rId3">
            <a:alphaModFix/>
          </a:blip>
          <a:stretch>
            <a:fillRect/>
          </a:stretch>
        </p:blipFill>
        <p:spPr>
          <a:xfrm>
            <a:off x="2030550" y="746625"/>
            <a:ext cx="6169025" cy="412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DDL Statements</a:t>
            </a:r>
            <a:endParaRPr/>
          </a:p>
        </p:txBody>
      </p:sp>
      <p:sp>
        <p:nvSpPr>
          <p:cNvPr id="129" name="Google Shape;129;p20"/>
          <p:cNvSpPr txBox="1">
            <a:spLocks noGrp="1"/>
          </p:cNvSpPr>
          <p:nvPr>
            <p:ph type="body" idx="1"/>
          </p:nvPr>
        </p:nvSpPr>
        <p:spPr>
          <a:xfrm>
            <a:off x="729450" y="2078875"/>
            <a:ext cx="41769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CREATE TABLE Patients (</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Pid			CHAR(5) not null,</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FirstN		VARCHAR(50) not null,</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LastN		VARCHAR(50) not null,</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Pnumber		VARCHAR(12),</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Email		VARCHAR(50),</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PRIMARY KEY (Pid)</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0" lvl="0" indent="45720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marL="0" lvl="0" indent="457200" algn="l" rtl="0">
              <a:spcBef>
                <a:spcPts val="0"/>
              </a:spcBef>
              <a:spcAft>
                <a:spcPts val="0"/>
              </a:spcAft>
              <a:buClr>
                <a:srgbClr val="000000"/>
              </a:buClr>
              <a:buSzPts val="1100"/>
              <a:buFont typeface="Arial"/>
              <a:buNone/>
            </a:pPr>
            <a:endParaRPr sz="1000">
              <a:solidFill>
                <a:srgbClr val="000000"/>
              </a:solidFill>
              <a:latin typeface="Arial"/>
              <a:ea typeface="Arial"/>
              <a:cs typeface="Arial"/>
              <a:sym typeface="Arial"/>
            </a:endParaRPr>
          </a:p>
          <a:p>
            <a:pPr marL="0" lvl="0" indent="45720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marL="0" lvl="0" indent="457200" algn="l" rtl="0">
              <a:spcBef>
                <a:spcPts val="0"/>
              </a:spcBef>
              <a:spcAft>
                <a:spcPts val="0"/>
              </a:spcAft>
              <a:buClr>
                <a:srgbClr val="000000"/>
              </a:buClr>
              <a:buSzPts val="1100"/>
              <a:buFont typeface="Arial"/>
              <a:buNone/>
            </a:pPr>
            <a:endParaRPr sz="1000">
              <a:solidFill>
                <a:srgbClr val="000000"/>
              </a:solidFill>
              <a:latin typeface="Arial"/>
              <a:ea typeface="Arial"/>
              <a:cs typeface="Arial"/>
              <a:sym typeface="Arial"/>
            </a:endParaRPr>
          </a:p>
          <a:p>
            <a:pPr marL="0" lvl="0" indent="0" algn="l" rtl="0">
              <a:spcBef>
                <a:spcPts val="0"/>
              </a:spcBef>
              <a:spcAft>
                <a:spcPts val="1600"/>
              </a:spcAft>
              <a:buNone/>
            </a:pPr>
            <a:endParaRPr sz="1000"/>
          </a:p>
        </p:txBody>
      </p:sp>
      <p:sp>
        <p:nvSpPr>
          <p:cNvPr id="130" name="Google Shape;130;p20"/>
          <p:cNvSpPr txBox="1"/>
          <p:nvPr/>
        </p:nvSpPr>
        <p:spPr>
          <a:xfrm>
            <a:off x="5136900" y="2078875"/>
            <a:ext cx="35850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000"/>
              <a:t>CREATE TABLE Emergency_Contact (</a:t>
            </a:r>
            <a:endParaRPr sz="1000"/>
          </a:p>
          <a:p>
            <a:pPr marL="0" lvl="0" indent="0" algn="l" rtl="0">
              <a:lnSpc>
                <a:spcPct val="115000"/>
              </a:lnSpc>
              <a:spcBef>
                <a:spcPts val="0"/>
              </a:spcBef>
              <a:spcAft>
                <a:spcPts val="0"/>
              </a:spcAft>
              <a:buClr>
                <a:srgbClr val="000000"/>
              </a:buClr>
              <a:buSzPts val="1100"/>
              <a:buFont typeface="Arial"/>
              <a:buNone/>
            </a:pPr>
            <a:r>
              <a:rPr lang="en" sz="1000"/>
              <a:t>Emergid		CHAR(5) not null,</a:t>
            </a:r>
            <a:endParaRPr sz="1000"/>
          </a:p>
          <a:p>
            <a:pPr marL="0" lvl="0" indent="0" algn="l" rtl="0">
              <a:lnSpc>
                <a:spcPct val="115000"/>
              </a:lnSpc>
              <a:spcBef>
                <a:spcPts val="0"/>
              </a:spcBef>
              <a:spcAft>
                <a:spcPts val="0"/>
              </a:spcAft>
              <a:buClr>
                <a:srgbClr val="000000"/>
              </a:buClr>
              <a:buSzPts val="1100"/>
              <a:buFont typeface="Arial"/>
              <a:buNone/>
            </a:pPr>
            <a:r>
              <a:rPr lang="en" sz="1000"/>
              <a:t>Pid			CHAR(5) not null,</a:t>
            </a:r>
            <a:endParaRPr sz="1000"/>
          </a:p>
          <a:p>
            <a:pPr marL="0" lvl="0" indent="0" algn="l" rtl="0">
              <a:lnSpc>
                <a:spcPct val="115000"/>
              </a:lnSpc>
              <a:spcBef>
                <a:spcPts val="0"/>
              </a:spcBef>
              <a:spcAft>
                <a:spcPts val="0"/>
              </a:spcAft>
              <a:buClr>
                <a:srgbClr val="000000"/>
              </a:buClr>
              <a:buSzPts val="1100"/>
              <a:buFont typeface="Arial"/>
              <a:buNone/>
            </a:pPr>
            <a:r>
              <a:rPr lang="en" sz="1000"/>
              <a:t>FirstN		VARCHAR(50) not null,</a:t>
            </a:r>
            <a:endParaRPr sz="1000"/>
          </a:p>
          <a:p>
            <a:pPr marL="0" lvl="0" indent="0" algn="l" rtl="0">
              <a:lnSpc>
                <a:spcPct val="115000"/>
              </a:lnSpc>
              <a:spcBef>
                <a:spcPts val="0"/>
              </a:spcBef>
              <a:spcAft>
                <a:spcPts val="0"/>
              </a:spcAft>
              <a:buClr>
                <a:srgbClr val="000000"/>
              </a:buClr>
              <a:buSzPts val="1100"/>
              <a:buFont typeface="Arial"/>
              <a:buNone/>
            </a:pPr>
            <a:r>
              <a:rPr lang="en" sz="1000"/>
              <a:t>LastN		VARCHAR(50) not null,</a:t>
            </a:r>
            <a:endParaRPr sz="1000"/>
          </a:p>
          <a:p>
            <a:pPr marL="0" lvl="0" indent="0" algn="l" rtl="0">
              <a:lnSpc>
                <a:spcPct val="115000"/>
              </a:lnSpc>
              <a:spcBef>
                <a:spcPts val="0"/>
              </a:spcBef>
              <a:spcAft>
                <a:spcPts val="0"/>
              </a:spcAft>
              <a:buClr>
                <a:srgbClr val="000000"/>
              </a:buClr>
              <a:buSzPts val="1100"/>
              <a:buFont typeface="Arial"/>
              <a:buNone/>
            </a:pPr>
            <a:r>
              <a:rPr lang="en" sz="1000"/>
              <a:t>Pnumber		VARCHAR(12) not null,</a:t>
            </a:r>
            <a:endParaRPr sz="1000"/>
          </a:p>
          <a:p>
            <a:pPr marL="0" lvl="0" indent="0" algn="l" rtl="0">
              <a:lnSpc>
                <a:spcPct val="115000"/>
              </a:lnSpc>
              <a:spcBef>
                <a:spcPts val="0"/>
              </a:spcBef>
              <a:spcAft>
                <a:spcPts val="0"/>
              </a:spcAft>
              <a:buClr>
                <a:srgbClr val="000000"/>
              </a:buClr>
              <a:buSzPts val="1100"/>
              <a:buFont typeface="Arial"/>
              <a:buNone/>
            </a:pPr>
            <a:r>
              <a:rPr lang="en" sz="1000"/>
              <a:t>PRIMARY KEY (Emergid),</a:t>
            </a:r>
            <a:endParaRPr sz="1000"/>
          </a:p>
          <a:p>
            <a:pPr marL="0" lvl="0" indent="0" algn="l" rtl="0">
              <a:lnSpc>
                <a:spcPct val="115000"/>
              </a:lnSpc>
              <a:spcBef>
                <a:spcPts val="0"/>
              </a:spcBef>
              <a:spcAft>
                <a:spcPts val="0"/>
              </a:spcAft>
              <a:buClr>
                <a:srgbClr val="000000"/>
              </a:buClr>
              <a:buSzPts val="1100"/>
              <a:buFont typeface="Arial"/>
              <a:buNone/>
            </a:pPr>
            <a:r>
              <a:rPr lang="en" sz="1000"/>
              <a:t>Foreign Key (Pid) References Patients(Pid)</a:t>
            </a:r>
            <a:endParaRPr sz="1000"/>
          </a:p>
          <a:p>
            <a:pPr marL="0" lvl="0" indent="0" algn="l" rtl="0">
              <a:lnSpc>
                <a:spcPct val="115000"/>
              </a:lnSpc>
              <a:spcBef>
                <a:spcPts val="0"/>
              </a:spcBef>
              <a:spcAft>
                <a:spcPts val="0"/>
              </a:spcAft>
              <a:buClr>
                <a:srgbClr val="000000"/>
              </a:buClr>
              <a:buSzPts val="1100"/>
              <a:buFont typeface="Arial"/>
              <a:buNone/>
            </a:pPr>
            <a:r>
              <a:rPr lang="en" sz="1000"/>
              <a:t>);</a:t>
            </a:r>
            <a:endParaRPr sz="1000"/>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DDL Statements</a:t>
            </a:r>
            <a:endParaRPr/>
          </a:p>
        </p:txBody>
      </p:sp>
      <p:sp>
        <p:nvSpPr>
          <p:cNvPr id="136" name="Google Shape;136;p21"/>
          <p:cNvSpPr txBox="1">
            <a:spLocks noGrp="1"/>
          </p:cNvSpPr>
          <p:nvPr>
            <p:ph type="body" idx="1"/>
          </p:nvPr>
        </p:nvSpPr>
        <p:spPr>
          <a:xfrm>
            <a:off x="729450" y="2078875"/>
            <a:ext cx="2905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CREATE TABLE Departments (		</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Depid		CHAR(5) not null,</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Dname		VARCHAR(75) not null,</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PRIMARY KEY (Depid)</a:t>
            </a:r>
            <a:endParaRPr sz="10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0" lvl="0" indent="457200" algn="l" rtl="0">
              <a:spcBef>
                <a:spcPts val="0"/>
              </a:spcBef>
              <a:spcAft>
                <a:spcPts val="0"/>
              </a:spcAft>
              <a:buClr>
                <a:srgbClr val="000000"/>
              </a:buClr>
              <a:buSzPts val="1100"/>
              <a:buFont typeface="Arial"/>
              <a:buNone/>
            </a:pPr>
            <a:endParaRPr sz="10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37" name="Google Shape;137;p21"/>
          <p:cNvSpPr txBox="1"/>
          <p:nvPr/>
        </p:nvSpPr>
        <p:spPr>
          <a:xfrm>
            <a:off x="5056425" y="2079150"/>
            <a:ext cx="3635100" cy="243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000"/>
              <a:t>CREATE TABLE Doctors (</a:t>
            </a:r>
            <a:endParaRPr sz="1000"/>
          </a:p>
          <a:p>
            <a:pPr marL="0" lvl="0" indent="0" algn="l" rtl="0">
              <a:lnSpc>
                <a:spcPct val="115000"/>
              </a:lnSpc>
              <a:spcBef>
                <a:spcPts val="0"/>
              </a:spcBef>
              <a:spcAft>
                <a:spcPts val="0"/>
              </a:spcAft>
              <a:buClr>
                <a:srgbClr val="000000"/>
              </a:buClr>
              <a:buSzPts val="1100"/>
              <a:buFont typeface="Arial"/>
              <a:buNone/>
            </a:pPr>
            <a:r>
              <a:rPr lang="en" sz="1000"/>
              <a:t>Did			CHAR(5) not null,</a:t>
            </a:r>
            <a:endParaRPr sz="1000"/>
          </a:p>
          <a:p>
            <a:pPr marL="0" lvl="0" indent="0" algn="l" rtl="0">
              <a:lnSpc>
                <a:spcPct val="115000"/>
              </a:lnSpc>
              <a:spcBef>
                <a:spcPts val="0"/>
              </a:spcBef>
              <a:spcAft>
                <a:spcPts val="0"/>
              </a:spcAft>
              <a:buClr>
                <a:srgbClr val="000000"/>
              </a:buClr>
              <a:buSzPts val="1100"/>
              <a:buFont typeface="Arial"/>
              <a:buNone/>
            </a:pPr>
            <a:r>
              <a:rPr lang="en" sz="1000"/>
              <a:t>Depid		CHAR(5) not null,</a:t>
            </a:r>
            <a:endParaRPr sz="1000"/>
          </a:p>
          <a:p>
            <a:pPr marL="0" lvl="0" indent="0" algn="l" rtl="0">
              <a:lnSpc>
                <a:spcPct val="115000"/>
              </a:lnSpc>
              <a:spcBef>
                <a:spcPts val="0"/>
              </a:spcBef>
              <a:spcAft>
                <a:spcPts val="0"/>
              </a:spcAft>
              <a:buClr>
                <a:srgbClr val="000000"/>
              </a:buClr>
              <a:buSzPts val="1100"/>
              <a:buFont typeface="Arial"/>
              <a:buNone/>
            </a:pPr>
            <a:r>
              <a:rPr lang="en" sz="1000"/>
              <a:t>FirstN		VARCHAR(50) not null,</a:t>
            </a:r>
            <a:endParaRPr sz="1000"/>
          </a:p>
          <a:p>
            <a:pPr marL="0" lvl="0" indent="0" algn="l" rtl="0">
              <a:lnSpc>
                <a:spcPct val="115000"/>
              </a:lnSpc>
              <a:spcBef>
                <a:spcPts val="0"/>
              </a:spcBef>
              <a:spcAft>
                <a:spcPts val="0"/>
              </a:spcAft>
              <a:buClr>
                <a:srgbClr val="000000"/>
              </a:buClr>
              <a:buSzPts val="1100"/>
              <a:buFont typeface="Arial"/>
              <a:buNone/>
            </a:pPr>
            <a:r>
              <a:rPr lang="en" sz="1000"/>
              <a:t>LastN		VARCHAR(50) not null,</a:t>
            </a:r>
            <a:endParaRPr sz="1000"/>
          </a:p>
          <a:p>
            <a:pPr marL="0" lvl="0" indent="0" algn="l" rtl="0">
              <a:lnSpc>
                <a:spcPct val="115000"/>
              </a:lnSpc>
              <a:spcBef>
                <a:spcPts val="0"/>
              </a:spcBef>
              <a:spcAft>
                <a:spcPts val="0"/>
              </a:spcAft>
              <a:buClr>
                <a:srgbClr val="000000"/>
              </a:buClr>
              <a:buSzPts val="1100"/>
              <a:buFont typeface="Arial"/>
              <a:buNone/>
            </a:pPr>
            <a:r>
              <a:rPr lang="en" sz="1000"/>
              <a:t>Pnumber		VARCHAR(12),</a:t>
            </a:r>
            <a:endParaRPr sz="1000"/>
          </a:p>
          <a:p>
            <a:pPr marL="0" lvl="0" indent="0" algn="l" rtl="0">
              <a:lnSpc>
                <a:spcPct val="115000"/>
              </a:lnSpc>
              <a:spcBef>
                <a:spcPts val="0"/>
              </a:spcBef>
              <a:spcAft>
                <a:spcPts val="0"/>
              </a:spcAft>
              <a:buNone/>
            </a:pPr>
            <a:r>
              <a:rPr lang="en" sz="1000"/>
              <a:t>Email		VARCHAR(50),</a:t>
            </a:r>
            <a:endParaRPr sz="1000"/>
          </a:p>
          <a:p>
            <a:pPr marL="0" lvl="0" indent="0" algn="l" rtl="0">
              <a:lnSpc>
                <a:spcPct val="115000"/>
              </a:lnSpc>
              <a:spcBef>
                <a:spcPts val="0"/>
              </a:spcBef>
              <a:spcAft>
                <a:spcPts val="0"/>
              </a:spcAft>
              <a:buClr>
                <a:srgbClr val="000000"/>
              </a:buClr>
              <a:buSzPts val="1100"/>
              <a:buFont typeface="Arial"/>
              <a:buNone/>
            </a:pPr>
            <a:r>
              <a:rPr lang="en" sz="1000"/>
              <a:t>Dtype			VARCHAR(75),</a:t>
            </a:r>
            <a:endParaRPr sz="1000"/>
          </a:p>
          <a:p>
            <a:pPr marL="0" lvl="0" indent="0" algn="l" rtl="0">
              <a:lnSpc>
                <a:spcPct val="115000"/>
              </a:lnSpc>
              <a:spcBef>
                <a:spcPts val="0"/>
              </a:spcBef>
              <a:spcAft>
                <a:spcPts val="0"/>
              </a:spcAft>
              <a:buClr>
                <a:srgbClr val="000000"/>
              </a:buClr>
              <a:buSzPts val="1100"/>
              <a:buFont typeface="Arial"/>
              <a:buNone/>
            </a:pPr>
            <a:r>
              <a:rPr lang="en" sz="1000"/>
              <a:t>Specialization 	VARCHAR(75),</a:t>
            </a:r>
            <a:endParaRPr sz="1000"/>
          </a:p>
          <a:p>
            <a:pPr marL="0" lvl="0" indent="0" algn="l" rtl="0">
              <a:lnSpc>
                <a:spcPct val="115000"/>
              </a:lnSpc>
              <a:spcBef>
                <a:spcPts val="0"/>
              </a:spcBef>
              <a:spcAft>
                <a:spcPts val="0"/>
              </a:spcAft>
              <a:buClr>
                <a:srgbClr val="000000"/>
              </a:buClr>
              <a:buSzPts val="1100"/>
              <a:buFont typeface="Arial"/>
              <a:buNone/>
            </a:pPr>
            <a:r>
              <a:rPr lang="en" sz="1000"/>
              <a:t>PRIMARY KEY (Did),</a:t>
            </a:r>
            <a:endParaRPr sz="1000"/>
          </a:p>
          <a:p>
            <a:pPr marL="0" lvl="0" indent="0" algn="l" rtl="0">
              <a:lnSpc>
                <a:spcPct val="115000"/>
              </a:lnSpc>
              <a:spcBef>
                <a:spcPts val="0"/>
              </a:spcBef>
              <a:spcAft>
                <a:spcPts val="0"/>
              </a:spcAft>
              <a:buClr>
                <a:srgbClr val="000000"/>
              </a:buClr>
              <a:buSzPts val="1100"/>
              <a:buFont typeface="Arial"/>
              <a:buNone/>
            </a:pPr>
            <a:r>
              <a:rPr lang="en" sz="1000"/>
              <a:t>Foreign Key (Depid) References Departments(Depid)</a:t>
            </a:r>
            <a:endParaRPr sz="1000"/>
          </a:p>
          <a:p>
            <a:pPr marL="0" lvl="0" indent="0" algn="l" rtl="0">
              <a:lnSpc>
                <a:spcPct val="115000"/>
              </a:lnSpc>
              <a:spcBef>
                <a:spcPts val="0"/>
              </a:spcBef>
              <a:spcAft>
                <a:spcPts val="0"/>
              </a:spcAft>
              <a:buClr>
                <a:srgbClr val="000000"/>
              </a:buClr>
              <a:buSzPts val="1100"/>
              <a:buFont typeface="Arial"/>
              <a:buNone/>
            </a:pPr>
            <a:r>
              <a:rPr lang="en" sz="1000"/>
              <a:t>);</a:t>
            </a:r>
            <a:endParaRPr sz="1000"/>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1845</Words>
  <Application>Microsoft Office PowerPoint</Application>
  <PresentationFormat>On-screen Show (16:9)</PresentationFormat>
  <Paragraphs>234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Raleway</vt:lpstr>
      <vt:lpstr>Lato</vt:lpstr>
      <vt:lpstr>Times New Roman</vt:lpstr>
      <vt:lpstr>Arial</vt:lpstr>
      <vt:lpstr>Streamline</vt:lpstr>
      <vt:lpstr>Hospital</vt:lpstr>
      <vt:lpstr>Project Description </vt:lpstr>
      <vt:lpstr>Statement of Requirements </vt:lpstr>
      <vt:lpstr>Data</vt:lpstr>
      <vt:lpstr>Reports Required</vt:lpstr>
      <vt:lpstr>ERD</vt:lpstr>
      <vt:lpstr>RDM</vt:lpstr>
      <vt:lpstr>DDL Statements</vt:lpstr>
      <vt:lpstr>DDL Statements</vt:lpstr>
      <vt:lpstr>DDL Statements</vt:lpstr>
      <vt:lpstr>DDL Statements</vt:lpstr>
      <vt:lpstr>DML Statements</vt:lpstr>
      <vt:lpstr>DML Statements</vt:lpstr>
      <vt:lpstr>DML Statements</vt:lpstr>
      <vt:lpstr>Screen Print</vt:lpstr>
      <vt:lpstr>Queries</vt:lpstr>
      <vt:lpstr>Screenshots of Queries</vt:lpstr>
      <vt:lpstr>Queries</vt:lpstr>
      <vt:lpstr>Screenshots of Queries</vt:lpstr>
      <vt:lpstr>Queries</vt:lpstr>
      <vt:lpstr>Screenshots of Queries</vt:lpstr>
      <vt:lpstr>Queries</vt:lpstr>
      <vt:lpstr>Screenshots of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dc:title>
  <dc:creator>Logan</dc:creator>
  <cp:lastModifiedBy>Logan Armstrong</cp:lastModifiedBy>
  <cp:revision>1</cp:revision>
  <dcterms:modified xsi:type="dcterms:W3CDTF">2021-12-08T23:26:16Z</dcterms:modified>
</cp:coreProperties>
</file>