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1" r:id="rId5"/>
    <p:sldId id="296" r:id="rId6"/>
    <p:sldId id="282" r:id="rId7"/>
    <p:sldId id="283" r:id="rId8"/>
    <p:sldId id="285" r:id="rId9"/>
    <p:sldId id="284" r:id="rId10"/>
    <p:sldId id="286" r:id="rId11"/>
    <p:sldId id="287" r:id="rId12"/>
    <p:sldId id="288" r:id="rId13"/>
    <p:sldId id="289" r:id="rId14"/>
    <p:sldId id="290" r:id="rId15"/>
    <p:sldId id="291" r:id="rId16"/>
    <p:sldId id="292" r:id="rId17"/>
    <p:sldId id="293" r:id="rId18"/>
    <p:sldId id="294" r:id="rId19"/>
    <p:sldId id="295"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EF2"/>
    <a:srgbClr val="01A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7" d="100"/>
          <a:sy n="97" d="100"/>
        </p:scale>
        <p:origin x="5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A1E67-BA61-47E3-94ED-823397C81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6C31C0B-6442-4301-8F01-B4429B801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FC7593B-3022-46D5-AF58-13E488E3033B}"/>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FAC4B5DB-1055-4727-AC6F-6D915B0F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2AAFFB-33D2-4BCB-9CC0-8EAE52B696A6}"/>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0606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CFFF3-94BA-402D-B859-FF6EA32EF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D3125BD-A85E-489E-BCB3-C908D9291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148AA3-B77B-4F19-AD1A-F7F9D0215698}"/>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C627F65F-A391-464F-B7F9-47CEEBE85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2AD764-1223-4D71-99FF-AA02CAA169AB}"/>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2374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C20C84-A26D-49AF-96F7-A7D0574E7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3509732-89AD-4B22-9F78-1909D20B6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272C7A-EC31-404C-803A-F329AAAA1635}"/>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25C35466-D8D0-4D78-B517-3D7AB23D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0A6B5A-52BD-4075-8743-16C63554DDF7}"/>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206963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BFF4B-3E39-42E6-988C-BAF41D246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007E13-1019-4306-B6A9-582D6DF2A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A195CB-4625-4E95-A2B0-03CED2D3110F}"/>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BA062105-8346-41AC-9EB5-24F83C484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65473D-427A-4F6D-9AE5-096AE4E2837A}"/>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4549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A817B-FBDC-45C5-B585-6A3C48134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EC21DF8-8DCF-4A50-B447-7C73FB5CC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041A9A3-877B-4189-914A-64363DBDA353}"/>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1D6850A8-146C-4E9B-9226-2773BF94E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A4AE71-1852-4995-A3E0-742977C3A0AF}"/>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66970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D5DC7-79AA-426D-86C3-716D34FC7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C49DED-5974-498E-BCEB-A6E074CC5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BE4B50E-B184-49EF-BBD5-C182377618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5206F0F-EBA4-41B7-B014-CEC45A9C6CFB}"/>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6" name="Footer Placeholder 5">
            <a:extLst>
              <a:ext uri="{FF2B5EF4-FFF2-40B4-BE49-F238E27FC236}">
                <a16:creationId xmlns:a16="http://schemas.microsoft.com/office/drawing/2014/main" xmlns="" id="{8990735A-6C3C-459B-A0C2-96EF447DE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0386516-490E-4CF3-97E0-0BB2F4AB78C8}"/>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260171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84089-8269-4CB9-9EDC-55EA53F38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B81E2-E540-42C8-BA52-343519F6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549D6AF-5C2B-48D2-AF27-3463EAB6E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8EED9F8-BA5A-4045-AF0E-EA1F74D12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449E3EA-5814-40FF-B6AD-0B05F8C65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AA958BD-9009-4EB5-9E59-A06F3B33D157}"/>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8" name="Footer Placeholder 7">
            <a:extLst>
              <a:ext uri="{FF2B5EF4-FFF2-40B4-BE49-F238E27FC236}">
                <a16:creationId xmlns:a16="http://schemas.microsoft.com/office/drawing/2014/main" xmlns="" id="{545D6737-D0C0-42EC-97F0-404868803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C137339-A87F-49CC-99F2-4149AB1A4081}"/>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14223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A8902-FFD1-440B-A24D-A5AC1D41F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6414C91-81F8-4463-972C-42B857B0094D}"/>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4" name="Footer Placeholder 3">
            <a:extLst>
              <a:ext uri="{FF2B5EF4-FFF2-40B4-BE49-F238E27FC236}">
                <a16:creationId xmlns:a16="http://schemas.microsoft.com/office/drawing/2014/main" xmlns="" id="{34872F8B-4ABB-422C-A6D2-15B73064E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C8BF2B5-CD6C-4CA4-BEFB-BF9846446507}"/>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270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D05896-DDDB-492F-965C-014998D42F72}"/>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3" name="Footer Placeholder 2">
            <a:extLst>
              <a:ext uri="{FF2B5EF4-FFF2-40B4-BE49-F238E27FC236}">
                <a16:creationId xmlns:a16="http://schemas.microsoft.com/office/drawing/2014/main" xmlns="" id="{BABA6C11-8AB2-49E8-A380-BF605FBE7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265679-7AB8-452D-9335-28B47FBBD08C}"/>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00721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E1939-985F-4EB5-AF51-5482F421F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6A82D2-F882-42C4-A66A-23C406606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2410EA8-03C2-4143-BADB-EE7CE47F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9A47CD-0D4C-4F21-8DF3-C96AB9C24C8C}"/>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6" name="Footer Placeholder 5">
            <a:extLst>
              <a:ext uri="{FF2B5EF4-FFF2-40B4-BE49-F238E27FC236}">
                <a16:creationId xmlns:a16="http://schemas.microsoft.com/office/drawing/2014/main" xmlns="" id="{CEC25175-225C-4F84-9E30-915C1D096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98D029-39EC-45A7-AFE8-3FFCA4CC543C}"/>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5105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E3E80-6196-45E2-9C4D-ABA4B9C93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7C347B1-E44B-4283-82B1-D7A4AEAB8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3980789-F9E4-4876-B1A4-D49D85097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EEFEF7-7281-4D9B-964D-962E04632AD7}"/>
              </a:ext>
            </a:extLst>
          </p:cNvPr>
          <p:cNvSpPr>
            <a:spLocks noGrp="1"/>
          </p:cNvSpPr>
          <p:nvPr>
            <p:ph type="dt" sz="half" idx="10"/>
          </p:nvPr>
        </p:nvSpPr>
        <p:spPr/>
        <p:txBody>
          <a:bodyPr/>
          <a:lstStyle/>
          <a:p>
            <a:fld id="{1106F901-69F0-4DAF-94E8-1573A571C4D8}" type="datetimeFigureOut">
              <a:rPr lang="en-US" smtClean="0"/>
              <a:t>9/29/2023</a:t>
            </a:fld>
            <a:endParaRPr lang="en-US"/>
          </a:p>
        </p:txBody>
      </p:sp>
      <p:sp>
        <p:nvSpPr>
          <p:cNvPr id="6" name="Footer Placeholder 5">
            <a:extLst>
              <a:ext uri="{FF2B5EF4-FFF2-40B4-BE49-F238E27FC236}">
                <a16:creationId xmlns:a16="http://schemas.microsoft.com/office/drawing/2014/main" xmlns="" id="{C29F39C4-19F1-447B-A16C-F4363F824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2A250C-A7C7-4D6E-ADEB-BFC6D79D7F6D}"/>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02151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17E2DD-CF3D-42A3-A098-39CBA93F0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4CBC6AA-2491-41D0-8CEC-EAEB0B37D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26852C-806B-4737-A089-4E8F2F128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6F901-69F0-4DAF-94E8-1573A571C4D8}" type="datetimeFigureOut">
              <a:rPr lang="en-US" smtClean="0"/>
              <a:t>9/29/2023</a:t>
            </a:fld>
            <a:endParaRPr lang="en-US"/>
          </a:p>
        </p:txBody>
      </p:sp>
      <p:sp>
        <p:nvSpPr>
          <p:cNvPr id="5" name="Footer Placeholder 4">
            <a:extLst>
              <a:ext uri="{FF2B5EF4-FFF2-40B4-BE49-F238E27FC236}">
                <a16:creationId xmlns:a16="http://schemas.microsoft.com/office/drawing/2014/main" xmlns="" id="{A49D7A6F-3A60-4597-B305-BD4618D97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1AFB239-C064-410B-B698-46FC8C7F1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1A5E7-DDEA-4157-82C1-790259E077EC}" type="slidenum">
              <a:rPr lang="en-US" smtClean="0"/>
              <a:t>‹#›</a:t>
            </a:fld>
            <a:endParaRPr lang="en-US"/>
          </a:p>
        </p:txBody>
      </p:sp>
    </p:spTree>
    <p:extLst>
      <p:ext uri="{BB962C8B-B14F-4D97-AF65-F5344CB8AC3E}">
        <p14:creationId xmlns:p14="http://schemas.microsoft.com/office/powerpoint/2010/main" val="3478566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tlogapriyaasm@gmail.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kaggle.com/datasets/uciml/sms-spam-collection-datase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accent2">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1028" name="Picture 4" descr="Image result for robot images hd png">
            <a:extLst>
              <a:ext uri="{FF2B5EF4-FFF2-40B4-BE49-F238E27FC236}">
                <a16:creationId xmlns:a16="http://schemas.microsoft.com/office/drawing/2014/main" xmlns="" id="{8D796E13-6EA1-489C-A621-79BFCFF40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F174BD16-129A-4C42-8D9F-BEAB42332A1F}"/>
              </a:ext>
            </a:extLst>
          </p:cNvPr>
          <p:cNvSpPr/>
          <p:nvPr/>
        </p:nvSpPr>
        <p:spPr>
          <a:xfrm>
            <a:off x="6837528" y="0"/>
            <a:ext cx="5354471" cy="6858000"/>
          </a:xfrm>
          <a:prstGeom prst="rect">
            <a:avLst/>
          </a:prstGeom>
          <a:gradFill flip="none" rotWithShape="1">
            <a:gsLst>
              <a:gs pos="60000">
                <a:schemeClr val="bg2"/>
              </a:gs>
              <a:gs pos="100000">
                <a:schemeClr val="accent2">
                  <a:lumMod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6984125" y="2703787"/>
            <a:ext cx="4926724" cy="1056289"/>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000000"/>
              </a:buClr>
              <a:buSzPts val="4100"/>
            </a:pPr>
            <a:r>
              <a:rPr lang="en-US" sz="2800" b="1" dirty="0">
                <a:solidFill>
                  <a:schemeClr val="bg1"/>
                </a:solidFill>
                <a:ea typeface="Lexend"/>
                <a:cs typeface="Lexend"/>
                <a:sym typeface="Lexend"/>
              </a:rPr>
              <a:t>BUILDING A SMARTER AI</a:t>
            </a:r>
            <a:r>
              <a:rPr lang="en-US" sz="2800" dirty="0">
                <a:solidFill>
                  <a:schemeClr val="bg1"/>
                </a:solidFill>
                <a:ea typeface="Lexend"/>
                <a:cs typeface="Lexend"/>
                <a:sym typeface="Lexend"/>
              </a:rPr>
              <a:t>-</a:t>
            </a:r>
            <a:r>
              <a:rPr lang="en-US" sz="2800" b="1" dirty="0">
                <a:solidFill>
                  <a:schemeClr val="bg1"/>
                </a:solidFill>
                <a:ea typeface="Lexend"/>
                <a:cs typeface="Lexend"/>
                <a:sym typeface="Lexend"/>
              </a:rPr>
              <a:t>POWERED SPAM CLASSIFIER </a:t>
            </a:r>
            <a:endParaRPr lang="en-US" sz="2800" b="1" dirty="0">
              <a:solidFill>
                <a:schemeClr val="bg1"/>
              </a:solidFill>
              <a:ea typeface="Lexend"/>
              <a:cs typeface="Lexend"/>
              <a:sym typeface="Lexend"/>
            </a:endParaRPr>
          </a:p>
        </p:txBody>
      </p:sp>
    </p:spTree>
    <p:extLst>
      <p:ext uri="{BB962C8B-B14F-4D97-AF65-F5344CB8AC3E}">
        <p14:creationId xmlns:p14="http://schemas.microsoft.com/office/powerpoint/2010/main" val="2753138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 Data Pre-processing</a:t>
            </a:r>
            <a:endParaRPr lang="en-IN"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1014066"/>
            <a:ext cx="8430330"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The text data need to be cleared and preprocessed.This involves removing the following types of text and tokenizing the text into individual word.</a:t>
            </a:r>
          </a:p>
          <a:p>
            <a:pPr>
              <a:lnSpc>
                <a:spcPct val="150000"/>
              </a:lnSpc>
            </a:pPr>
            <a:r>
              <a:rPr lang="en-IN" b="1" dirty="0"/>
              <a:t>Text Processing:</a:t>
            </a:r>
          </a:p>
          <a:p>
            <a:pPr marL="285750" indent="-285750">
              <a:lnSpc>
                <a:spcPct val="150000"/>
              </a:lnSpc>
              <a:buFont typeface="Wingdings" panose="05000000000000000000" pitchFamily="2" charset="2"/>
              <a:buChar char="Ø"/>
            </a:pPr>
            <a:r>
              <a:rPr lang="en-IN" dirty="0"/>
              <a:t>Data usually comes from a variety of sources and often in different formats. For this reason, transforming your raw data is essential. However, this transformation is not a simple process, as text data often contain redundant and repetitive words. This means that processing the text data is the first step in our solution.</a:t>
            </a:r>
          </a:p>
          <a:p>
            <a:pPr marL="285750" indent="-285750">
              <a:lnSpc>
                <a:spcPct val="150000"/>
              </a:lnSpc>
              <a:buFont typeface="Wingdings" panose="05000000000000000000" pitchFamily="2" charset="2"/>
              <a:buChar char="Ø"/>
            </a:pPr>
            <a:r>
              <a:rPr lang="en-IN" dirty="0"/>
              <a:t>The fundamental steps involved in text </a:t>
            </a:r>
            <a:r>
              <a:rPr lang="en-IN" dirty="0" smtClean="0"/>
              <a:t>pre-processing are</a:t>
            </a:r>
            <a:endParaRPr lang="en-IN" dirty="0"/>
          </a:p>
        </p:txBody>
      </p:sp>
      <p:sp>
        <p:nvSpPr>
          <p:cNvPr id="4" name="Rectangle 3"/>
          <p:cNvSpPr/>
          <p:nvPr/>
        </p:nvSpPr>
        <p:spPr>
          <a:xfrm>
            <a:off x="3292366" y="4611442"/>
            <a:ext cx="6096000" cy="880369"/>
          </a:xfrm>
          <a:prstGeom prst="rect">
            <a:avLst/>
          </a:prstGeom>
        </p:spPr>
        <p:txBody>
          <a:bodyPr>
            <a:spAutoFit/>
          </a:bodyPr>
          <a:lstStyle/>
          <a:p>
            <a:pPr>
              <a:lnSpc>
                <a:spcPct val="150000"/>
              </a:lnSpc>
            </a:pPr>
            <a:r>
              <a:rPr lang="en-IN" dirty="0"/>
              <a:t>A. Cleaning the raw data</a:t>
            </a:r>
            <a:br>
              <a:rPr lang="en-IN" dirty="0"/>
            </a:br>
            <a:r>
              <a:rPr lang="en-IN" dirty="0"/>
              <a:t>B. Tokenizing the cleaned data</a:t>
            </a:r>
            <a:endParaRPr lang="en-IN" dirty="0"/>
          </a:p>
        </p:txBody>
      </p:sp>
    </p:spTree>
    <p:extLst>
      <p:ext uri="{BB962C8B-B14F-4D97-AF65-F5344CB8AC3E}">
        <p14:creationId xmlns:p14="http://schemas.microsoft.com/office/powerpoint/2010/main" val="1041725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 Data Pre-processing</a:t>
            </a:r>
            <a:endParaRPr lang="en-IN"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5909310"/>
          </a:xfrm>
          <a:prstGeom prst="rect">
            <a:avLst/>
          </a:prstGeom>
          <a:noFill/>
        </p:spPr>
        <p:txBody>
          <a:bodyPr wrap="square" rtlCol="0">
            <a:spAutoFit/>
          </a:bodyPr>
          <a:lstStyle/>
          <a:p>
            <a:pPr>
              <a:lnSpc>
                <a:spcPct val="150000"/>
              </a:lnSpc>
            </a:pPr>
            <a:r>
              <a:rPr lang="en-IN" b="1" dirty="0" smtClean="0"/>
              <a:t>A</a:t>
            </a:r>
            <a:r>
              <a:rPr lang="en-IN" b="1" dirty="0"/>
              <a:t>. Cleaning the Raw Data</a:t>
            </a:r>
            <a:endParaRPr lang="en-IN" dirty="0"/>
          </a:p>
          <a:p>
            <a:pPr>
              <a:lnSpc>
                <a:spcPct val="150000"/>
              </a:lnSpc>
            </a:pPr>
            <a:r>
              <a:rPr lang="en-IN" dirty="0"/>
              <a:t>This phase involves the deletion of words or characters that do not add value to the meaning of the text. Some of the standard cleaning steps are listed below:</a:t>
            </a:r>
          </a:p>
          <a:p>
            <a:pPr marL="285750" lvl="0" indent="-285750">
              <a:lnSpc>
                <a:spcPct val="150000"/>
              </a:lnSpc>
              <a:buFont typeface="Wingdings" panose="05000000000000000000" pitchFamily="2" charset="2"/>
              <a:buChar char="Ø"/>
            </a:pPr>
            <a:r>
              <a:rPr lang="en-IN" dirty="0"/>
              <a:t>Lowering case</a:t>
            </a:r>
          </a:p>
          <a:p>
            <a:pPr marL="285750" lvl="0" indent="-285750">
              <a:lnSpc>
                <a:spcPct val="150000"/>
              </a:lnSpc>
              <a:buFont typeface="Wingdings" panose="05000000000000000000" pitchFamily="2" charset="2"/>
              <a:buChar char="Ø"/>
            </a:pPr>
            <a:r>
              <a:rPr lang="en-IN" dirty="0"/>
              <a:t>Removal of special characters</a:t>
            </a:r>
          </a:p>
          <a:p>
            <a:pPr marL="285750" lvl="0" indent="-285750">
              <a:lnSpc>
                <a:spcPct val="150000"/>
              </a:lnSpc>
              <a:buFont typeface="Wingdings" panose="05000000000000000000" pitchFamily="2" charset="2"/>
              <a:buChar char="Ø"/>
            </a:pPr>
            <a:r>
              <a:rPr lang="en-IN" dirty="0"/>
              <a:t>Removal of </a:t>
            </a:r>
            <a:r>
              <a:rPr lang="en-IN" dirty="0" smtClean="0"/>
              <a:t>stop words</a:t>
            </a:r>
            <a:endParaRPr lang="en-IN" dirty="0"/>
          </a:p>
          <a:p>
            <a:pPr marL="285750" lvl="0" indent="-285750">
              <a:lnSpc>
                <a:spcPct val="150000"/>
              </a:lnSpc>
              <a:buFont typeface="Wingdings" panose="05000000000000000000" pitchFamily="2" charset="2"/>
              <a:buChar char="Ø"/>
            </a:pPr>
            <a:r>
              <a:rPr lang="en-IN" dirty="0"/>
              <a:t>Removal of hyperlinks</a:t>
            </a:r>
          </a:p>
          <a:p>
            <a:pPr marL="285750" lvl="0" indent="-285750">
              <a:lnSpc>
                <a:spcPct val="150000"/>
              </a:lnSpc>
              <a:buFont typeface="Wingdings" panose="05000000000000000000" pitchFamily="2" charset="2"/>
              <a:buChar char="Ø"/>
            </a:pPr>
            <a:r>
              <a:rPr lang="en-IN" dirty="0"/>
              <a:t>Removal of numbers</a:t>
            </a:r>
          </a:p>
          <a:p>
            <a:pPr marL="285750" lvl="0" indent="-285750">
              <a:lnSpc>
                <a:spcPct val="150000"/>
              </a:lnSpc>
              <a:buFont typeface="Wingdings" panose="05000000000000000000" pitchFamily="2" charset="2"/>
              <a:buChar char="Ø"/>
            </a:pPr>
            <a:r>
              <a:rPr lang="en-IN" dirty="0"/>
              <a:t>Removal of </a:t>
            </a:r>
            <a:r>
              <a:rPr lang="en-IN" dirty="0" smtClean="0"/>
              <a:t>whitespaces</a:t>
            </a:r>
          </a:p>
          <a:p>
            <a:pPr>
              <a:lnSpc>
                <a:spcPct val="150000"/>
              </a:lnSpc>
            </a:pPr>
            <a:r>
              <a:rPr lang="en-IN" b="1" dirty="0" smtClean="0"/>
              <a:t>Lowering </a:t>
            </a:r>
            <a:r>
              <a:rPr lang="en-IN" b="1" dirty="0"/>
              <a:t>Case</a:t>
            </a:r>
            <a:endParaRPr lang="en-IN" dirty="0"/>
          </a:p>
          <a:p>
            <a:pPr marL="285750" indent="-285750">
              <a:lnSpc>
                <a:spcPct val="150000"/>
              </a:lnSpc>
              <a:buFont typeface="Wingdings" panose="05000000000000000000" pitchFamily="2" charset="2"/>
              <a:buChar char="Ø"/>
            </a:pPr>
            <a:r>
              <a:rPr lang="en-IN" dirty="0"/>
              <a:t>Lowering the case of text is essential for the following reasons:</a:t>
            </a:r>
          </a:p>
          <a:p>
            <a:pPr lvl="0">
              <a:lnSpc>
                <a:spcPct val="150000"/>
              </a:lnSpc>
            </a:pPr>
            <a:r>
              <a:rPr lang="en-IN" dirty="0" smtClean="0"/>
              <a:t>      The </a:t>
            </a:r>
            <a:r>
              <a:rPr lang="en-IN" dirty="0"/>
              <a:t>words, ‘TEXT’, ‘Text’, ‘text’ all add the same value to a sentence</a:t>
            </a:r>
          </a:p>
          <a:p>
            <a:pPr lvl="0">
              <a:lnSpc>
                <a:spcPct val="150000"/>
              </a:lnSpc>
            </a:pPr>
            <a:r>
              <a:rPr lang="en-IN" dirty="0" smtClean="0"/>
              <a:t>      Lowering </a:t>
            </a:r>
            <a:r>
              <a:rPr lang="en-IN" dirty="0"/>
              <a:t>the case of all the words is very helpful for reducing the dimensions by </a:t>
            </a:r>
            <a:r>
              <a:rPr lang="en-IN" dirty="0" smtClean="0"/>
              <a:t>        </a:t>
            </a:r>
          </a:p>
          <a:p>
            <a:pPr lvl="0">
              <a:lnSpc>
                <a:spcPct val="150000"/>
              </a:lnSpc>
            </a:pPr>
            <a:r>
              <a:rPr lang="en-IN" dirty="0" smtClean="0"/>
              <a:t>      decreasing </a:t>
            </a:r>
            <a:r>
              <a:rPr lang="en-IN" dirty="0"/>
              <a:t>the size of the vocabulary</a:t>
            </a:r>
            <a:r>
              <a:rPr lang="en-IN" dirty="0" smtClean="0"/>
              <a:t>. </a:t>
            </a:r>
            <a:r>
              <a:rPr lang="en-IN" dirty="0"/>
              <a:t>	</a:t>
            </a:r>
          </a:p>
        </p:txBody>
      </p:sp>
    </p:spTree>
    <p:extLst>
      <p:ext uri="{BB962C8B-B14F-4D97-AF65-F5344CB8AC3E}">
        <p14:creationId xmlns:p14="http://schemas.microsoft.com/office/powerpoint/2010/main" val="551582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 Data Pre-processing</a:t>
            </a:r>
            <a:endParaRPr lang="en-IN"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5078313"/>
          </a:xfrm>
          <a:prstGeom prst="rect">
            <a:avLst/>
          </a:prstGeom>
          <a:noFill/>
        </p:spPr>
        <p:txBody>
          <a:bodyPr wrap="square" rtlCol="0">
            <a:spAutoFit/>
          </a:bodyPr>
          <a:lstStyle/>
          <a:p>
            <a:r>
              <a:rPr lang="en-IN" dirty="0"/>
              <a:t>	</a:t>
            </a:r>
          </a:p>
          <a:p>
            <a:pPr>
              <a:lnSpc>
                <a:spcPct val="150000"/>
              </a:lnSpc>
            </a:pPr>
            <a:r>
              <a:rPr lang="en-IN" b="1" dirty="0"/>
              <a:t>Removal of special characters</a:t>
            </a:r>
            <a:endParaRPr lang="en-IN" dirty="0"/>
          </a:p>
          <a:p>
            <a:pPr marL="285750" indent="-285750">
              <a:lnSpc>
                <a:spcPct val="150000"/>
              </a:lnSpc>
              <a:buFont typeface="Wingdings" panose="05000000000000000000" pitchFamily="2" charset="2"/>
              <a:buChar char="Ø"/>
            </a:pPr>
            <a:r>
              <a:rPr lang="en-IN" dirty="0"/>
              <a:t>This is another text processing technique that will help to treat words like ‘hurray’ and ‘hurray!’ in the same way.</a:t>
            </a:r>
          </a:p>
          <a:p>
            <a:pPr>
              <a:lnSpc>
                <a:spcPct val="150000"/>
              </a:lnSpc>
            </a:pPr>
            <a:r>
              <a:rPr lang="en-IN" b="1" dirty="0"/>
              <a:t>Removal of hyperlinks</a:t>
            </a:r>
            <a:endParaRPr lang="en-IN" dirty="0"/>
          </a:p>
          <a:p>
            <a:pPr marL="285750" indent="-285750">
              <a:lnSpc>
                <a:spcPct val="150000"/>
              </a:lnSpc>
              <a:buFont typeface="Wingdings" panose="05000000000000000000" pitchFamily="2" charset="2"/>
              <a:buChar char="Ø"/>
            </a:pPr>
            <a:r>
              <a:rPr lang="en-IN" dirty="0"/>
              <a:t>Next, we remove any URLs in the data. There is a good chance that email will have some URLs in it. We don’t need them for our further analysis as they do not add any value to the results</a:t>
            </a:r>
            <a:r>
              <a:rPr lang="en-IN" dirty="0" smtClean="0"/>
              <a:t>.</a:t>
            </a:r>
          </a:p>
          <a:p>
            <a:pPr>
              <a:lnSpc>
                <a:spcPct val="150000"/>
              </a:lnSpc>
            </a:pPr>
            <a:r>
              <a:rPr lang="en-IN" b="1" dirty="0"/>
              <a:t>B. Tokenizing the Cleaned Data</a:t>
            </a:r>
            <a:endParaRPr lang="en-IN" dirty="0"/>
          </a:p>
          <a:p>
            <a:pPr marL="285750" indent="-285750">
              <a:lnSpc>
                <a:spcPct val="150000"/>
              </a:lnSpc>
              <a:buFont typeface="Wingdings" panose="05000000000000000000" pitchFamily="2" charset="2"/>
              <a:buChar char="Ø"/>
            </a:pPr>
            <a:r>
              <a:rPr lang="en-IN" dirty="0"/>
              <a:t>Tokenization is the process of splitting text into smaller chunks, called tokens. Each token is an input to the machine learning algorithm as a feature.</a:t>
            </a:r>
          </a:p>
          <a:p>
            <a:pPr marL="285750" indent="-285750">
              <a:buFont typeface="Wingdings" panose="05000000000000000000" pitchFamily="2" charset="2"/>
              <a:buChar char="Ø"/>
            </a:pPr>
            <a:endParaRPr lang="en-IN" dirty="0"/>
          </a:p>
          <a:p>
            <a:pPr marL="285750" lvl="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65259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smtClean="0">
                <a:sym typeface="Lexend"/>
              </a:rPr>
              <a:t>3.Features Selection</a:t>
            </a:r>
            <a:endParaRPr lang="en-IN" sz="2400" b="1" dirty="0">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2169825"/>
          </a:xfrm>
          <a:prstGeom prst="rect">
            <a:avLst/>
          </a:prstGeom>
          <a:noFill/>
        </p:spPr>
        <p:txBody>
          <a:bodyPr wrap="square" rtlCol="0">
            <a:spAutoFit/>
          </a:bodyPr>
          <a:lstStyle/>
          <a:p>
            <a:pPr lvl="0">
              <a:lnSpc>
                <a:spcPct val="150000"/>
              </a:lnSpc>
            </a:pPr>
            <a:r>
              <a:rPr lang="en-US" dirty="0">
                <a:ea typeface="Lexend"/>
                <a:cs typeface="Lexend"/>
                <a:sym typeface="Lexend"/>
              </a:rPr>
              <a:t>When selecting features for your spam classifier project, consider</a:t>
            </a:r>
          </a:p>
          <a:p>
            <a:pPr marL="457200" lvl="0" indent="-374650">
              <a:lnSpc>
                <a:spcPct val="150000"/>
              </a:lnSpc>
              <a:buSzPts val="2300"/>
              <a:buFont typeface="Wingdings" panose="05000000000000000000" pitchFamily="2" charset="2"/>
              <a:buChar char="Ø"/>
            </a:pPr>
            <a:r>
              <a:rPr lang="en-US" dirty="0">
                <a:ea typeface="Lexend"/>
                <a:cs typeface="Lexend"/>
                <a:sym typeface="Lexend"/>
              </a:rPr>
              <a:t>Word frequency</a:t>
            </a:r>
          </a:p>
          <a:p>
            <a:pPr marL="457200" lvl="0" indent="-374650">
              <a:lnSpc>
                <a:spcPct val="150000"/>
              </a:lnSpc>
              <a:buSzPts val="2300"/>
              <a:buFont typeface="Wingdings" panose="05000000000000000000" pitchFamily="2" charset="2"/>
              <a:buChar char="Ø"/>
            </a:pPr>
            <a:r>
              <a:rPr lang="en-US" dirty="0">
                <a:ea typeface="Lexend"/>
                <a:cs typeface="Lexend"/>
                <a:sym typeface="Lexend"/>
              </a:rPr>
              <a:t>Length of the email</a:t>
            </a:r>
          </a:p>
          <a:p>
            <a:pPr marL="457200" lvl="0" indent="-374650">
              <a:lnSpc>
                <a:spcPct val="150000"/>
              </a:lnSpc>
              <a:buSzPts val="2300"/>
              <a:buFont typeface="Wingdings" panose="05000000000000000000" pitchFamily="2" charset="2"/>
              <a:buChar char="Ø"/>
            </a:pPr>
            <a:r>
              <a:rPr lang="en-US" dirty="0">
                <a:ea typeface="Lexend"/>
                <a:cs typeface="Lexend"/>
                <a:sym typeface="Lexend"/>
              </a:rPr>
              <a:t>Uses of capital letters </a:t>
            </a:r>
          </a:p>
          <a:p>
            <a:pPr marL="457200" lvl="0" indent="-374650">
              <a:lnSpc>
                <a:spcPct val="150000"/>
              </a:lnSpc>
              <a:buSzPts val="2300"/>
              <a:buFont typeface="Wingdings" panose="05000000000000000000" pitchFamily="2" charset="2"/>
              <a:buChar char="Ø"/>
            </a:pPr>
            <a:r>
              <a:rPr lang="en-US" dirty="0">
                <a:ea typeface="Lexend"/>
                <a:cs typeface="Lexend"/>
                <a:sym typeface="Lexend"/>
              </a:rPr>
              <a:t>Presence of certain words or phrases </a:t>
            </a:r>
            <a:endParaRPr lang="en-US" dirty="0">
              <a:ea typeface="Lexend"/>
              <a:cs typeface="Lexend"/>
              <a:sym typeface="Lexend"/>
            </a:endParaRPr>
          </a:p>
        </p:txBody>
      </p:sp>
      <p:sp>
        <p:nvSpPr>
          <p:cNvPr id="4" name="Rectangle 3"/>
          <p:cNvSpPr/>
          <p:nvPr/>
        </p:nvSpPr>
        <p:spPr>
          <a:xfrm>
            <a:off x="1502978" y="3199963"/>
            <a:ext cx="8090339" cy="2934137"/>
          </a:xfrm>
          <a:prstGeom prst="rect">
            <a:avLst/>
          </a:prstGeom>
        </p:spPr>
        <p:txBody>
          <a:bodyPr wrap="square">
            <a:spAutoFit/>
          </a:bodyPr>
          <a:lstStyle/>
          <a:p>
            <a:pPr lvl="0">
              <a:lnSpc>
                <a:spcPct val="150000"/>
              </a:lnSpc>
            </a:pPr>
            <a:r>
              <a:rPr lang="en-US" sz="2000" dirty="0">
                <a:solidFill>
                  <a:srgbClr val="222222"/>
                </a:solidFill>
                <a:ea typeface="Lexend"/>
                <a:cs typeface="Lexend"/>
                <a:sym typeface="Lexend"/>
              </a:rPr>
              <a:t>We will carefully select the most relevant features that will contribute to spam classifier. This will be achieved through exploratory data analysis and feature importance analysis.</a:t>
            </a:r>
            <a:endParaRPr lang="en-US" sz="2000" dirty="0">
              <a:solidFill>
                <a:srgbClr val="000000"/>
              </a:solidFill>
              <a:ea typeface="Lexend"/>
              <a:cs typeface="Lexend"/>
              <a:sym typeface="Lexend"/>
            </a:endParaRPr>
          </a:p>
          <a:p>
            <a:pPr lvl="0">
              <a:lnSpc>
                <a:spcPct val="90000"/>
              </a:lnSpc>
              <a:spcBef>
                <a:spcPts val="1000"/>
              </a:spcBef>
            </a:pPr>
            <a:r>
              <a:rPr lang="en-US" sz="2000" b="1" dirty="0">
                <a:solidFill>
                  <a:srgbClr val="222222"/>
                </a:solidFill>
                <a:ea typeface="Lexend"/>
                <a:cs typeface="Lexend"/>
                <a:sym typeface="Lexend"/>
              </a:rPr>
              <a:t>Tools/Modules: </a:t>
            </a:r>
            <a:endParaRPr lang="en-US" sz="2000" b="1" dirty="0" smtClean="0">
              <a:solidFill>
                <a:srgbClr val="222222"/>
              </a:solidFill>
              <a:ea typeface="Lexend"/>
              <a:cs typeface="Lexend"/>
              <a:sym typeface="Lexend"/>
            </a:endParaRPr>
          </a:p>
          <a:p>
            <a:pPr marL="342900" lvl="0" indent="-342900">
              <a:lnSpc>
                <a:spcPct val="150000"/>
              </a:lnSpc>
              <a:spcBef>
                <a:spcPts val="1000"/>
              </a:spcBef>
              <a:buFont typeface="Wingdings" panose="05000000000000000000" pitchFamily="2" charset="2"/>
              <a:buChar char="Ø"/>
            </a:pPr>
            <a:r>
              <a:rPr lang="en-US" sz="2000" dirty="0" smtClean="0">
                <a:solidFill>
                  <a:srgbClr val="222222"/>
                </a:solidFill>
                <a:ea typeface="Lexend"/>
                <a:cs typeface="Lexend"/>
                <a:sym typeface="Lexend"/>
              </a:rPr>
              <a:t>No </a:t>
            </a:r>
            <a:r>
              <a:rPr lang="en-US" sz="2000" dirty="0">
                <a:solidFill>
                  <a:srgbClr val="222222"/>
                </a:solidFill>
                <a:ea typeface="Lexend"/>
                <a:cs typeface="Lexend"/>
                <a:sym typeface="Lexend"/>
              </a:rPr>
              <a:t>specific tools/modules, but domain knowledge and exploratory data analysis will be essential.</a:t>
            </a:r>
            <a:endParaRPr lang="en-US" sz="2000" dirty="0">
              <a:solidFill>
                <a:srgbClr val="000000"/>
              </a:solidFill>
              <a:ea typeface="Lexend"/>
              <a:cs typeface="Lexend"/>
              <a:sym typeface="Lexend"/>
            </a:endParaRPr>
          </a:p>
        </p:txBody>
      </p:sp>
    </p:spTree>
    <p:extLst>
      <p:ext uri="{BB962C8B-B14F-4D97-AF65-F5344CB8AC3E}">
        <p14:creationId xmlns:p14="http://schemas.microsoft.com/office/powerpoint/2010/main" val="82271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smtClean="0">
                <a:solidFill>
                  <a:srgbClr val="F3F3F3"/>
                </a:solidFill>
                <a:latin typeface="Lexend"/>
                <a:ea typeface="Lexend"/>
                <a:cs typeface="Lexend"/>
                <a:sym typeface="Lexend"/>
              </a:rPr>
              <a:t>4. Model Selection</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5909310"/>
          </a:xfrm>
          <a:prstGeom prst="rect">
            <a:avLst/>
          </a:prstGeom>
          <a:noFill/>
        </p:spPr>
        <p:txBody>
          <a:bodyPr wrap="square" rtlCol="0">
            <a:spAutoFit/>
          </a:bodyPr>
          <a:lstStyle/>
          <a:p>
            <a:pPr lvl="0"/>
            <a:r>
              <a:rPr lang="en-US" sz="2000" dirty="0">
                <a:ea typeface="Lexend"/>
                <a:cs typeface="Lexend"/>
                <a:sym typeface="Lexend"/>
              </a:rPr>
              <a:t>When it comes to model selection for your spam classifier project, here we have four options are,</a:t>
            </a:r>
          </a:p>
          <a:p>
            <a:pPr lvl="0"/>
            <a:endParaRPr lang="en-US" sz="2000" dirty="0">
              <a:ea typeface="Lexend"/>
              <a:cs typeface="Lexend"/>
              <a:sym typeface="Lexend"/>
            </a:endParaRPr>
          </a:p>
          <a:p>
            <a:pPr marL="342900" lvl="0" indent="-342900">
              <a:buFont typeface="+mj-lt"/>
              <a:buAutoNum type="arabicPeriod"/>
            </a:pPr>
            <a:r>
              <a:rPr lang="en-US" sz="2000" b="1" dirty="0" smtClean="0">
                <a:ea typeface="Lexend"/>
                <a:cs typeface="Lexend"/>
                <a:sym typeface="Lexend"/>
              </a:rPr>
              <a:t>Naive </a:t>
            </a:r>
            <a:r>
              <a:rPr lang="en-US" sz="2000" b="1" dirty="0">
                <a:ea typeface="Lexend"/>
                <a:cs typeface="Lexend"/>
                <a:sym typeface="Lexend"/>
              </a:rPr>
              <a:t>Bayes: </a:t>
            </a:r>
            <a:r>
              <a:rPr lang="en-US" sz="2000" dirty="0">
                <a:ea typeface="Lexend"/>
                <a:cs typeface="Lexend"/>
                <a:sym typeface="Lexend"/>
              </a:rPr>
              <a:t>This model is known for its simplicity and efficiency. It assumes that the presence of a particular feature is independent of the presence of other features, making it a good choice for text classification task.</a:t>
            </a:r>
          </a:p>
          <a:p>
            <a:pPr marL="342900" lvl="0" indent="-342900">
              <a:buFont typeface="+mj-lt"/>
              <a:buAutoNum type="arabicPeriod"/>
            </a:pPr>
            <a:endParaRPr lang="en-US" sz="2000" dirty="0">
              <a:ea typeface="Lexend"/>
              <a:cs typeface="Lexend"/>
              <a:sym typeface="Lexend"/>
            </a:endParaRPr>
          </a:p>
          <a:p>
            <a:pPr marL="342900" lvl="0" indent="-342900">
              <a:buFont typeface="+mj-lt"/>
              <a:buAutoNum type="arabicPeriod"/>
            </a:pPr>
            <a:r>
              <a:rPr lang="en-US" sz="2000" b="1" dirty="0" smtClean="0">
                <a:ea typeface="Lexend"/>
                <a:cs typeface="Lexend"/>
                <a:sym typeface="Lexend"/>
              </a:rPr>
              <a:t>Support </a:t>
            </a:r>
            <a:r>
              <a:rPr lang="en-US" sz="2000" b="1" dirty="0">
                <a:ea typeface="Lexend"/>
                <a:cs typeface="Lexend"/>
                <a:sym typeface="Lexend"/>
              </a:rPr>
              <a:t>Vector Machines (SVM): </a:t>
            </a:r>
            <a:r>
              <a:rPr lang="en-US" sz="2000" dirty="0">
                <a:ea typeface="Lexend"/>
                <a:cs typeface="Lexend"/>
                <a:sym typeface="Lexend"/>
              </a:rPr>
              <a:t>SVMs are powerful models that can handle high-dimensional feature spaces</a:t>
            </a:r>
            <a:r>
              <a:rPr lang="en-US" sz="2000" dirty="0" smtClean="0">
                <a:ea typeface="Lexend"/>
                <a:cs typeface="Lexend"/>
                <a:sym typeface="Lexend"/>
              </a:rPr>
              <a:t>.</a:t>
            </a:r>
          </a:p>
          <a:p>
            <a:pPr marL="342900" lvl="0" indent="-342900">
              <a:buFont typeface="+mj-lt"/>
              <a:buAutoNum type="arabicPeriod"/>
            </a:pPr>
            <a:endParaRPr lang="en-US" sz="2000" dirty="0" smtClean="0">
              <a:ea typeface="Lexend"/>
              <a:cs typeface="Lexend"/>
              <a:sym typeface="Lexend"/>
            </a:endParaRPr>
          </a:p>
          <a:p>
            <a:pPr marL="342900" lvl="0" indent="-342900">
              <a:buFont typeface="+mj-lt"/>
              <a:buAutoNum type="arabicPeriod"/>
            </a:pPr>
            <a:r>
              <a:rPr lang="en-US" sz="2000" b="1" dirty="0" smtClean="0">
                <a:ea typeface="Lexend"/>
                <a:cs typeface="Lexend"/>
                <a:sym typeface="Lexend"/>
              </a:rPr>
              <a:t>Random Forest: </a:t>
            </a:r>
            <a:r>
              <a:rPr lang="en-US" sz="2000" dirty="0" smtClean="0">
                <a:ea typeface="Lexend"/>
                <a:cs typeface="Lexend"/>
                <a:sym typeface="Lexend"/>
              </a:rPr>
              <a:t>Random Forest is an ensemble learning method that combines multiple decision trees to make predictions. It can handle large feature sets and is less prone to over fitting.</a:t>
            </a:r>
          </a:p>
          <a:p>
            <a:pPr marL="342900" lvl="0" indent="-342900">
              <a:buFont typeface="+mj-lt"/>
              <a:buAutoNum type="arabicPeriod"/>
            </a:pPr>
            <a:endParaRPr lang="en-US" sz="2000" dirty="0">
              <a:ea typeface="Lexend"/>
              <a:cs typeface="Lexend"/>
              <a:sym typeface="Lexend"/>
            </a:endParaRPr>
          </a:p>
          <a:p>
            <a:pPr marL="342900" lvl="0" indent="-342900">
              <a:buFont typeface="+mj-lt"/>
              <a:buAutoNum type="arabicPeriod"/>
            </a:pPr>
            <a:r>
              <a:rPr lang="en-US" sz="2000" b="1" dirty="0" smtClean="0">
                <a:ea typeface="Lexend"/>
                <a:cs typeface="Lexend"/>
                <a:sym typeface="Lexend"/>
              </a:rPr>
              <a:t>Neural </a:t>
            </a:r>
            <a:r>
              <a:rPr lang="en-US" sz="2000" b="1" dirty="0">
                <a:ea typeface="Lexend"/>
                <a:cs typeface="Lexend"/>
                <a:sym typeface="Lexend"/>
              </a:rPr>
              <a:t>Networks: </a:t>
            </a:r>
            <a:r>
              <a:rPr lang="en-US" sz="2000" dirty="0">
                <a:ea typeface="Lexend"/>
                <a:cs typeface="Lexend"/>
                <a:sym typeface="Lexend"/>
              </a:rPr>
              <a:t>Deep learning models, such as Convolutional Neural Networks (CNNs) or Recurrent Neural Networks (RNNs), have shown promising results in text classification tasks. They can capture complex patterns and dependencies in the data.</a:t>
            </a:r>
          </a:p>
          <a:p>
            <a:pPr lvl="0"/>
            <a:endParaRPr lang="en-US" sz="2000" dirty="0">
              <a:ea typeface="Lexend"/>
              <a:cs typeface="Lexend"/>
              <a:sym typeface="Lexend"/>
            </a:endParaRPr>
          </a:p>
        </p:txBody>
      </p:sp>
    </p:spTree>
    <p:extLst>
      <p:ext uri="{BB962C8B-B14F-4D97-AF65-F5344CB8AC3E}">
        <p14:creationId xmlns:p14="http://schemas.microsoft.com/office/powerpoint/2010/main" val="2465512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smtClean="0">
                <a:solidFill>
                  <a:srgbClr val="F3F3F3"/>
                </a:solidFill>
                <a:latin typeface="Lexend"/>
                <a:ea typeface="Lexend"/>
                <a:cs typeface="Lexend"/>
                <a:sym typeface="Lexend"/>
              </a:rPr>
              <a:t>5. Evaluation</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5122941"/>
          </a:xfrm>
          <a:prstGeom prst="rect">
            <a:avLst/>
          </a:prstGeom>
          <a:noFill/>
        </p:spPr>
        <p:txBody>
          <a:bodyPr wrap="square" rtlCol="0">
            <a:spAutoFit/>
          </a:bodyPr>
          <a:lstStyle/>
          <a:p>
            <a:pPr marL="425450" lvl="0" indent="-342900">
              <a:lnSpc>
                <a:spcPct val="150000"/>
              </a:lnSpc>
              <a:buSzPts val="2300"/>
              <a:buFont typeface="Wingdings" panose="05000000000000000000" pitchFamily="2" charset="2"/>
              <a:buChar char="Ø"/>
            </a:pPr>
            <a:r>
              <a:rPr lang="en-US" sz="2000" dirty="0">
                <a:ea typeface="Lexend"/>
                <a:cs typeface="Lexend"/>
                <a:sym typeface="Lexend"/>
              </a:rPr>
              <a:t> spam classifier project should be evaluated using various metrics such as accuracy, precision, recall, and F1 score. </a:t>
            </a:r>
            <a:endParaRPr lang="en-US" sz="2000" dirty="0" smtClean="0">
              <a:ea typeface="Lexend"/>
              <a:cs typeface="Lexend"/>
              <a:sym typeface="Lexend"/>
            </a:endParaRPr>
          </a:p>
          <a:p>
            <a:pPr marL="425450" lvl="0" indent="-342900">
              <a:lnSpc>
                <a:spcPct val="150000"/>
              </a:lnSpc>
              <a:buSzPts val="2300"/>
              <a:buFont typeface="Wingdings" panose="05000000000000000000" pitchFamily="2" charset="2"/>
              <a:buChar char="Ø"/>
            </a:pPr>
            <a:endParaRPr lang="en-US" sz="2000" dirty="0">
              <a:ea typeface="Lexend"/>
              <a:cs typeface="Lexend"/>
              <a:sym typeface="Lexend"/>
            </a:endParaRPr>
          </a:p>
          <a:p>
            <a:pPr marL="425450" lvl="0" indent="-342900">
              <a:lnSpc>
                <a:spcPct val="150000"/>
              </a:lnSpc>
              <a:buSzPts val="2300"/>
              <a:buFont typeface="Wingdings" panose="05000000000000000000" pitchFamily="2" charset="2"/>
              <a:buChar char="Ø"/>
            </a:pPr>
            <a:r>
              <a:rPr lang="en-US" sz="2000" dirty="0" smtClean="0">
                <a:ea typeface="Lexend"/>
                <a:cs typeface="Lexend"/>
                <a:sym typeface="Lexend"/>
              </a:rPr>
              <a:t>These </a:t>
            </a:r>
            <a:r>
              <a:rPr lang="en-US" sz="2000" dirty="0">
                <a:ea typeface="Lexend"/>
                <a:cs typeface="Lexend"/>
                <a:sym typeface="Lexend"/>
              </a:rPr>
              <a:t>metrics will help assess the effectiveness of your classifier in accurately identifying and filtering out spam emails. </a:t>
            </a:r>
            <a:endParaRPr lang="en-US" sz="2000" dirty="0" smtClean="0">
              <a:ea typeface="Lexend"/>
              <a:cs typeface="Lexend"/>
              <a:sym typeface="Lexend"/>
            </a:endParaRPr>
          </a:p>
          <a:p>
            <a:pPr marL="425450" lvl="0" indent="-342900">
              <a:lnSpc>
                <a:spcPct val="150000"/>
              </a:lnSpc>
              <a:buSzPts val="2300"/>
              <a:buFont typeface="Wingdings" panose="05000000000000000000" pitchFamily="2" charset="2"/>
              <a:buChar char="Ø"/>
            </a:pPr>
            <a:endParaRPr lang="en-US" sz="2000" dirty="0" smtClean="0">
              <a:ea typeface="Lexend"/>
              <a:cs typeface="Lexend"/>
              <a:sym typeface="Lexend"/>
            </a:endParaRPr>
          </a:p>
          <a:p>
            <a:pPr marL="425450" lvl="0" indent="-342900">
              <a:lnSpc>
                <a:spcPct val="150000"/>
              </a:lnSpc>
              <a:buSzPts val="2300"/>
              <a:buFont typeface="Wingdings" panose="05000000000000000000" pitchFamily="2" charset="2"/>
              <a:buChar char="Ø"/>
            </a:pPr>
            <a:r>
              <a:rPr lang="en-US" sz="2000" dirty="0" smtClean="0">
                <a:ea typeface="Lexend"/>
                <a:cs typeface="Lexend"/>
                <a:sym typeface="Lexend"/>
              </a:rPr>
              <a:t>By </a:t>
            </a:r>
            <a:r>
              <a:rPr lang="en-US" sz="2000" dirty="0">
                <a:ea typeface="Lexend"/>
                <a:cs typeface="Lexend"/>
                <a:sym typeface="Lexend"/>
              </a:rPr>
              <a:t>analyzing these metrics, you can determine the performance of your spam classifier and make improvements if needed</a:t>
            </a:r>
            <a:r>
              <a:rPr lang="en-US" sz="2000" dirty="0" smtClean="0">
                <a:ea typeface="Lexend"/>
                <a:cs typeface="Lexend"/>
                <a:sym typeface="Lexend"/>
              </a:rPr>
              <a:t>. </a:t>
            </a:r>
          </a:p>
          <a:p>
            <a:pPr marL="425450" lvl="0" indent="-342900">
              <a:lnSpc>
                <a:spcPct val="150000"/>
              </a:lnSpc>
              <a:buSzPts val="2300"/>
              <a:buFont typeface="Wingdings" panose="05000000000000000000" pitchFamily="2" charset="2"/>
              <a:buChar char="Ø"/>
            </a:pPr>
            <a:endParaRPr lang="en-US" sz="2000" dirty="0">
              <a:ea typeface="Lexend"/>
              <a:cs typeface="Lexend"/>
              <a:sym typeface="Lexend"/>
            </a:endParaRPr>
          </a:p>
          <a:p>
            <a:pPr marL="425450" lvl="0" indent="-342900">
              <a:lnSpc>
                <a:spcPct val="150000"/>
              </a:lnSpc>
              <a:buSzPts val="2300"/>
              <a:buFont typeface="Wingdings" panose="05000000000000000000" pitchFamily="2" charset="2"/>
              <a:buChar char="Ø"/>
            </a:pPr>
            <a:r>
              <a:rPr lang="en-US" sz="2000" dirty="0" smtClean="0">
                <a:ea typeface="Lexend"/>
                <a:cs typeface="Lexend"/>
                <a:sym typeface="Lexend"/>
              </a:rPr>
              <a:t>To </a:t>
            </a:r>
            <a:r>
              <a:rPr lang="en-US" sz="2000" dirty="0">
                <a:ea typeface="Lexend"/>
                <a:cs typeface="Lexend"/>
                <a:sym typeface="Lexend"/>
              </a:rPr>
              <a:t>test classifier on a diverse dataset to ensure its reliability and generalizability. </a:t>
            </a:r>
            <a:endParaRPr lang="en-US" sz="2000" dirty="0">
              <a:ea typeface="Lexend"/>
              <a:cs typeface="Lexend"/>
              <a:sym typeface="Lexend"/>
            </a:endParaRPr>
          </a:p>
        </p:txBody>
      </p:sp>
    </p:spTree>
    <p:extLst>
      <p:ext uri="{BB962C8B-B14F-4D97-AF65-F5344CB8AC3E}">
        <p14:creationId xmlns:p14="http://schemas.microsoft.com/office/powerpoint/2010/main" val="1343454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smtClean="0"/>
              <a:t>6. Iterative </a:t>
            </a:r>
            <a:r>
              <a:rPr lang="en-IN" sz="2400" b="1" dirty="0"/>
              <a:t>Improvement: </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967957"/>
          </a:xfrm>
          <a:prstGeom prst="rect">
            <a:avLst/>
          </a:prstGeom>
          <a:noFill/>
        </p:spPr>
        <p:txBody>
          <a:bodyPr wrap="square" rtlCol="0">
            <a:spAutoFit/>
          </a:bodyPr>
          <a:lstStyle/>
          <a:p>
            <a:pPr marL="425450" lvl="0" indent="-342900">
              <a:lnSpc>
                <a:spcPct val="150000"/>
              </a:lnSpc>
              <a:buSzPts val="2300"/>
              <a:buFont typeface="Wingdings" panose="05000000000000000000" pitchFamily="2" charset="2"/>
              <a:buChar char="Ø"/>
            </a:pPr>
            <a:r>
              <a:rPr lang="en-US" sz="2000" dirty="0">
                <a:ea typeface="Lexend"/>
                <a:cs typeface="Lexend"/>
                <a:sym typeface="Lexend"/>
              </a:rPr>
              <a:t>We will fine- tune the model and experiment with </a:t>
            </a:r>
            <a:r>
              <a:rPr lang="en-US" sz="2000" dirty="0" smtClean="0">
                <a:ea typeface="Lexend"/>
                <a:cs typeface="Lexend"/>
                <a:sym typeface="Lexend"/>
              </a:rPr>
              <a:t>hyper parameters </a:t>
            </a:r>
            <a:r>
              <a:rPr lang="en-US" sz="2000" dirty="0">
                <a:ea typeface="Lexend"/>
                <a:cs typeface="Lexend"/>
                <a:sym typeface="Lexend"/>
              </a:rPr>
              <a:t>to improve its accuracy.</a:t>
            </a:r>
            <a:endParaRPr lang="en-US" sz="2000" dirty="0">
              <a:ea typeface="Lexend"/>
              <a:cs typeface="Lexend"/>
              <a:sym typeface="Lexend"/>
            </a:endParaRPr>
          </a:p>
        </p:txBody>
      </p:sp>
    </p:spTree>
    <p:extLst>
      <p:ext uri="{BB962C8B-B14F-4D97-AF65-F5344CB8AC3E}">
        <p14:creationId xmlns:p14="http://schemas.microsoft.com/office/powerpoint/2010/main" val="2405104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 sz="2400" b="1" dirty="0" smtClean="0">
                <a:solidFill>
                  <a:srgbClr val="F3F3F3"/>
                </a:solidFill>
                <a:latin typeface="Lexend"/>
                <a:ea typeface="Lexend"/>
                <a:cs typeface="Lexend"/>
                <a:sym typeface="Lexend"/>
              </a:rPr>
              <a:t>SOLUTION</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6247864"/>
          </a:xfrm>
          <a:prstGeom prst="rect">
            <a:avLst/>
          </a:prstGeom>
          <a:noFill/>
        </p:spPr>
        <p:txBody>
          <a:bodyPr wrap="square" rtlCol="0">
            <a:spAutoFit/>
          </a:bodyPr>
          <a:lstStyle/>
          <a:p>
            <a:pPr lvl="0"/>
            <a:r>
              <a:rPr lang="en-US" sz="2000" dirty="0">
                <a:ea typeface="Lexend"/>
                <a:cs typeface="Lexend"/>
                <a:sym typeface="Lexend"/>
              </a:rPr>
              <a:t>To solve the spam classifier problem, we can try the following solutions:</a:t>
            </a:r>
          </a:p>
          <a:p>
            <a:pPr marL="457200" lvl="0" indent="-374650">
              <a:buSzPts val="2300"/>
              <a:buFont typeface="Wingdings" panose="05000000000000000000" pitchFamily="2" charset="2"/>
              <a:buChar char="Ø"/>
            </a:pPr>
            <a:endParaRPr lang="en-US" sz="2000" dirty="0" smtClean="0">
              <a:ea typeface="Lexend"/>
              <a:cs typeface="Lexend"/>
              <a:sym typeface="Lexend"/>
            </a:endParaRPr>
          </a:p>
          <a:p>
            <a:pPr marL="457200" lvl="0" indent="-374650">
              <a:buSzPts val="2300"/>
              <a:buFont typeface="Wingdings" panose="05000000000000000000" pitchFamily="2" charset="2"/>
              <a:buChar char="Ø"/>
            </a:pPr>
            <a:r>
              <a:rPr lang="en-US" sz="2000" dirty="0" smtClean="0">
                <a:ea typeface="Lexend"/>
                <a:cs typeface="Lexend"/>
                <a:sym typeface="Lexend"/>
              </a:rPr>
              <a:t>Use </a:t>
            </a:r>
            <a:r>
              <a:rPr lang="en-US" sz="2000" dirty="0">
                <a:ea typeface="Lexend"/>
                <a:cs typeface="Lexend"/>
                <a:sym typeface="Lexend"/>
              </a:rPr>
              <a:t>machine learning algorithms like Naive Bayes, SVM, or neural networks to train a spam classifier model.</a:t>
            </a:r>
          </a:p>
          <a:p>
            <a:pPr marL="457200" lvl="0" indent="-374650">
              <a:buSzPts val="2300"/>
              <a:buFont typeface="Wingdings" panose="05000000000000000000" pitchFamily="2" charset="2"/>
              <a:buChar char="Ø"/>
            </a:pPr>
            <a:endParaRPr lang="en-US" sz="2000" dirty="0" smtClean="0">
              <a:ea typeface="Lexend"/>
              <a:cs typeface="Lexend"/>
              <a:sym typeface="Lexend"/>
            </a:endParaRPr>
          </a:p>
          <a:p>
            <a:pPr marL="457200" lvl="0" indent="-374650">
              <a:buSzPts val="2300"/>
              <a:buFont typeface="Wingdings" panose="05000000000000000000" pitchFamily="2" charset="2"/>
              <a:buChar char="Ø"/>
            </a:pPr>
            <a:r>
              <a:rPr lang="en-US" sz="2000" dirty="0" smtClean="0">
                <a:ea typeface="Lexend"/>
                <a:cs typeface="Lexend"/>
                <a:sym typeface="Lexend"/>
              </a:rPr>
              <a:t>Preprocess </a:t>
            </a:r>
            <a:r>
              <a:rPr lang="en-US" sz="2000" dirty="0">
                <a:ea typeface="Lexend"/>
                <a:cs typeface="Lexend"/>
                <a:sym typeface="Lexend"/>
              </a:rPr>
              <a:t>the email data by cleaning and standardizing it, removing unnecessary characters, and handling special cases like misspellings.</a:t>
            </a:r>
          </a:p>
          <a:p>
            <a:pPr marL="457200" lvl="0" indent="-374650">
              <a:buSzPts val="2300"/>
              <a:buFont typeface="Wingdings" panose="05000000000000000000" pitchFamily="2" charset="2"/>
              <a:buChar char="Ø"/>
            </a:pPr>
            <a:endParaRPr lang="en-US" sz="2000" dirty="0" smtClean="0">
              <a:ea typeface="Lexend"/>
              <a:cs typeface="Lexend"/>
              <a:sym typeface="Lexend"/>
            </a:endParaRPr>
          </a:p>
          <a:p>
            <a:pPr marL="457200" lvl="0" indent="-374650">
              <a:buSzPts val="2300"/>
              <a:buFont typeface="Wingdings" panose="05000000000000000000" pitchFamily="2" charset="2"/>
              <a:buChar char="Ø"/>
            </a:pPr>
            <a:r>
              <a:rPr lang="en-US" sz="2000" dirty="0" smtClean="0">
                <a:ea typeface="Lexend"/>
                <a:cs typeface="Lexend"/>
                <a:sym typeface="Lexend"/>
              </a:rPr>
              <a:t>Extract </a:t>
            </a:r>
            <a:r>
              <a:rPr lang="en-US" sz="2000" dirty="0">
                <a:ea typeface="Lexend"/>
                <a:cs typeface="Lexend"/>
                <a:sym typeface="Lexend"/>
              </a:rPr>
              <a:t>relevant features from the emails, such as word frequency, presence of specific keywords</a:t>
            </a:r>
            <a:r>
              <a:rPr lang="en-US" sz="2000" dirty="0" smtClean="0">
                <a:ea typeface="Lexend"/>
                <a:cs typeface="Lexend"/>
                <a:sym typeface="Lexend"/>
              </a:rPr>
              <a:t>.</a:t>
            </a:r>
          </a:p>
          <a:p>
            <a:pPr marL="457200" lvl="0" indent="-374650">
              <a:buSzPts val="2300"/>
              <a:buFont typeface="Wingdings" panose="05000000000000000000" pitchFamily="2" charset="2"/>
              <a:buChar char="Ø"/>
            </a:pPr>
            <a:endParaRPr lang="en-US" sz="2000" dirty="0" smtClean="0">
              <a:latin typeface="Lexend"/>
              <a:ea typeface="Lexend"/>
              <a:cs typeface="Lexend"/>
              <a:sym typeface="Lexend"/>
            </a:endParaRPr>
          </a:p>
          <a:p>
            <a:pPr marL="457200" lvl="0" indent="-374650">
              <a:buSzPts val="2300"/>
              <a:buFont typeface="Wingdings" panose="05000000000000000000" pitchFamily="2" charset="2"/>
              <a:buChar char="Ø"/>
            </a:pPr>
            <a:r>
              <a:rPr lang="en-US" sz="2000" dirty="0" smtClean="0">
                <a:latin typeface="Lexend"/>
                <a:ea typeface="Lexend"/>
                <a:cs typeface="Lexend"/>
                <a:sym typeface="Lexend"/>
              </a:rPr>
              <a:t>Build </a:t>
            </a:r>
            <a:r>
              <a:rPr lang="en-US" sz="2000" dirty="0">
                <a:latin typeface="Lexend"/>
                <a:ea typeface="Lexend"/>
                <a:cs typeface="Lexend"/>
                <a:sym typeface="Lexend"/>
              </a:rPr>
              <a:t>a diverse dataset of labeled emails, including both spam and legitimate emails, to train and evaluate your classifier.</a:t>
            </a:r>
          </a:p>
          <a:p>
            <a:pPr marL="457200" lvl="0" indent="-374650">
              <a:buSzPts val="2300"/>
              <a:buFont typeface="Wingdings" panose="05000000000000000000" pitchFamily="2" charset="2"/>
              <a:buChar char="Ø"/>
            </a:pPr>
            <a:endParaRPr lang="en-US" sz="2000" dirty="0" smtClean="0">
              <a:latin typeface="Lexend"/>
              <a:ea typeface="Lexend"/>
              <a:cs typeface="Lexend"/>
              <a:sym typeface="Lexend"/>
            </a:endParaRPr>
          </a:p>
          <a:p>
            <a:pPr marL="457200" lvl="0" indent="-374650">
              <a:buSzPts val="2300"/>
              <a:buFont typeface="Wingdings" panose="05000000000000000000" pitchFamily="2" charset="2"/>
              <a:buChar char="Ø"/>
            </a:pPr>
            <a:r>
              <a:rPr lang="en-US" sz="2000" dirty="0" smtClean="0">
                <a:latin typeface="Lexend"/>
                <a:ea typeface="Lexend"/>
                <a:cs typeface="Lexend"/>
                <a:sym typeface="Lexend"/>
              </a:rPr>
              <a:t>Fine-tune </a:t>
            </a:r>
            <a:r>
              <a:rPr lang="en-US" sz="2000" dirty="0">
                <a:latin typeface="Lexend"/>
                <a:ea typeface="Lexend"/>
                <a:cs typeface="Lexend"/>
                <a:sym typeface="Lexend"/>
              </a:rPr>
              <a:t>your model by adjusting its parameters and evaluating its performance using techniques like cross-validation.</a:t>
            </a:r>
          </a:p>
          <a:p>
            <a:pPr marL="457200" lvl="0" indent="-374650">
              <a:buSzPts val="2300"/>
              <a:buFont typeface="Wingdings" panose="05000000000000000000" pitchFamily="2" charset="2"/>
              <a:buChar char="Ø"/>
            </a:pPr>
            <a:endParaRPr lang="en-US" sz="2000" dirty="0" smtClean="0">
              <a:latin typeface="Lexend"/>
              <a:ea typeface="Lexend"/>
              <a:cs typeface="Lexend"/>
              <a:sym typeface="Lexend"/>
            </a:endParaRPr>
          </a:p>
          <a:p>
            <a:pPr marL="457200" lvl="0" indent="-374650">
              <a:buSzPts val="2300"/>
              <a:buFont typeface="Wingdings" panose="05000000000000000000" pitchFamily="2" charset="2"/>
              <a:buChar char="Ø"/>
            </a:pPr>
            <a:r>
              <a:rPr lang="en-US" sz="2000" dirty="0" smtClean="0">
                <a:latin typeface="Lexend"/>
                <a:ea typeface="Lexend"/>
                <a:cs typeface="Lexend"/>
                <a:sym typeface="Lexend"/>
              </a:rPr>
              <a:t>Continuously </a:t>
            </a:r>
            <a:r>
              <a:rPr lang="en-US" sz="2000" dirty="0">
                <a:latin typeface="Lexend"/>
                <a:ea typeface="Lexend"/>
                <a:cs typeface="Lexend"/>
                <a:sym typeface="Lexend"/>
              </a:rPr>
              <a:t>monitor and update your spam classifier to adapt to evolving spam pattern.</a:t>
            </a:r>
          </a:p>
          <a:p>
            <a:pPr marL="457200" lvl="0" indent="-374650">
              <a:buSzPts val="2300"/>
              <a:buFont typeface="Wingdings" panose="05000000000000000000" pitchFamily="2" charset="2"/>
              <a:buChar char="Ø"/>
            </a:pPr>
            <a:endParaRPr lang="en-US" sz="2000" dirty="0">
              <a:ea typeface="Lexend"/>
              <a:cs typeface="Lexend"/>
              <a:sym typeface="Lexend"/>
            </a:endParaRPr>
          </a:p>
        </p:txBody>
      </p:sp>
    </p:spTree>
    <p:extLst>
      <p:ext uri="{BB962C8B-B14F-4D97-AF65-F5344CB8AC3E}">
        <p14:creationId xmlns:p14="http://schemas.microsoft.com/office/powerpoint/2010/main" val="30890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a:solidFill>
                  <a:srgbClr val="F3F3F3"/>
                </a:solidFill>
                <a:latin typeface="Lexend"/>
                <a:ea typeface="Lexend"/>
                <a:cs typeface="Lexend"/>
                <a:sym typeface="Lexend"/>
              </a:rPr>
              <a:t>RESULT </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2862322"/>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a:latin typeface="Lexend"/>
                <a:ea typeface="Lexend"/>
                <a:cs typeface="Lexend"/>
                <a:sym typeface="Lexend"/>
              </a:rPr>
              <a:t>This will greatly improve productivity by reducing the overwhelming amount of unwanted emails and protecting against potential malicious activities. </a:t>
            </a:r>
            <a:endParaRPr lang="en-US" sz="2000" dirty="0" smtClean="0">
              <a:latin typeface="Lexend"/>
              <a:ea typeface="Lexend"/>
              <a:cs typeface="Lexend"/>
              <a:sym typeface="Lexend"/>
            </a:endParaRPr>
          </a:p>
          <a:p>
            <a:pPr marL="342900" lvl="0" indent="-342900">
              <a:lnSpc>
                <a:spcPct val="150000"/>
              </a:lnSpc>
              <a:buFont typeface="Wingdings" panose="05000000000000000000" pitchFamily="2" charset="2"/>
              <a:buChar char="Ø"/>
            </a:pPr>
            <a:endParaRPr lang="en-US" sz="2000" dirty="0" smtClean="0">
              <a:latin typeface="Lexend"/>
              <a:ea typeface="Lexend"/>
              <a:cs typeface="Lexend"/>
              <a:sym typeface="Lexend"/>
            </a:endParaRPr>
          </a:p>
          <a:p>
            <a:pPr marL="342900" lvl="0" indent="-342900">
              <a:lnSpc>
                <a:spcPct val="150000"/>
              </a:lnSpc>
              <a:buFont typeface="Wingdings" panose="05000000000000000000" pitchFamily="2" charset="2"/>
              <a:buChar char="Ø"/>
            </a:pPr>
            <a:r>
              <a:rPr lang="en-US" sz="2000" dirty="0" smtClean="0">
                <a:latin typeface="Lexend"/>
                <a:ea typeface="Lexend"/>
                <a:cs typeface="Lexend"/>
                <a:sym typeface="Lexend"/>
              </a:rPr>
              <a:t>The </a:t>
            </a:r>
            <a:r>
              <a:rPr lang="en-US" sz="2000" dirty="0">
                <a:latin typeface="Lexend"/>
                <a:ea typeface="Lexend"/>
                <a:cs typeface="Lexend"/>
                <a:sym typeface="Lexend"/>
              </a:rPr>
              <a:t>hard work and effort have paid off, and  now have a smarter AI-powered spam classifier to enhance your email experience.</a:t>
            </a:r>
            <a:endParaRPr lang="en-US" sz="2000" dirty="0">
              <a:latin typeface="Lexend"/>
              <a:ea typeface="Lexend"/>
              <a:cs typeface="Lexend"/>
              <a:sym typeface="Lexend"/>
            </a:endParaRPr>
          </a:p>
        </p:txBody>
      </p:sp>
    </p:spTree>
    <p:extLst>
      <p:ext uri="{BB962C8B-B14F-4D97-AF65-F5344CB8AC3E}">
        <p14:creationId xmlns:p14="http://schemas.microsoft.com/office/powerpoint/2010/main" val="743509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a:solidFill>
                  <a:srgbClr val="F3F3F3"/>
                </a:solidFill>
                <a:ea typeface="Lexend"/>
                <a:cs typeface="Lexend"/>
                <a:sym typeface="Lexend"/>
              </a:rPr>
              <a:t>FUTURE WORK </a:t>
            </a:r>
            <a:endParaRPr lang="en-IN" sz="2400" b="1" dirty="0">
              <a:solidFill>
                <a:srgbClr val="F3F3F3"/>
              </a:solidFill>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8430330" cy="4503797"/>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a:solidFill>
                  <a:srgbClr val="222222"/>
                </a:solidFill>
                <a:ea typeface="Lexend"/>
                <a:cs typeface="Lexend"/>
                <a:sym typeface="Lexend"/>
              </a:rPr>
              <a:t> In our ongoing efforts to enhance predictive accuracy and gain deeper insights into smarter AI Powered spam classifier. we will plan to explore advanced ensemble methods, and potentially more sophisticated feature engineering techniques. By continuously experimenting with diverse models and improving our data preprocessing, we aim to uncover hidden patterns and improve our predictions further.</a:t>
            </a:r>
            <a:endParaRPr lang="en-US" sz="2000" dirty="0">
              <a:solidFill>
                <a:srgbClr val="000000"/>
              </a:solidFill>
              <a:ea typeface="Lexend"/>
              <a:cs typeface="Lexend"/>
              <a:sym typeface="Lexend"/>
            </a:endParaRPr>
          </a:p>
          <a:p>
            <a:pPr lvl="0">
              <a:lnSpc>
                <a:spcPct val="150000"/>
              </a:lnSpc>
              <a:spcBef>
                <a:spcPts val="1000"/>
              </a:spcBef>
            </a:pPr>
            <a:r>
              <a:rPr lang="en-US" sz="2000" b="1" dirty="0">
                <a:solidFill>
                  <a:srgbClr val="222222"/>
                </a:solidFill>
                <a:ea typeface="Lexend"/>
                <a:cs typeface="Lexend"/>
                <a:sym typeface="Lexend"/>
              </a:rPr>
              <a:t>Tools/Modules: </a:t>
            </a:r>
            <a:endParaRPr lang="en-US" sz="2000" b="1" dirty="0" smtClean="0">
              <a:solidFill>
                <a:srgbClr val="222222"/>
              </a:solidFill>
              <a:ea typeface="Lexend"/>
              <a:cs typeface="Lexend"/>
              <a:sym typeface="Lexend"/>
            </a:endParaRPr>
          </a:p>
          <a:p>
            <a:pPr marL="342900" lvl="0" indent="-342900">
              <a:lnSpc>
                <a:spcPct val="150000"/>
              </a:lnSpc>
              <a:spcBef>
                <a:spcPts val="1000"/>
              </a:spcBef>
              <a:buFont typeface="Wingdings" panose="05000000000000000000" pitchFamily="2" charset="2"/>
              <a:buChar char="Ø"/>
            </a:pPr>
            <a:r>
              <a:rPr lang="en-US" sz="2000" dirty="0" smtClean="0">
                <a:solidFill>
                  <a:srgbClr val="222222"/>
                </a:solidFill>
                <a:ea typeface="Lexend"/>
                <a:cs typeface="Lexend"/>
                <a:sym typeface="Lexend"/>
              </a:rPr>
              <a:t>In </a:t>
            </a:r>
            <a:r>
              <a:rPr lang="en-US" sz="2000" dirty="0">
                <a:solidFill>
                  <a:srgbClr val="222222"/>
                </a:solidFill>
                <a:ea typeface="Lexend"/>
                <a:cs typeface="Lexend"/>
                <a:sym typeface="Lexend"/>
              </a:rPr>
              <a:t>the future, we may explore additional tools and libraries based on the specific needs of our project</a:t>
            </a:r>
            <a:r>
              <a:rPr lang="en-US" sz="2000" dirty="0" smtClean="0">
                <a:solidFill>
                  <a:srgbClr val="222222"/>
                </a:solidFill>
                <a:ea typeface="Lexend"/>
                <a:cs typeface="Lexend"/>
                <a:sym typeface="Lexend"/>
              </a:rPr>
              <a:t>.</a:t>
            </a:r>
            <a:endParaRPr lang="en-US" sz="2000" dirty="0">
              <a:solidFill>
                <a:srgbClr val="000000"/>
              </a:solidFill>
              <a:ea typeface="Lexend"/>
              <a:cs typeface="Lexend"/>
              <a:sym typeface="Lexend"/>
            </a:endParaRPr>
          </a:p>
        </p:txBody>
      </p:sp>
    </p:spTree>
    <p:extLst>
      <p:ext uri="{BB962C8B-B14F-4D97-AF65-F5344CB8AC3E}">
        <p14:creationId xmlns:p14="http://schemas.microsoft.com/office/powerpoint/2010/main" val="4716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BF5A975-7331-42C9-859B-9E04B001AEE0}"/>
              </a:ext>
            </a:extLst>
          </p:cNvPr>
          <p:cNvSpPr/>
          <p:nvPr/>
        </p:nvSpPr>
        <p:spPr>
          <a:xfrm>
            <a:off x="0" y="2538484"/>
            <a:ext cx="12192000" cy="4319516"/>
          </a:xfrm>
          <a:prstGeom prst="rect">
            <a:avLst/>
          </a:prstGeom>
          <a:gradFill flip="none" rotWithShape="1">
            <a:gsLst>
              <a:gs pos="40000">
                <a:schemeClr val="bg2"/>
              </a:gs>
              <a:gs pos="100000">
                <a:schemeClr val="accent2">
                  <a:lumMod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bot hand images hd png">
            <a:extLst>
              <a:ext uri="{FF2B5EF4-FFF2-40B4-BE49-F238E27FC236}">
                <a16:creationId xmlns:a16="http://schemas.microsoft.com/office/drawing/2014/main" xmlns="" id="{10B31D4B-D22B-4394-B8C0-9CAFFD99A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701566"/>
            <a:ext cx="6156434" cy="61564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67ED9420-F934-49B1-911D-50274EDF3401}"/>
              </a:ext>
            </a:extLst>
          </p:cNvPr>
          <p:cNvSpPr txBox="1"/>
          <p:nvPr/>
        </p:nvSpPr>
        <p:spPr>
          <a:xfrm>
            <a:off x="5817476" y="1882304"/>
            <a:ext cx="5053907" cy="646331"/>
          </a:xfrm>
          <a:prstGeom prst="rect">
            <a:avLst/>
          </a:prstGeom>
          <a:noFill/>
        </p:spPr>
        <p:txBody>
          <a:bodyPr wrap="square" rtlCol="0">
            <a:spAutoFit/>
          </a:bodyPr>
          <a:lstStyle/>
          <a:p>
            <a:pPr lvl="0">
              <a:buClr>
                <a:srgbClr val="000000"/>
              </a:buClr>
              <a:buSzPts val="3300"/>
            </a:pPr>
            <a:r>
              <a:rPr lang="en-IN" sz="3500" b="1" dirty="0">
                <a:solidFill>
                  <a:schemeClr val="accent6">
                    <a:lumMod val="50000"/>
                  </a:schemeClr>
                </a:solidFill>
                <a:latin typeface="Lexend"/>
                <a:ea typeface="Lexend"/>
                <a:cs typeface="Lexend"/>
                <a:sym typeface="Lexend"/>
              </a:rPr>
              <a:t>Name: </a:t>
            </a:r>
            <a:r>
              <a:rPr lang="en-IN" sz="3500" b="1" dirty="0" smtClean="0">
                <a:solidFill>
                  <a:schemeClr val="accent6">
                    <a:lumMod val="50000"/>
                  </a:schemeClr>
                </a:solidFill>
                <a:latin typeface="Lexend"/>
                <a:ea typeface="Lexend"/>
                <a:cs typeface="Lexend"/>
                <a:sym typeface="Lexend"/>
              </a:rPr>
              <a:t>LOGAPRIYA T</a:t>
            </a:r>
            <a:endParaRPr lang="en-IN" sz="3500" b="1" dirty="0">
              <a:solidFill>
                <a:schemeClr val="accent6">
                  <a:lumMod val="50000"/>
                </a:schemeClr>
              </a:solidFill>
              <a:latin typeface="Lexend"/>
              <a:ea typeface="Lexend"/>
              <a:cs typeface="Lexend"/>
              <a:sym typeface="Lexend"/>
            </a:endParaRPr>
          </a:p>
        </p:txBody>
      </p:sp>
      <p:sp>
        <p:nvSpPr>
          <p:cNvPr id="5" name="TextBox 4">
            <a:extLst>
              <a:ext uri="{FF2B5EF4-FFF2-40B4-BE49-F238E27FC236}">
                <a16:creationId xmlns:a16="http://schemas.microsoft.com/office/drawing/2014/main" xmlns="" id="{90919EEA-32FD-4C4E-B5FA-F98E0C186B91}"/>
              </a:ext>
            </a:extLst>
          </p:cNvPr>
          <p:cNvSpPr txBox="1"/>
          <p:nvPr/>
        </p:nvSpPr>
        <p:spPr>
          <a:xfrm>
            <a:off x="5817476" y="2596668"/>
            <a:ext cx="4476465" cy="630942"/>
          </a:xfrm>
          <a:prstGeom prst="rect">
            <a:avLst/>
          </a:prstGeom>
          <a:noFill/>
        </p:spPr>
        <p:txBody>
          <a:bodyPr wrap="square" rtlCol="0">
            <a:spAutoFit/>
          </a:bodyPr>
          <a:lstStyle/>
          <a:p>
            <a:pPr lvl="0">
              <a:buClr>
                <a:srgbClr val="000000"/>
              </a:buClr>
              <a:buSzPts val="3300"/>
            </a:pPr>
            <a:r>
              <a:rPr lang="en-IN" sz="3500" b="1" dirty="0">
                <a:solidFill>
                  <a:srgbClr val="F3F3F3"/>
                </a:solidFill>
                <a:latin typeface="Lexend"/>
                <a:ea typeface="Lexend"/>
                <a:cs typeface="Lexend"/>
                <a:sym typeface="Lexend"/>
              </a:rPr>
              <a:t>BE (</a:t>
            </a:r>
            <a:r>
              <a:rPr lang="en-IN" sz="3500" b="1" dirty="0" err="1">
                <a:solidFill>
                  <a:srgbClr val="F3F3F3"/>
                </a:solidFill>
                <a:latin typeface="Lexend"/>
                <a:ea typeface="Lexend"/>
                <a:cs typeface="Lexend"/>
                <a:sym typeface="Lexend"/>
              </a:rPr>
              <a:t>cse</a:t>
            </a:r>
            <a:r>
              <a:rPr lang="en-IN" sz="3500" b="1" dirty="0">
                <a:solidFill>
                  <a:srgbClr val="F3F3F3"/>
                </a:solidFill>
                <a:latin typeface="Lexend"/>
                <a:ea typeface="Lexend"/>
                <a:cs typeface="Lexend"/>
                <a:sym typeface="Lexend"/>
              </a:rPr>
              <a:t>) 3rd year</a:t>
            </a:r>
            <a:endParaRPr lang="en-IN" sz="3500" b="1" dirty="0">
              <a:solidFill>
                <a:srgbClr val="F3F3F3"/>
              </a:solidFill>
              <a:latin typeface="Lexend"/>
              <a:ea typeface="Lexend"/>
              <a:cs typeface="Lexend"/>
              <a:sym typeface="Lexend"/>
            </a:endParaRPr>
          </a:p>
        </p:txBody>
      </p:sp>
      <p:sp>
        <p:nvSpPr>
          <p:cNvPr id="7" name="TextBox 6">
            <a:extLst>
              <a:ext uri="{FF2B5EF4-FFF2-40B4-BE49-F238E27FC236}">
                <a16:creationId xmlns:a16="http://schemas.microsoft.com/office/drawing/2014/main" xmlns="" id="{65C3AD8E-90A0-4286-B73C-582770D44C43}"/>
              </a:ext>
            </a:extLst>
          </p:cNvPr>
          <p:cNvSpPr txBox="1"/>
          <p:nvPr/>
        </p:nvSpPr>
        <p:spPr>
          <a:xfrm>
            <a:off x="5817476" y="3285794"/>
            <a:ext cx="7969469" cy="954107"/>
          </a:xfrm>
          <a:prstGeom prst="rect">
            <a:avLst/>
          </a:prstGeom>
          <a:noFill/>
        </p:spPr>
        <p:txBody>
          <a:bodyPr wrap="square" rtlCol="0">
            <a:spAutoFit/>
          </a:bodyPr>
          <a:lstStyle/>
          <a:p>
            <a:pPr lvl="0">
              <a:buClr>
                <a:srgbClr val="000000"/>
              </a:buClr>
              <a:buSzPts val="3300"/>
            </a:pPr>
            <a:r>
              <a:rPr lang="fr-FR" sz="2800" b="1" dirty="0">
                <a:solidFill>
                  <a:srgbClr val="F3F3F3"/>
                </a:solidFill>
                <a:latin typeface="Lexend"/>
                <a:ea typeface="Lexend"/>
                <a:cs typeface="Lexend"/>
                <a:sym typeface="Lexend"/>
              </a:rPr>
              <a:t>Email </a:t>
            </a:r>
            <a:r>
              <a:rPr lang="fr-FR" sz="2800" b="1" dirty="0" err="1" smtClean="0">
                <a:solidFill>
                  <a:schemeClr val="bg1"/>
                </a:solidFill>
                <a:latin typeface="Lexend"/>
                <a:ea typeface="Lexend"/>
                <a:cs typeface="Lexend"/>
                <a:sym typeface="Lexend"/>
              </a:rPr>
              <a:t>ID:</a:t>
            </a:r>
            <a:r>
              <a:rPr lang="fr-FR" sz="2800" b="1" u="sng" dirty="0" err="1" smtClean="0">
                <a:solidFill>
                  <a:schemeClr val="bg1"/>
                </a:solidFill>
                <a:latin typeface="Lexend"/>
                <a:ea typeface="Lexend"/>
                <a:cs typeface="Lexend"/>
                <a:sym typeface="Lexend"/>
                <a:hlinkClick r:id="rId3"/>
              </a:rPr>
              <a:t>tlogapriyaasm@gmail.com</a:t>
            </a:r>
            <a:endParaRPr lang="fr-FR" sz="2800" b="1" dirty="0">
              <a:solidFill>
                <a:schemeClr val="bg1"/>
              </a:solidFill>
              <a:latin typeface="Lexend"/>
              <a:ea typeface="Lexend"/>
              <a:cs typeface="Lexend"/>
              <a:sym typeface="Lexend"/>
            </a:endParaRPr>
          </a:p>
          <a:p>
            <a:pPr lvl="0">
              <a:buClr>
                <a:srgbClr val="000000"/>
              </a:buClr>
              <a:buSzPts val="3300"/>
            </a:pPr>
            <a:r>
              <a:rPr lang="fr-FR" sz="2800" b="1" dirty="0">
                <a:solidFill>
                  <a:srgbClr val="F3F3F3"/>
                </a:solidFill>
                <a:latin typeface="Lexend"/>
                <a:ea typeface="Lexend"/>
                <a:cs typeface="Lexend"/>
                <a:sym typeface="Lexend"/>
              </a:rPr>
              <a:t>NM ID: </a:t>
            </a:r>
            <a:r>
              <a:rPr lang="fr-FR" sz="2800" b="1" dirty="0" smtClean="0">
                <a:solidFill>
                  <a:srgbClr val="F3F3F3"/>
                </a:solidFill>
                <a:latin typeface="Lexend"/>
                <a:ea typeface="Lexend"/>
                <a:cs typeface="Lexend"/>
                <a:sym typeface="Lexend"/>
              </a:rPr>
              <a:t>au513521104024</a:t>
            </a:r>
            <a:endParaRPr lang="fr-FR" sz="2800" b="1" dirty="0">
              <a:solidFill>
                <a:srgbClr val="F3F3F3"/>
              </a:solidFill>
              <a:latin typeface="Lexend"/>
              <a:ea typeface="Lexend"/>
              <a:cs typeface="Lexend"/>
              <a:sym typeface="Lexend"/>
            </a:endParaRPr>
          </a:p>
        </p:txBody>
      </p:sp>
    </p:spTree>
    <p:extLst>
      <p:ext uri="{BB962C8B-B14F-4D97-AF65-F5344CB8AC3E}">
        <p14:creationId xmlns:p14="http://schemas.microsoft.com/office/powerpoint/2010/main" val="282449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4AE23CE-9893-4AE0-9231-3E35255A8057}"/>
              </a:ext>
            </a:extLst>
          </p:cNvPr>
          <p:cNvSpPr/>
          <p:nvPr/>
        </p:nvSpPr>
        <p:spPr>
          <a:xfrm>
            <a:off x="4189863" y="0"/>
            <a:ext cx="80021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50FF8F5B-E3AF-4A28-9E3C-AE27D0D21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82"/>
            <a:ext cx="6040915" cy="6858000"/>
          </a:xfrm>
          <a:prstGeom prst="rect">
            <a:avLst/>
          </a:prstGeom>
        </p:spPr>
      </p:pic>
      <p:sp>
        <p:nvSpPr>
          <p:cNvPr id="4" name="TextBox 3">
            <a:extLst>
              <a:ext uri="{FF2B5EF4-FFF2-40B4-BE49-F238E27FC236}">
                <a16:creationId xmlns:a16="http://schemas.microsoft.com/office/drawing/2014/main" xmlns="" id="{6F9CFCF4-BC71-429E-9C2F-BD5B85F65F13}"/>
              </a:ext>
            </a:extLst>
          </p:cNvPr>
          <p:cNvSpPr txBox="1"/>
          <p:nvPr/>
        </p:nvSpPr>
        <p:spPr>
          <a:xfrm>
            <a:off x="4653886" y="2129051"/>
            <a:ext cx="7333397" cy="1862048"/>
          </a:xfrm>
          <a:prstGeom prst="rect">
            <a:avLst/>
          </a:prstGeom>
          <a:noFill/>
        </p:spPr>
        <p:txBody>
          <a:bodyPr wrap="square" rtlCol="0">
            <a:spAutoFit/>
          </a:bodyPr>
          <a:lstStyle/>
          <a:p>
            <a:r>
              <a:rPr lang="en-US" sz="11500" dirty="0">
                <a:solidFill>
                  <a:schemeClr val="bg1"/>
                </a:solidFill>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2296204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1E2511-43E2-4D35-A3D9-D8B95F82C666}"/>
              </a:ext>
            </a:extLst>
          </p:cNvPr>
          <p:cNvSpPr/>
          <p:nvPr/>
        </p:nvSpPr>
        <p:spPr>
          <a:xfrm>
            <a:off x="0" y="0"/>
            <a:ext cx="4367284" cy="6858000"/>
          </a:xfrm>
          <a:prstGeom prst="rect">
            <a:avLst/>
          </a:prstGeom>
          <a:gradFill flip="none" rotWithShape="1">
            <a:gsLst>
              <a:gs pos="59000">
                <a:schemeClr val="bg2"/>
              </a:gs>
              <a:gs pos="100000">
                <a:schemeClr val="accent2">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4536A2CD-3F5D-4DA5-8EB1-A67B2DAAE33F}"/>
              </a:ext>
            </a:extLst>
          </p:cNvPr>
          <p:cNvSpPr/>
          <p:nvPr/>
        </p:nvSpPr>
        <p:spPr>
          <a:xfrm>
            <a:off x="962167" y="1433015"/>
            <a:ext cx="3862317" cy="70968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Georgia" panose="02040502050405020303" pitchFamily="18" charset="0"/>
              </a:rPr>
              <a:t>Phase -1</a:t>
            </a:r>
            <a:endParaRPr lang="en-US" sz="4800" b="1" dirty="0">
              <a:latin typeface="Georgia" panose="02040502050405020303" pitchFamily="18" charset="0"/>
            </a:endParaRPr>
          </a:p>
        </p:txBody>
      </p:sp>
      <p:grpSp>
        <p:nvGrpSpPr>
          <p:cNvPr id="10" name="Group 9">
            <a:extLst>
              <a:ext uri="{FF2B5EF4-FFF2-40B4-BE49-F238E27FC236}">
                <a16:creationId xmlns:a16="http://schemas.microsoft.com/office/drawing/2014/main" xmlns="" id="{1C59A9D7-8814-43DA-B169-C2A877C9227F}"/>
              </a:ext>
            </a:extLst>
          </p:cNvPr>
          <p:cNvGrpSpPr/>
          <p:nvPr/>
        </p:nvGrpSpPr>
        <p:grpSpPr>
          <a:xfrm>
            <a:off x="5885950" y="314340"/>
            <a:ext cx="5076968" cy="5504108"/>
            <a:chOff x="6264322" y="796526"/>
            <a:chExt cx="5076968" cy="5504108"/>
          </a:xfrm>
        </p:grpSpPr>
        <p:grpSp>
          <p:nvGrpSpPr>
            <p:cNvPr id="9" name="Group 8">
              <a:extLst>
                <a:ext uri="{FF2B5EF4-FFF2-40B4-BE49-F238E27FC236}">
                  <a16:creationId xmlns:a16="http://schemas.microsoft.com/office/drawing/2014/main" xmlns="" id="{27F75A65-F23E-4A63-ABCF-D9A1E068AB3D}"/>
                </a:ext>
              </a:extLst>
            </p:cNvPr>
            <p:cNvGrpSpPr/>
            <p:nvPr/>
          </p:nvGrpSpPr>
          <p:grpSpPr>
            <a:xfrm>
              <a:off x="6264322" y="796526"/>
              <a:ext cx="4219747" cy="802945"/>
              <a:chOff x="6564573" y="1042185"/>
              <a:chExt cx="4219747" cy="802945"/>
            </a:xfrm>
          </p:grpSpPr>
          <p:sp>
            <p:nvSpPr>
              <p:cNvPr id="4" name="Oval 3">
                <a:extLst>
                  <a:ext uri="{FF2B5EF4-FFF2-40B4-BE49-F238E27FC236}">
                    <a16:creationId xmlns:a16="http://schemas.microsoft.com/office/drawing/2014/main" xmlns="" id="{EF0B7198-E0A0-4FD3-AC17-9CC74B909B90}"/>
                  </a:ext>
                </a:extLst>
              </p:cNvPr>
              <p:cNvSpPr/>
              <p:nvPr/>
            </p:nvSpPr>
            <p:spPr>
              <a:xfrm>
                <a:off x="6564573" y="1042185"/>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01</a:t>
                </a:r>
              </a:p>
            </p:txBody>
          </p:sp>
          <p:sp>
            <p:nvSpPr>
              <p:cNvPr id="8" name="TextBox 7">
                <a:extLst>
                  <a:ext uri="{FF2B5EF4-FFF2-40B4-BE49-F238E27FC236}">
                    <a16:creationId xmlns:a16="http://schemas.microsoft.com/office/drawing/2014/main" xmlns="" id="{BCFBB4A6-BC7C-42D4-817A-5A3AEC173ED9}"/>
                  </a:ext>
                </a:extLst>
              </p:cNvPr>
              <p:cNvSpPr txBox="1"/>
              <p:nvPr/>
            </p:nvSpPr>
            <p:spPr>
              <a:xfrm>
                <a:off x="7531558" y="1243602"/>
                <a:ext cx="3252762" cy="400110"/>
              </a:xfrm>
              <a:prstGeom prst="rect">
                <a:avLst/>
              </a:prstGeom>
              <a:noFill/>
            </p:spPr>
            <p:txBody>
              <a:bodyPr wrap="square" rtlCol="0">
                <a:spAutoFit/>
              </a:bodyPr>
              <a:lstStyle/>
              <a:p>
                <a:r>
                  <a:rPr lang="en-US" sz="2000" b="1" dirty="0" smtClean="0"/>
                  <a:t>INTRODUCTION</a:t>
                </a:r>
                <a:endParaRPr lang="en-IN" sz="2000" dirty="0"/>
              </a:p>
            </p:txBody>
          </p:sp>
        </p:grpSp>
        <p:grpSp>
          <p:nvGrpSpPr>
            <p:cNvPr id="11" name="Group 10">
              <a:extLst>
                <a:ext uri="{FF2B5EF4-FFF2-40B4-BE49-F238E27FC236}">
                  <a16:creationId xmlns:a16="http://schemas.microsoft.com/office/drawing/2014/main" xmlns="" id="{031F3BFB-3C69-44E4-A96F-D128BC0C4250}"/>
                </a:ext>
              </a:extLst>
            </p:cNvPr>
            <p:cNvGrpSpPr/>
            <p:nvPr/>
          </p:nvGrpSpPr>
          <p:grpSpPr>
            <a:xfrm>
              <a:off x="6264322" y="1971817"/>
              <a:ext cx="4965511" cy="802945"/>
              <a:chOff x="6564573" y="1042185"/>
              <a:chExt cx="4965511" cy="802945"/>
            </a:xfrm>
          </p:grpSpPr>
          <p:sp>
            <p:nvSpPr>
              <p:cNvPr id="12" name="Oval 11">
                <a:extLst>
                  <a:ext uri="{FF2B5EF4-FFF2-40B4-BE49-F238E27FC236}">
                    <a16:creationId xmlns:a16="http://schemas.microsoft.com/office/drawing/2014/main" xmlns="" id="{6A500047-D5FC-4759-BA65-86B01391FD12}"/>
                  </a:ext>
                </a:extLst>
              </p:cNvPr>
              <p:cNvSpPr/>
              <p:nvPr/>
            </p:nvSpPr>
            <p:spPr>
              <a:xfrm>
                <a:off x="6564573" y="1042185"/>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02</a:t>
                </a:r>
              </a:p>
            </p:txBody>
          </p:sp>
          <p:sp>
            <p:nvSpPr>
              <p:cNvPr id="15" name="TextBox 14">
                <a:extLst>
                  <a:ext uri="{FF2B5EF4-FFF2-40B4-BE49-F238E27FC236}">
                    <a16:creationId xmlns:a16="http://schemas.microsoft.com/office/drawing/2014/main" xmlns="" id="{65BB29CF-29B4-4B87-AFE3-2787BD35B2D6}"/>
                  </a:ext>
                </a:extLst>
              </p:cNvPr>
              <p:cNvSpPr txBox="1"/>
              <p:nvPr/>
            </p:nvSpPr>
            <p:spPr>
              <a:xfrm>
                <a:off x="7531558" y="1265394"/>
                <a:ext cx="3998526" cy="400110"/>
              </a:xfrm>
              <a:prstGeom prst="rect">
                <a:avLst/>
              </a:prstGeom>
              <a:noFill/>
            </p:spPr>
            <p:txBody>
              <a:bodyPr wrap="square" rtlCol="0">
                <a:spAutoFit/>
              </a:bodyPr>
              <a:lstStyle/>
              <a:p>
                <a:r>
                  <a:rPr lang="en-US" sz="2000" b="1" dirty="0"/>
                  <a:t>PROBLEM STATEMENT</a:t>
                </a:r>
                <a:endParaRPr lang="en-US" sz="2000" dirty="0">
                  <a:latin typeface="Georgia" panose="02040502050405020303" pitchFamily="18" charset="0"/>
                </a:endParaRPr>
              </a:p>
            </p:txBody>
          </p:sp>
        </p:grpSp>
        <p:grpSp>
          <p:nvGrpSpPr>
            <p:cNvPr id="16" name="Group 15">
              <a:extLst>
                <a:ext uri="{FF2B5EF4-FFF2-40B4-BE49-F238E27FC236}">
                  <a16:creationId xmlns:a16="http://schemas.microsoft.com/office/drawing/2014/main" xmlns="" id="{9B1B4DD9-C009-42C2-9DCB-0B4083087D40}"/>
                </a:ext>
              </a:extLst>
            </p:cNvPr>
            <p:cNvGrpSpPr/>
            <p:nvPr/>
          </p:nvGrpSpPr>
          <p:grpSpPr>
            <a:xfrm>
              <a:off x="6264322" y="3147108"/>
              <a:ext cx="5076968" cy="802945"/>
              <a:chOff x="6564573" y="1042185"/>
              <a:chExt cx="5076968" cy="802945"/>
            </a:xfrm>
          </p:grpSpPr>
          <p:sp>
            <p:nvSpPr>
              <p:cNvPr id="17" name="Oval 16">
                <a:extLst>
                  <a:ext uri="{FF2B5EF4-FFF2-40B4-BE49-F238E27FC236}">
                    <a16:creationId xmlns:a16="http://schemas.microsoft.com/office/drawing/2014/main" xmlns="" id="{37AD9265-1534-4C44-A041-F89782745EFC}"/>
                  </a:ext>
                </a:extLst>
              </p:cNvPr>
              <p:cNvSpPr/>
              <p:nvPr/>
            </p:nvSpPr>
            <p:spPr>
              <a:xfrm>
                <a:off x="6564573" y="1042185"/>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03</a:t>
                </a:r>
              </a:p>
            </p:txBody>
          </p:sp>
          <p:sp>
            <p:nvSpPr>
              <p:cNvPr id="20" name="TextBox 19">
                <a:extLst>
                  <a:ext uri="{FF2B5EF4-FFF2-40B4-BE49-F238E27FC236}">
                    <a16:creationId xmlns:a16="http://schemas.microsoft.com/office/drawing/2014/main" xmlns="" id="{4DF1FE0B-0EE7-4934-8BD6-C36A7484D527}"/>
                  </a:ext>
                </a:extLst>
              </p:cNvPr>
              <p:cNvSpPr txBox="1"/>
              <p:nvPr/>
            </p:nvSpPr>
            <p:spPr>
              <a:xfrm>
                <a:off x="7531558" y="1165366"/>
                <a:ext cx="4109983" cy="400110"/>
              </a:xfrm>
              <a:prstGeom prst="rect">
                <a:avLst/>
              </a:prstGeom>
              <a:noFill/>
            </p:spPr>
            <p:txBody>
              <a:bodyPr wrap="square" rtlCol="0">
                <a:spAutoFit/>
              </a:bodyPr>
              <a:lstStyle/>
              <a:p>
                <a:r>
                  <a:rPr lang="en-US" sz="2000" b="1" dirty="0"/>
                  <a:t>PROBLEM DEFINITION</a:t>
                </a:r>
                <a:endParaRPr lang="en-US" sz="2000" dirty="0">
                  <a:latin typeface="Georgia" panose="02040502050405020303" pitchFamily="18" charset="0"/>
                </a:endParaRPr>
              </a:p>
            </p:txBody>
          </p:sp>
        </p:grpSp>
        <p:grpSp>
          <p:nvGrpSpPr>
            <p:cNvPr id="21" name="Group 20">
              <a:extLst>
                <a:ext uri="{FF2B5EF4-FFF2-40B4-BE49-F238E27FC236}">
                  <a16:creationId xmlns:a16="http://schemas.microsoft.com/office/drawing/2014/main" xmlns="" id="{D46650F2-C9D2-4B0E-AEF5-CB1D61F238B6}"/>
                </a:ext>
              </a:extLst>
            </p:cNvPr>
            <p:cNvGrpSpPr/>
            <p:nvPr/>
          </p:nvGrpSpPr>
          <p:grpSpPr>
            <a:xfrm>
              <a:off x="6264322" y="4322399"/>
              <a:ext cx="4694830" cy="802945"/>
              <a:chOff x="6564573" y="1042185"/>
              <a:chExt cx="4694830" cy="802945"/>
            </a:xfrm>
          </p:grpSpPr>
          <p:sp>
            <p:nvSpPr>
              <p:cNvPr id="22" name="Oval 21">
                <a:extLst>
                  <a:ext uri="{FF2B5EF4-FFF2-40B4-BE49-F238E27FC236}">
                    <a16:creationId xmlns:a16="http://schemas.microsoft.com/office/drawing/2014/main" xmlns="" id="{BD64B040-4801-47DD-BE15-78876448C814}"/>
                  </a:ext>
                </a:extLst>
              </p:cNvPr>
              <p:cNvSpPr/>
              <p:nvPr/>
            </p:nvSpPr>
            <p:spPr>
              <a:xfrm>
                <a:off x="6564573" y="1042185"/>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04</a:t>
                </a:r>
              </a:p>
            </p:txBody>
          </p:sp>
          <p:sp>
            <p:nvSpPr>
              <p:cNvPr id="25" name="TextBox 24">
                <a:extLst>
                  <a:ext uri="{FF2B5EF4-FFF2-40B4-BE49-F238E27FC236}">
                    <a16:creationId xmlns:a16="http://schemas.microsoft.com/office/drawing/2014/main" xmlns="" id="{EBB3F74A-7294-4EB2-9269-00C3313F5E27}"/>
                  </a:ext>
                </a:extLst>
              </p:cNvPr>
              <p:cNvSpPr txBox="1"/>
              <p:nvPr/>
            </p:nvSpPr>
            <p:spPr>
              <a:xfrm>
                <a:off x="7531558" y="1243602"/>
                <a:ext cx="3727845" cy="400110"/>
              </a:xfrm>
              <a:prstGeom prst="rect">
                <a:avLst/>
              </a:prstGeom>
              <a:noFill/>
            </p:spPr>
            <p:txBody>
              <a:bodyPr wrap="square" rtlCol="0">
                <a:spAutoFit/>
              </a:bodyPr>
              <a:lstStyle/>
              <a:p>
                <a:r>
                  <a:rPr lang="en-US" sz="2000" b="1" dirty="0"/>
                  <a:t>DESIGN THINKING</a:t>
                </a:r>
                <a:endParaRPr lang="en-US" sz="2000" dirty="0">
                  <a:latin typeface="Georgia" panose="02040502050405020303" pitchFamily="18" charset="0"/>
                </a:endParaRPr>
              </a:p>
            </p:txBody>
          </p:sp>
        </p:grpSp>
        <p:grpSp>
          <p:nvGrpSpPr>
            <p:cNvPr id="26" name="Group 25">
              <a:extLst>
                <a:ext uri="{FF2B5EF4-FFF2-40B4-BE49-F238E27FC236}">
                  <a16:creationId xmlns:a16="http://schemas.microsoft.com/office/drawing/2014/main" xmlns="" id="{B41B2FE0-BD0C-47BA-8D14-B527564701F8}"/>
                </a:ext>
              </a:extLst>
            </p:cNvPr>
            <p:cNvGrpSpPr/>
            <p:nvPr/>
          </p:nvGrpSpPr>
          <p:grpSpPr>
            <a:xfrm>
              <a:off x="6264322" y="5497689"/>
              <a:ext cx="4844955" cy="802945"/>
              <a:chOff x="6564573" y="1042185"/>
              <a:chExt cx="4844955" cy="802945"/>
            </a:xfrm>
          </p:grpSpPr>
          <p:sp>
            <p:nvSpPr>
              <p:cNvPr id="27" name="Oval 26">
                <a:extLst>
                  <a:ext uri="{FF2B5EF4-FFF2-40B4-BE49-F238E27FC236}">
                    <a16:creationId xmlns:a16="http://schemas.microsoft.com/office/drawing/2014/main" xmlns="" id="{6059028F-FD20-4B3E-8668-09CED70CECDA}"/>
                  </a:ext>
                </a:extLst>
              </p:cNvPr>
              <p:cNvSpPr/>
              <p:nvPr/>
            </p:nvSpPr>
            <p:spPr>
              <a:xfrm>
                <a:off x="6564573" y="1042185"/>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05</a:t>
                </a:r>
              </a:p>
            </p:txBody>
          </p:sp>
          <p:sp>
            <p:nvSpPr>
              <p:cNvPr id="30" name="TextBox 29">
                <a:extLst>
                  <a:ext uri="{FF2B5EF4-FFF2-40B4-BE49-F238E27FC236}">
                    <a16:creationId xmlns:a16="http://schemas.microsoft.com/office/drawing/2014/main" xmlns="" id="{18F3F840-1084-4195-9E93-10A791B28998}"/>
                  </a:ext>
                </a:extLst>
              </p:cNvPr>
              <p:cNvSpPr txBox="1"/>
              <p:nvPr/>
            </p:nvSpPr>
            <p:spPr>
              <a:xfrm>
                <a:off x="7531557" y="1175317"/>
                <a:ext cx="3877971" cy="400110"/>
              </a:xfrm>
              <a:prstGeom prst="rect">
                <a:avLst/>
              </a:prstGeom>
              <a:noFill/>
            </p:spPr>
            <p:txBody>
              <a:bodyPr wrap="square" rtlCol="0">
                <a:spAutoFit/>
              </a:bodyPr>
              <a:lstStyle/>
              <a:p>
                <a:r>
                  <a:rPr lang="en-IN" sz="2000" b="1" dirty="0" smtClean="0"/>
                  <a:t>RESULTS</a:t>
                </a:r>
                <a:endParaRPr lang="en-US" sz="2000" dirty="0">
                  <a:latin typeface="Georgia" panose="02040502050405020303" pitchFamily="18" charset="0"/>
                </a:endParaRPr>
              </a:p>
            </p:txBody>
          </p:sp>
        </p:grpSp>
      </p:grpSp>
      <p:sp>
        <p:nvSpPr>
          <p:cNvPr id="31" name="TextBox 30">
            <a:extLst>
              <a:ext uri="{FF2B5EF4-FFF2-40B4-BE49-F238E27FC236}">
                <a16:creationId xmlns:a16="http://schemas.microsoft.com/office/drawing/2014/main" xmlns="" id="{EDC615E6-7625-4355-8EFF-EFF62704EE4F}"/>
              </a:ext>
            </a:extLst>
          </p:cNvPr>
          <p:cNvSpPr txBox="1"/>
          <p:nvPr/>
        </p:nvSpPr>
        <p:spPr>
          <a:xfrm>
            <a:off x="962167" y="2252410"/>
            <a:ext cx="3405117" cy="646331"/>
          </a:xfrm>
          <a:prstGeom prst="rect">
            <a:avLst/>
          </a:prstGeom>
          <a:noFill/>
        </p:spPr>
        <p:txBody>
          <a:bodyPr wrap="square" rtlCol="0">
            <a:spAutoFit/>
          </a:bodyPr>
          <a:lstStyle/>
          <a:p>
            <a:pPr lvl="0"/>
            <a:r>
              <a:rPr lang="en-US" dirty="0" smtClean="0">
                <a:solidFill>
                  <a:schemeClr val="bg1"/>
                </a:solidFill>
                <a:latin typeface="Georgia Pro Light" panose="02040302050405020303" pitchFamily="18" charset="0"/>
              </a:rPr>
              <a:t>Problem Definition and Design Thinking</a:t>
            </a:r>
            <a:endParaRPr lang="en-US" dirty="0">
              <a:solidFill>
                <a:schemeClr val="bg1"/>
              </a:solidFill>
              <a:latin typeface="Georgia Pro Light" panose="02040302050405020303" pitchFamily="18" charset="0"/>
            </a:endParaRPr>
          </a:p>
        </p:txBody>
      </p:sp>
      <p:sp>
        <p:nvSpPr>
          <p:cNvPr id="33" name="Oval 32">
            <a:extLst>
              <a:ext uri="{FF2B5EF4-FFF2-40B4-BE49-F238E27FC236}">
                <a16:creationId xmlns:a16="http://schemas.microsoft.com/office/drawing/2014/main" xmlns="" id="{BD64B040-4801-47DD-BE15-78876448C814}"/>
              </a:ext>
            </a:extLst>
          </p:cNvPr>
          <p:cNvSpPr/>
          <p:nvPr/>
        </p:nvSpPr>
        <p:spPr>
          <a:xfrm>
            <a:off x="5885950" y="6055055"/>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Georgia Pro Cond" panose="02040506050405020303" pitchFamily="18" charset="0"/>
              </a:rPr>
              <a:t>06</a:t>
            </a:r>
            <a:endParaRPr lang="en-US" sz="2400" b="1" dirty="0">
              <a:latin typeface="Georgia Pro Cond" panose="02040506050405020303" pitchFamily="18" charset="0"/>
            </a:endParaRPr>
          </a:p>
        </p:txBody>
      </p:sp>
      <p:sp>
        <p:nvSpPr>
          <p:cNvPr id="34" name="TextBox 33">
            <a:extLst>
              <a:ext uri="{FF2B5EF4-FFF2-40B4-BE49-F238E27FC236}">
                <a16:creationId xmlns:a16="http://schemas.microsoft.com/office/drawing/2014/main" xmlns="" id="{18F3F840-1084-4195-9E93-10A791B28998}"/>
              </a:ext>
            </a:extLst>
          </p:cNvPr>
          <p:cNvSpPr txBox="1"/>
          <p:nvPr/>
        </p:nvSpPr>
        <p:spPr>
          <a:xfrm>
            <a:off x="6852933" y="6202107"/>
            <a:ext cx="3877971" cy="400110"/>
          </a:xfrm>
          <a:prstGeom prst="rect">
            <a:avLst/>
          </a:prstGeom>
          <a:noFill/>
        </p:spPr>
        <p:txBody>
          <a:bodyPr wrap="square" rtlCol="0">
            <a:spAutoFit/>
          </a:bodyPr>
          <a:lstStyle/>
          <a:p>
            <a:r>
              <a:rPr lang="en-IN" sz="2000" b="1" dirty="0" smtClean="0"/>
              <a:t>FUTURE WORK</a:t>
            </a:r>
            <a:endParaRPr lang="en-US" sz="2000" dirty="0">
              <a:latin typeface="Georgia" panose="02040502050405020303" pitchFamily="18" charset="0"/>
            </a:endParaRPr>
          </a:p>
        </p:txBody>
      </p:sp>
    </p:spTree>
    <p:extLst>
      <p:ext uri="{BB962C8B-B14F-4D97-AF65-F5344CB8AC3E}">
        <p14:creationId xmlns:p14="http://schemas.microsoft.com/office/powerpoint/2010/main" val="2083166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INTRODUCTION</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1203252"/>
            <a:ext cx="8430330" cy="333873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t>Spam emails can be a real nuisance, right? </a:t>
            </a:r>
          </a:p>
          <a:p>
            <a:pPr marL="285750" indent="-285750">
              <a:lnSpc>
                <a:spcPct val="200000"/>
              </a:lnSpc>
              <a:buFont typeface="Wingdings" panose="05000000000000000000" pitchFamily="2" charset="2"/>
              <a:buChar char="Ø"/>
            </a:pPr>
            <a:r>
              <a:rPr lang="en-IN" dirty="0"/>
              <a:t> </a:t>
            </a:r>
            <a:r>
              <a:rPr lang="en-IN" dirty="0" smtClean="0"/>
              <a:t>In </a:t>
            </a:r>
            <a:r>
              <a:rPr lang="en-IN" dirty="0"/>
              <a:t>my project, I'm working on building a smarter AI-powered spam classifier to tackle this issue.</a:t>
            </a:r>
          </a:p>
          <a:p>
            <a:pPr marL="285750" indent="-285750">
              <a:lnSpc>
                <a:spcPct val="200000"/>
              </a:lnSpc>
              <a:buFont typeface="Wingdings" panose="05000000000000000000" pitchFamily="2" charset="2"/>
              <a:buChar char="Ø"/>
            </a:pPr>
            <a:r>
              <a:rPr lang="en-IN" dirty="0" smtClean="0"/>
              <a:t>By </a:t>
            </a:r>
            <a:r>
              <a:rPr lang="en-IN" dirty="0"/>
              <a:t>leveraging advanced machine learning techniques, I aim to create a classifier that can accurately distinguish between legitimate emails and spam.</a:t>
            </a:r>
          </a:p>
          <a:p>
            <a:pPr marL="285750" indent="-285750">
              <a:lnSpc>
                <a:spcPct val="200000"/>
              </a:lnSpc>
              <a:buFont typeface="Wingdings" panose="05000000000000000000" pitchFamily="2" charset="2"/>
              <a:buChar char="Ø"/>
            </a:pPr>
            <a:r>
              <a:rPr lang="en-IN" dirty="0" smtClean="0"/>
              <a:t> </a:t>
            </a:r>
            <a:r>
              <a:rPr lang="en-IN" dirty="0"/>
              <a:t>With this classifier, we can save time and keep our inboxes clean</a:t>
            </a:r>
            <a:r>
              <a:rPr lang="en-IN" dirty="0" smtClean="0"/>
              <a:t>, Exciting, isn’t </a:t>
            </a:r>
            <a:r>
              <a:rPr lang="en-IN" dirty="0"/>
              <a:t>it?</a:t>
            </a:r>
          </a:p>
        </p:txBody>
      </p:sp>
    </p:spTree>
    <p:extLst>
      <p:ext uri="{BB962C8B-B14F-4D97-AF65-F5344CB8AC3E}">
        <p14:creationId xmlns:p14="http://schemas.microsoft.com/office/powerpoint/2010/main" val="2358196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a:solidFill>
                  <a:srgbClr val="F3F3F3"/>
                </a:solidFill>
                <a:latin typeface="Lexend"/>
                <a:ea typeface="Lexend"/>
                <a:cs typeface="Lexend"/>
                <a:sym typeface="Lexend"/>
              </a:rPr>
              <a:t>PROJECT OVERVIEW </a:t>
            </a: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1203252"/>
            <a:ext cx="8430330" cy="2957861"/>
          </a:xfrm>
          <a:prstGeom prst="rect">
            <a:avLst/>
          </a:prstGeom>
          <a:noFill/>
        </p:spPr>
        <p:txBody>
          <a:bodyPr wrap="square" rtlCol="0">
            <a:spAutoFit/>
          </a:bodyPr>
          <a:lstStyle/>
          <a:p>
            <a:pPr marL="457200" lvl="0" indent="-374650">
              <a:lnSpc>
                <a:spcPct val="150000"/>
              </a:lnSpc>
              <a:buSzPts val="2300"/>
              <a:buFont typeface="Wingdings" panose="05000000000000000000" pitchFamily="2" charset="2"/>
              <a:buChar char="Ø"/>
            </a:pPr>
            <a:r>
              <a:rPr lang="en-US" dirty="0">
                <a:ea typeface="Lexend"/>
                <a:cs typeface="Lexend"/>
                <a:sym typeface="Lexend"/>
              </a:rPr>
              <a:t>The goal of the project is to build a smarter AI-powered spam classifier. The project addresses the problem of overwhelming amounts of spam emails, aiming to accurately identify and filter out spam emails to improve productivity and protect against malicious activities.</a:t>
            </a:r>
          </a:p>
          <a:p>
            <a:pPr marL="457200" lvl="0" indent="-374650">
              <a:lnSpc>
                <a:spcPct val="150000"/>
              </a:lnSpc>
              <a:buSzPts val="2300"/>
              <a:buFont typeface="Wingdings" panose="05000000000000000000" pitchFamily="2" charset="2"/>
              <a:buChar char="Ø"/>
            </a:pPr>
            <a:r>
              <a:rPr lang="en-US" dirty="0">
                <a:ea typeface="Lexend"/>
                <a:cs typeface="Lexend"/>
                <a:sym typeface="Lexend"/>
              </a:rPr>
              <a:t>To achieve this, the project involves several key steps. First, data collection is done to gather a diverse dataset of labeled emails, including both spam and legitimate emails etc.</a:t>
            </a:r>
            <a:endParaRPr lang="en-US" dirty="0">
              <a:ea typeface="Lexend"/>
              <a:cs typeface="Lexend"/>
              <a:sym typeface="Lexend"/>
            </a:endParaRPr>
          </a:p>
        </p:txBody>
      </p:sp>
    </p:spTree>
    <p:extLst>
      <p:ext uri="{BB962C8B-B14F-4D97-AF65-F5344CB8AC3E}">
        <p14:creationId xmlns:p14="http://schemas.microsoft.com/office/powerpoint/2010/main" val="4070228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PROBLEM </a:t>
            </a:r>
            <a:r>
              <a:rPr lang="en-US" sz="2400" b="1" dirty="0" smtClean="0"/>
              <a:t>STATEMENT &amp; </a:t>
            </a:r>
            <a:r>
              <a:rPr lang="en-US" sz="2400" b="1" dirty="0"/>
              <a:t>DEFINITION</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832762"/>
            <a:ext cx="2660151" cy="369332"/>
          </a:xfrm>
          <a:prstGeom prst="rect">
            <a:avLst/>
          </a:prstGeom>
          <a:noFill/>
        </p:spPr>
        <p:txBody>
          <a:bodyPr wrap="square" rtlCol="0">
            <a:spAutoFit/>
          </a:bodyPr>
          <a:lstStyle/>
          <a:p>
            <a:r>
              <a:rPr lang="en-US" b="1" dirty="0"/>
              <a:t>PROBLEM STATEMENT</a:t>
            </a:r>
            <a:endParaRPr lang="en-IN" dirty="0"/>
          </a:p>
        </p:txBody>
      </p:sp>
      <p:sp>
        <p:nvSpPr>
          <p:cNvPr id="5" name="TextBox 4">
            <a:extLst>
              <a:ext uri="{FF2B5EF4-FFF2-40B4-BE49-F238E27FC236}">
                <a16:creationId xmlns:a16="http://schemas.microsoft.com/office/drawing/2014/main" xmlns="" id="{81F2AF2A-95F7-44D9-87D1-49BB6F5CBBF5}"/>
              </a:ext>
            </a:extLst>
          </p:cNvPr>
          <p:cNvSpPr txBox="1"/>
          <p:nvPr/>
        </p:nvSpPr>
        <p:spPr>
          <a:xfrm>
            <a:off x="1399470" y="1037714"/>
            <a:ext cx="8430330"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Develop an AI-powered spam classifier using Natural Language Processing(NLP) and machine learning techniques to accurately distinguish between the spam and non-spam messages in emails or text messages.</a:t>
            </a:r>
            <a:endParaRPr lang="en-IN" dirty="0"/>
          </a:p>
        </p:txBody>
      </p:sp>
      <p:sp>
        <p:nvSpPr>
          <p:cNvPr id="6" name="TextBox 5">
            <a:extLst>
              <a:ext uri="{FF2B5EF4-FFF2-40B4-BE49-F238E27FC236}">
                <a16:creationId xmlns:a16="http://schemas.microsoft.com/office/drawing/2014/main" xmlns="" id="{81F2AF2A-95F7-44D9-87D1-49BB6F5CBBF5}"/>
              </a:ext>
            </a:extLst>
          </p:cNvPr>
          <p:cNvSpPr txBox="1"/>
          <p:nvPr/>
        </p:nvSpPr>
        <p:spPr>
          <a:xfrm>
            <a:off x="1399469" y="2347716"/>
            <a:ext cx="2660151" cy="369332"/>
          </a:xfrm>
          <a:prstGeom prst="rect">
            <a:avLst/>
          </a:prstGeom>
          <a:noFill/>
        </p:spPr>
        <p:txBody>
          <a:bodyPr wrap="square" rtlCol="0">
            <a:spAutoFit/>
          </a:bodyPr>
          <a:lstStyle/>
          <a:p>
            <a:r>
              <a:rPr lang="en-US" b="1" dirty="0"/>
              <a:t>PROBLEM </a:t>
            </a:r>
            <a:r>
              <a:rPr lang="en-US" b="1" dirty="0" smtClean="0"/>
              <a:t>DEFINITION</a:t>
            </a:r>
            <a:endParaRPr lang="en-IN" dirty="0"/>
          </a:p>
        </p:txBody>
      </p:sp>
      <p:sp>
        <p:nvSpPr>
          <p:cNvPr id="7" name="TextBox 6">
            <a:extLst>
              <a:ext uri="{FF2B5EF4-FFF2-40B4-BE49-F238E27FC236}">
                <a16:creationId xmlns:a16="http://schemas.microsoft.com/office/drawing/2014/main" xmlns="" id="{81F2AF2A-95F7-44D9-87D1-49BB6F5CBBF5}"/>
              </a:ext>
            </a:extLst>
          </p:cNvPr>
          <p:cNvSpPr txBox="1"/>
          <p:nvPr/>
        </p:nvSpPr>
        <p:spPr>
          <a:xfrm>
            <a:off x="1399469" y="2719368"/>
            <a:ext cx="8430330"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The problem is to build an  AI-powered spam classifier that can accurately detecting unsolicited and unwanted emails</a:t>
            </a:r>
            <a:r>
              <a:rPr lang="en-US" dirty="0" smtClean="0"/>
              <a:t>, we </a:t>
            </a:r>
            <a:r>
              <a:rPr lang="en-US" dirty="0"/>
              <a:t>can prevent spam messages from creeping into user’s inbox</a:t>
            </a:r>
            <a:r>
              <a:rPr lang="en-US" dirty="0" smtClean="0"/>
              <a:t>, thereby </a:t>
            </a:r>
            <a:r>
              <a:rPr lang="en-US" dirty="0"/>
              <a:t>improving user experience</a:t>
            </a:r>
            <a:endParaRPr lang="en-IN" dirty="0"/>
          </a:p>
          <a:p>
            <a:pPr marL="285750" indent="-285750">
              <a:lnSpc>
                <a:spcPct val="150000"/>
              </a:lnSpc>
              <a:buFont typeface="Wingdings" panose="05000000000000000000" pitchFamily="2" charset="2"/>
              <a:buChar char="Ø"/>
            </a:pPr>
            <a:r>
              <a:rPr lang="en-US" dirty="0" smtClean="0"/>
              <a:t>In </a:t>
            </a:r>
            <a:r>
              <a:rPr lang="en-US" dirty="0"/>
              <a:t>today’s world</a:t>
            </a:r>
            <a:r>
              <a:rPr lang="en-US" dirty="0" smtClean="0"/>
              <a:t>, automated </a:t>
            </a:r>
            <a:r>
              <a:rPr lang="en-US" dirty="0"/>
              <a:t>email management is critical since the volume of emails grows by the day</a:t>
            </a:r>
            <a:r>
              <a:rPr lang="en-US" dirty="0" smtClean="0"/>
              <a:t>. More </a:t>
            </a:r>
            <a:r>
              <a:rPr lang="en-US" dirty="0"/>
              <a:t>than 55 percent of all email have been recognized as spam.</a:t>
            </a:r>
            <a:endParaRPr lang="en-IN" dirty="0"/>
          </a:p>
          <a:p>
            <a:pPr marL="285750" indent="-285750">
              <a:lnSpc>
                <a:spcPct val="150000"/>
              </a:lnSpc>
              <a:buFont typeface="Wingdings" panose="05000000000000000000" pitchFamily="2" charset="2"/>
              <a:buChar char="Ø"/>
            </a:pPr>
            <a:r>
              <a:rPr lang="en-US" dirty="0" smtClean="0"/>
              <a:t> </a:t>
            </a:r>
            <a:r>
              <a:rPr lang="en-US" dirty="0"/>
              <a:t>This Demonstrates that spammers waste email user’s time and resources while producing non meaningful results.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652" y="5175852"/>
            <a:ext cx="3673859" cy="1466478"/>
          </a:xfrm>
          <a:prstGeom prst="rect">
            <a:avLst/>
          </a:prstGeom>
        </p:spPr>
      </p:pic>
    </p:spTree>
    <p:extLst>
      <p:ext uri="{BB962C8B-B14F-4D97-AF65-F5344CB8AC3E}">
        <p14:creationId xmlns:p14="http://schemas.microsoft.com/office/powerpoint/2010/main" val="301065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DESIGN THINKING</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935235"/>
            <a:ext cx="843033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This research include a thorough examination and evaluation of research on several machine learning methodologies and email properties used in various machine learning approaches.</a:t>
            </a:r>
            <a:endParaRPr lang="en-IN" dirty="0"/>
          </a:p>
          <a:p>
            <a:pPr marL="285750" indent="-285750">
              <a:buFont typeface="Wingdings" panose="05000000000000000000" pitchFamily="2" charset="2"/>
              <a:buChar char="Ø"/>
            </a:pPr>
            <a:r>
              <a:rPr lang="en-US" dirty="0" smtClean="0"/>
              <a:t>The </a:t>
            </a:r>
            <a:r>
              <a:rPr lang="en-US" dirty="0"/>
              <a:t>Design Thinking of AI-powered spam classifier includes the following steps</a:t>
            </a:r>
            <a:endParaRPr lang="en-IN" dirty="0"/>
          </a:p>
        </p:txBody>
      </p:sp>
      <p:grpSp>
        <p:nvGrpSpPr>
          <p:cNvPr id="10" name="Group 9">
            <a:extLst>
              <a:ext uri="{FF2B5EF4-FFF2-40B4-BE49-F238E27FC236}">
                <a16:creationId xmlns:a16="http://schemas.microsoft.com/office/drawing/2014/main" xmlns="" id="{9BDB6870-CF9A-44A4-889A-504067272F78}"/>
              </a:ext>
            </a:extLst>
          </p:cNvPr>
          <p:cNvGrpSpPr/>
          <p:nvPr/>
        </p:nvGrpSpPr>
        <p:grpSpPr>
          <a:xfrm>
            <a:off x="3182636" y="2145180"/>
            <a:ext cx="5070614" cy="3797530"/>
            <a:chOff x="5355771" y="1568961"/>
            <a:chExt cx="5548789" cy="4735286"/>
          </a:xfrm>
        </p:grpSpPr>
        <p:grpSp>
          <p:nvGrpSpPr>
            <p:cNvPr id="21" name="Group 20">
              <a:extLst>
                <a:ext uri="{FF2B5EF4-FFF2-40B4-BE49-F238E27FC236}">
                  <a16:creationId xmlns:a16="http://schemas.microsoft.com/office/drawing/2014/main" xmlns="" id="{84910FE0-60CD-4B74-AE9E-8809272542D6}"/>
                </a:ext>
              </a:extLst>
            </p:cNvPr>
            <p:cNvGrpSpPr/>
            <p:nvPr/>
          </p:nvGrpSpPr>
          <p:grpSpPr>
            <a:xfrm>
              <a:off x="5355771" y="1568961"/>
              <a:ext cx="5548789" cy="771896"/>
              <a:chOff x="5355771" y="1923803"/>
              <a:chExt cx="5548789" cy="771896"/>
            </a:xfrm>
          </p:grpSpPr>
          <p:sp>
            <p:nvSpPr>
              <p:cNvPr id="34" name="Rectangle: Rounded Corners 4">
                <a:extLst>
                  <a:ext uri="{FF2B5EF4-FFF2-40B4-BE49-F238E27FC236}">
                    <a16:creationId xmlns:a16="http://schemas.microsoft.com/office/drawing/2014/main" xmlns="" id="{DDB01CE1-2147-48A7-B573-1EAA89225342}"/>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46E19C4F-E43D-404E-AB57-5C9D2AE286CD}"/>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01</a:t>
                </a:r>
                <a:endParaRPr lang="en-US" sz="1600" b="1" dirty="0">
                  <a:solidFill>
                    <a:schemeClr val="tx1"/>
                  </a:solidFill>
                </a:endParaRPr>
              </a:p>
            </p:txBody>
          </p:sp>
        </p:grpSp>
        <p:grpSp>
          <p:nvGrpSpPr>
            <p:cNvPr id="22" name="Group 21">
              <a:extLst>
                <a:ext uri="{FF2B5EF4-FFF2-40B4-BE49-F238E27FC236}">
                  <a16:creationId xmlns:a16="http://schemas.microsoft.com/office/drawing/2014/main" xmlns="" id="{F081CB86-6E56-4ACC-A171-47D7CA6A38BD}"/>
                </a:ext>
              </a:extLst>
            </p:cNvPr>
            <p:cNvGrpSpPr/>
            <p:nvPr/>
          </p:nvGrpSpPr>
          <p:grpSpPr>
            <a:xfrm>
              <a:off x="5355771" y="2559808"/>
              <a:ext cx="5548789" cy="771896"/>
              <a:chOff x="5355771" y="1923803"/>
              <a:chExt cx="5548789" cy="771896"/>
            </a:xfrm>
          </p:grpSpPr>
          <p:sp>
            <p:nvSpPr>
              <p:cNvPr id="32" name="Rectangle: Rounded Corners 8">
                <a:extLst>
                  <a:ext uri="{FF2B5EF4-FFF2-40B4-BE49-F238E27FC236}">
                    <a16:creationId xmlns:a16="http://schemas.microsoft.com/office/drawing/2014/main" xmlns="" id="{01FA5D5F-3101-4678-A71C-6EC32459084C}"/>
                  </a:ext>
                </a:extLst>
              </p:cNvPr>
              <p:cNvSpPr/>
              <p:nvPr/>
            </p:nvSpPr>
            <p:spPr>
              <a:xfrm>
                <a:off x="5355771" y="1923803"/>
                <a:ext cx="5548789" cy="77189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73616C34-078D-4813-A0D3-EAF2498B46B5}"/>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02</a:t>
                </a:r>
              </a:p>
            </p:txBody>
          </p:sp>
        </p:grpSp>
        <p:grpSp>
          <p:nvGrpSpPr>
            <p:cNvPr id="23" name="Group 22">
              <a:extLst>
                <a:ext uri="{FF2B5EF4-FFF2-40B4-BE49-F238E27FC236}">
                  <a16:creationId xmlns:a16="http://schemas.microsoft.com/office/drawing/2014/main" xmlns="" id="{56A0289B-E5D6-4630-9BCA-29E490188014}"/>
                </a:ext>
              </a:extLst>
            </p:cNvPr>
            <p:cNvGrpSpPr/>
            <p:nvPr/>
          </p:nvGrpSpPr>
          <p:grpSpPr>
            <a:xfrm>
              <a:off x="5355771" y="3550655"/>
              <a:ext cx="5548789" cy="771896"/>
              <a:chOff x="5355771" y="1923803"/>
              <a:chExt cx="5548789" cy="771896"/>
            </a:xfrm>
          </p:grpSpPr>
          <p:sp>
            <p:nvSpPr>
              <p:cNvPr id="30" name="Rectangle: Rounded Corners 11">
                <a:extLst>
                  <a:ext uri="{FF2B5EF4-FFF2-40B4-BE49-F238E27FC236}">
                    <a16:creationId xmlns:a16="http://schemas.microsoft.com/office/drawing/2014/main" xmlns="" id="{A288801E-113A-4E26-A64C-90C2D7C708A7}"/>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xmlns="" id="{7C245686-A547-4245-87B9-B7BB58E4A572}"/>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03</a:t>
                </a:r>
              </a:p>
            </p:txBody>
          </p:sp>
        </p:grpSp>
        <p:grpSp>
          <p:nvGrpSpPr>
            <p:cNvPr id="24" name="Group 23">
              <a:extLst>
                <a:ext uri="{FF2B5EF4-FFF2-40B4-BE49-F238E27FC236}">
                  <a16:creationId xmlns:a16="http://schemas.microsoft.com/office/drawing/2014/main" xmlns="" id="{FC374723-FAB7-4263-A709-2890174ACEFA}"/>
                </a:ext>
              </a:extLst>
            </p:cNvPr>
            <p:cNvGrpSpPr/>
            <p:nvPr/>
          </p:nvGrpSpPr>
          <p:grpSpPr>
            <a:xfrm>
              <a:off x="5355771" y="4541502"/>
              <a:ext cx="5548789" cy="771896"/>
              <a:chOff x="5355771" y="1923803"/>
              <a:chExt cx="5548789" cy="771896"/>
            </a:xfrm>
          </p:grpSpPr>
          <p:sp>
            <p:nvSpPr>
              <p:cNvPr id="28" name="Rectangle: Rounded Corners 14">
                <a:extLst>
                  <a:ext uri="{FF2B5EF4-FFF2-40B4-BE49-F238E27FC236}">
                    <a16:creationId xmlns:a16="http://schemas.microsoft.com/office/drawing/2014/main" xmlns="" id="{0F60485F-F62E-4AB5-801B-FABC768C915C}"/>
                  </a:ext>
                </a:extLst>
              </p:cNvPr>
              <p:cNvSpPr/>
              <p:nvPr/>
            </p:nvSpPr>
            <p:spPr>
              <a:xfrm>
                <a:off x="5355771" y="1923803"/>
                <a:ext cx="5548789" cy="77189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94E92573-BC53-45FD-A688-C5E8D87EA53B}"/>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04</a:t>
                </a:r>
              </a:p>
            </p:txBody>
          </p:sp>
        </p:grpSp>
        <p:grpSp>
          <p:nvGrpSpPr>
            <p:cNvPr id="25" name="Group 24">
              <a:extLst>
                <a:ext uri="{FF2B5EF4-FFF2-40B4-BE49-F238E27FC236}">
                  <a16:creationId xmlns:a16="http://schemas.microsoft.com/office/drawing/2014/main" xmlns="" id="{C3A6CC4B-AD60-41E9-99DB-335051AC1EE8}"/>
                </a:ext>
              </a:extLst>
            </p:cNvPr>
            <p:cNvGrpSpPr/>
            <p:nvPr/>
          </p:nvGrpSpPr>
          <p:grpSpPr>
            <a:xfrm>
              <a:off x="5355771" y="5532351"/>
              <a:ext cx="5548789" cy="771896"/>
              <a:chOff x="5355771" y="1923803"/>
              <a:chExt cx="5548789" cy="771896"/>
            </a:xfrm>
          </p:grpSpPr>
          <p:sp>
            <p:nvSpPr>
              <p:cNvPr id="26" name="Rectangle: Rounded Corners 17">
                <a:extLst>
                  <a:ext uri="{FF2B5EF4-FFF2-40B4-BE49-F238E27FC236}">
                    <a16:creationId xmlns:a16="http://schemas.microsoft.com/office/drawing/2014/main" xmlns="" id="{C80A9938-A07F-4D93-AFB9-C5BC3BAD48E0}"/>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728FBE04-839C-4AA3-A353-3F6A3A656775}"/>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05</a:t>
                </a:r>
              </a:p>
            </p:txBody>
          </p:sp>
        </p:grpSp>
      </p:grpSp>
      <p:sp>
        <p:nvSpPr>
          <p:cNvPr id="11" name="TextBox 10">
            <a:extLst>
              <a:ext uri="{FF2B5EF4-FFF2-40B4-BE49-F238E27FC236}">
                <a16:creationId xmlns:a16="http://schemas.microsoft.com/office/drawing/2014/main" xmlns="" id="{54AC6DDB-5D1B-473F-81D2-D6B688C317C0}"/>
              </a:ext>
            </a:extLst>
          </p:cNvPr>
          <p:cNvSpPr txBox="1"/>
          <p:nvPr/>
        </p:nvSpPr>
        <p:spPr>
          <a:xfrm>
            <a:off x="4073601" y="2250974"/>
            <a:ext cx="3729023" cy="461665"/>
          </a:xfrm>
          <a:prstGeom prst="rect">
            <a:avLst/>
          </a:prstGeom>
          <a:noFill/>
        </p:spPr>
        <p:txBody>
          <a:bodyPr wrap="square" rtlCol="0">
            <a:spAutoFit/>
          </a:bodyPr>
          <a:lstStyle/>
          <a:p>
            <a:r>
              <a:rPr lang="en-US" sz="2400" dirty="0">
                <a:solidFill>
                  <a:schemeClr val="bg1"/>
                </a:solidFill>
              </a:rPr>
              <a:t>Data Collection</a:t>
            </a:r>
            <a:endParaRPr lang="en-US" sz="2400" dirty="0">
              <a:solidFill>
                <a:schemeClr val="bg1"/>
              </a:solidFill>
              <a:effectLst>
                <a:outerShdw blurRad="38100" dist="38100" dir="2700000" algn="tl">
                  <a:srgbClr val="000000">
                    <a:alpha val="43137"/>
                  </a:srgbClr>
                </a:outerShdw>
              </a:effectLst>
              <a:latin typeface="Georgia Pro Light" panose="02040302050405020303" pitchFamily="18" charset="0"/>
            </a:endParaRPr>
          </a:p>
        </p:txBody>
      </p:sp>
      <p:sp>
        <p:nvSpPr>
          <p:cNvPr id="12" name="TextBox 11">
            <a:extLst>
              <a:ext uri="{FF2B5EF4-FFF2-40B4-BE49-F238E27FC236}">
                <a16:creationId xmlns:a16="http://schemas.microsoft.com/office/drawing/2014/main" xmlns="" id="{08D45691-314F-460F-B27E-01EF7616774B}"/>
              </a:ext>
            </a:extLst>
          </p:cNvPr>
          <p:cNvSpPr txBox="1"/>
          <p:nvPr/>
        </p:nvSpPr>
        <p:spPr>
          <a:xfrm>
            <a:off x="3979009" y="3073117"/>
            <a:ext cx="3729023" cy="461665"/>
          </a:xfrm>
          <a:prstGeom prst="rect">
            <a:avLst/>
          </a:prstGeom>
          <a:noFill/>
        </p:spPr>
        <p:txBody>
          <a:bodyPr wrap="square" rtlCol="0">
            <a:spAutoFit/>
          </a:bodyPr>
          <a:lstStyle/>
          <a:p>
            <a:r>
              <a:rPr lang="en-US" sz="2400" dirty="0">
                <a:solidFill>
                  <a:schemeClr val="bg1"/>
                </a:solidFill>
              </a:rPr>
              <a:t>Data Preprocessing</a:t>
            </a:r>
            <a:endParaRPr lang="en-US" sz="2400" dirty="0">
              <a:solidFill>
                <a:schemeClr val="bg1"/>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xmlns="" id="{05F9A03F-D25A-4E53-A35F-7D7153A88477}"/>
              </a:ext>
            </a:extLst>
          </p:cNvPr>
          <p:cNvSpPr txBox="1"/>
          <p:nvPr/>
        </p:nvSpPr>
        <p:spPr>
          <a:xfrm>
            <a:off x="4016512" y="3848251"/>
            <a:ext cx="3729023" cy="461665"/>
          </a:xfrm>
          <a:prstGeom prst="rect">
            <a:avLst/>
          </a:prstGeom>
          <a:noFill/>
        </p:spPr>
        <p:txBody>
          <a:bodyPr wrap="square" rtlCol="0">
            <a:spAutoFit/>
          </a:bodyPr>
          <a:lstStyle/>
          <a:p>
            <a:r>
              <a:rPr lang="en-US" sz="2400" dirty="0">
                <a:solidFill>
                  <a:schemeClr val="bg1"/>
                </a:solidFill>
              </a:rPr>
              <a:t>Features Extraction</a:t>
            </a:r>
            <a:endParaRPr lang="en-US" sz="2400" dirty="0">
              <a:solidFill>
                <a:schemeClr val="bg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xmlns="" id="{8C725D85-6A18-45CE-94F0-01251BC4B782}"/>
              </a:ext>
            </a:extLst>
          </p:cNvPr>
          <p:cNvSpPr txBox="1"/>
          <p:nvPr/>
        </p:nvSpPr>
        <p:spPr>
          <a:xfrm>
            <a:off x="3979008" y="4627613"/>
            <a:ext cx="3729023" cy="461665"/>
          </a:xfrm>
          <a:prstGeom prst="rect">
            <a:avLst/>
          </a:prstGeom>
          <a:noFill/>
        </p:spPr>
        <p:txBody>
          <a:bodyPr wrap="square" rtlCol="0">
            <a:spAutoFit/>
          </a:bodyPr>
          <a:lstStyle/>
          <a:p>
            <a:r>
              <a:rPr lang="en-US" sz="2400" dirty="0">
                <a:solidFill>
                  <a:schemeClr val="bg1"/>
                </a:solidFill>
              </a:rPr>
              <a:t>Model Selection</a:t>
            </a:r>
            <a:endParaRPr lang="en-US" sz="2400" dirty="0">
              <a:solidFill>
                <a:schemeClr val="bg1"/>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xmlns="" id="{AD4F9AAC-59B4-47D1-82FB-A9A3FF72E21C}"/>
              </a:ext>
            </a:extLst>
          </p:cNvPr>
          <p:cNvSpPr txBox="1"/>
          <p:nvPr/>
        </p:nvSpPr>
        <p:spPr>
          <a:xfrm>
            <a:off x="4016512" y="5399865"/>
            <a:ext cx="3729023" cy="461665"/>
          </a:xfrm>
          <a:prstGeom prst="rect">
            <a:avLst/>
          </a:prstGeom>
          <a:noFill/>
        </p:spPr>
        <p:txBody>
          <a:bodyPr wrap="square" rtlCol="0">
            <a:spAutoFit/>
          </a:bodyPr>
          <a:lstStyle/>
          <a:p>
            <a:r>
              <a:rPr lang="en-US" sz="2400" dirty="0">
                <a:solidFill>
                  <a:schemeClr val="bg1"/>
                </a:solidFill>
              </a:rPr>
              <a:t>Evaluation</a:t>
            </a:r>
            <a:endParaRPr lang="en-US" sz="2400" dirty="0">
              <a:solidFill>
                <a:schemeClr val="bg1"/>
              </a:solidFill>
              <a:effectLst>
                <a:outerShdw blurRad="38100" dist="38100" dir="2700000" algn="tl">
                  <a:srgbClr val="000000">
                    <a:alpha val="43137"/>
                  </a:srgbClr>
                </a:outerShdw>
              </a:effectLst>
            </a:endParaRPr>
          </a:p>
        </p:txBody>
      </p:sp>
      <p:cxnSp>
        <p:nvCxnSpPr>
          <p:cNvPr id="20" name="Straight Arrow Connector 19">
            <a:extLst>
              <a:ext uri="{FF2B5EF4-FFF2-40B4-BE49-F238E27FC236}">
                <a16:creationId xmlns:a16="http://schemas.microsoft.com/office/drawing/2014/main" xmlns="" id="{E767D2EF-CD89-469F-8E88-65D96ED9FF47}"/>
              </a:ext>
            </a:extLst>
          </p:cNvPr>
          <p:cNvCxnSpPr/>
          <p:nvPr/>
        </p:nvCxnSpPr>
        <p:spPr>
          <a:xfrm flipV="1">
            <a:off x="2454383" y="4042529"/>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14">
            <a:extLst>
              <a:ext uri="{FF2B5EF4-FFF2-40B4-BE49-F238E27FC236}">
                <a16:creationId xmlns:a16="http://schemas.microsoft.com/office/drawing/2014/main" xmlns="" id="{0F60485F-F62E-4AB5-801B-FABC768C915C}"/>
              </a:ext>
            </a:extLst>
          </p:cNvPr>
          <p:cNvSpPr/>
          <p:nvPr/>
        </p:nvSpPr>
        <p:spPr>
          <a:xfrm>
            <a:off x="3216793" y="6149834"/>
            <a:ext cx="5070614" cy="61903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94E92573-BC53-45FD-A688-C5E8D87EA53B}"/>
              </a:ext>
            </a:extLst>
          </p:cNvPr>
          <p:cNvSpPr/>
          <p:nvPr/>
        </p:nvSpPr>
        <p:spPr>
          <a:xfrm>
            <a:off x="3315110" y="6226022"/>
            <a:ext cx="553450" cy="48570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06</a:t>
            </a:r>
            <a:endParaRPr lang="en-US" sz="1600" b="1" dirty="0">
              <a:solidFill>
                <a:schemeClr val="tx1"/>
              </a:solidFill>
            </a:endParaRPr>
          </a:p>
        </p:txBody>
      </p:sp>
      <p:sp>
        <p:nvSpPr>
          <p:cNvPr id="43" name="TextBox 42">
            <a:extLst>
              <a:ext uri="{FF2B5EF4-FFF2-40B4-BE49-F238E27FC236}">
                <a16:creationId xmlns:a16="http://schemas.microsoft.com/office/drawing/2014/main" xmlns="" id="{AD4F9AAC-59B4-47D1-82FB-A9A3FF72E21C}"/>
              </a:ext>
            </a:extLst>
          </p:cNvPr>
          <p:cNvSpPr txBox="1"/>
          <p:nvPr/>
        </p:nvSpPr>
        <p:spPr>
          <a:xfrm>
            <a:off x="3979008" y="6250060"/>
            <a:ext cx="3729023" cy="461665"/>
          </a:xfrm>
          <a:prstGeom prst="rect">
            <a:avLst/>
          </a:prstGeom>
          <a:noFill/>
        </p:spPr>
        <p:txBody>
          <a:bodyPr wrap="square" rtlCol="0">
            <a:spAutoFit/>
          </a:bodyPr>
          <a:lstStyle/>
          <a:p>
            <a:r>
              <a:rPr lang="en-US" sz="2400" dirty="0">
                <a:solidFill>
                  <a:schemeClr val="bg1"/>
                </a:solidFill>
              </a:rPr>
              <a:t>Iterative Improvement</a:t>
            </a:r>
            <a:endParaRPr lang="en-US" sz="2400" dirty="0">
              <a:solidFill>
                <a:schemeClr val="bg1"/>
              </a:solidFill>
              <a:effectLst>
                <a:outerShdw blurRad="38100" dist="38100" dir="2700000" algn="tl">
                  <a:srgbClr val="000000">
                    <a:alpha val="43137"/>
                  </a:srgbClr>
                </a:outerShdw>
              </a:effectLst>
            </a:endParaRPr>
          </a:p>
        </p:txBody>
      </p:sp>
      <p:cxnSp>
        <p:nvCxnSpPr>
          <p:cNvPr id="44" name="Straight Arrow Connector 43">
            <a:extLst>
              <a:ext uri="{FF2B5EF4-FFF2-40B4-BE49-F238E27FC236}">
                <a16:creationId xmlns:a16="http://schemas.microsoft.com/office/drawing/2014/main" xmlns="" id="{E767D2EF-CD89-469F-8E88-65D96ED9FF47}"/>
              </a:ext>
            </a:extLst>
          </p:cNvPr>
          <p:cNvCxnSpPr/>
          <p:nvPr/>
        </p:nvCxnSpPr>
        <p:spPr>
          <a:xfrm flipV="1">
            <a:off x="2454383" y="4838826"/>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E767D2EF-CD89-469F-8E88-65D96ED9FF47}"/>
              </a:ext>
            </a:extLst>
          </p:cNvPr>
          <p:cNvCxnSpPr/>
          <p:nvPr/>
        </p:nvCxnSpPr>
        <p:spPr>
          <a:xfrm flipV="1">
            <a:off x="2454383" y="5635123"/>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767D2EF-CD89-469F-8E88-65D96ED9FF47}"/>
              </a:ext>
            </a:extLst>
          </p:cNvPr>
          <p:cNvCxnSpPr/>
          <p:nvPr/>
        </p:nvCxnSpPr>
        <p:spPr>
          <a:xfrm flipV="1">
            <a:off x="2454383" y="6431422"/>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E767D2EF-CD89-469F-8E88-65D96ED9FF47}"/>
              </a:ext>
            </a:extLst>
          </p:cNvPr>
          <p:cNvCxnSpPr/>
          <p:nvPr/>
        </p:nvCxnSpPr>
        <p:spPr>
          <a:xfrm flipV="1">
            <a:off x="2454383" y="3246232"/>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767D2EF-CD89-469F-8E88-65D96ED9FF47}"/>
              </a:ext>
            </a:extLst>
          </p:cNvPr>
          <p:cNvCxnSpPr/>
          <p:nvPr/>
        </p:nvCxnSpPr>
        <p:spPr>
          <a:xfrm flipV="1">
            <a:off x="2454383" y="2449935"/>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20301" y="3984666"/>
            <a:ext cx="4323786" cy="625582"/>
          </a:xfrm>
          <a:prstGeom prst="bentConnector3">
            <a:avLst>
              <a:gd name="adj1" fmla="val 733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404" y="3142798"/>
            <a:ext cx="3518143" cy="2772507"/>
          </a:xfrm>
          <a:prstGeom prst="rect">
            <a:avLst/>
          </a:prstGeom>
        </p:spPr>
      </p:pic>
    </p:spTree>
    <p:extLst>
      <p:ext uri="{BB962C8B-B14F-4D97-AF65-F5344CB8AC3E}">
        <p14:creationId xmlns:p14="http://schemas.microsoft.com/office/powerpoint/2010/main" val="384796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1.Data </a:t>
            </a:r>
            <a:r>
              <a:rPr lang="en-US" sz="2400" b="1" dirty="0" smtClean="0"/>
              <a:t>Collection</a:t>
            </a:r>
            <a:endParaRPr lang="en-IN" sz="2400" b="1"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1037714"/>
            <a:ext cx="843033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We will need a dataset containing labeled examples of spam and </a:t>
            </a:r>
            <a:r>
              <a:rPr lang="en-US" dirty="0" smtClean="0"/>
              <a:t>non spam </a:t>
            </a:r>
            <a:r>
              <a:rPr lang="en-US" dirty="0"/>
              <a:t>messages. We can use a kaggle dataset for this purpose.</a:t>
            </a:r>
            <a:endParaRPr lang="en-IN" dirty="0"/>
          </a:p>
          <a:p>
            <a:r>
              <a:rPr lang="en-US" dirty="0"/>
              <a:t>Dataset Link:</a:t>
            </a:r>
            <a:endParaRPr lang="en-IN" dirty="0"/>
          </a:p>
          <a:p>
            <a:r>
              <a:rPr lang="en-US" u="sng" dirty="0">
                <a:hlinkClick r:id="rId2"/>
              </a:rPr>
              <a:t>https://www.kaggle.com/datasets/uciml/sms-spam-collection-dataset</a:t>
            </a:r>
            <a:endParaRPr lang="en-IN" dirty="0"/>
          </a:p>
          <a:p>
            <a:pPr marL="285750" indent="-285750">
              <a:buFont typeface="Wingdings" panose="05000000000000000000" pitchFamily="2" charset="2"/>
              <a:buChar char="Ø"/>
            </a:pPr>
            <a:r>
              <a:rPr lang="en-US" dirty="0"/>
              <a:t>   </a:t>
            </a:r>
            <a:r>
              <a:rPr lang="en-US" dirty="0" smtClean="0"/>
              <a:t>  A Snapshot of the data is presented in the fig.       </a:t>
            </a:r>
            <a:endParaRPr lang="en-IN" dirty="0"/>
          </a:p>
        </p:txBody>
      </p:sp>
      <p:sp>
        <p:nvSpPr>
          <p:cNvPr id="4" name="Rectangle 3"/>
          <p:cNvSpPr/>
          <p:nvPr/>
        </p:nvSpPr>
        <p:spPr>
          <a:xfrm>
            <a:off x="1399470" y="6129424"/>
            <a:ext cx="5550174" cy="369332"/>
          </a:xfrm>
          <a:prstGeom prst="rect">
            <a:avLst/>
          </a:prstGeom>
        </p:spPr>
        <p:txBody>
          <a:bodyPr wrap="none">
            <a:spAutoFit/>
          </a:bodyPr>
          <a:lstStyle/>
          <a:p>
            <a:pPr marL="285750" indent="-285750">
              <a:buFont typeface="Wingdings" panose="05000000000000000000" pitchFamily="2" charset="2"/>
              <a:buChar char="Ø"/>
            </a:pPr>
            <a:r>
              <a:rPr lang="en-US" dirty="0"/>
              <a:t>The dataset consists of both spam and ham messages.</a:t>
            </a:r>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8082" y="2515042"/>
            <a:ext cx="2036605" cy="3452648"/>
          </a:xfrm>
          <a:prstGeom prst="rect">
            <a:avLst/>
          </a:prstGeom>
        </p:spPr>
      </p:pic>
    </p:spTree>
    <p:extLst>
      <p:ext uri="{BB962C8B-B14F-4D97-AF65-F5344CB8AC3E}">
        <p14:creationId xmlns:p14="http://schemas.microsoft.com/office/powerpoint/2010/main" val="4177994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1.Data </a:t>
            </a:r>
            <a:r>
              <a:rPr lang="en-US" sz="2400" b="1" dirty="0" smtClean="0"/>
              <a:t>Collection</a:t>
            </a:r>
            <a:endParaRPr lang="en-IN" sz="2400" b="1"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1014066"/>
            <a:ext cx="8430330" cy="4108817"/>
          </a:xfrm>
          <a:prstGeom prst="rect">
            <a:avLst/>
          </a:prstGeom>
          <a:noFill/>
        </p:spPr>
        <p:txBody>
          <a:bodyPr wrap="square" rtlCol="0">
            <a:spAutoFit/>
          </a:bodyPr>
          <a:lstStyle/>
          <a:p>
            <a:r>
              <a:rPr lang="en-IN" b="1" dirty="0" smtClean="0"/>
              <a:t>Tools/Modules</a:t>
            </a:r>
            <a:r>
              <a:rPr lang="en-IN" b="1" dirty="0"/>
              <a:t>: </a:t>
            </a:r>
            <a:endParaRPr lang="en-IN" b="1" dirty="0" smtClean="0"/>
          </a:p>
          <a:p>
            <a:pPr>
              <a:lnSpc>
                <a:spcPct val="150000"/>
              </a:lnSpc>
            </a:pPr>
            <a:r>
              <a:rPr lang="en-IN" dirty="0" smtClean="0"/>
              <a:t>python</a:t>
            </a:r>
            <a:r>
              <a:rPr lang="en-IN" dirty="0"/>
              <a:t>, </a:t>
            </a:r>
            <a:r>
              <a:rPr lang="en-IN" dirty="0" smtClean="0"/>
              <a:t>Naive </a:t>
            </a:r>
            <a:r>
              <a:rPr lang="en-IN" dirty="0"/>
              <a:t>Bayes classifier, NLTK and </a:t>
            </a:r>
            <a:r>
              <a:rPr lang="en-IN" dirty="0" err="1"/>
              <a:t>Scikit</a:t>
            </a:r>
            <a:r>
              <a:rPr lang="en-IN" dirty="0"/>
              <a:t>-Learn will be used for </a:t>
            </a:r>
            <a:r>
              <a:rPr lang="en-IN" dirty="0"/>
              <a:t>t</a:t>
            </a:r>
            <a:r>
              <a:rPr lang="en-IN" dirty="0" smtClean="0"/>
              <a:t>o </a:t>
            </a:r>
            <a:r>
              <a:rPr lang="en-IN" dirty="0"/>
              <a:t>build a spam classifier, you can use popular machine learning libraries and frameworks such as:</a:t>
            </a:r>
          </a:p>
          <a:p>
            <a:pPr marL="342900" indent="-342900">
              <a:buAutoNum type="arabicPeriod"/>
            </a:pPr>
            <a:r>
              <a:rPr lang="en-IN" b="1" dirty="0" smtClean="0"/>
              <a:t>Python</a:t>
            </a:r>
            <a:r>
              <a:rPr lang="en-IN" b="1" dirty="0"/>
              <a:t>: </a:t>
            </a:r>
            <a:endParaRPr lang="en-IN" b="1" dirty="0" smtClean="0"/>
          </a:p>
          <a:p>
            <a:pPr>
              <a:lnSpc>
                <a:spcPct val="150000"/>
              </a:lnSpc>
            </a:pPr>
            <a:r>
              <a:rPr lang="en-IN" dirty="0" smtClean="0"/>
              <a:t>      You </a:t>
            </a:r>
            <a:r>
              <a:rPr lang="en-IN" dirty="0"/>
              <a:t>can use libraries like </a:t>
            </a:r>
            <a:r>
              <a:rPr lang="en-IN" dirty="0" err="1" smtClean="0"/>
              <a:t>scikit</a:t>
            </a:r>
            <a:r>
              <a:rPr lang="en-IN" dirty="0" smtClean="0"/>
              <a:t> - learn</a:t>
            </a:r>
            <a:r>
              <a:rPr lang="en-IN" dirty="0"/>
              <a:t>, NLTK (Natural Language Toolkit), and Tensor Flow to implement machine learning algorithms and process text data.</a:t>
            </a:r>
          </a:p>
          <a:p>
            <a:endParaRPr lang="en-IN" dirty="0" smtClean="0"/>
          </a:p>
          <a:p>
            <a:r>
              <a:rPr lang="en-IN" b="1" dirty="0" smtClean="0"/>
              <a:t>2</a:t>
            </a:r>
            <a:r>
              <a:rPr lang="en-IN" b="1" dirty="0"/>
              <a:t>. </a:t>
            </a:r>
            <a:r>
              <a:rPr lang="en-IN" b="1" dirty="0" smtClean="0"/>
              <a:t> Naive </a:t>
            </a:r>
            <a:r>
              <a:rPr lang="en-IN" b="1" dirty="0"/>
              <a:t>Bayes Classifier: </a:t>
            </a:r>
            <a:endParaRPr lang="en-IN" b="1" dirty="0" smtClean="0"/>
          </a:p>
          <a:p>
            <a:pPr>
              <a:lnSpc>
                <a:spcPct val="150000"/>
              </a:lnSpc>
            </a:pPr>
            <a:r>
              <a:rPr lang="en-IN" dirty="0" smtClean="0"/>
              <a:t>     Naive </a:t>
            </a:r>
            <a:r>
              <a:rPr lang="en-IN" dirty="0"/>
              <a:t>Bayes is a commonly used algorithm for spam classification. It calculates the probability of an email being spam or legitimate based on the occurrence of certain words or </a:t>
            </a:r>
            <a:r>
              <a:rPr lang="en-IN" dirty="0" smtClean="0"/>
              <a:t>feature. Data pre-processing </a:t>
            </a:r>
            <a:r>
              <a:rPr lang="en-IN" dirty="0"/>
              <a:t>and initial analysis.</a:t>
            </a:r>
          </a:p>
        </p:txBody>
      </p:sp>
    </p:spTree>
    <p:extLst>
      <p:ext uri="{BB962C8B-B14F-4D97-AF65-F5344CB8AC3E}">
        <p14:creationId xmlns:p14="http://schemas.microsoft.com/office/powerpoint/2010/main" val="2108515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44546A"/>
      </a:dk2>
      <a:lt2>
        <a:srgbClr val="01AEF2"/>
      </a:lt2>
      <a:accent1>
        <a:srgbClr val="20B8EF"/>
      </a:accent1>
      <a:accent2>
        <a:srgbClr val="33C1FF"/>
      </a:accent2>
      <a:accent3>
        <a:srgbClr val="65E9FE"/>
      </a:accent3>
      <a:accent4>
        <a:srgbClr val="29C6F9"/>
      </a:accent4>
      <a:accent5>
        <a:srgbClr val="54D2FB"/>
      </a:accent5>
      <a:accent6>
        <a:srgbClr val="00B0F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1351</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Georgia</vt:lpstr>
      <vt:lpstr>Georgia Pro Cond</vt:lpstr>
      <vt:lpstr>Georgia Pro Light</vt:lpstr>
      <vt:lpstr>Lexend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THAMIZ</cp:lastModifiedBy>
  <cp:revision>72</cp:revision>
  <dcterms:created xsi:type="dcterms:W3CDTF">2019-12-19T11:18:30Z</dcterms:created>
  <dcterms:modified xsi:type="dcterms:W3CDTF">2023-09-29T19:23:01Z</dcterms:modified>
</cp:coreProperties>
</file>