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300" r:id="rId5"/>
    <p:sldId id="301" r:id="rId6"/>
    <p:sldId id="302" r:id="rId7"/>
    <p:sldId id="303" r:id="rId8"/>
    <p:sldId id="306" r:id="rId9"/>
    <p:sldId id="305" r:id="rId10"/>
    <p:sldId id="308" r:id="rId11"/>
    <p:sldId id="309" r:id="rId12"/>
    <p:sldId id="310" r:id="rId13"/>
    <p:sldId id="311" r:id="rId14"/>
    <p:sldId id="312" r:id="rId15"/>
    <p:sldId id="314" r:id="rId16"/>
    <p:sldId id="315" r:id="rId17"/>
    <p:sldId id="316" r:id="rId18"/>
    <p:sldId id="317" r:id="rId19"/>
    <p:sldId id="328" r:id="rId20"/>
    <p:sldId id="319" r:id="rId21"/>
    <p:sldId id="320" r:id="rId22"/>
    <p:sldId id="321" r:id="rId23"/>
    <p:sldId id="322" r:id="rId24"/>
    <p:sldId id="323" r:id="rId25"/>
    <p:sldId id="324" r:id="rId26"/>
    <p:sldId id="325" r:id="rId27"/>
    <p:sldId id="326" r:id="rId28"/>
    <p:sldId id="327" r:id="rId29"/>
    <p:sldId id="329" r:id="rId30"/>
    <p:sldId id="330" r:id="rId31"/>
    <p:sldId id="331" r:id="rId32"/>
    <p:sldId id="332" r:id="rId33"/>
    <p:sldId id="334" r:id="rId34"/>
    <p:sldId id="336" r:id="rId35"/>
    <p:sldId id="288" r:id="rId36"/>
    <p:sldId id="337" r:id="rId37"/>
    <p:sldId id="29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AEF2"/>
    <a:srgbClr val="01A8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97" d="100"/>
          <a:sy n="97" d="100"/>
        </p:scale>
        <p:origin x="96" y="1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8A1E67-BA61-47E3-94ED-823397C817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F6C31C0B-6442-4301-8F01-B4429B801F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2FC7593B-3022-46D5-AF58-13E488E3033B}"/>
              </a:ext>
            </a:extLst>
          </p:cNvPr>
          <p:cNvSpPr>
            <a:spLocks noGrp="1"/>
          </p:cNvSpPr>
          <p:nvPr>
            <p:ph type="dt" sz="half" idx="10"/>
          </p:nvPr>
        </p:nvSpPr>
        <p:spPr/>
        <p:txBody>
          <a:bodyPr/>
          <a:lstStyle/>
          <a:p>
            <a:fld id="{1106F901-69F0-4DAF-94E8-1573A571C4D8}" type="datetimeFigureOut">
              <a:rPr lang="en-US" smtClean="0"/>
              <a:t>11/1/2023</a:t>
            </a:fld>
            <a:endParaRPr lang="en-US"/>
          </a:p>
        </p:txBody>
      </p:sp>
      <p:sp>
        <p:nvSpPr>
          <p:cNvPr id="5" name="Footer Placeholder 4">
            <a:extLst>
              <a:ext uri="{FF2B5EF4-FFF2-40B4-BE49-F238E27FC236}">
                <a16:creationId xmlns:a16="http://schemas.microsoft.com/office/drawing/2014/main" xmlns="" id="{FAC4B5DB-1055-4727-AC6F-6D915B0F7B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72AAFFB-33D2-4BCB-9CC0-8EAE52B696A6}"/>
              </a:ext>
            </a:extLst>
          </p:cNvPr>
          <p:cNvSpPr>
            <a:spLocks noGrp="1"/>
          </p:cNvSpPr>
          <p:nvPr>
            <p:ph type="sldNum" sz="quarter" idx="12"/>
          </p:nvPr>
        </p:nvSpPr>
        <p:spPr/>
        <p:txBody>
          <a:bodyPr/>
          <a:lstStyle/>
          <a:p>
            <a:fld id="{18D1A5E7-DDEA-4157-82C1-790259E077EC}" type="slidenum">
              <a:rPr lang="en-US" smtClean="0"/>
              <a:t>‹#›</a:t>
            </a:fld>
            <a:endParaRPr lang="en-US"/>
          </a:p>
        </p:txBody>
      </p:sp>
    </p:spTree>
    <p:extLst>
      <p:ext uri="{BB962C8B-B14F-4D97-AF65-F5344CB8AC3E}">
        <p14:creationId xmlns:p14="http://schemas.microsoft.com/office/powerpoint/2010/main" val="406063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BCFFF3-94BA-402D-B859-FF6EA32EF1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6D3125BD-A85E-489E-BCB3-C908D9291C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C148AA3-B77B-4F19-AD1A-F7F9D0215698}"/>
              </a:ext>
            </a:extLst>
          </p:cNvPr>
          <p:cNvSpPr>
            <a:spLocks noGrp="1"/>
          </p:cNvSpPr>
          <p:nvPr>
            <p:ph type="dt" sz="half" idx="10"/>
          </p:nvPr>
        </p:nvSpPr>
        <p:spPr/>
        <p:txBody>
          <a:bodyPr/>
          <a:lstStyle/>
          <a:p>
            <a:fld id="{1106F901-69F0-4DAF-94E8-1573A571C4D8}" type="datetimeFigureOut">
              <a:rPr lang="en-US" smtClean="0"/>
              <a:t>11/1/2023</a:t>
            </a:fld>
            <a:endParaRPr lang="en-US"/>
          </a:p>
        </p:txBody>
      </p:sp>
      <p:sp>
        <p:nvSpPr>
          <p:cNvPr id="5" name="Footer Placeholder 4">
            <a:extLst>
              <a:ext uri="{FF2B5EF4-FFF2-40B4-BE49-F238E27FC236}">
                <a16:creationId xmlns:a16="http://schemas.microsoft.com/office/drawing/2014/main" xmlns="" id="{C627F65F-A391-464F-B7F9-47CEEBE855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12AD764-1223-4D71-99FF-AA02CAA169AB}"/>
              </a:ext>
            </a:extLst>
          </p:cNvPr>
          <p:cNvSpPr>
            <a:spLocks noGrp="1"/>
          </p:cNvSpPr>
          <p:nvPr>
            <p:ph type="sldNum" sz="quarter" idx="12"/>
          </p:nvPr>
        </p:nvSpPr>
        <p:spPr/>
        <p:txBody>
          <a:bodyPr/>
          <a:lstStyle/>
          <a:p>
            <a:fld id="{18D1A5E7-DDEA-4157-82C1-790259E077EC}" type="slidenum">
              <a:rPr lang="en-US" smtClean="0"/>
              <a:t>‹#›</a:t>
            </a:fld>
            <a:endParaRPr lang="en-US"/>
          </a:p>
        </p:txBody>
      </p:sp>
    </p:spTree>
    <p:extLst>
      <p:ext uri="{BB962C8B-B14F-4D97-AF65-F5344CB8AC3E}">
        <p14:creationId xmlns:p14="http://schemas.microsoft.com/office/powerpoint/2010/main" val="4237479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4C20C84-A26D-49AF-96F7-A7D0574E73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3509732-89AD-4B22-9F78-1909D20B60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D272C7A-EC31-404C-803A-F329AAAA1635}"/>
              </a:ext>
            </a:extLst>
          </p:cNvPr>
          <p:cNvSpPr>
            <a:spLocks noGrp="1"/>
          </p:cNvSpPr>
          <p:nvPr>
            <p:ph type="dt" sz="half" idx="10"/>
          </p:nvPr>
        </p:nvSpPr>
        <p:spPr/>
        <p:txBody>
          <a:bodyPr/>
          <a:lstStyle/>
          <a:p>
            <a:fld id="{1106F901-69F0-4DAF-94E8-1573A571C4D8}" type="datetimeFigureOut">
              <a:rPr lang="en-US" smtClean="0"/>
              <a:t>11/1/2023</a:t>
            </a:fld>
            <a:endParaRPr lang="en-US"/>
          </a:p>
        </p:txBody>
      </p:sp>
      <p:sp>
        <p:nvSpPr>
          <p:cNvPr id="5" name="Footer Placeholder 4">
            <a:extLst>
              <a:ext uri="{FF2B5EF4-FFF2-40B4-BE49-F238E27FC236}">
                <a16:creationId xmlns:a16="http://schemas.microsoft.com/office/drawing/2014/main" xmlns="" id="{25C35466-D8D0-4D78-B517-3D7AB23D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D0A6B5A-52BD-4075-8743-16C63554DDF7}"/>
              </a:ext>
            </a:extLst>
          </p:cNvPr>
          <p:cNvSpPr>
            <a:spLocks noGrp="1"/>
          </p:cNvSpPr>
          <p:nvPr>
            <p:ph type="sldNum" sz="quarter" idx="12"/>
          </p:nvPr>
        </p:nvSpPr>
        <p:spPr/>
        <p:txBody>
          <a:bodyPr/>
          <a:lstStyle/>
          <a:p>
            <a:fld id="{18D1A5E7-DDEA-4157-82C1-790259E077EC}" type="slidenum">
              <a:rPr lang="en-US" smtClean="0"/>
              <a:t>‹#›</a:t>
            </a:fld>
            <a:endParaRPr lang="en-US"/>
          </a:p>
        </p:txBody>
      </p:sp>
    </p:spTree>
    <p:extLst>
      <p:ext uri="{BB962C8B-B14F-4D97-AF65-F5344CB8AC3E}">
        <p14:creationId xmlns:p14="http://schemas.microsoft.com/office/powerpoint/2010/main" val="2069637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6BFF4B-3E39-42E6-988C-BAF41D2464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A007E13-1019-4306-B6A9-582D6DF2A7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2A195CB-4625-4E95-A2B0-03CED2D3110F}"/>
              </a:ext>
            </a:extLst>
          </p:cNvPr>
          <p:cNvSpPr>
            <a:spLocks noGrp="1"/>
          </p:cNvSpPr>
          <p:nvPr>
            <p:ph type="dt" sz="half" idx="10"/>
          </p:nvPr>
        </p:nvSpPr>
        <p:spPr/>
        <p:txBody>
          <a:bodyPr/>
          <a:lstStyle/>
          <a:p>
            <a:fld id="{1106F901-69F0-4DAF-94E8-1573A571C4D8}" type="datetimeFigureOut">
              <a:rPr lang="en-US" smtClean="0"/>
              <a:t>11/1/2023</a:t>
            </a:fld>
            <a:endParaRPr lang="en-US"/>
          </a:p>
        </p:txBody>
      </p:sp>
      <p:sp>
        <p:nvSpPr>
          <p:cNvPr id="5" name="Footer Placeholder 4">
            <a:extLst>
              <a:ext uri="{FF2B5EF4-FFF2-40B4-BE49-F238E27FC236}">
                <a16:creationId xmlns:a16="http://schemas.microsoft.com/office/drawing/2014/main" xmlns="" id="{BA062105-8346-41AC-9EB5-24F83C4843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865473D-427A-4F6D-9AE5-096AE4E2837A}"/>
              </a:ext>
            </a:extLst>
          </p:cNvPr>
          <p:cNvSpPr>
            <a:spLocks noGrp="1"/>
          </p:cNvSpPr>
          <p:nvPr>
            <p:ph type="sldNum" sz="quarter" idx="12"/>
          </p:nvPr>
        </p:nvSpPr>
        <p:spPr/>
        <p:txBody>
          <a:bodyPr/>
          <a:lstStyle/>
          <a:p>
            <a:fld id="{18D1A5E7-DDEA-4157-82C1-790259E077EC}" type="slidenum">
              <a:rPr lang="en-US" smtClean="0"/>
              <a:t>‹#›</a:t>
            </a:fld>
            <a:endParaRPr lang="en-US"/>
          </a:p>
        </p:txBody>
      </p:sp>
    </p:spTree>
    <p:extLst>
      <p:ext uri="{BB962C8B-B14F-4D97-AF65-F5344CB8AC3E}">
        <p14:creationId xmlns:p14="http://schemas.microsoft.com/office/powerpoint/2010/main" val="34549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8A817B-FBDC-45C5-B585-6A3C481346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5EC21DF8-8DCF-4A50-B447-7C73FB5CCD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D041A9A3-877B-4189-914A-64363DBDA353}"/>
              </a:ext>
            </a:extLst>
          </p:cNvPr>
          <p:cNvSpPr>
            <a:spLocks noGrp="1"/>
          </p:cNvSpPr>
          <p:nvPr>
            <p:ph type="dt" sz="half" idx="10"/>
          </p:nvPr>
        </p:nvSpPr>
        <p:spPr/>
        <p:txBody>
          <a:bodyPr/>
          <a:lstStyle/>
          <a:p>
            <a:fld id="{1106F901-69F0-4DAF-94E8-1573A571C4D8}" type="datetimeFigureOut">
              <a:rPr lang="en-US" smtClean="0"/>
              <a:t>11/1/2023</a:t>
            </a:fld>
            <a:endParaRPr lang="en-US"/>
          </a:p>
        </p:txBody>
      </p:sp>
      <p:sp>
        <p:nvSpPr>
          <p:cNvPr id="5" name="Footer Placeholder 4">
            <a:extLst>
              <a:ext uri="{FF2B5EF4-FFF2-40B4-BE49-F238E27FC236}">
                <a16:creationId xmlns:a16="http://schemas.microsoft.com/office/drawing/2014/main" xmlns="" id="{1D6850A8-146C-4E9B-9226-2773BF94E8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BA4AE71-1852-4995-A3E0-742977C3A0AF}"/>
              </a:ext>
            </a:extLst>
          </p:cNvPr>
          <p:cNvSpPr>
            <a:spLocks noGrp="1"/>
          </p:cNvSpPr>
          <p:nvPr>
            <p:ph type="sldNum" sz="quarter" idx="12"/>
          </p:nvPr>
        </p:nvSpPr>
        <p:spPr/>
        <p:txBody>
          <a:bodyPr/>
          <a:lstStyle/>
          <a:p>
            <a:fld id="{18D1A5E7-DDEA-4157-82C1-790259E077EC}" type="slidenum">
              <a:rPr lang="en-US" smtClean="0"/>
              <a:t>‹#›</a:t>
            </a:fld>
            <a:endParaRPr lang="en-US"/>
          </a:p>
        </p:txBody>
      </p:sp>
    </p:spTree>
    <p:extLst>
      <p:ext uri="{BB962C8B-B14F-4D97-AF65-F5344CB8AC3E}">
        <p14:creationId xmlns:p14="http://schemas.microsoft.com/office/powerpoint/2010/main" val="669705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BD5DC7-79AA-426D-86C3-716D34FC77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1C49DED-5974-498E-BCEB-A6E074CC5E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5BE4B50E-B184-49EF-BBD5-C182377618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35206F0F-EBA4-41B7-B014-CEC45A9C6CFB}"/>
              </a:ext>
            </a:extLst>
          </p:cNvPr>
          <p:cNvSpPr>
            <a:spLocks noGrp="1"/>
          </p:cNvSpPr>
          <p:nvPr>
            <p:ph type="dt" sz="half" idx="10"/>
          </p:nvPr>
        </p:nvSpPr>
        <p:spPr/>
        <p:txBody>
          <a:bodyPr/>
          <a:lstStyle/>
          <a:p>
            <a:fld id="{1106F901-69F0-4DAF-94E8-1573A571C4D8}" type="datetimeFigureOut">
              <a:rPr lang="en-US" smtClean="0"/>
              <a:t>11/1/2023</a:t>
            </a:fld>
            <a:endParaRPr lang="en-US"/>
          </a:p>
        </p:txBody>
      </p:sp>
      <p:sp>
        <p:nvSpPr>
          <p:cNvPr id="6" name="Footer Placeholder 5">
            <a:extLst>
              <a:ext uri="{FF2B5EF4-FFF2-40B4-BE49-F238E27FC236}">
                <a16:creationId xmlns:a16="http://schemas.microsoft.com/office/drawing/2014/main" xmlns="" id="{8990735A-6C3C-459B-A0C2-96EF447DEF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0386516-490E-4CF3-97E0-0BB2F4AB78C8}"/>
              </a:ext>
            </a:extLst>
          </p:cNvPr>
          <p:cNvSpPr>
            <a:spLocks noGrp="1"/>
          </p:cNvSpPr>
          <p:nvPr>
            <p:ph type="sldNum" sz="quarter" idx="12"/>
          </p:nvPr>
        </p:nvSpPr>
        <p:spPr/>
        <p:txBody>
          <a:bodyPr/>
          <a:lstStyle/>
          <a:p>
            <a:fld id="{18D1A5E7-DDEA-4157-82C1-790259E077EC}" type="slidenum">
              <a:rPr lang="en-US" smtClean="0"/>
              <a:t>‹#›</a:t>
            </a:fld>
            <a:endParaRPr lang="en-US"/>
          </a:p>
        </p:txBody>
      </p:sp>
    </p:spTree>
    <p:extLst>
      <p:ext uri="{BB962C8B-B14F-4D97-AF65-F5344CB8AC3E}">
        <p14:creationId xmlns:p14="http://schemas.microsoft.com/office/powerpoint/2010/main" val="2601716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C84089-8269-4CB9-9EDC-55EA53F383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15AB81E2-E540-42C8-BA52-343519F600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549D6AF-5C2B-48D2-AF27-3463EAB6E9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28EED9F8-BA5A-4045-AF0E-EA1F74D12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449E3EA-5814-40FF-B6AD-0B05F8C655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1AA958BD-9009-4EB5-9E59-A06F3B33D157}"/>
              </a:ext>
            </a:extLst>
          </p:cNvPr>
          <p:cNvSpPr>
            <a:spLocks noGrp="1"/>
          </p:cNvSpPr>
          <p:nvPr>
            <p:ph type="dt" sz="half" idx="10"/>
          </p:nvPr>
        </p:nvSpPr>
        <p:spPr/>
        <p:txBody>
          <a:bodyPr/>
          <a:lstStyle/>
          <a:p>
            <a:fld id="{1106F901-69F0-4DAF-94E8-1573A571C4D8}" type="datetimeFigureOut">
              <a:rPr lang="en-US" smtClean="0"/>
              <a:t>11/1/2023</a:t>
            </a:fld>
            <a:endParaRPr lang="en-US"/>
          </a:p>
        </p:txBody>
      </p:sp>
      <p:sp>
        <p:nvSpPr>
          <p:cNvPr id="8" name="Footer Placeholder 7">
            <a:extLst>
              <a:ext uri="{FF2B5EF4-FFF2-40B4-BE49-F238E27FC236}">
                <a16:creationId xmlns:a16="http://schemas.microsoft.com/office/drawing/2014/main" xmlns="" id="{545D6737-D0C0-42EC-97F0-404868803B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CC137339-A87F-49CC-99F2-4149AB1A4081}"/>
              </a:ext>
            </a:extLst>
          </p:cNvPr>
          <p:cNvSpPr>
            <a:spLocks noGrp="1"/>
          </p:cNvSpPr>
          <p:nvPr>
            <p:ph type="sldNum" sz="quarter" idx="12"/>
          </p:nvPr>
        </p:nvSpPr>
        <p:spPr/>
        <p:txBody>
          <a:bodyPr/>
          <a:lstStyle/>
          <a:p>
            <a:fld id="{18D1A5E7-DDEA-4157-82C1-790259E077EC}" type="slidenum">
              <a:rPr lang="en-US" smtClean="0"/>
              <a:t>‹#›</a:t>
            </a:fld>
            <a:endParaRPr lang="en-US"/>
          </a:p>
        </p:txBody>
      </p:sp>
    </p:spTree>
    <p:extLst>
      <p:ext uri="{BB962C8B-B14F-4D97-AF65-F5344CB8AC3E}">
        <p14:creationId xmlns:p14="http://schemas.microsoft.com/office/powerpoint/2010/main" val="142237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2A8902-FFD1-440B-A24D-A5AC1D41FE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16414C91-81F8-4463-972C-42B857B0094D}"/>
              </a:ext>
            </a:extLst>
          </p:cNvPr>
          <p:cNvSpPr>
            <a:spLocks noGrp="1"/>
          </p:cNvSpPr>
          <p:nvPr>
            <p:ph type="dt" sz="half" idx="10"/>
          </p:nvPr>
        </p:nvSpPr>
        <p:spPr/>
        <p:txBody>
          <a:bodyPr/>
          <a:lstStyle/>
          <a:p>
            <a:fld id="{1106F901-69F0-4DAF-94E8-1573A571C4D8}" type="datetimeFigureOut">
              <a:rPr lang="en-US" smtClean="0"/>
              <a:t>11/1/2023</a:t>
            </a:fld>
            <a:endParaRPr lang="en-US"/>
          </a:p>
        </p:txBody>
      </p:sp>
      <p:sp>
        <p:nvSpPr>
          <p:cNvPr id="4" name="Footer Placeholder 3">
            <a:extLst>
              <a:ext uri="{FF2B5EF4-FFF2-40B4-BE49-F238E27FC236}">
                <a16:creationId xmlns:a16="http://schemas.microsoft.com/office/drawing/2014/main" xmlns="" id="{34872F8B-4ABB-422C-A6D2-15B73064EA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C8BF2B5-CD6C-4CA4-BEFB-BF9846446507}"/>
              </a:ext>
            </a:extLst>
          </p:cNvPr>
          <p:cNvSpPr>
            <a:spLocks noGrp="1"/>
          </p:cNvSpPr>
          <p:nvPr>
            <p:ph type="sldNum" sz="quarter" idx="12"/>
          </p:nvPr>
        </p:nvSpPr>
        <p:spPr/>
        <p:txBody>
          <a:bodyPr/>
          <a:lstStyle/>
          <a:p>
            <a:fld id="{18D1A5E7-DDEA-4157-82C1-790259E077EC}" type="slidenum">
              <a:rPr lang="en-US" smtClean="0"/>
              <a:t>‹#›</a:t>
            </a:fld>
            <a:endParaRPr lang="en-US"/>
          </a:p>
        </p:txBody>
      </p:sp>
    </p:spTree>
    <p:extLst>
      <p:ext uri="{BB962C8B-B14F-4D97-AF65-F5344CB8AC3E}">
        <p14:creationId xmlns:p14="http://schemas.microsoft.com/office/powerpoint/2010/main" val="42701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3D05896-DDDB-492F-965C-014998D42F72}"/>
              </a:ext>
            </a:extLst>
          </p:cNvPr>
          <p:cNvSpPr>
            <a:spLocks noGrp="1"/>
          </p:cNvSpPr>
          <p:nvPr>
            <p:ph type="dt" sz="half" idx="10"/>
          </p:nvPr>
        </p:nvSpPr>
        <p:spPr/>
        <p:txBody>
          <a:bodyPr/>
          <a:lstStyle/>
          <a:p>
            <a:fld id="{1106F901-69F0-4DAF-94E8-1573A571C4D8}" type="datetimeFigureOut">
              <a:rPr lang="en-US" smtClean="0"/>
              <a:t>11/1/2023</a:t>
            </a:fld>
            <a:endParaRPr lang="en-US"/>
          </a:p>
        </p:txBody>
      </p:sp>
      <p:sp>
        <p:nvSpPr>
          <p:cNvPr id="3" name="Footer Placeholder 2">
            <a:extLst>
              <a:ext uri="{FF2B5EF4-FFF2-40B4-BE49-F238E27FC236}">
                <a16:creationId xmlns:a16="http://schemas.microsoft.com/office/drawing/2014/main" xmlns="" id="{BABA6C11-8AB2-49E8-A380-BF605FBE7B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29265679-7AB8-452D-9335-28B47FBBD08C}"/>
              </a:ext>
            </a:extLst>
          </p:cNvPr>
          <p:cNvSpPr>
            <a:spLocks noGrp="1"/>
          </p:cNvSpPr>
          <p:nvPr>
            <p:ph type="sldNum" sz="quarter" idx="12"/>
          </p:nvPr>
        </p:nvSpPr>
        <p:spPr/>
        <p:txBody>
          <a:bodyPr/>
          <a:lstStyle/>
          <a:p>
            <a:fld id="{18D1A5E7-DDEA-4157-82C1-790259E077EC}" type="slidenum">
              <a:rPr lang="en-US" smtClean="0"/>
              <a:t>‹#›</a:t>
            </a:fld>
            <a:endParaRPr lang="en-US"/>
          </a:p>
        </p:txBody>
      </p:sp>
    </p:spTree>
    <p:extLst>
      <p:ext uri="{BB962C8B-B14F-4D97-AF65-F5344CB8AC3E}">
        <p14:creationId xmlns:p14="http://schemas.microsoft.com/office/powerpoint/2010/main" val="300721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9E1939-985F-4EB5-AF51-5482F421F4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D76A82D2-F882-42C4-A66A-23C4066068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F2410EA8-03C2-4143-BADB-EE7CE47F8F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19A47CD-0D4C-4F21-8DF3-C96AB9C24C8C}"/>
              </a:ext>
            </a:extLst>
          </p:cNvPr>
          <p:cNvSpPr>
            <a:spLocks noGrp="1"/>
          </p:cNvSpPr>
          <p:nvPr>
            <p:ph type="dt" sz="half" idx="10"/>
          </p:nvPr>
        </p:nvSpPr>
        <p:spPr/>
        <p:txBody>
          <a:bodyPr/>
          <a:lstStyle/>
          <a:p>
            <a:fld id="{1106F901-69F0-4DAF-94E8-1573A571C4D8}" type="datetimeFigureOut">
              <a:rPr lang="en-US" smtClean="0"/>
              <a:t>11/1/2023</a:t>
            </a:fld>
            <a:endParaRPr lang="en-US"/>
          </a:p>
        </p:txBody>
      </p:sp>
      <p:sp>
        <p:nvSpPr>
          <p:cNvPr id="6" name="Footer Placeholder 5">
            <a:extLst>
              <a:ext uri="{FF2B5EF4-FFF2-40B4-BE49-F238E27FC236}">
                <a16:creationId xmlns:a16="http://schemas.microsoft.com/office/drawing/2014/main" xmlns="" id="{CEC25175-225C-4F84-9E30-915C1D0965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798D029-39EC-45A7-AFE8-3FFCA4CC543C}"/>
              </a:ext>
            </a:extLst>
          </p:cNvPr>
          <p:cNvSpPr>
            <a:spLocks noGrp="1"/>
          </p:cNvSpPr>
          <p:nvPr>
            <p:ph type="sldNum" sz="quarter" idx="12"/>
          </p:nvPr>
        </p:nvSpPr>
        <p:spPr/>
        <p:txBody>
          <a:bodyPr/>
          <a:lstStyle/>
          <a:p>
            <a:fld id="{18D1A5E7-DDEA-4157-82C1-790259E077EC}" type="slidenum">
              <a:rPr lang="en-US" smtClean="0"/>
              <a:t>‹#›</a:t>
            </a:fld>
            <a:endParaRPr lang="en-US"/>
          </a:p>
        </p:txBody>
      </p:sp>
    </p:spTree>
    <p:extLst>
      <p:ext uri="{BB962C8B-B14F-4D97-AF65-F5344CB8AC3E}">
        <p14:creationId xmlns:p14="http://schemas.microsoft.com/office/powerpoint/2010/main" val="351053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DE3E80-6196-45E2-9C4D-ABA4B9C93B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87C347B1-E44B-4283-82B1-D7A4AEAB82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83980789-F9E4-4876-B1A4-D49D850970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3EEFEF7-7281-4D9B-964D-962E04632AD7}"/>
              </a:ext>
            </a:extLst>
          </p:cNvPr>
          <p:cNvSpPr>
            <a:spLocks noGrp="1"/>
          </p:cNvSpPr>
          <p:nvPr>
            <p:ph type="dt" sz="half" idx="10"/>
          </p:nvPr>
        </p:nvSpPr>
        <p:spPr/>
        <p:txBody>
          <a:bodyPr/>
          <a:lstStyle/>
          <a:p>
            <a:fld id="{1106F901-69F0-4DAF-94E8-1573A571C4D8}" type="datetimeFigureOut">
              <a:rPr lang="en-US" smtClean="0"/>
              <a:t>11/1/2023</a:t>
            </a:fld>
            <a:endParaRPr lang="en-US"/>
          </a:p>
        </p:txBody>
      </p:sp>
      <p:sp>
        <p:nvSpPr>
          <p:cNvPr id="6" name="Footer Placeholder 5">
            <a:extLst>
              <a:ext uri="{FF2B5EF4-FFF2-40B4-BE49-F238E27FC236}">
                <a16:creationId xmlns:a16="http://schemas.microsoft.com/office/drawing/2014/main" xmlns="" id="{C29F39C4-19F1-447B-A16C-F4363F824C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72A250C-A7C7-4D6E-ADEB-BFC6D79D7F6D}"/>
              </a:ext>
            </a:extLst>
          </p:cNvPr>
          <p:cNvSpPr>
            <a:spLocks noGrp="1"/>
          </p:cNvSpPr>
          <p:nvPr>
            <p:ph type="sldNum" sz="quarter" idx="12"/>
          </p:nvPr>
        </p:nvSpPr>
        <p:spPr/>
        <p:txBody>
          <a:bodyPr/>
          <a:lstStyle/>
          <a:p>
            <a:fld id="{18D1A5E7-DDEA-4157-82C1-790259E077EC}" type="slidenum">
              <a:rPr lang="en-US" smtClean="0"/>
              <a:t>‹#›</a:t>
            </a:fld>
            <a:endParaRPr lang="en-US"/>
          </a:p>
        </p:txBody>
      </p:sp>
    </p:spTree>
    <p:extLst>
      <p:ext uri="{BB962C8B-B14F-4D97-AF65-F5344CB8AC3E}">
        <p14:creationId xmlns:p14="http://schemas.microsoft.com/office/powerpoint/2010/main" val="3021512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917E2DD-CF3D-42A3-A098-39CBA93F0A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74CBC6AA-2491-41D0-8CEC-EAEB0B37D3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326852C-806B-4737-A089-4E8F2F128E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06F901-69F0-4DAF-94E8-1573A571C4D8}" type="datetimeFigureOut">
              <a:rPr lang="en-US" smtClean="0"/>
              <a:t>11/1/2023</a:t>
            </a:fld>
            <a:endParaRPr lang="en-US"/>
          </a:p>
        </p:txBody>
      </p:sp>
      <p:sp>
        <p:nvSpPr>
          <p:cNvPr id="5" name="Footer Placeholder 4">
            <a:extLst>
              <a:ext uri="{FF2B5EF4-FFF2-40B4-BE49-F238E27FC236}">
                <a16:creationId xmlns:a16="http://schemas.microsoft.com/office/drawing/2014/main" xmlns="" id="{A49D7A6F-3A60-4597-B305-BD4618D97B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D1AFB239-C064-410B-B698-46FC8C7F12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D1A5E7-DDEA-4157-82C1-790259E077EC}" type="slidenum">
              <a:rPr lang="en-US" smtClean="0"/>
              <a:t>‹#›</a:t>
            </a:fld>
            <a:endParaRPr lang="en-US"/>
          </a:p>
        </p:txBody>
      </p:sp>
    </p:spTree>
    <p:extLst>
      <p:ext uri="{BB962C8B-B14F-4D97-AF65-F5344CB8AC3E}">
        <p14:creationId xmlns:p14="http://schemas.microsoft.com/office/powerpoint/2010/main" val="3478566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mailto:tlogapriyaasm@gmail.com"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2"/>
            </a:gs>
            <a:gs pos="100000">
              <a:schemeClr val="accent2">
                <a:lumMod val="50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pic>
        <p:nvPicPr>
          <p:cNvPr id="1028" name="Picture 4" descr="Image result for robot images hd png">
            <a:extLst>
              <a:ext uri="{FF2B5EF4-FFF2-40B4-BE49-F238E27FC236}">
                <a16:creationId xmlns:a16="http://schemas.microsoft.com/office/drawing/2014/main" xmlns="" id="{8D796E13-6EA1-489C-A621-79BFCFF404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9728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xmlns="" id="{F174BD16-129A-4C42-8D9F-BEAB42332A1F}"/>
              </a:ext>
            </a:extLst>
          </p:cNvPr>
          <p:cNvSpPr/>
          <p:nvPr/>
        </p:nvSpPr>
        <p:spPr>
          <a:xfrm>
            <a:off x="6837529" y="-86710"/>
            <a:ext cx="5354471" cy="6858000"/>
          </a:xfrm>
          <a:prstGeom prst="rect">
            <a:avLst/>
          </a:prstGeom>
          <a:gradFill flip="none" rotWithShape="1">
            <a:gsLst>
              <a:gs pos="60000">
                <a:schemeClr val="bg2"/>
              </a:gs>
              <a:gs pos="100000">
                <a:schemeClr val="accent2">
                  <a:lumMod val="50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7051402" y="2475187"/>
            <a:ext cx="4926724" cy="1056289"/>
          </a:xfrm>
          <a:prstGeom prst="round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buClr>
                <a:srgbClr val="000000"/>
              </a:buClr>
              <a:buSzPts val="4100"/>
            </a:pPr>
            <a:r>
              <a:rPr lang="en-US" sz="2800" b="1" dirty="0">
                <a:solidFill>
                  <a:schemeClr val="bg1"/>
                </a:solidFill>
                <a:ea typeface="Lexend"/>
                <a:cs typeface="Lexend"/>
                <a:sym typeface="Lexend"/>
              </a:rPr>
              <a:t>BUILDING A SMARTER AI</a:t>
            </a:r>
            <a:r>
              <a:rPr lang="en-US" sz="2800" dirty="0">
                <a:solidFill>
                  <a:schemeClr val="bg1"/>
                </a:solidFill>
                <a:ea typeface="Lexend"/>
                <a:cs typeface="Lexend"/>
                <a:sym typeface="Lexend"/>
              </a:rPr>
              <a:t>-</a:t>
            </a:r>
            <a:r>
              <a:rPr lang="en-US" sz="2800" b="1" dirty="0">
                <a:solidFill>
                  <a:schemeClr val="bg1"/>
                </a:solidFill>
                <a:ea typeface="Lexend"/>
                <a:cs typeface="Lexend"/>
                <a:sym typeface="Lexend"/>
              </a:rPr>
              <a:t>POWERED SPAM CLASSIFIER </a:t>
            </a:r>
          </a:p>
        </p:txBody>
      </p:sp>
    </p:spTree>
    <p:extLst>
      <p:ext uri="{BB962C8B-B14F-4D97-AF65-F5344CB8AC3E}">
        <p14:creationId xmlns:p14="http://schemas.microsoft.com/office/powerpoint/2010/main" val="27531384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DCCBDD7-4518-44F5-B5FE-4FA3BC382EB1}"/>
              </a:ext>
            </a:extLst>
          </p:cNvPr>
          <p:cNvSpPr/>
          <p:nvPr/>
        </p:nvSpPr>
        <p:spPr>
          <a:xfrm>
            <a:off x="1020168" y="344755"/>
            <a:ext cx="10276249" cy="541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DATA PREPROCESSING</a:t>
            </a:r>
            <a:endParaRPr lang="en-US" sz="2400" dirty="0"/>
          </a:p>
        </p:txBody>
      </p:sp>
      <p:cxnSp>
        <p:nvCxnSpPr>
          <p:cNvPr id="3" name="Straight Connector 2">
            <a:extLst>
              <a:ext uri="{FF2B5EF4-FFF2-40B4-BE49-F238E27FC236}">
                <a16:creationId xmlns="" xmlns:a16="http://schemas.microsoft.com/office/drawing/2014/main" id="{517BC4B0-A4F8-4CBA-91B4-82BBD01280F0}"/>
              </a:ext>
            </a:extLst>
          </p:cNvPr>
          <p:cNvCxnSpPr>
            <a:cxnSpLocks/>
          </p:cNvCxnSpPr>
          <p:nvPr/>
        </p:nvCxnSpPr>
        <p:spPr>
          <a:xfrm>
            <a:off x="1020168" y="433321"/>
            <a:ext cx="0" cy="5956051"/>
          </a:xfrm>
          <a:prstGeom prst="line">
            <a:avLst/>
          </a:prstGeom>
          <a:ln w="25400">
            <a:prstDash val="sysDot"/>
            <a:tailEnd type="oval"/>
          </a:ln>
        </p:spPr>
        <p:style>
          <a:lnRef idx="1">
            <a:schemeClr val="accent1"/>
          </a:lnRef>
          <a:fillRef idx="0">
            <a:schemeClr val="accent1"/>
          </a:fillRef>
          <a:effectRef idx="0">
            <a:schemeClr val="accent1"/>
          </a:effectRef>
          <a:fontRef idx="minor">
            <a:schemeClr val="tx1"/>
          </a:fontRef>
        </p:style>
      </p:cxnSp>
      <p:sp>
        <p:nvSpPr>
          <p:cNvPr id="14" name="Content Placeholder 13"/>
          <p:cNvSpPr>
            <a:spLocks noGrp="1"/>
          </p:cNvSpPr>
          <p:nvPr>
            <p:ph idx="1"/>
          </p:nvPr>
        </p:nvSpPr>
        <p:spPr>
          <a:xfrm>
            <a:off x="1542393" y="1474074"/>
            <a:ext cx="8744607" cy="4231181"/>
          </a:xfrm>
        </p:spPr>
        <p:txBody>
          <a:bodyPr>
            <a:normAutofit fontScale="85000" lnSpcReduction="20000"/>
          </a:bodyPr>
          <a:lstStyle/>
          <a:p>
            <a:pPr marL="0" indent="0">
              <a:buNone/>
            </a:pPr>
            <a:r>
              <a:rPr lang="en-US" sz="2400" b="1" dirty="0"/>
              <a:t>Data </a:t>
            </a:r>
            <a:r>
              <a:rPr lang="en-US" sz="2400" b="1" dirty="0" smtClean="0"/>
              <a:t>processing :</a:t>
            </a:r>
          </a:p>
          <a:p>
            <a:pPr>
              <a:buFont typeface="Wingdings" panose="05000000000000000000" pitchFamily="2" charset="2"/>
              <a:buChar char="Ø"/>
            </a:pPr>
            <a:r>
              <a:rPr lang="en-US" sz="1800" dirty="0" smtClean="0"/>
              <a:t>Import </a:t>
            </a:r>
            <a:r>
              <a:rPr lang="en-US" sz="1800" dirty="0"/>
              <a:t>the required </a:t>
            </a:r>
            <a:r>
              <a:rPr lang="en-US" sz="1800" dirty="0" smtClean="0"/>
              <a:t>packages</a:t>
            </a:r>
          </a:p>
          <a:p>
            <a:pPr marL="0" indent="0">
              <a:buNone/>
            </a:pPr>
            <a:endParaRPr lang="en-US" sz="1800" dirty="0" smtClean="0"/>
          </a:p>
          <a:p>
            <a:pPr>
              <a:buFont typeface="Wingdings" panose="05000000000000000000" pitchFamily="2" charset="2"/>
              <a:buChar char="Ø"/>
            </a:pPr>
            <a:r>
              <a:rPr lang="en-US" sz="1800" dirty="0" smtClean="0"/>
              <a:t>Loading </a:t>
            </a:r>
            <a:r>
              <a:rPr lang="en-US" sz="1800" dirty="0"/>
              <a:t>the </a:t>
            </a:r>
            <a:r>
              <a:rPr lang="en-US" sz="1800" dirty="0" smtClean="0"/>
              <a:t>Dataset</a:t>
            </a:r>
          </a:p>
          <a:p>
            <a:pPr>
              <a:buFont typeface="Wingdings" panose="05000000000000000000" pitchFamily="2" charset="2"/>
              <a:buChar char="Ø"/>
            </a:pPr>
            <a:endParaRPr lang="en-US" sz="1800" dirty="0" smtClean="0"/>
          </a:p>
          <a:p>
            <a:pPr>
              <a:buFont typeface="Wingdings" panose="05000000000000000000" pitchFamily="2" charset="2"/>
              <a:buChar char="Ø"/>
            </a:pPr>
            <a:r>
              <a:rPr lang="en-US" sz="1800" dirty="0" smtClean="0"/>
              <a:t>Remove </a:t>
            </a:r>
            <a:r>
              <a:rPr lang="en-US" sz="1800" dirty="0"/>
              <a:t>the unwanted data </a:t>
            </a:r>
            <a:r>
              <a:rPr lang="en-US" sz="1800" dirty="0" smtClean="0"/>
              <a:t>columns</a:t>
            </a:r>
          </a:p>
          <a:p>
            <a:pPr>
              <a:buFont typeface="Wingdings" panose="05000000000000000000" pitchFamily="2" charset="2"/>
              <a:buChar char="Ø"/>
            </a:pPr>
            <a:endParaRPr lang="en-US" sz="1800" dirty="0" smtClean="0"/>
          </a:p>
          <a:p>
            <a:pPr>
              <a:buFont typeface="Wingdings" panose="05000000000000000000" pitchFamily="2" charset="2"/>
              <a:buChar char="Ø"/>
            </a:pPr>
            <a:r>
              <a:rPr lang="en-US" sz="1800" dirty="0" smtClean="0"/>
              <a:t>Preprocessing </a:t>
            </a:r>
            <a:r>
              <a:rPr lang="en-US" sz="1800" dirty="0"/>
              <a:t>and Exploring the </a:t>
            </a:r>
            <a:r>
              <a:rPr lang="en-US" sz="1800" dirty="0" smtClean="0"/>
              <a:t>Dataset</a:t>
            </a:r>
          </a:p>
          <a:p>
            <a:pPr>
              <a:buFont typeface="Wingdings" panose="05000000000000000000" pitchFamily="2" charset="2"/>
              <a:buChar char="Ø"/>
            </a:pPr>
            <a:endParaRPr lang="en-US" sz="1800" dirty="0" smtClean="0"/>
          </a:p>
          <a:p>
            <a:pPr>
              <a:buFont typeface="Wingdings" panose="05000000000000000000" pitchFamily="2" charset="2"/>
              <a:buChar char="Ø"/>
            </a:pPr>
            <a:r>
              <a:rPr lang="en-US" sz="1800" dirty="0" smtClean="0"/>
              <a:t>Build </a:t>
            </a:r>
            <a:r>
              <a:rPr lang="en-US" sz="1800" dirty="0"/>
              <a:t>word cloud to see which message is spam and which is </a:t>
            </a:r>
            <a:r>
              <a:rPr lang="en-US" sz="1800" dirty="0" smtClean="0"/>
              <a:t>not.</a:t>
            </a:r>
          </a:p>
          <a:p>
            <a:pPr>
              <a:buFont typeface="Wingdings" panose="05000000000000000000" pitchFamily="2" charset="2"/>
              <a:buChar char="Ø"/>
            </a:pPr>
            <a:endParaRPr lang="en-US" sz="1800" dirty="0" smtClean="0"/>
          </a:p>
          <a:p>
            <a:pPr>
              <a:buFont typeface="Wingdings" panose="05000000000000000000" pitchFamily="2" charset="2"/>
              <a:buChar char="Ø"/>
            </a:pPr>
            <a:r>
              <a:rPr lang="en-US" sz="1800" dirty="0" smtClean="0"/>
              <a:t>Remove </a:t>
            </a:r>
            <a:r>
              <a:rPr lang="en-US" sz="1800" dirty="0"/>
              <a:t>the stop words and </a:t>
            </a:r>
            <a:r>
              <a:rPr lang="en-US" sz="1800" dirty="0" smtClean="0"/>
              <a:t>punctuations</a:t>
            </a:r>
          </a:p>
          <a:p>
            <a:pPr>
              <a:buFont typeface="Wingdings" panose="05000000000000000000" pitchFamily="2" charset="2"/>
              <a:buChar char="Ø"/>
            </a:pPr>
            <a:endParaRPr lang="en-US" sz="1800" dirty="0"/>
          </a:p>
          <a:p>
            <a:pPr>
              <a:buFont typeface="Wingdings" panose="05000000000000000000" pitchFamily="2" charset="2"/>
              <a:buChar char="Ø"/>
            </a:pPr>
            <a:r>
              <a:rPr lang="en-US" sz="1800" dirty="0"/>
              <a:t>Convert the text data into vectors</a:t>
            </a:r>
            <a:endParaRPr lang="en-IN" sz="1800" dirty="0"/>
          </a:p>
        </p:txBody>
      </p:sp>
    </p:spTree>
    <p:extLst>
      <p:ext uri="{BB962C8B-B14F-4D97-AF65-F5344CB8AC3E}">
        <p14:creationId xmlns:p14="http://schemas.microsoft.com/office/powerpoint/2010/main" val="670998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DCCBDD7-4518-44F5-B5FE-4FA3BC382EB1}"/>
              </a:ext>
            </a:extLst>
          </p:cNvPr>
          <p:cNvSpPr/>
          <p:nvPr/>
        </p:nvSpPr>
        <p:spPr>
          <a:xfrm>
            <a:off x="993274" y="352638"/>
            <a:ext cx="10276249" cy="541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IMPORT THE REQUIRED PACKAGES</a:t>
            </a:r>
            <a:endParaRPr lang="en-US" sz="2400" dirty="0"/>
          </a:p>
        </p:txBody>
      </p:sp>
      <p:cxnSp>
        <p:nvCxnSpPr>
          <p:cNvPr id="3" name="Straight Connector 2">
            <a:extLst>
              <a:ext uri="{FF2B5EF4-FFF2-40B4-BE49-F238E27FC236}">
                <a16:creationId xmlns="" xmlns:a16="http://schemas.microsoft.com/office/drawing/2014/main" id="{517BC4B0-A4F8-4CBA-91B4-82BBD01280F0}"/>
              </a:ext>
            </a:extLst>
          </p:cNvPr>
          <p:cNvCxnSpPr>
            <a:cxnSpLocks/>
          </p:cNvCxnSpPr>
          <p:nvPr/>
        </p:nvCxnSpPr>
        <p:spPr>
          <a:xfrm>
            <a:off x="1020168" y="433321"/>
            <a:ext cx="0" cy="5956051"/>
          </a:xfrm>
          <a:prstGeom prst="line">
            <a:avLst/>
          </a:prstGeom>
          <a:ln w="25400">
            <a:prstDash val="sysDot"/>
            <a:tailEnd type="oval"/>
          </a:ln>
        </p:spPr>
        <p:style>
          <a:lnRef idx="1">
            <a:schemeClr val="accent1"/>
          </a:lnRef>
          <a:fillRef idx="0">
            <a:schemeClr val="accent1"/>
          </a:fillRef>
          <a:effectRef idx="0">
            <a:schemeClr val="accent1"/>
          </a:effectRef>
          <a:fontRef idx="minor">
            <a:schemeClr val="tx1"/>
          </a:fontRef>
        </p:style>
      </p:cxnSp>
      <p:sp>
        <p:nvSpPr>
          <p:cNvPr id="14" name="Content Placeholder 13"/>
          <p:cNvSpPr>
            <a:spLocks noGrp="1"/>
          </p:cNvSpPr>
          <p:nvPr>
            <p:ph idx="1"/>
          </p:nvPr>
        </p:nvSpPr>
        <p:spPr>
          <a:xfrm>
            <a:off x="1361088" y="1064169"/>
            <a:ext cx="8263759" cy="5325203"/>
          </a:xfrm>
        </p:spPr>
        <p:txBody>
          <a:bodyPr>
            <a:normAutofit/>
          </a:bodyPr>
          <a:lstStyle/>
          <a:p>
            <a:pPr marL="0" indent="0">
              <a:buNone/>
            </a:pPr>
            <a:r>
              <a:rPr lang="en-US" sz="1800" dirty="0"/>
              <a:t>%</a:t>
            </a:r>
            <a:r>
              <a:rPr lang="en-US" sz="1800" dirty="0" err="1"/>
              <a:t>matplotlib</a:t>
            </a:r>
            <a:r>
              <a:rPr lang="en-US" sz="1800" dirty="0"/>
              <a:t> inline</a:t>
            </a:r>
          </a:p>
          <a:p>
            <a:pPr marL="0" indent="0">
              <a:buNone/>
            </a:pPr>
            <a:r>
              <a:rPr lang="en-US" sz="1800" dirty="0"/>
              <a:t>import </a:t>
            </a:r>
            <a:r>
              <a:rPr lang="en-US" sz="1800" dirty="0" err="1"/>
              <a:t>matplotlib.pyplot</a:t>
            </a:r>
            <a:r>
              <a:rPr lang="en-US" sz="1800" dirty="0"/>
              <a:t> as </a:t>
            </a:r>
            <a:r>
              <a:rPr lang="en-US" sz="1800" dirty="0" err="1"/>
              <a:t>plt</a:t>
            </a:r>
            <a:endParaRPr lang="en-US" sz="1800" dirty="0"/>
          </a:p>
          <a:p>
            <a:pPr marL="0" indent="0">
              <a:buNone/>
            </a:pPr>
            <a:r>
              <a:rPr lang="en-US" sz="1800" dirty="0"/>
              <a:t>import </a:t>
            </a:r>
            <a:r>
              <a:rPr lang="en-US" sz="1800" dirty="0" err="1"/>
              <a:t>csv</a:t>
            </a:r>
            <a:endParaRPr lang="en-US" sz="1800" dirty="0"/>
          </a:p>
          <a:p>
            <a:pPr marL="0" indent="0">
              <a:buNone/>
            </a:pPr>
            <a:r>
              <a:rPr lang="en-US" sz="1800" dirty="0"/>
              <a:t>import </a:t>
            </a:r>
            <a:r>
              <a:rPr lang="en-US" sz="1800" dirty="0" err="1"/>
              <a:t>sklearn</a:t>
            </a:r>
            <a:endParaRPr lang="en-US" sz="1800" dirty="0"/>
          </a:p>
          <a:p>
            <a:pPr marL="0" indent="0">
              <a:buNone/>
            </a:pPr>
            <a:r>
              <a:rPr lang="en-US" sz="1800" dirty="0"/>
              <a:t>import pickle</a:t>
            </a:r>
          </a:p>
          <a:p>
            <a:pPr marL="0" indent="0">
              <a:buNone/>
            </a:pPr>
            <a:r>
              <a:rPr lang="en-US" sz="1800" dirty="0"/>
              <a:t>from </a:t>
            </a:r>
            <a:r>
              <a:rPr lang="en-US" sz="1800" dirty="0" err="1"/>
              <a:t>wordcloud</a:t>
            </a:r>
            <a:r>
              <a:rPr lang="en-US" sz="1800" dirty="0"/>
              <a:t> import </a:t>
            </a:r>
            <a:r>
              <a:rPr lang="en-US" sz="1800" dirty="0" err="1"/>
              <a:t>WordCloud</a:t>
            </a:r>
            <a:endParaRPr lang="en-US" sz="1800" dirty="0"/>
          </a:p>
          <a:p>
            <a:pPr marL="0" indent="0">
              <a:buNone/>
            </a:pPr>
            <a:r>
              <a:rPr lang="en-US" sz="1800" dirty="0"/>
              <a:t>import pandas as </a:t>
            </a:r>
            <a:r>
              <a:rPr lang="en-US" sz="1800" dirty="0" err="1"/>
              <a:t>pd</a:t>
            </a:r>
            <a:endParaRPr lang="en-US" sz="1800" dirty="0"/>
          </a:p>
          <a:p>
            <a:pPr marL="0" indent="0">
              <a:buNone/>
            </a:pPr>
            <a:r>
              <a:rPr lang="en-US" sz="1800" dirty="0"/>
              <a:t>import </a:t>
            </a:r>
            <a:r>
              <a:rPr lang="en-US" sz="1800" dirty="0" err="1"/>
              <a:t>numpy</a:t>
            </a:r>
            <a:r>
              <a:rPr lang="en-US" sz="1800" dirty="0"/>
              <a:t> as </a:t>
            </a:r>
            <a:r>
              <a:rPr lang="en-US" sz="1800" dirty="0" err="1"/>
              <a:t>np</a:t>
            </a:r>
            <a:endParaRPr lang="en-US" sz="1800" dirty="0"/>
          </a:p>
          <a:p>
            <a:pPr marL="0" indent="0">
              <a:buNone/>
            </a:pPr>
            <a:r>
              <a:rPr lang="en-US" sz="1800" dirty="0"/>
              <a:t>import </a:t>
            </a:r>
            <a:r>
              <a:rPr lang="en-US" sz="1800" dirty="0" err="1"/>
              <a:t>nltk</a:t>
            </a:r>
            <a:endParaRPr lang="en-US" sz="1800" dirty="0"/>
          </a:p>
          <a:p>
            <a:pPr marL="0" indent="0">
              <a:buNone/>
            </a:pPr>
            <a:r>
              <a:rPr lang="en-US" sz="1800" dirty="0"/>
              <a:t>from </a:t>
            </a:r>
            <a:r>
              <a:rPr lang="en-US" sz="1800" dirty="0" err="1"/>
              <a:t>nltk.corpus</a:t>
            </a:r>
            <a:r>
              <a:rPr lang="en-US" sz="1800" dirty="0"/>
              <a:t> import </a:t>
            </a:r>
            <a:r>
              <a:rPr lang="en-US" sz="1800" dirty="0" err="1"/>
              <a:t>stopwords</a:t>
            </a:r>
            <a:endParaRPr lang="en-US" sz="1800" dirty="0"/>
          </a:p>
          <a:p>
            <a:pPr marL="0" indent="0">
              <a:buNone/>
            </a:pPr>
            <a:r>
              <a:rPr lang="en-US" sz="1800" dirty="0"/>
              <a:t>from </a:t>
            </a:r>
            <a:r>
              <a:rPr lang="en-US" sz="1800" dirty="0" err="1"/>
              <a:t>sklearn.feature_extraction.text</a:t>
            </a:r>
            <a:r>
              <a:rPr lang="en-US" sz="1800" dirty="0"/>
              <a:t> import </a:t>
            </a:r>
            <a:r>
              <a:rPr lang="en-US" sz="1800" dirty="0" err="1"/>
              <a:t>CountVectorizer</a:t>
            </a:r>
            <a:r>
              <a:rPr lang="en-US" sz="1800" dirty="0"/>
              <a:t>, </a:t>
            </a:r>
            <a:r>
              <a:rPr lang="en-US" sz="1800" dirty="0" err="1"/>
              <a:t>TfidfTransformer</a:t>
            </a:r>
            <a:endParaRPr lang="en-US" sz="1800" dirty="0"/>
          </a:p>
          <a:p>
            <a:pPr marL="0" indent="0">
              <a:buNone/>
            </a:pPr>
            <a:r>
              <a:rPr lang="en-US" sz="1800" dirty="0"/>
              <a:t>from </a:t>
            </a:r>
            <a:r>
              <a:rPr lang="en-US" sz="1800" dirty="0" err="1"/>
              <a:t>sklearn.tree</a:t>
            </a:r>
            <a:r>
              <a:rPr lang="en-US" sz="1800" dirty="0"/>
              <a:t> import </a:t>
            </a:r>
            <a:r>
              <a:rPr lang="en-US" sz="1800" dirty="0" err="1"/>
              <a:t>DecisionTreeClassifier</a:t>
            </a:r>
            <a:endParaRPr lang="en-US" sz="1800" dirty="0"/>
          </a:p>
          <a:p>
            <a:pPr marL="0" indent="0">
              <a:buNone/>
            </a:pPr>
            <a:r>
              <a:rPr lang="en-US" sz="1800" dirty="0"/>
              <a:t>from </a:t>
            </a:r>
            <a:r>
              <a:rPr lang="en-US" sz="1800" dirty="0" err="1"/>
              <a:t>sklearn.model_selection</a:t>
            </a:r>
            <a:r>
              <a:rPr lang="en-US" sz="1800" dirty="0"/>
              <a:t> import GridSearchCV,train_test_split,StratifiedKFold,cross_val_score,learning_curve</a:t>
            </a:r>
            <a:endParaRPr lang="en-US" sz="1800" dirty="0" smtClean="0"/>
          </a:p>
        </p:txBody>
      </p:sp>
    </p:spTree>
    <p:extLst>
      <p:ext uri="{BB962C8B-B14F-4D97-AF65-F5344CB8AC3E}">
        <p14:creationId xmlns:p14="http://schemas.microsoft.com/office/powerpoint/2010/main" val="2503083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DCCBDD7-4518-44F5-B5FE-4FA3BC382EB1}"/>
              </a:ext>
            </a:extLst>
          </p:cNvPr>
          <p:cNvSpPr/>
          <p:nvPr/>
        </p:nvSpPr>
        <p:spPr>
          <a:xfrm>
            <a:off x="993274" y="352638"/>
            <a:ext cx="10276249" cy="541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LOADING THE DATASET</a:t>
            </a:r>
            <a:endParaRPr lang="en-US" sz="2400" dirty="0"/>
          </a:p>
        </p:txBody>
      </p:sp>
      <p:cxnSp>
        <p:nvCxnSpPr>
          <p:cNvPr id="3" name="Straight Connector 2">
            <a:extLst>
              <a:ext uri="{FF2B5EF4-FFF2-40B4-BE49-F238E27FC236}">
                <a16:creationId xmlns="" xmlns:a16="http://schemas.microsoft.com/office/drawing/2014/main" id="{517BC4B0-A4F8-4CBA-91B4-82BBD01280F0}"/>
              </a:ext>
            </a:extLst>
          </p:cNvPr>
          <p:cNvCxnSpPr>
            <a:cxnSpLocks/>
          </p:cNvCxnSpPr>
          <p:nvPr/>
        </p:nvCxnSpPr>
        <p:spPr>
          <a:xfrm>
            <a:off x="1020168" y="433321"/>
            <a:ext cx="0" cy="5956051"/>
          </a:xfrm>
          <a:prstGeom prst="line">
            <a:avLst/>
          </a:prstGeom>
          <a:ln w="25400">
            <a:prstDash val="sysDot"/>
            <a:tailEnd type="oval"/>
          </a:ln>
        </p:spPr>
        <p:style>
          <a:lnRef idx="1">
            <a:schemeClr val="accent1"/>
          </a:lnRef>
          <a:fillRef idx="0">
            <a:schemeClr val="accent1"/>
          </a:fillRef>
          <a:effectRef idx="0">
            <a:schemeClr val="accent1"/>
          </a:effectRef>
          <a:fontRef idx="minor">
            <a:schemeClr val="tx1"/>
          </a:fontRef>
        </p:style>
      </p:cxnSp>
      <p:sp>
        <p:nvSpPr>
          <p:cNvPr id="7" name="Content Placeholder 6"/>
          <p:cNvSpPr>
            <a:spLocks noGrp="1"/>
          </p:cNvSpPr>
          <p:nvPr>
            <p:ph idx="1"/>
          </p:nvPr>
        </p:nvSpPr>
        <p:spPr>
          <a:xfrm>
            <a:off x="1277007" y="1278467"/>
            <a:ext cx="5029200" cy="4602072"/>
          </a:xfrm>
        </p:spPr>
        <p:txBody>
          <a:bodyPr>
            <a:normAutofit/>
          </a:bodyPr>
          <a:lstStyle/>
          <a:p>
            <a:pPr>
              <a:buFont typeface="Wingdings" panose="05000000000000000000" pitchFamily="2" charset="2"/>
              <a:buChar char="Ø"/>
            </a:pPr>
            <a:r>
              <a:rPr lang="en-IN" sz="1800" dirty="0"/>
              <a:t>data = </a:t>
            </a:r>
            <a:r>
              <a:rPr lang="en-IN" sz="1800" dirty="0" err="1"/>
              <a:t>pd.read_csv</a:t>
            </a:r>
            <a:r>
              <a:rPr lang="en-IN" sz="1800" dirty="0" smtClean="0"/>
              <a:t>(‘D:/</a:t>
            </a:r>
            <a:r>
              <a:rPr lang="en-IN" sz="1800" dirty="0" err="1" smtClean="0"/>
              <a:t>priya</a:t>
            </a:r>
            <a:r>
              <a:rPr lang="en-IN" sz="1800" dirty="0" smtClean="0"/>
              <a:t>/spam.csv’, </a:t>
            </a:r>
            <a:r>
              <a:rPr lang="en-IN" sz="1800" dirty="0"/>
              <a:t>encoding='latin-1')</a:t>
            </a:r>
          </a:p>
          <a:p>
            <a:pPr>
              <a:buFont typeface="Wingdings" panose="05000000000000000000" pitchFamily="2" charset="2"/>
              <a:buChar char="Ø"/>
            </a:pPr>
            <a:r>
              <a:rPr lang="en-IN" sz="1800" dirty="0" err="1"/>
              <a:t>data.head</a:t>
            </a:r>
            <a:r>
              <a:rPr lang="en-IN" sz="1800" dirty="0" smtClean="0"/>
              <a:t>()</a:t>
            </a:r>
          </a:p>
          <a:p>
            <a:pPr>
              <a:buFont typeface="Wingdings" panose="05000000000000000000" pitchFamily="2" charset="2"/>
              <a:buChar char="Ø"/>
            </a:pPr>
            <a:endParaRPr lang="en-IN" sz="1800" dirty="0" smtClean="0"/>
          </a:p>
          <a:p>
            <a:pPr>
              <a:buFont typeface="Wingdings" panose="05000000000000000000" pitchFamily="2" charset="2"/>
              <a:buChar char="Ø"/>
            </a:pPr>
            <a:r>
              <a:rPr lang="en-US" sz="1800" b="1" dirty="0" smtClean="0"/>
              <a:t>OUTPUT:</a:t>
            </a:r>
            <a:endParaRPr lang="en-IN" sz="1800" b="1" dirty="0"/>
          </a:p>
        </p:txBody>
      </p:sp>
      <p:pic>
        <p:nvPicPr>
          <p:cNvPr id="8" name="Picture 7"/>
          <p:cNvPicPr>
            <a:picLocks noChangeAspect="1"/>
          </p:cNvPicPr>
          <p:nvPr/>
        </p:nvPicPr>
        <p:blipFill>
          <a:blip r:embed="rId2"/>
          <a:stretch>
            <a:fillRect/>
          </a:stretch>
        </p:blipFill>
        <p:spPr>
          <a:xfrm>
            <a:off x="1439448" y="3061639"/>
            <a:ext cx="9564883" cy="2978683"/>
          </a:xfrm>
          <a:prstGeom prst="rect">
            <a:avLst/>
          </a:prstGeom>
        </p:spPr>
      </p:pic>
    </p:spTree>
    <p:extLst>
      <p:ext uri="{BB962C8B-B14F-4D97-AF65-F5344CB8AC3E}">
        <p14:creationId xmlns:p14="http://schemas.microsoft.com/office/powerpoint/2010/main" val="35307478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DCCBDD7-4518-44F5-B5FE-4FA3BC382EB1}"/>
              </a:ext>
            </a:extLst>
          </p:cNvPr>
          <p:cNvSpPr/>
          <p:nvPr/>
        </p:nvSpPr>
        <p:spPr>
          <a:xfrm>
            <a:off x="993274" y="352638"/>
            <a:ext cx="10276249" cy="541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REMOVING UNWANTED COLUMNS</a:t>
            </a:r>
            <a:endParaRPr lang="en-IN" sz="2400" b="1" dirty="0"/>
          </a:p>
        </p:txBody>
      </p:sp>
      <p:cxnSp>
        <p:nvCxnSpPr>
          <p:cNvPr id="3" name="Straight Connector 2">
            <a:extLst>
              <a:ext uri="{FF2B5EF4-FFF2-40B4-BE49-F238E27FC236}">
                <a16:creationId xmlns="" xmlns:a16="http://schemas.microsoft.com/office/drawing/2014/main" id="{517BC4B0-A4F8-4CBA-91B4-82BBD01280F0}"/>
              </a:ext>
            </a:extLst>
          </p:cNvPr>
          <p:cNvCxnSpPr>
            <a:cxnSpLocks/>
          </p:cNvCxnSpPr>
          <p:nvPr/>
        </p:nvCxnSpPr>
        <p:spPr>
          <a:xfrm>
            <a:off x="1020168" y="433321"/>
            <a:ext cx="0" cy="5956051"/>
          </a:xfrm>
          <a:prstGeom prst="line">
            <a:avLst/>
          </a:prstGeom>
          <a:ln w="25400">
            <a:prstDash val="sysDot"/>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 xmlns:a16="http://schemas.microsoft.com/office/drawing/2014/main" id="{81F2AF2A-95F7-44D9-87D1-49BB6F5CBBF5}"/>
              </a:ext>
            </a:extLst>
          </p:cNvPr>
          <p:cNvSpPr txBox="1"/>
          <p:nvPr/>
        </p:nvSpPr>
        <p:spPr>
          <a:xfrm>
            <a:off x="1399470" y="1037714"/>
            <a:ext cx="8430330" cy="4247317"/>
          </a:xfrm>
          <a:prstGeom prst="rect">
            <a:avLst/>
          </a:prstGeom>
          <a:noFill/>
        </p:spPr>
        <p:txBody>
          <a:bodyPr wrap="square" rtlCol="0">
            <a:spAutoFit/>
          </a:bodyPr>
          <a:lstStyle/>
          <a:p>
            <a:pPr marL="285750" indent="-285750">
              <a:buFont typeface="Wingdings" panose="05000000000000000000" pitchFamily="2" charset="2"/>
              <a:buChar char="Ø"/>
            </a:pPr>
            <a:r>
              <a:rPr lang="en-US" dirty="0"/>
              <a:t>From the above figure, we can see that there are some unnamed columns and the label and text column name is not intuitive so let's fix those in this step</a:t>
            </a:r>
            <a:r>
              <a:rPr lang="en-US" dirty="0" smtClean="0"/>
              <a:t>.</a:t>
            </a:r>
          </a:p>
          <a:p>
            <a:r>
              <a:rPr lang="en-US" dirty="0" smtClean="0"/>
              <a:t>       </a:t>
            </a:r>
          </a:p>
          <a:p>
            <a:r>
              <a:rPr lang="en-IN" dirty="0" smtClean="0"/>
              <a:t>         data </a:t>
            </a:r>
            <a:r>
              <a:rPr lang="en-IN" dirty="0"/>
              <a:t>= </a:t>
            </a:r>
            <a:r>
              <a:rPr lang="en-IN" dirty="0" err="1"/>
              <a:t>data.drop</a:t>
            </a:r>
            <a:r>
              <a:rPr lang="en-IN" dirty="0"/>
              <a:t>(["Unnamed: 2", "Unnamed: 3", "Unnamed: 4"], axis=1)</a:t>
            </a:r>
          </a:p>
          <a:p>
            <a:r>
              <a:rPr lang="en-IN" dirty="0" smtClean="0"/>
              <a:t>         data </a:t>
            </a:r>
            <a:r>
              <a:rPr lang="en-IN" dirty="0"/>
              <a:t>= </a:t>
            </a:r>
            <a:r>
              <a:rPr lang="en-IN" dirty="0" err="1"/>
              <a:t>data.rename</a:t>
            </a:r>
            <a:r>
              <a:rPr lang="en-IN" dirty="0"/>
              <a:t>(columns={"v2" : "text", "v1":"label"})</a:t>
            </a:r>
          </a:p>
          <a:p>
            <a:r>
              <a:rPr lang="en-IN" dirty="0" smtClean="0"/>
              <a:t>         data[1990:2000]</a:t>
            </a:r>
          </a:p>
          <a:p>
            <a:endParaRPr lang="en-US" dirty="0"/>
          </a:p>
          <a:p>
            <a:endParaRPr lang="en-US" dirty="0" smtClean="0"/>
          </a:p>
          <a:p>
            <a:r>
              <a:rPr lang="en-US" dirty="0"/>
              <a:t>        data['label'].</a:t>
            </a:r>
            <a:r>
              <a:rPr lang="en-US" dirty="0" err="1"/>
              <a:t>value_counts</a:t>
            </a:r>
            <a:r>
              <a:rPr lang="en-US" dirty="0"/>
              <a:t>()</a:t>
            </a:r>
          </a:p>
          <a:p>
            <a:endParaRPr lang="en-US" dirty="0"/>
          </a:p>
          <a:p>
            <a:r>
              <a:rPr lang="en-US" dirty="0" smtClean="0"/>
              <a:t>       </a:t>
            </a:r>
            <a:r>
              <a:rPr lang="en-US" b="1" dirty="0" smtClean="0"/>
              <a:t>OUTPUT:</a:t>
            </a:r>
          </a:p>
          <a:p>
            <a:endParaRPr lang="en-US" dirty="0"/>
          </a:p>
          <a:p>
            <a:r>
              <a:rPr lang="en-US" dirty="0" smtClean="0"/>
              <a:t>            ham     </a:t>
            </a:r>
            <a:r>
              <a:rPr lang="en-US" dirty="0"/>
              <a:t>4825</a:t>
            </a:r>
          </a:p>
          <a:p>
            <a:r>
              <a:rPr lang="en-US" dirty="0" smtClean="0"/>
              <a:t>            spam     </a:t>
            </a:r>
            <a:r>
              <a:rPr lang="en-US" dirty="0"/>
              <a:t>747</a:t>
            </a:r>
          </a:p>
          <a:p>
            <a:r>
              <a:rPr lang="en-US" dirty="0" smtClean="0"/>
              <a:t>            Name</a:t>
            </a:r>
            <a:r>
              <a:rPr lang="en-US" dirty="0"/>
              <a:t>: label, </a:t>
            </a:r>
            <a:r>
              <a:rPr lang="en-US" dirty="0" err="1"/>
              <a:t>dtype</a:t>
            </a:r>
            <a:r>
              <a:rPr lang="en-US" dirty="0"/>
              <a:t>: int64</a:t>
            </a:r>
            <a:endParaRPr lang="en-IN" dirty="0"/>
          </a:p>
        </p:txBody>
      </p:sp>
      <p:pic>
        <p:nvPicPr>
          <p:cNvPr id="7" name="Picture 6"/>
          <p:cNvPicPr>
            <a:picLocks noChangeAspect="1"/>
          </p:cNvPicPr>
          <p:nvPr/>
        </p:nvPicPr>
        <p:blipFill>
          <a:blip r:embed="rId2"/>
          <a:stretch>
            <a:fillRect/>
          </a:stretch>
        </p:blipFill>
        <p:spPr>
          <a:xfrm>
            <a:off x="4942161" y="2584229"/>
            <a:ext cx="4972050" cy="3581400"/>
          </a:xfrm>
          <a:prstGeom prst="rect">
            <a:avLst/>
          </a:prstGeom>
        </p:spPr>
      </p:pic>
    </p:spTree>
    <p:extLst>
      <p:ext uri="{BB962C8B-B14F-4D97-AF65-F5344CB8AC3E}">
        <p14:creationId xmlns:p14="http://schemas.microsoft.com/office/powerpoint/2010/main" val="38989511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DCCBDD7-4518-44F5-B5FE-4FA3BC382EB1}"/>
              </a:ext>
            </a:extLst>
          </p:cNvPr>
          <p:cNvSpPr/>
          <p:nvPr/>
        </p:nvSpPr>
        <p:spPr>
          <a:xfrm>
            <a:off x="993274" y="352638"/>
            <a:ext cx="10276249" cy="541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PREPROCESSING AND EXPLORING DATASET</a:t>
            </a:r>
            <a:endParaRPr lang="en-IN" sz="2400" b="1" dirty="0"/>
          </a:p>
        </p:txBody>
      </p:sp>
      <p:cxnSp>
        <p:nvCxnSpPr>
          <p:cNvPr id="3" name="Straight Connector 2">
            <a:extLst>
              <a:ext uri="{FF2B5EF4-FFF2-40B4-BE49-F238E27FC236}">
                <a16:creationId xmlns="" xmlns:a16="http://schemas.microsoft.com/office/drawing/2014/main" id="{517BC4B0-A4F8-4CBA-91B4-82BBD01280F0}"/>
              </a:ext>
            </a:extLst>
          </p:cNvPr>
          <p:cNvCxnSpPr>
            <a:cxnSpLocks/>
          </p:cNvCxnSpPr>
          <p:nvPr/>
        </p:nvCxnSpPr>
        <p:spPr>
          <a:xfrm>
            <a:off x="1020168" y="433321"/>
            <a:ext cx="0" cy="5956051"/>
          </a:xfrm>
          <a:prstGeom prst="line">
            <a:avLst/>
          </a:prstGeom>
          <a:ln w="25400">
            <a:prstDash val="sysDot"/>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 xmlns:a16="http://schemas.microsoft.com/office/drawing/2014/main" id="{81F2AF2A-95F7-44D9-87D1-49BB6F5CBBF5}"/>
              </a:ext>
            </a:extLst>
          </p:cNvPr>
          <p:cNvSpPr txBox="1"/>
          <p:nvPr/>
        </p:nvSpPr>
        <p:spPr>
          <a:xfrm>
            <a:off x="1383705" y="1037714"/>
            <a:ext cx="4890971" cy="2585323"/>
          </a:xfrm>
          <a:prstGeom prst="rect">
            <a:avLst/>
          </a:prstGeom>
          <a:noFill/>
        </p:spPr>
        <p:txBody>
          <a:bodyPr wrap="square" rtlCol="0">
            <a:spAutoFit/>
          </a:bodyPr>
          <a:lstStyle/>
          <a:p>
            <a:r>
              <a:rPr lang="en-IN" dirty="0" smtClean="0"/>
              <a:t>Import </a:t>
            </a:r>
            <a:r>
              <a:rPr lang="en-IN" dirty="0" err="1"/>
              <a:t>nltk</a:t>
            </a:r>
            <a:r>
              <a:rPr lang="en-IN" dirty="0"/>
              <a:t> packages and </a:t>
            </a:r>
            <a:r>
              <a:rPr lang="en-IN" dirty="0" err="1"/>
              <a:t>Punkt</a:t>
            </a:r>
            <a:r>
              <a:rPr lang="en-IN" dirty="0"/>
              <a:t> </a:t>
            </a:r>
            <a:r>
              <a:rPr lang="en-IN" dirty="0" err="1"/>
              <a:t>Tokenizer</a:t>
            </a:r>
            <a:r>
              <a:rPr lang="en-IN" dirty="0"/>
              <a:t> Models</a:t>
            </a:r>
          </a:p>
          <a:p>
            <a:r>
              <a:rPr lang="en-IN" dirty="0"/>
              <a:t>import </a:t>
            </a:r>
            <a:r>
              <a:rPr lang="en-IN" dirty="0" err="1"/>
              <a:t>nltk</a:t>
            </a:r>
            <a:endParaRPr lang="en-IN" dirty="0"/>
          </a:p>
          <a:p>
            <a:r>
              <a:rPr lang="en-IN" dirty="0" err="1"/>
              <a:t>nltk.download</a:t>
            </a:r>
            <a:r>
              <a:rPr lang="en-IN" dirty="0"/>
              <a:t>("</a:t>
            </a:r>
            <a:r>
              <a:rPr lang="en-IN" dirty="0" err="1"/>
              <a:t>punkt</a:t>
            </a:r>
            <a:r>
              <a:rPr lang="en-IN" dirty="0"/>
              <a:t>")</a:t>
            </a:r>
          </a:p>
          <a:p>
            <a:r>
              <a:rPr lang="en-IN" dirty="0"/>
              <a:t>import warnings</a:t>
            </a:r>
          </a:p>
          <a:p>
            <a:r>
              <a:rPr lang="en-IN" dirty="0" err="1"/>
              <a:t>warnings.filterwarnings</a:t>
            </a:r>
            <a:r>
              <a:rPr lang="en-IN" dirty="0"/>
              <a:t>('ignore</a:t>
            </a:r>
            <a:r>
              <a:rPr lang="en-IN" dirty="0" smtClean="0"/>
              <a:t>')</a:t>
            </a:r>
          </a:p>
          <a:p>
            <a:endParaRPr lang="en-US" dirty="0"/>
          </a:p>
          <a:p>
            <a:r>
              <a:rPr lang="en-US" b="1" dirty="0" smtClean="0"/>
              <a:t>BUILD WORD CLOUD TO SEE WHICH MESSAGE IS SPAM AND WHICH IS NOT</a:t>
            </a:r>
          </a:p>
          <a:p>
            <a:endParaRPr lang="en-US" dirty="0" smtClean="0"/>
          </a:p>
        </p:txBody>
      </p:sp>
      <p:pic>
        <p:nvPicPr>
          <p:cNvPr id="6" name="Picture 5"/>
          <p:cNvPicPr>
            <a:picLocks noChangeAspect="1"/>
          </p:cNvPicPr>
          <p:nvPr/>
        </p:nvPicPr>
        <p:blipFill>
          <a:blip r:embed="rId2"/>
          <a:stretch>
            <a:fillRect/>
          </a:stretch>
        </p:blipFill>
        <p:spPr>
          <a:xfrm>
            <a:off x="1446767" y="3623037"/>
            <a:ext cx="4315529" cy="955771"/>
          </a:xfrm>
          <a:prstGeom prst="rect">
            <a:avLst/>
          </a:prstGeom>
        </p:spPr>
      </p:pic>
      <p:sp>
        <p:nvSpPr>
          <p:cNvPr id="7" name="Rectangle 6"/>
          <p:cNvSpPr/>
          <p:nvPr/>
        </p:nvSpPr>
        <p:spPr>
          <a:xfrm>
            <a:off x="1299641" y="4578808"/>
            <a:ext cx="4975036" cy="1754326"/>
          </a:xfrm>
          <a:prstGeom prst="rect">
            <a:avLst/>
          </a:prstGeom>
        </p:spPr>
        <p:txBody>
          <a:bodyPr wrap="square">
            <a:spAutoFit/>
          </a:bodyPr>
          <a:lstStyle/>
          <a:p>
            <a:r>
              <a:rPr lang="en-IN" dirty="0"/>
              <a:t># Creating a corpus of spam messages</a:t>
            </a:r>
          </a:p>
          <a:p>
            <a:r>
              <a:rPr lang="en-IN" dirty="0"/>
              <a:t>for </a:t>
            </a:r>
            <a:r>
              <a:rPr lang="en-IN" dirty="0" err="1"/>
              <a:t>val</a:t>
            </a:r>
            <a:r>
              <a:rPr lang="en-IN" dirty="0"/>
              <a:t> in data[data['label'] == 'spam'].text:</a:t>
            </a:r>
          </a:p>
          <a:p>
            <a:r>
              <a:rPr lang="en-IN" dirty="0"/>
              <a:t>    text = </a:t>
            </a:r>
            <a:r>
              <a:rPr lang="en-IN" dirty="0" err="1"/>
              <a:t>val.lower</a:t>
            </a:r>
            <a:r>
              <a:rPr lang="en-IN" dirty="0"/>
              <a:t>()</a:t>
            </a:r>
          </a:p>
          <a:p>
            <a:r>
              <a:rPr lang="en-IN" dirty="0"/>
              <a:t>    tokens = </a:t>
            </a:r>
            <a:r>
              <a:rPr lang="en-IN" dirty="0" err="1"/>
              <a:t>nltk.word_tokenize</a:t>
            </a:r>
            <a:r>
              <a:rPr lang="en-IN" dirty="0"/>
              <a:t>(text)</a:t>
            </a:r>
          </a:p>
          <a:p>
            <a:r>
              <a:rPr lang="en-IN" dirty="0"/>
              <a:t>    for words in tokens:</a:t>
            </a:r>
          </a:p>
          <a:p>
            <a:r>
              <a:rPr lang="en-IN" dirty="0"/>
              <a:t>        </a:t>
            </a:r>
            <a:r>
              <a:rPr lang="en-IN" dirty="0" err="1"/>
              <a:t>spam_words</a:t>
            </a:r>
            <a:r>
              <a:rPr lang="en-IN" dirty="0"/>
              <a:t> = </a:t>
            </a:r>
            <a:r>
              <a:rPr lang="en-IN" dirty="0" err="1"/>
              <a:t>spam_words</a:t>
            </a:r>
            <a:r>
              <a:rPr lang="en-IN" dirty="0"/>
              <a:t> + words + ' '</a:t>
            </a:r>
          </a:p>
        </p:txBody>
      </p:sp>
      <p:sp>
        <p:nvSpPr>
          <p:cNvPr id="8" name="Rectangle 7"/>
          <p:cNvSpPr/>
          <p:nvPr/>
        </p:nvSpPr>
        <p:spPr>
          <a:xfrm>
            <a:off x="6421802" y="1034904"/>
            <a:ext cx="4219922" cy="5909310"/>
          </a:xfrm>
          <a:prstGeom prst="rect">
            <a:avLst/>
          </a:prstGeom>
        </p:spPr>
        <p:txBody>
          <a:bodyPr wrap="square">
            <a:spAutoFit/>
          </a:bodyPr>
          <a:lstStyle/>
          <a:p>
            <a:r>
              <a:rPr lang="en-IN" dirty="0"/>
              <a:t># Creating a corpus of ham messages</a:t>
            </a:r>
          </a:p>
          <a:p>
            <a:r>
              <a:rPr lang="en-IN" dirty="0"/>
              <a:t>for </a:t>
            </a:r>
            <a:r>
              <a:rPr lang="en-IN" dirty="0" err="1"/>
              <a:t>val</a:t>
            </a:r>
            <a:r>
              <a:rPr lang="en-IN" dirty="0"/>
              <a:t> in data[data['label'] == 'ham'].text:</a:t>
            </a:r>
          </a:p>
          <a:p>
            <a:r>
              <a:rPr lang="en-IN" dirty="0"/>
              <a:t>    text = </a:t>
            </a:r>
            <a:r>
              <a:rPr lang="en-IN" dirty="0" err="1"/>
              <a:t>text.lower</a:t>
            </a:r>
            <a:r>
              <a:rPr lang="en-IN" dirty="0"/>
              <a:t>()</a:t>
            </a:r>
          </a:p>
          <a:p>
            <a:r>
              <a:rPr lang="en-IN" dirty="0"/>
              <a:t>    tokens = </a:t>
            </a:r>
            <a:r>
              <a:rPr lang="en-IN" dirty="0" err="1"/>
              <a:t>nltk.word_tokenize</a:t>
            </a:r>
            <a:r>
              <a:rPr lang="en-IN" dirty="0"/>
              <a:t>(text)</a:t>
            </a:r>
          </a:p>
          <a:p>
            <a:r>
              <a:rPr lang="en-IN" dirty="0"/>
              <a:t>    for words in tokens:</a:t>
            </a:r>
          </a:p>
          <a:p>
            <a:r>
              <a:rPr lang="en-IN" dirty="0"/>
              <a:t>    </a:t>
            </a:r>
            <a:r>
              <a:rPr lang="en-IN" dirty="0" err="1" smtClean="0"/>
              <a:t>ham_words</a:t>
            </a:r>
            <a:r>
              <a:rPr lang="en-IN" dirty="0" smtClean="0"/>
              <a:t> </a:t>
            </a:r>
            <a:r>
              <a:rPr lang="en-IN" dirty="0"/>
              <a:t>= </a:t>
            </a:r>
            <a:r>
              <a:rPr lang="en-IN" dirty="0" err="1"/>
              <a:t>ham_words</a:t>
            </a:r>
            <a:r>
              <a:rPr lang="en-IN" dirty="0"/>
              <a:t> + words + ' </a:t>
            </a:r>
            <a:r>
              <a:rPr lang="en-IN" dirty="0" smtClean="0"/>
              <a:t>‘</a:t>
            </a:r>
          </a:p>
          <a:p>
            <a:r>
              <a:rPr lang="en-US" dirty="0"/>
              <a:t>let's use the above functions to create Spam word cloud and ham word cloud. </a:t>
            </a:r>
            <a:endParaRPr lang="en-US" dirty="0" smtClean="0"/>
          </a:p>
          <a:p>
            <a:endParaRPr lang="en-US" dirty="0" smtClean="0"/>
          </a:p>
          <a:p>
            <a:r>
              <a:rPr lang="en-US" dirty="0" err="1" smtClean="0"/>
              <a:t>spam_wordcloud</a:t>
            </a:r>
            <a:r>
              <a:rPr lang="en-US" dirty="0" smtClean="0"/>
              <a:t> </a:t>
            </a:r>
            <a:r>
              <a:rPr lang="en-US" dirty="0"/>
              <a:t>= </a:t>
            </a:r>
            <a:r>
              <a:rPr lang="en-US" dirty="0" err="1"/>
              <a:t>WordCloud</a:t>
            </a:r>
            <a:r>
              <a:rPr lang="en-US" dirty="0"/>
              <a:t>(width=500, height=300).generate(</a:t>
            </a:r>
            <a:r>
              <a:rPr lang="en-US" dirty="0" err="1"/>
              <a:t>spam_words</a:t>
            </a:r>
            <a:r>
              <a:rPr lang="en-US" dirty="0"/>
              <a:t>)</a:t>
            </a:r>
          </a:p>
          <a:p>
            <a:r>
              <a:rPr lang="en-US" dirty="0" err="1"/>
              <a:t>ham_wordcloud</a:t>
            </a:r>
            <a:r>
              <a:rPr lang="en-US" dirty="0"/>
              <a:t> = </a:t>
            </a:r>
            <a:r>
              <a:rPr lang="en-US" dirty="0" err="1"/>
              <a:t>WordCloud</a:t>
            </a:r>
            <a:r>
              <a:rPr lang="en-US" dirty="0"/>
              <a:t>(width=500, height=300).generate(</a:t>
            </a:r>
            <a:r>
              <a:rPr lang="en-US" dirty="0" err="1"/>
              <a:t>ham_words</a:t>
            </a:r>
            <a:r>
              <a:rPr lang="en-US" dirty="0" smtClean="0"/>
              <a:t>)</a:t>
            </a:r>
          </a:p>
          <a:p>
            <a:endParaRPr lang="en-US" dirty="0"/>
          </a:p>
          <a:p>
            <a:r>
              <a:rPr lang="en-IN" dirty="0"/>
              <a:t>#Spam Word cloud</a:t>
            </a:r>
          </a:p>
          <a:p>
            <a:r>
              <a:rPr lang="en-IN" dirty="0" err="1"/>
              <a:t>plt.figure</a:t>
            </a:r>
            <a:r>
              <a:rPr lang="en-IN" dirty="0"/>
              <a:t>( </a:t>
            </a:r>
            <a:r>
              <a:rPr lang="en-IN" dirty="0" err="1"/>
              <a:t>figsize</a:t>
            </a:r>
            <a:r>
              <a:rPr lang="en-IN" dirty="0"/>
              <a:t>=(10,8), </a:t>
            </a:r>
            <a:r>
              <a:rPr lang="en-IN" dirty="0" err="1"/>
              <a:t>facecolor</a:t>
            </a:r>
            <a:r>
              <a:rPr lang="en-IN" dirty="0"/>
              <a:t>='w')</a:t>
            </a:r>
          </a:p>
          <a:p>
            <a:r>
              <a:rPr lang="en-IN" dirty="0" err="1"/>
              <a:t>plt.imshow</a:t>
            </a:r>
            <a:r>
              <a:rPr lang="en-IN" dirty="0"/>
              <a:t>(</a:t>
            </a:r>
            <a:r>
              <a:rPr lang="en-IN" dirty="0" err="1"/>
              <a:t>spam_wordcloud</a:t>
            </a:r>
            <a:r>
              <a:rPr lang="en-IN" dirty="0"/>
              <a:t>)</a:t>
            </a:r>
          </a:p>
          <a:p>
            <a:r>
              <a:rPr lang="en-IN" dirty="0" err="1"/>
              <a:t>plt.axis</a:t>
            </a:r>
            <a:r>
              <a:rPr lang="en-IN" dirty="0"/>
              <a:t>("off")</a:t>
            </a:r>
          </a:p>
          <a:p>
            <a:r>
              <a:rPr lang="en-IN" dirty="0" err="1"/>
              <a:t>plt.tight_layout</a:t>
            </a:r>
            <a:r>
              <a:rPr lang="en-IN" dirty="0"/>
              <a:t>(pad=0)</a:t>
            </a:r>
          </a:p>
          <a:p>
            <a:r>
              <a:rPr lang="en-IN" dirty="0" err="1"/>
              <a:t>plt.show</a:t>
            </a:r>
            <a:r>
              <a:rPr lang="en-IN" dirty="0"/>
              <a:t>()</a:t>
            </a:r>
          </a:p>
          <a:p>
            <a:endParaRPr lang="en-IN" dirty="0"/>
          </a:p>
        </p:txBody>
      </p:sp>
    </p:spTree>
    <p:extLst>
      <p:ext uri="{BB962C8B-B14F-4D97-AF65-F5344CB8AC3E}">
        <p14:creationId xmlns:p14="http://schemas.microsoft.com/office/powerpoint/2010/main" val="13506242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DCCBDD7-4518-44F5-B5FE-4FA3BC382EB1}"/>
              </a:ext>
            </a:extLst>
          </p:cNvPr>
          <p:cNvSpPr/>
          <p:nvPr/>
        </p:nvSpPr>
        <p:spPr>
          <a:xfrm>
            <a:off x="993274" y="352638"/>
            <a:ext cx="10276249" cy="541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p>
        </p:txBody>
      </p:sp>
      <p:cxnSp>
        <p:nvCxnSpPr>
          <p:cNvPr id="3" name="Straight Connector 2">
            <a:extLst>
              <a:ext uri="{FF2B5EF4-FFF2-40B4-BE49-F238E27FC236}">
                <a16:creationId xmlns="" xmlns:a16="http://schemas.microsoft.com/office/drawing/2014/main" id="{517BC4B0-A4F8-4CBA-91B4-82BBD01280F0}"/>
              </a:ext>
            </a:extLst>
          </p:cNvPr>
          <p:cNvCxnSpPr>
            <a:cxnSpLocks/>
          </p:cNvCxnSpPr>
          <p:nvPr/>
        </p:nvCxnSpPr>
        <p:spPr>
          <a:xfrm>
            <a:off x="1020168" y="433321"/>
            <a:ext cx="0" cy="5956051"/>
          </a:xfrm>
          <a:prstGeom prst="line">
            <a:avLst/>
          </a:prstGeom>
          <a:ln w="25400">
            <a:prstDash val="sysDot"/>
            <a:tailEnd type="ova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219199" y="1010244"/>
            <a:ext cx="10050323" cy="3693319"/>
          </a:xfrm>
          <a:prstGeom prst="rect">
            <a:avLst/>
          </a:prstGeom>
        </p:spPr>
        <p:txBody>
          <a:bodyPr wrap="square">
            <a:spAutoFit/>
          </a:bodyPr>
          <a:lstStyle/>
          <a:p>
            <a:r>
              <a:rPr lang="en-IN" dirty="0"/>
              <a:t>#Creating Ham </a:t>
            </a:r>
            <a:r>
              <a:rPr lang="en-IN" dirty="0" err="1"/>
              <a:t>wordcloud</a:t>
            </a:r>
            <a:endParaRPr lang="en-IN" dirty="0"/>
          </a:p>
          <a:p>
            <a:r>
              <a:rPr lang="en-IN" dirty="0" err="1"/>
              <a:t>plt.figure</a:t>
            </a:r>
            <a:r>
              <a:rPr lang="en-IN" dirty="0"/>
              <a:t>( </a:t>
            </a:r>
            <a:r>
              <a:rPr lang="en-IN" dirty="0" err="1"/>
              <a:t>figsize</a:t>
            </a:r>
            <a:r>
              <a:rPr lang="en-IN" dirty="0"/>
              <a:t>=(10,8), </a:t>
            </a:r>
            <a:r>
              <a:rPr lang="en-IN" dirty="0" err="1"/>
              <a:t>facecolor</a:t>
            </a:r>
            <a:r>
              <a:rPr lang="en-IN" dirty="0"/>
              <a:t>='g')</a:t>
            </a:r>
          </a:p>
          <a:p>
            <a:r>
              <a:rPr lang="en-IN" dirty="0" err="1"/>
              <a:t>plt.imshow</a:t>
            </a:r>
            <a:r>
              <a:rPr lang="en-IN" dirty="0"/>
              <a:t>(</a:t>
            </a:r>
            <a:r>
              <a:rPr lang="en-IN" dirty="0" err="1"/>
              <a:t>ham_wordcloud</a:t>
            </a:r>
            <a:r>
              <a:rPr lang="en-IN" dirty="0"/>
              <a:t>)</a:t>
            </a:r>
          </a:p>
          <a:p>
            <a:r>
              <a:rPr lang="en-IN" dirty="0" err="1"/>
              <a:t>plt.axis</a:t>
            </a:r>
            <a:r>
              <a:rPr lang="en-IN" dirty="0"/>
              <a:t>("off")</a:t>
            </a:r>
          </a:p>
          <a:p>
            <a:r>
              <a:rPr lang="en-IN" dirty="0" err="1"/>
              <a:t>plt.tight_layout</a:t>
            </a:r>
            <a:r>
              <a:rPr lang="en-IN" dirty="0"/>
              <a:t>(pad=0)</a:t>
            </a:r>
          </a:p>
          <a:p>
            <a:r>
              <a:rPr lang="en-IN" dirty="0" err="1"/>
              <a:t>plt.show</a:t>
            </a:r>
            <a:r>
              <a:rPr lang="en-IN" dirty="0" smtClean="0"/>
              <a:t>()</a:t>
            </a:r>
          </a:p>
          <a:p>
            <a:endParaRPr lang="en-US" dirty="0"/>
          </a:p>
          <a:p>
            <a:r>
              <a:rPr lang="en-US" dirty="0"/>
              <a:t>from the spam word cloud, we can see that "free" is most often used in spam</a:t>
            </a:r>
            <a:r>
              <a:rPr lang="en-US" dirty="0" smtClean="0"/>
              <a:t>.</a:t>
            </a:r>
            <a:endParaRPr lang="en-US" dirty="0"/>
          </a:p>
          <a:p>
            <a:r>
              <a:rPr lang="en-US" dirty="0"/>
              <a:t>Now, we can convert the spam and ham into 0 and 1 respectively so that the machine can understand</a:t>
            </a:r>
            <a:r>
              <a:rPr lang="en-US" dirty="0" smtClean="0"/>
              <a:t>.</a:t>
            </a:r>
          </a:p>
          <a:p>
            <a:r>
              <a:rPr lang="en-US" dirty="0"/>
              <a:t>data = </a:t>
            </a:r>
            <a:r>
              <a:rPr lang="en-US" dirty="0" err="1"/>
              <a:t>data.replace</a:t>
            </a:r>
            <a:r>
              <a:rPr lang="en-US" dirty="0"/>
              <a:t>(['</a:t>
            </a:r>
            <a:r>
              <a:rPr lang="en-US" dirty="0" err="1"/>
              <a:t>ham','spam</a:t>
            </a:r>
            <a:r>
              <a:rPr lang="en-US" dirty="0"/>
              <a:t>'],[0, 1])</a:t>
            </a:r>
          </a:p>
          <a:p>
            <a:r>
              <a:rPr lang="en-US" dirty="0" err="1"/>
              <a:t>data.head</a:t>
            </a:r>
            <a:r>
              <a:rPr lang="en-US" dirty="0"/>
              <a:t>(10</a:t>
            </a:r>
            <a:r>
              <a:rPr lang="en-US" dirty="0" smtClean="0"/>
              <a:t>)</a:t>
            </a:r>
          </a:p>
          <a:p>
            <a:endParaRPr lang="en-US" dirty="0"/>
          </a:p>
          <a:p>
            <a:r>
              <a:rPr lang="en-US" b="1" dirty="0" smtClean="0"/>
              <a:t>OUTPUT:</a:t>
            </a:r>
            <a:endParaRPr lang="en-IN" b="1" dirty="0"/>
          </a:p>
        </p:txBody>
      </p:sp>
      <p:pic>
        <p:nvPicPr>
          <p:cNvPr id="8" name="Picture 7"/>
          <p:cNvPicPr>
            <a:picLocks noChangeAspect="1"/>
          </p:cNvPicPr>
          <p:nvPr/>
        </p:nvPicPr>
        <p:blipFill>
          <a:blip r:embed="rId2"/>
          <a:stretch>
            <a:fillRect/>
          </a:stretch>
        </p:blipFill>
        <p:spPr>
          <a:xfrm>
            <a:off x="3128307" y="4221277"/>
            <a:ext cx="2515750" cy="2075075"/>
          </a:xfrm>
          <a:prstGeom prst="rect">
            <a:avLst/>
          </a:prstGeom>
        </p:spPr>
      </p:pic>
    </p:spTree>
    <p:extLst>
      <p:ext uri="{BB962C8B-B14F-4D97-AF65-F5344CB8AC3E}">
        <p14:creationId xmlns:p14="http://schemas.microsoft.com/office/powerpoint/2010/main" val="1996326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DCCBDD7-4518-44F5-B5FE-4FA3BC382EB1}"/>
              </a:ext>
            </a:extLst>
          </p:cNvPr>
          <p:cNvSpPr/>
          <p:nvPr/>
        </p:nvSpPr>
        <p:spPr>
          <a:xfrm>
            <a:off x="993274" y="352638"/>
            <a:ext cx="10276249" cy="541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REMOVING PUNCTUATION AND STOPWORDS FROM MESSATGE</a:t>
            </a:r>
            <a:endParaRPr lang="en-IN" sz="2400" dirty="0"/>
          </a:p>
        </p:txBody>
      </p:sp>
      <p:cxnSp>
        <p:nvCxnSpPr>
          <p:cNvPr id="3" name="Straight Connector 2">
            <a:extLst>
              <a:ext uri="{FF2B5EF4-FFF2-40B4-BE49-F238E27FC236}">
                <a16:creationId xmlns="" xmlns:a16="http://schemas.microsoft.com/office/drawing/2014/main" id="{517BC4B0-A4F8-4CBA-91B4-82BBD01280F0}"/>
              </a:ext>
            </a:extLst>
          </p:cNvPr>
          <p:cNvCxnSpPr>
            <a:cxnSpLocks/>
          </p:cNvCxnSpPr>
          <p:nvPr/>
        </p:nvCxnSpPr>
        <p:spPr>
          <a:xfrm>
            <a:off x="1020168" y="433321"/>
            <a:ext cx="0" cy="5956051"/>
          </a:xfrm>
          <a:prstGeom prst="line">
            <a:avLst/>
          </a:prstGeom>
          <a:ln w="25400">
            <a:prstDash val="sysDot"/>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 xmlns:a16="http://schemas.microsoft.com/office/drawing/2014/main" id="{81F2AF2A-95F7-44D9-87D1-49BB6F5CBBF5}"/>
              </a:ext>
            </a:extLst>
          </p:cNvPr>
          <p:cNvSpPr txBox="1"/>
          <p:nvPr/>
        </p:nvSpPr>
        <p:spPr>
          <a:xfrm>
            <a:off x="1399470" y="895821"/>
            <a:ext cx="8430330" cy="369332"/>
          </a:xfrm>
          <a:prstGeom prst="rect">
            <a:avLst/>
          </a:prstGeom>
          <a:noFill/>
        </p:spPr>
        <p:txBody>
          <a:bodyPr wrap="square" rtlCol="0">
            <a:spAutoFit/>
          </a:bodyPr>
          <a:lstStyle/>
          <a:p>
            <a:r>
              <a:rPr lang="en-IN" dirty="0"/>
              <a:t>	</a:t>
            </a:r>
          </a:p>
        </p:txBody>
      </p:sp>
      <p:sp>
        <p:nvSpPr>
          <p:cNvPr id="4" name="Rectangle 3"/>
          <p:cNvSpPr/>
          <p:nvPr/>
        </p:nvSpPr>
        <p:spPr>
          <a:xfrm>
            <a:off x="1164020" y="1012411"/>
            <a:ext cx="9997965" cy="4801314"/>
          </a:xfrm>
          <a:prstGeom prst="rect">
            <a:avLst/>
          </a:prstGeom>
        </p:spPr>
        <p:txBody>
          <a:bodyPr wrap="square">
            <a:spAutoFit/>
          </a:bodyPr>
          <a:lstStyle/>
          <a:p>
            <a:r>
              <a:rPr lang="en-US" dirty="0"/>
              <a:t>Punctuation and stop words do not contribute anything to our model, so we have to remove them. Using NLTK library we can easily do it</a:t>
            </a:r>
            <a:r>
              <a:rPr lang="en-US" dirty="0" smtClean="0"/>
              <a:t>.</a:t>
            </a:r>
          </a:p>
          <a:p>
            <a:endParaRPr lang="en-US" dirty="0"/>
          </a:p>
          <a:p>
            <a:r>
              <a:rPr lang="en-US" dirty="0" smtClean="0"/>
              <a:t>import </a:t>
            </a:r>
            <a:r>
              <a:rPr lang="en-US" dirty="0" err="1"/>
              <a:t>nltk</a:t>
            </a:r>
            <a:endParaRPr lang="en-US" dirty="0"/>
          </a:p>
          <a:p>
            <a:r>
              <a:rPr lang="en-US" dirty="0" err="1"/>
              <a:t>nltk.download</a:t>
            </a:r>
            <a:r>
              <a:rPr lang="en-US" dirty="0"/>
              <a:t>('</a:t>
            </a:r>
            <a:r>
              <a:rPr lang="en-US" dirty="0" err="1"/>
              <a:t>stopwords</a:t>
            </a:r>
            <a:r>
              <a:rPr lang="en-US" dirty="0"/>
              <a:t>')</a:t>
            </a:r>
          </a:p>
          <a:p>
            <a:endParaRPr lang="en-US" dirty="0"/>
          </a:p>
          <a:p>
            <a:r>
              <a:rPr lang="en-US" dirty="0"/>
              <a:t>#remove the punctuations and </a:t>
            </a:r>
            <a:r>
              <a:rPr lang="en-US" dirty="0" err="1"/>
              <a:t>stopwords</a:t>
            </a:r>
            <a:endParaRPr lang="en-US" dirty="0"/>
          </a:p>
          <a:p>
            <a:r>
              <a:rPr lang="en-US" dirty="0"/>
              <a:t>import string</a:t>
            </a:r>
          </a:p>
          <a:p>
            <a:r>
              <a:rPr lang="en-US" dirty="0" err="1"/>
              <a:t>def</a:t>
            </a:r>
            <a:r>
              <a:rPr lang="en-US" dirty="0"/>
              <a:t> </a:t>
            </a:r>
            <a:r>
              <a:rPr lang="en-US" dirty="0" err="1"/>
              <a:t>text_process</a:t>
            </a:r>
            <a:r>
              <a:rPr lang="en-US" dirty="0"/>
              <a:t>(text):</a:t>
            </a:r>
          </a:p>
          <a:p>
            <a:endParaRPr lang="en-US" dirty="0"/>
          </a:p>
          <a:p>
            <a:r>
              <a:rPr lang="en-US" dirty="0"/>
              <a:t>    text = </a:t>
            </a:r>
            <a:r>
              <a:rPr lang="en-US" dirty="0" err="1"/>
              <a:t>text.translate</a:t>
            </a:r>
            <a:r>
              <a:rPr lang="en-US" dirty="0"/>
              <a:t>(</a:t>
            </a:r>
            <a:r>
              <a:rPr lang="en-US" dirty="0" err="1"/>
              <a:t>str.maketrans</a:t>
            </a:r>
            <a:r>
              <a:rPr lang="en-US" dirty="0"/>
              <a:t>('', '', </a:t>
            </a:r>
            <a:r>
              <a:rPr lang="en-US" dirty="0" err="1"/>
              <a:t>string.punctuation</a:t>
            </a:r>
            <a:r>
              <a:rPr lang="en-US" dirty="0"/>
              <a:t>))</a:t>
            </a:r>
          </a:p>
          <a:p>
            <a:r>
              <a:rPr lang="en-US" dirty="0"/>
              <a:t>    text = [word for word in </a:t>
            </a:r>
            <a:r>
              <a:rPr lang="en-US" dirty="0" err="1"/>
              <a:t>text.split</a:t>
            </a:r>
            <a:r>
              <a:rPr lang="en-US" dirty="0"/>
              <a:t>() if </a:t>
            </a:r>
            <a:r>
              <a:rPr lang="en-US" dirty="0" err="1"/>
              <a:t>word.lower</a:t>
            </a:r>
            <a:r>
              <a:rPr lang="en-US" dirty="0"/>
              <a:t>() not in </a:t>
            </a:r>
            <a:r>
              <a:rPr lang="en-US" dirty="0" err="1"/>
              <a:t>stopwords.words</a:t>
            </a:r>
            <a:r>
              <a:rPr lang="en-US" dirty="0"/>
              <a:t>('</a:t>
            </a:r>
            <a:r>
              <a:rPr lang="en-US" dirty="0" err="1"/>
              <a:t>english</a:t>
            </a:r>
            <a:r>
              <a:rPr lang="en-US" dirty="0"/>
              <a:t>')]</a:t>
            </a:r>
          </a:p>
          <a:p>
            <a:endParaRPr lang="en-US" dirty="0"/>
          </a:p>
          <a:p>
            <a:r>
              <a:rPr lang="en-US" dirty="0"/>
              <a:t>    return " ".join(text)</a:t>
            </a:r>
          </a:p>
          <a:p>
            <a:endParaRPr lang="en-US" dirty="0"/>
          </a:p>
          <a:p>
            <a:r>
              <a:rPr lang="en-US" dirty="0"/>
              <a:t>data['text'] = data['text'].apply(</a:t>
            </a:r>
            <a:r>
              <a:rPr lang="en-US" dirty="0" err="1"/>
              <a:t>text_process</a:t>
            </a:r>
            <a:r>
              <a:rPr lang="en-US" dirty="0"/>
              <a:t>)</a:t>
            </a:r>
          </a:p>
          <a:p>
            <a:r>
              <a:rPr lang="en-US" dirty="0" err="1"/>
              <a:t>data.head</a:t>
            </a:r>
            <a:r>
              <a:rPr lang="en-US" dirty="0"/>
              <a:t>()</a:t>
            </a:r>
            <a:endParaRPr lang="en-IN" dirty="0"/>
          </a:p>
        </p:txBody>
      </p:sp>
      <p:pic>
        <p:nvPicPr>
          <p:cNvPr id="6" name="Picture 5"/>
          <p:cNvPicPr>
            <a:picLocks noChangeAspect="1"/>
          </p:cNvPicPr>
          <p:nvPr/>
        </p:nvPicPr>
        <p:blipFill>
          <a:blip r:embed="rId2"/>
          <a:stretch>
            <a:fillRect/>
          </a:stretch>
        </p:blipFill>
        <p:spPr>
          <a:xfrm>
            <a:off x="6075964" y="4571015"/>
            <a:ext cx="3981450" cy="2114550"/>
          </a:xfrm>
          <a:prstGeom prst="rect">
            <a:avLst/>
          </a:prstGeom>
        </p:spPr>
      </p:pic>
    </p:spTree>
    <p:extLst>
      <p:ext uri="{BB962C8B-B14F-4D97-AF65-F5344CB8AC3E}">
        <p14:creationId xmlns:p14="http://schemas.microsoft.com/office/powerpoint/2010/main" val="13329980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DCCBDD7-4518-44F5-B5FE-4FA3BC382EB1}"/>
              </a:ext>
            </a:extLst>
          </p:cNvPr>
          <p:cNvSpPr/>
          <p:nvPr/>
        </p:nvSpPr>
        <p:spPr>
          <a:xfrm>
            <a:off x="993274" y="352638"/>
            <a:ext cx="10276249" cy="541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IN" sz="2800" b="1" dirty="0" smtClean="0">
                <a:sym typeface="Lexend"/>
              </a:rPr>
              <a:t>FEATURES SELECTION</a:t>
            </a:r>
            <a:endParaRPr lang="en-IN" sz="2800" b="1" dirty="0">
              <a:sym typeface="Lexend"/>
            </a:endParaRPr>
          </a:p>
        </p:txBody>
      </p:sp>
      <p:cxnSp>
        <p:nvCxnSpPr>
          <p:cNvPr id="3" name="Straight Connector 2">
            <a:extLst>
              <a:ext uri="{FF2B5EF4-FFF2-40B4-BE49-F238E27FC236}">
                <a16:creationId xmlns:a16="http://schemas.microsoft.com/office/drawing/2014/main" xmlns="" id="{517BC4B0-A4F8-4CBA-91B4-82BBD01280F0}"/>
              </a:ext>
            </a:extLst>
          </p:cNvPr>
          <p:cNvCxnSpPr>
            <a:cxnSpLocks/>
          </p:cNvCxnSpPr>
          <p:nvPr/>
        </p:nvCxnSpPr>
        <p:spPr>
          <a:xfrm>
            <a:off x="1075347" y="827459"/>
            <a:ext cx="0" cy="5956051"/>
          </a:xfrm>
          <a:prstGeom prst="line">
            <a:avLst/>
          </a:prstGeom>
          <a:ln w="25400">
            <a:prstDash val="sysDot"/>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xmlns="" id="{81F2AF2A-95F7-44D9-87D1-49BB6F5CBBF5}"/>
              </a:ext>
            </a:extLst>
          </p:cNvPr>
          <p:cNvSpPr txBox="1"/>
          <p:nvPr/>
        </p:nvSpPr>
        <p:spPr>
          <a:xfrm>
            <a:off x="1399470" y="895821"/>
            <a:ext cx="5742309" cy="2585323"/>
          </a:xfrm>
          <a:prstGeom prst="rect">
            <a:avLst/>
          </a:prstGeom>
          <a:noFill/>
        </p:spPr>
        <p:txBody>
          <a:bodyPr wrap="square" rtlCol="0">
            <a:spAutoFit/>
          </a:bodyPr>
          <a:lstStyle/>
          <a:p>
            <a:pPr lvl="0">
              <a:lnSpc>
                <a:spcPct val="150000"/>
              </a:lnSpc>
            </a:pPr>
            <a:r>
              <a:rPr lang="en-US" dirty="0">
                <a:ea typeface="Lexend"/>
                <a:cs typeface="Lexend"/>
                <a:sym typeface="Lexend"/>
              </a:rPr>
              <a:t>When selecting features for your spam classifier project, consider</a:t>
            </a:r>
          </a:p>
          <a:p>
            <a:pPr marL="457200" lvl="0" indent="-374650">
              <a:lnSpc>
                <a:spcPct val="150000"/>
              </a:lnSpc>
              <a:buSzPts val="2300"/>
              <a:buFont typeface="Wingdings" panose="05000000000000000000" pitchFamily="2" charset="2"/>
              <a:buChar char="Ø"/>
            </a:pPr>
            <a:r>
              <a:rPr lang="en-US" dirty="0">
                <a:ea typeface="Lexend"/>
                <a:cs typeface="Lexend"/>
                <a:sym typeface="Lexend"/>
              </a:rPr>
              <a:t>Word frequency</a:t>
            </a:r>
          </a:p>
          <a:p>
            <a:pPr marL="457200" lvl="0" indent="-374650">
              <a:lnSpc>
                <a:spcPct val="150000"/>
              </a:lnSpc>
              <a:buSzPts val="2300"/>
              <a:buFont typeface="Wingdings" panose="05000000000000000000" pitchFamily="2" charset="2"/>
              <a:buChar char="Ø"/>
            </a:pPr>
            <a:r>
              <a:rPr lang="en-US" dirty="0">
                <a:ea typeface="Lexend"/>
                <a:cs typeface="Lexend"/>
                <a:sym typeface="Lexend"/>
              </a:rPr>
              <a:t>Length of the email</a:t>
            </a:r>
          </a:p>
          <a:p>
            <a:pPr marL="457200" lvl="0" indent="-374650">
              <a:lnSpc>
                <a:spcPct val="150000"/>
              </a:lnSpc>
              <a:buSzPts val="2300"/>
              <a:buFont typeface="Wingdings" panose="05000000000000000000" pitchFamily="2" charset="2"/>
              <a:buChar char="Ø"/>
            </a:pPr>
            <a:r>
              <a:rPr lang="en-US" dirty="0">
                <a:ea typeface="Lexend"/>
                <a:cs typeface="Lexend"/>
                <a:sym typeface="Lexend"/>
              </a:rPr>
              <a:t>Uses of capital letters </a:t>
            </a:r>
          </a:p>
          <a:p>
            <a:pPr marL="457200" lvl="0" indent="-374650">
              <a:lnSpc>
                <a:spcPct val="150000"/>
              </a:lnSpc>
              <a:buSzPts val="2300"/>
              <a:buFont typeface="Wingdings" panose="05000000000000000000" pitchFamily="2" charset="2"/>
              <a:buChar char="Ø"/>
            </a:pPr>
            <a:r>
              <a:rPr lang="en-US" dirty="0">
                <a:ea typeface="Lexend"/>
                <a:cs typeface="Lexend"/>
                <a:sym typeface="Lexend"/>
              </a:rPr>
              <a:t>Presence of certain words or phrases </a:t>
            </a:r>
          </a:p>
        </p:txBody>
      </p:sp>
      <p:sp>
        <p:nvSpPr>
          <p:cNvPr id="4" name="Rectangle 3"/>
          <p:cNvSpPr/>
          <p:nvPr/>
        </p:nvSpPr>
        <p:spPr>
          <a:xfrm>
            <a:off x="1321674" y="3493874"/>
            <a:ext cx="9469823" cy="2472472"/>
          </a:xfrm>
          <a:prstGeom prst="rect">
            <a:avLst/>
          </a:prstGeom>
        </p:spPr>
        <p:txBody>
          <a:bodyPr wrap="square">
            <a:spAutoFit/>
          </a:bodyPr>
          <a:lstStyle/>
          <a:p>
            <a:pPr lvl="0">
              <a:lnSpc>
                <a:spcPct val="150000"/>
              </a:lnSpc>
            </a:pPr>
            <a:r>
              <a:rPr lang="en-US" sz="2000" dirty="0">
                <a:solidFill>
                  <a:srgbClr val="222222"/>
                </a:solidFill>
                <a:ea typeface="Lexend"/>
                <a:cs typeface="Lexend"/>
                <a:sym typeface="Lexend"/>
              </a:rPr>
              <a:t>We will carefully select the most relevant features that will contribute to spam classifier. This will be achieved through exploratory data analysis and feature importance analysis.</a:t>
            </a:r>
            <a:endParaRPr lang="en-US" sz="2000" dirty="0">
              <a:solidFill>
                <a:srgbClr val="000000"/>
              </a:solidFill>
              <a:ea typeface="Lexend"/>
              <a:cs typeface="Lexend"/>
              <a:sym typeface="Lexend"/>
            </a:endParaRPr>
          </a:p>
          <a:p>
            <a:pPr lvl="0">
              <a:lnSpc>
                <a:spcPct val="90000"/>
              </a:lnSpc>
              <a:spcBef>
                <a:spcPts val="1000"/>
              </a:spcBef>
            </a:pPr>
            <a:r>
              <a:rPr lang="en-US" sz="2000" b="1" dirty="0">
                <a:solidFill>
                  <a:srgbClr val="222222"/>
                </a:solidFill>
                <a:ea typeface="Lexend"/>
                <a:cs typeface="Lexend"/>
                <a:sym typeface="Lexend"/>
              </a:rPr>
              <a:t>Tools/Modules: </a:t>
            </a:r>
            <a:endParaRPr lang="en-US" sz="2000" b="1" dirty="0" smtClean="0">
              <a:solidFill>
                <a:srgbClr val="222222"/>
              </a:solidFill>
              <a:ea typeface="Lexend"/>
              <a:cs typeface="Lexend"/>
              <a:sym typeface="Lexend"/>
            </a:endParaRPr>
          </a:p>
          <a:p>
            <a:pPr marL="342900" lvl="0" indent="-342900">
              <a:lnSpc>
                <a:spcPct val="150000"/>
              </a:lnSpc>
              <a:spcBef>
                <a:spcPts val="1000"/>
              </a:spcBef>
              <a:buFont typeface="Wingdings" panose="05000000000000000000" pitchFamily="2" charset="2"/>
              <a:buChar char="Ø"/>
            </a:pPr>
            <a:r>
              <a:rPr lang="en-US" sz="2000" dirty="0" smtClean="0">
                <a:solidFill>
                  <a:srgbClr val="222222"/>
                </a:solidFill>
                <a:ea typeface="Lexend"/>
                <a:cs typeface="Lexend"/>
                <a:sym typeface="Lexend"/>
              </a:rPr>
              <a:t>No </a:t>
            </a:r>
            <a:r>
              <a:rPr lang="en-US" sz="2000" dirty="0">
                <a:solidFill>
                  <a:srgbClr val="222222"/>
                </a:solidFill>
                <a:ea typeface="Lexend"/>
                <a:cs typeface="Lexend"/>
                <a:sym typeface="Lexend"/>
              </a:rPr>
              <a:t>specific tools/modules, but domain knowledge and exploratory data analysis will be essential.</a:t>
            </a:r>
            <a:endParaRPr lang="en-US" sz="2000" dirty="0">
              <a:solidFill>
                <a:srgbClr val="000000"/>
              </a:solidFill>
              <a:ea typeface="Lexend"/>
              <a:cs typeface="Lexend"/>
              <a:sym typeface="Lexend"/>
            </a:endParaRPr>
          </a:p>
        </p:txBody>
      </p:sp>
    </p:spTree>
    <p:extLst>
      <p:ext uri="{BB962C8B-B14F-4D97-AF65-F5344CB8AC3E}">
        <p14:creationId xmlns:p14="http://schemas.microsoft.com/office/powerpoint/2010/main" val="14553347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DCCBDD7-4518-44F5-B5FE-4FA3BC382EB1}"/>
              </a:ext>
            </a:extLst>
          </p:cNvPr>
          <p:cNvSpPr/>
          <p:nvPr/>
        </p:nvSpPr>
        <p:spPr>
          <a:xfrm>
            <a:off x="1006721" y="352638"/>
            <a:ext cx="10276249" cy="541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FEATURE EXTRACTION</a:t>
            </a:r>
          </a:p>
        </p:txBody>
      </p:sp>
      <p:cxnSp>
        <p:nvCxnSpPr>
          <p:cNvPr id="3" name="Straight Connector 2">
            <a:extLst>
              <a:ext uri="{FF2B5EF4-FFF2-40B4-BE49-F238E27FC236}">
                <a16:creationId xmlns="" xmlns:a16="http://schemas.microsoft.com/office/drawing/2014/main" id="{517BC4B0-A4F8-4CBA-91B4-82BBD01280F0}"/>
              </a:ext>
            </a:extLst>
          </p:cNvPr>
          <p:cNvCxnSpPr>
            <a:cxnSpLocks/>
          </p:cNvCxnSpPr>
          <p:nvPr/>
        </p:nvCxnSpPr>
        <p:spPr>
          <a:xfrm>
            <a:off x="1010013" y="512148"/>
            <a:ext cx="0" cy="5956051"/>
          </a:xfrm>
          <a:prstGeom prst="line">
            <a:avLst/>
          </a:prstGeom>
          <a:ln w="25400">
            <a:prstDash val="sysDot"/>
            <a:tailEnd type="ova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187669" y="1103616"/>
            <a:ext cx="8941675" cy="369332"/>
          </a:xfrm>
          <a:prstGeom prst="rect">
            <a:avLst/>
          </a:prstGeom>
        </p:spPr>
        <p:txBody>
          <a:bodyPr wrap="square">
            <a:spAutoFit/>
          </a:bodyPr>
          <a:lstStyle/>
          <a:p>
            <a:r>
              <a:rPr lang="en-US" dirty="0"/>
              <a:t>Now, create a data frame from the processed data before moving to the next step.</a:t>
            </a:r>
          </a:p>
        </p:txBody>
      </p:sp>
      <p:pic>
        <p:nvPicPr>
          <p:cNvPr id="9" name="Picture 8"/>
          <p:cNvPicPr>
            <a:picLocks noChangeAspect="1"/>
          </p:cNvPicPr>
          <p:nvPr/>
        </p:nvPicPr>
        <p:blipFill>
          <a:blip r:embed="rId2"/>
          <a:stretch>
            <a:fillRect/>
          </a:stretch>
        </p:blipFill>
        <p:spPr>
          <a:xfrm>
            <a:off x="1187669" y="1545698"/>
            <a:ext cx="6151397" cy="1322947"/>
          </a:xfrm>
          <a:prstGeom prst="rect">
            <a:avLst/>
          </a:prstGeom>
        </p:spPr>
      </p:pic>
      <p:pic>
        <p:nvPicPr>
          <p:cNvPr id="10" name="Picture 9"/>
          <p:cNvPicPr>
            <a:picLocks noChangeAspect="1"/>
          </p:cNvPicPr>
          <p:nvPr/>
        </p:nvPicPr>
        <p:blipFill>
          <a:blip r:embed="rId3"/>
          <a:stretch>
            <a:fillRect/>
          </a:stretch>
        </p:blipFill>
        <p:spPr>
          <a:xfrm>
            <a:off x="1187669" y="3065459"/>
            <a:ext cx="10449450" cy="2145978"/>
          </a:xfrm>
          <a:prstGeom prst="rect">
            <a:avLst/>
          </a:prstGeom>
        </p:spPr>
      </p:pic>
    </p:spTree>
    <p:extLst>
      <p:ext uri="{BB962C8B-B14F-4D97-AF65-F5344CB8AC3E}">
        <p14:creationId xmlns:p14="http://schemas.microsoft.com/office/powerpoint/2010/main" val="558740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DCCBDD7-4518-44F5-B5FE-4FA3BC382EB1}"/>
              </a:ext>
            </a:extLst>
          </p:cNvPr>
          <p:cNvSpPr/>
          <p:nvPr/>
        </p:nvSpPr>
        <p:spPr>
          <a:xfrm>
            <a:off x="1006721" y="352638"/>
            <a:ext cx="10276249" cy="541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cxnSp>
        <p:nvCxnSpPr>
          <p:cNvPr id="3" name="Straight Connector 2">
            <a:extLst>
              <a:ext uri="{FF2B5EF4-FFF2-40B4-BE49-F238E27FC236}">
                <a16:creationId xmlns="" xmlns:a16="http://schemas.microsoft.com/office/drawing/2014/main" id="{517BC4B0-A4F8-4CBA-91B4-82BBD01280F0}"/>
              </a:ext>
            </a:extLst>
          </p:cNvPr>
          <p:cNvCxnSpPr>
            <a:cxnSpLocks/>
          </p:cNvCxnSpPr>
          <p:nvPr/>
        </p:nvCxnSpPr>
        <p:spPr>
          <a:xfrm>
            <a:off x="1020168" y="433321"/>
            <a:ext cx="0" cy="5956051"/>
          </a:xfrm>
          <a:prstGeom prst="line">
            <a:avLst/>
          </a:prstGeom>
          <a:ln w="25400">
            <a:prstDash val="sysDot"/>
            <a:tailEnd type="ova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stretch>
            <a:fillRect/>
          </a:stretch>
        </p:blipFill>
        <p:spPr>
          <a:xfrm>
            <a:off x="1194549" y="1070945"/>
            <a:ext cx="6145301" cy="3785944"/>
          </a:xfrm>
          <a:prstGeom prst="rect">
            <a:avLst/>
          </a:prstGeom>
        </p:spPr>
      </p:pic>
    </p:spTree>
    <p:extLst>
      <p:ext uri="{BB962C8B-B14F-4D97-AF65-F5344CB8AC3E}">
        <p14:creationId xmlns:p14="http://schemas.microsoft.com/office/powerpoint/2010/main" val="2870763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BF5A975-7331-42C9-859B-9E04B001AEE0}"/>
              </a:ext>
            </a:extLst>
          </p:cNvPr>
          <p:cNvSpPr/>
          <p:nvPr/>
        </p:nvSpPr>
        <p:spPr>
          <a:xfrm>
            <a:off x="0" y="2538484"/>
            <a:ext cx="12192000" cy="4319516"/>
          </a:xfrm>
          <a:prstGeom prst="rect">
            <a:avLst/>
          </a:prstGeom>
          <a:gradFill flip="none" rotWithShape="1">
            <a:gsLst>
              <a:gs pos="40000">
                <a:schemeClr val="bg2"/>
              </a:gs>
              <a:gs pos="100000">
                <a:schemeClr val="accent2">
                  <a:lumMod val="5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Image result for robot hand images hd png">
            <a:extLst>
              <a:ext uri="{FF2B5EF4-FFF2-40B4-BE49-F238E27FC236}">
                <a16:creationId xmlns:a16="http://schemas.microsoft.com/office/drawing/2014/main" xmlns="" id="{10B31D4B-D22B-4394-B8C0-9CAFFD99A3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0" y="701566"/>
            <a:ext cx="6156434" cy="615643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xmlns="" id="{67ED9420-F934-49B1-911D-50274EDF3401}"/>
              </a:ext>
            </a:extLst>
          </p:cNvPr>
          <p:cNvSpPr txBox="1"/>
          <p:nvPr/>
        </p:nvSpPr>
        <p:spPr>
          <a:xfrm>
            <a:off x="5817476" y="1882304"/>
            <a:ext cx="5053907" cy="646331"/>
          </a:xfrm>
          <a:prstGeom prst="rect">
            <a:avLst/>
          </a:prstGeom>
          <a:noFill/>
        </p:spPr>
        <p:txBody>
          <a:bodyPr wrap="square" rtlCol="0">
            <a:spAutoFit/>
          </a:bodyPr>
          <a:lstStyle/>
          <a:p>
            <a:pPr lvl="0">
              <a:buClr>
                <a:srgbClr val="000000"/>
              </a:buClr>
              <a:buSzPts val="3300"/>
            </a:pPr>
            <a:r>
              <a:rPr lang="en-IN" sz="3500" b="1" dirty="0">
                <a:solidFill>
                  <a:schemeClr val="accent6">
                    <a:lumMod val="50000"/>
                  </a:schemeClr>
                </a:solidFill>
                <a:latin typeface="Lexend"/>
                <a:ea typeface="Lexend"/>
                <a:cs typeface="Lexend"/>
                <a:sym typeface="Lexend"/>
              </a:rPr>
              <a:t>Name: </a:t>
            </a:r>
            <a:r>
              <a:rPr lang="en-IN" sz="3500" b="1" dirty="0" smtClean="0">
                <a:solidFill>
                  <a:schemeClr val="accent6">
                    <a:lumMod val="50000"/>
                  </a:schemeClr>
                </a:solidFill>
                <a:latin typeface="Lexend"/>
                <a:ea typeface="Lexend"/>
                <a:cs typeface="Lexend"/>
                <a:sym typeface="Lexend"/>
              </a:rPr>
              <a:t>LOGAPRIYA T</a:t>
            </a:r>
            <a:endParaRPr lang="en-IN" sz="3500" b="1" dirty="0">
              <a:solidFill>
                <a:schemeClr val="accent6">
                  <a:lumMod val="50000"/>
                </a:schemeClr>
              </a:solidFill>
              <a:latin typeface="Lexend"/>
              <a:ea typeface="Lexend"/>
              <a:cs typeface="Lexend"/>
              <a:sym typeface="Lexend"/>
            </a:endParaRPr>
          </a:p>
        </p:txBody>
      </p:sp>
      <p:sp>
        <p:nvSpPr>
          <p:cNvPr id="5" name="TextBox 4">
            <a:extLst>
              <a:ext uri="{FF2B5EF4-FFF2-40B4-BE49-F238E27FC236}">
                <a16:creationId xmlns:a16="http://schemas.microsoft.com/office/drawing/2014/main" xmlns="" id="{90919EEA-32FD-4C4E-B5FA-F98E0C186B91}"/>
              </a:ext>
            </a:extLst>
          </p:cNvPr>
          <p:cNvSpPr txBox="1"/>
          <p:nvPr/>
        </p:nvSpPr>
        <p:spPr>
          <a:xfrm>
            <a:off x="5817476" y="2596668"/>
            <a:ext cx="4476465" cy="630942"/>
          </a:xfrm>
          <a:prstGeom prst="rect">
            <a:avLst/>
          </a:prstGeom>
          <a:noFill/>
        </p:spPr>
        <p:txBody>
          <a:bodyPr wrap="square" rtlCol="0">
            <a:spAutoFit/>
          </a:bodyPr>
          <a:lstStyle/>
          <a:p>
            <a:pPr lvl="0">
              <a:buClr>
                <a:srgbClr val="000000"/>
              </a:buClr>
              <a:buSzPts val="3300"/>
            </a:pPr>
            <a:r>
              <a:rPr lang="en-IN" sz="3500" b="1" dirty="0">
                <a:solidFill>
                  <a:srgbClr val="F3F3F3"/>
                </a:solidFill>
                <a:latin typeface="Lexend"/>
                <a:ea typeface="Lexend"/>
                <a:cs typeface="Lexend"/>
                <a:sym typeface="Lexend"/>
              </a:rPr>
              <a:t>BE </a:t>
            </a:r>
            <a:r>
              <a:rPr lang="en-IN" sz="3500" b="1" dirty="0" smtClean="0">
                <a:solidFill>
                  <a:srgbClr val="F3F3F3"/>
                </a:solidFill>
                <a:latin typeface="Lexend"/>
                <a:ea typeface="Lexend"/>
                <a:cs typeface="Lexend"/>
                <a:sym typeface="Lexend"/>
              </a:rPr>
              <a:t>(CSE) </a:t>
            </a:r>
            <a:r>
              <a:rPr lang="en-IN" sz="3500" b="1" dirty="0">
                <a:solidFill>
                  <a:srgbClr val="F3F3F3"/>
                </a:solidFill>
                <a:latin typeface="Lexend"/>
                <a:ea typeface="Lexend"/>
                <a:cs typeface="Lexend"/>
                <a:sym typeface="Lexend"/>
              </a:rPr>
              <a:t>3rd year</a:t>
            </a:r>
          </a:p>
        </p:txBody>
      </p:sp>
      <p:sp>
        <p:nvSpPr>
          <p:cNvPr id="7" name="TextBox 6">
            <a:extLst>
              <a:ext uri="{FF2B5EF4-FFF2-40B4-BE49-F238E27FC236}">
                <a16:creationId xmlns:a16="http://schemas.microsoft.com/office/drawing/2014/main" xmlns="" id="{65C3AD8E-90A0-4286-B73C-582770D44C43}"/>
              </a:ext>
            </a:extLst>
          </p:cNvPr>
          <p:cNvSpPr txBox="1"/>
          <p:nvPr/>
        </p:nvSpPr>
        <p:spPr>
          <a:xfrm>
            <a:off x="5817476" y="3285794"/>
            <a:ext cx="7969469" cy="954107"/>
          </a:xfrm>
          <a:prstGeom prst="rect">
            <a:avLst/>
          </a:prstGeom>
          <a:noFill/>
        </p:spPr>
        <p:txBody>
          <a:bodyPr wrap="square" rtlCol="0">
            <a:spAutoFit/>
          </a:bodyPr>
          <a:lstStyle/>
          <a:p>
            <a:pPr lvl="0">
              <a:buClr>
                <a:srgbClr val="000000"/>
              </a:buClr>
              <a:buSzPts val="3300"/>
            </a:pPr>
            <a:r>
              <a:rPr lang="fr-FR" sz="2800" b="1" dirty="0">
                <a:solidFill>
                  <a:srgbClr val="F3F3F3"/>
                </a:solidFill>
                <a:latin typeface="Lexend"/>
                <a:ea typeface="Lexend"/>
                <a:cs typeface="Lexend"/>
                <a:sym typeface="Lexend"/>
              </a:rPr>
              <a:t>Email </a:t>
            </a:r>
            <a:r>
              <a:rPr lang="fr-FR" sz="2800" b="1" dirty="0" err="1" smtClean="0">
                <a:solidFill>
                  <a:schemeClr val="bg1"/>
                </a:solidFill>
                <a:latin typeface="Lexend"/>
                <a:ea typeface="Lexend"/>
                <a:cs typeface="Lexend"/>
                <a:sym typeface="Lexend"/>
              </a:rPr>
              <a:t>ID:</a:t>
            </a:r>
            <a:r>
              <a:rPr lang="fr-FR" sz="2800" b="1" u="sng" dirty="0" err="1" smtClean="0">
                <a:solidFill>
                  <a:schemeClr val="bg1"/>
                </a:solidFill>
                <a:latin typeface="Lexend"/>
                <a:ea typeface="Lexend"/>
                <a:cs typeface="Lexend"/>
                <a:sym typeface="Lexend"/>
                <a:hlinkClick r:id="rId3"/>
              </a:rPr>
              <a:t>tlogapriyaasm@gmail.com</a:t>
            </a:r>
            <a:endParaRPr lang="fr-FR" sz="2800" b="1" dirty="0">
              <a:solidFill>
                <a:schemeClr val="bg1"/>
              </a:solidFill>
              <a:latin typeface="Lexend"/>
              <a:ea typeface="Lexend"/>
              <a:cs typeface="Lexend"/>
              <a:sym typeface="Lexend"/>
            </a:endParaRPr>
          </a:p>
          <a:p>
            <a:pPr lvl="0">
              <a:buClr>
                <a:srgbClr val="000000"/>
              </a:buClr>
              <a:buSzPts val="3300"/>
            </a:pPr>
            <a:r>
              <a:rPr lang="fr-FR" sz="2800" b="1" dirty="0">
                <a:solidFill>
                  <a:srgbClr val="F3F3F3"/>
                </a:solidFill>
                <a:latin typeface="Lexend"/>
                <a:ea typeface="Lexend"/>
                <a:cs typeface="Lexend"/>
                <a:sym typeface="Lexend"/>
              </a:rPr>
              <a:t>NM ID: </a:t>
            </a:r>
            <a:r>
              <a:rPr lang="fr-FR" sz="2800" b="1" dirty="0" smtClean="0">
                <a:solidFill>
                  <a:srgbClr val="F3F3F3"/>
                </a:solidFill>
                <a:latin typeface="Lexend"/>
                <a:ea typeface="Lexend"/>
                <a:cs typeface="Lexend"/>
                <a:sym typeface="Lexend"/>
              </a:rPr>
              <a:t>au513521104024</a:t>
            </a:r>
            <a:endParaRPr lang="fr-FR" sz="2800" b="1" dirty="0">
              <a:solidFill>
                <a:srgbClr val="F3F3F3"/>
              </a:solidFill>
              <a:latin typeface="Lexend"/>
              <a:ea typeface="Lexend"/>
              <a:cs typeface="Lexend"/>
              <a:sym typeface="Lexend"/>
            </a:endParaRPr>
          </a:p>
        </p:txBody>
      </p:sp>
    </p:spTree>
    <p:extLst>
      <p:ext uri="{BB962C8B-B14F-4D97-AF65-F5344CB8AC3E}">
        <p14:creationId xmlns:p14="http://schemas.microsoft.com/office/powerpoint/2010/main" val="28244989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DCCBDD7-4518-44F5-B5FE-4FA3BC382EB1}"/>
              </a:ext>
            </a:extLst>
          </p:cNvPr>
          <p:cNvSpPr/>
          <p:nvPr/>
        </p:nvSpPr>
        <p:spPr>
          <a:xfrm>
            <a:off x="1006721" y="352638"/>
            <a:ext cx="10276249" cy="541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cxnSp>
        <p:nvCxnSpPr>
          <p:cNvPr id="3" name="Straight Connector 2">
            <a:extLst>
              <a:ext uri="{FF2B5EF4-FFF2-40B4-BE49-F238E27FC236}">
                <a16:creationId xmlns="" xmlns:a16="http://schemas.microsoft.com/office/drawing/2014/main" id="{517BC4B0-A4F8-4CBA-91B4-82BBD01280F0}"/>
              </a:ext>
            </a:extLst>
          </p:cNvPr>
          <p:cNvCxnSpPr>
            <a:cxnSpLocks/>
          </p:cNvCxnSpPr>
          <p:nvPr/>
        </p:nvCxnSpPr>
        <p:spPr>
          <a:xfrm>
            <a:off x="1020168" y="433321"/>
            <a:ext cx="0" cy="5956051"/>
          </a:xfrm>
          <a:prstGeom prst="line">
            <a:avLst/>
          </a:prstGeom>
          <a:ln w="25400">
            <a:prstDash val="sysDot"/>
            <a:tailEnd type="ova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stretch>
            <a:fillRect/>
          </a:stretch>
        </p:blipFill>
        <p:spPr>
          <a:xfrm>
            <a:off x="1132250" y="947067"/>
            <a:ext cx="10150720" cy="2694666"/>
          </a:xfrm>
          <a:prstGeom prst="rect">
            <a:avLst/>
          </a:prstGeom>
        </p:spPr>
      </p:pic>
      <p:pic>
        <p:nvPicPr>
          <p:cNvPr id="5" name="Picture 4"/>
          <p:cNvPicPr>
            <a:picLocks noChangeAspect="1"/>
          </p:cNvPicPr>
          <p:nvPr/>
        </p:nvPicPr>
        <p:blipFill>
          <a:blip r:embed="rId3"/>
          <a:stretch>
            <a:fillRect/>
          </a:stretch>
        </p:blipFill>
        <p:spPr>
          <a:xfrm>
            <a:off x="1132250" y="3754308"/>
            <a:ext cx="6151397" cy="2139881"/>
          </a:xfrm>
          <a:prstGeom prst="rect">
            <a:avLst/>
          </a:prstGeom>
        </p:spPr>
      </p:pic>
    </p:spTree>
    <p:extLst>
      <p:ext uri="{BB962C8B-B14F-4D97-AF65-F5344CB8AC3E}">
        <p14:creationId xmlns:p14="http://schemas.microsoft.com/office/powerpoint/2010/main" val="2094721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DCCBDD7-4518-44F5-B5FE-4FA3BC382EB1}"/>
              </a:ext>
            </a:extLst>
          </p:cNvPr>
          <p:cNvSpPr/>
          <p:nvPr/>
        </p:nvSpPr>
        <p:spPr>
          <a:xfrm>
            <a:off x="1006721" y="352638"/>
            <a:ext cx="10276249" cy="541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cxnSp>
        <p:nvCxnSpPr>
          <p:cNvPr id="3" name="Straight Connector 2">
            <a:extLst>
              <a:ext uri="{FF2B5EF4-FFF2-40B4-BE49-F238E27FC236}">
                <a16:creationId xmlns="" xmlns:a16="http://schemas.microsoft.com/office/drawing/2014/main" id="{517BC4B0-A4F8-4CBA-91B4-82BBD01280F0}"/>
              </a:ext>
            </a:extLst>
          </p:cNvPr>
          <p:cNvCxnSpPr>
            <a:cxnSpLocks/>
          </p:cNvCxnSpPr>
          <p:nvPr/>
        </p:nvCxnSpPr>
        <p:spPr>
          <a:xfrm>
            <a:off x="1020168" y="433321"/>
            <a:ext cx="0" cy="5956051"/>
          </a:xfrm>
          <a:prstGeom prst="line">
            <a:avLst/>
          </a:prstGeom>
          <a:ln w="25400">
            <a:prstDash val="sysDot"/>
            <a:tailEnd type="ova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stretch>
            <a:fillRect/>
          </a:stretch>
        </p:blipFill>
        <p:spPr>
          <a:xfrm>
            <a:off x="1130727" y="953164"/>
            <a:ext cx="9126503" cy="2688569"/>
          </a:xfrm>
          <a:prstGeom prst="rect">
            <a:avLst/>
          </a:prstGeom>
        </p:spPr>
      </p:pic>
      <p:pic>
        <p:nvPicPr>
          <p:cNvPr id="8" name="Picture 7"/>
          <p:cNvPicPr>
            <a:picLocks noChangeAspect="1"/>
          </p:cNvPicPr>
          <p:nvPr/>
        </p:nvPicPr>
        <p:blipFill>
          <a:blip r:embed="rId3"/>
          <a:stretch>
            <a:fillRect/>
          </a:stretch>
        </p:blipFill>
        <p:spPr>
          <a:xfrm>
            <a:off x="1130727" y="3641733"/>
            <a:ext cx="8650974" cy="2694666"/>
          </a:xfrm>
          <a:prstGeom prst="rect">
            <a:avLst/>
          </a:prstGeom>
        </p:spPr>
      </p:pic>
    </p:spTree>
    <p:extLst>
      <p:ext uri="{BB962C8B-B14F-4D97-AF65-F5344CB8AC3E}">
        <p14:creationId xmlns:p14="http://schemas.microsoft.com/office/powerpoint/2010/main" val="3196039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DCCBDD7-4518-44F5-B5FE-4FA3BC382EB1}"/>
              </a:ext>
            </a:extLst>
          </p:cNvPr>
          <p:cNvSpPr/>
          <p:nvPr/>
        </p:nvSpPr>
        <p:spPr>
          <a:xfrm>
            <a:off x="1006721" y="352638"/>
            <a:ext cx="10276249" cy="541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MODEL SELECTION</a:t>
            </a:r>
            <a:endParaRPr lang="en-US" sz="2400" dirty="0"/>
          </a:p>
        </p:txBody>
      </p:sp>
      <p:cxnSp>
        <p:nvCxnSpPr>
          <p:cNvPr id="3" name="Straight Connector 2">
            <a:extLst>
              <a:ext uri="{FF2B5EF4-FFF2-40B4-BE49-F238E27FC236}">
                <a16:creationId xmlns="" xmlns:a16="http://schemas.microsoft.com/office/drawing/2014/main" id="{517BC4B0-A4F8-4CBA-91B4-82BBD01280F0}"/>
              </a:ext>
            </a:extLst>
          </p:cNvPr>
          <p:cNvCxnSpPr>
            <a:cxnSpLocks/>
          </p:cNvCxnSpPr>
          <p:nvPr/>
        </p:nvCxnSpPr>
        <p:spPr>
          <a:xfrm>
            <a:off x="1020168" y="433321"/>
            <a:ext cx="0" cy="5956051"/>
          </a:xfrm>
          <a:prstGeom prst="line">
            <a:avLst/>
          </a:prstGeom>
          <a:ln w="25400">
            <a:prstDash val="sysDot"/>
            <a:tailEnd type="ova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stretch>
            <a:fillRect/>
          </a:stretch>
        </p:blipFill>
        <p:spPr>
          <a:xfrm>
            <a:off x="1144204" y="991024"/>
            <a:ext cx="6151397" cy="2420322"/>
          </a:xfrm>
          <a:prstGeom prst="rect">
            <a:avLst/>
          </a:prstGeom>
        </p:spPr>
      </p:pic>
      <p:pic>
        <p:nvPicPr>
          <p:cNvPr id="4" name="Picture 3"/>
          <p:cNvPicPr>
            <a:picLocks noChangeAspect="1"/>
          </p:cNvPicPr>
          <p:nvPr/>
        </p:nvPicPr>
        <p:blipFill>
          <a:blip r:embed="rId3"/>
          <a:stretch>
            <a:fillRect/>
          </a:stretch>
        </p:blipFill>
        <p:spPr>
          <a:xfrm>
            <a:off x="1333390" y="3508275"/>
            <a:ext cx="6151397" cy="2688569"/>
          </a:xfrm>
          <a:prstGeom prst="rect">
            <a:avLst/>
          </a:prstGeom>
        </p:spPr>
      </p:pic>
    </p:spTree>
    <p:extLst>
      <p:ext uri="{BB962C8B-B14F-4D97-AF65-F5344CB8AC3E}">
        <p14:creationId xmlns:p14="http://schemas.microsoft.com/office/powerpoint/2010/main" val="3523392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DCCBDD7-4518-44F5-B5FE-4FA3BC382EB1}"/>
              </a:ext>
            </a:extLst>
          </p:cNvPr>
          <p:cNvSpPr/>
          <p:nvPr/>
        </p:nvSpPr>
        <p:spPr>
          <a:xfrm>
            <a:off x="1020168" y="321107"/>
            <a:ext cx="10276249" cy="541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b="1" dirty="0"/>
              <a:t> </a:t>
            </a:r>
            <a:r>
              <a:rPr lang="en-US" sz="2400" b="1" dirty="0" smtClean="0"/>
              <a:t>                                    </a:t>
            </a:r>
            <a:endParaRPr lang="en-US" sz="2400" dirty="0"/>
          </a:p>
        </p:txBody>
      </p:sp>
      <p:cxnSp>
        <p:nvCxnSpPr>
          <p:cNvPr id="3" name="Straight Connector 2">
            <a:extLst>
              <a:ext uri="{FF2B5EF4-FFF2-40B4-BE49-F238E27FC236}">
                <a16:creationId xmlns="" xmlns:a16="http://schemas.microsoft.com/office/drawing/2014/main" id="{517BC4B0-A4F8-4CBA-91B4-82BBD01280F0}"/>
              </a:ext>
            </a:extLst>
          </p:cNvPr>
          <p:cNvCxnSpPr>
            <a:cxnSpLocks/>
          </p:cNvCxnSpPr>
          <p:nvPr/>
        </p:nvCxnSpPr>
        <p:spPr>
          <a:xfrm>
            <a:off x="1020168" y="433321"/>
            <a:ext cx="0" cy="5956051"/>
          </a:xfrm>
          <a:prstGeom prst="line">
            <a:avLst/>
          </a:prstGeom>
          <a:ln w="25400">
            <a:prstDash val="sysDot"/>
            <a:tailEnd type="ova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stretch>
            <a:fillRect/>
          </a:stretch>
        </p:blipFill>
        <p:spPr>
          <a:xfrm>
            <a:off x="1358997" y="1104028"/>
            <a:ext cx="9474005" cy="4334632"/>
          </a:xfrm>
          <a:prstGeom prst="rect">
            <a:avLst/>
          </a:prstGeom>
        </p:spPr>
      </p:pic>
    </p:spTree>
    <p:extLst>
      <p:ext uri="{BB962C8B-B14F-4D97-AF65-F5344CB8AC3E}">
        <p14:creationId xmlns:p14="http://schemas.microsoft.com/office/powerpoint/2010/main" val="1467171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DCCBDD7-4518-44F5-B5FE-4FA3BC382EB1}"/>
              </a:ext>
            </a:extLst>
          </p:cNvPr>
          <p:cNvSpPr/>
          <p:nvPr/>
        </p:nvSpPr>
        <p:spPr>
          <a:xfrm>
            <a:off x="1020168" y="321107"/>
            <a:ext cx="10276249" cy="541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                                                    </a:t>
            </a:r>
            <a:endParaRPr lang="en-IN" sz="2400" b="1" dirty="0"/>
          </a:p>
        </p:txBody>
      </p:sp>
      <p:cxnSp>
        <p:nvCxnSpPr>
          <p:cNvPr id="3" name="Straight Connector 2">
            <a:extLst>
              <a:ext uri="{FF2B5EF4-FFF2-40B4-BE49-F238E27FC236}">
                <a16:creationId xmlns="" xmlns:a16="http://schemas.microsoft.com/office/drawing/2014/main" id="{517BC4B0-A4F8-4CBA-91B4-82BBD01280F0}"/>
              </a:ext>
            </a:extLst>
          </p:cNvPr>
          <p:cNvCxnSpPr>
            <a:cxnSpLocks/>
          </p:cNvCxnSpPr>
          <p:nvPr/>
        </p:nvCxnSpPr>
        <p:spPr>
          <a:xfrm>
            <a:off x="1020168" y="433321"/>
            <a:ext cx="0" cy="5956051"/>
          </a:xfrm>
          <a:prstGeom prst="line">
            <a:avLst/>
          </a:prstGeom>
          <a:ln w="25400">
            <a:prstDash val="sysDot"/>
            <a:tailEnd type="ova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stretch>
            <a:fillRect/>
          </a:stretch>
        </p:blipFill>
        <p:spPr>
          <a:xfrm>
            <a:off x="1163018" y="991024"/>
            <a:ext cx="6145301" cy="2420322"/>
          </a:xfrm>
          <a:prstGeom prst="rect">
            <a:avLst/>
          </a:prstGeom>
        </p:spPr>
      </p:pic>
      <p:pic>
        <p:nvPicPr>
          <p:cNvPr id="8" name="Picture 7"/>
          <p:cNvPicPr>
            <a:picLocks noChangeAspect="1"/>
          </p:cNvPicPr>
          <p:nvPr/>
        </p:nvPicPr>
        <p:blipFill>
          <a:blip r:embed="rId3"/>
          <a:stretch>
            <a:fillRect/>
          </a:stretch>
        </p:blipFill>
        <p:spPr>
          <a:xfrm>
            <a:off x="1163018" y="3411346"/>
            <a:ext cx="6145301" cy="2694666"/>
          </a:xfrm>
          <a:prstGeom prst="rect">
            <a:avLst/>
          </a:prstGeom>
        </p:spPr>
      </p:pic>
    </p:spTree>
    <p:extLst>
      <p:ext uri="{BB962C8B-B14F-4D97-AF65-F5344CB8AC3E}">
        <p14:creationId xmlns:p14="http://schemas.microsoft.com/office/powerpoint/2010/main" val="1886154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DCCBDD7-4518-44F5-B5FE-4FA3BC382EB1}"/>
              </a:ext>
            </a:extLst>
          </p:cNvPr>
          <p:cNvSpPr/>
          <p:nvPr/>
        </p:nvSpPr>
        <p:spPr>
          <a:xfrm>
            <a:off x="1020168" y="321107"/>
            <a:ext cx="10276249" cy="541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                                         </a:t>
            </a:r>
            <a:endParaRPr lang="en-IN" sz="2400" b="1" dirty="0"/>
          </a:p>
        </p:txBody>
      </p:sp>
      <p:cxnSp>
        <p:nvCxnSpPr>
          <p:cNvPr id="3" name="Straight Connector 2">
            <a:extLst>
              <a:ext uri="{FF2B5EF4-FFF2-40B4-BE49-F238E27FC236}">
                <a16:creationId xmlns="" xmlns:a16="http://schemas.microsoft.com/office/drawing/2014/main" id="{517BC4B0-A4F8-4CBA-91B4-82BBD01280F0}"/>
              </a:ext>
            </a:extLst>
          </p:cNvPr>
          <p:cNvCxnSpPr>
            <a:cxnSpLocks/>
          </p:cNvCxnSpPr>
          <p:nvPr/>
        </p:nvCxnSpPr>
        <p:spPr>
          <a:xfrm>
            <a:off x="1020168" y="433321"/>
            <a:ext cx="0" cy="5956051"/>
          </a:xfrm>
          <a:prstGeom prst="line">
            <a:avLst/>
          </a:prstGeom>
          <a:ln w="25400">
            <a:prstDash val="sysDot"/>
            <a:tailEnd type="ova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stretch>
            <a:fillRect/>
          </a:stretch>
        </p:blipFill>
        <p:spPr>
          <a:xfrm>
            <a:off x="1175423" y="1113642"/>
            <a:ext cx="8516850" cy="768163"/>
          </a:xfrm>
          <a:prstGeom prst="rect">
            <a:avLst/>
          </a:prstGeom>
        </p:spPr>
      </p:pic>
      <p:pic>
        <p:nvPicPr>
          <p:cNvPr id="6" name="Picture 5"/>
          <p:cNvPicPr>
            <a:picLocks noChangeAspect="1"/>
          </p:cNvPicPr>
          <p:nvPr/>
        </p:nvPicPr>
        <p:blipFill>
          <a:blip r:embed="rId3"/>
          <a:stretch>
            <a:fillRect/>
          </a:stretch>
        </p:blipFill>
        <p:spPr>
          <a:xfrm>
            <a:off x="1175423" y="2028100"/>
            <a:ext cx="7614564" cy="1871634"/>
          </a:xfrm>
          <a:prstGeom prst="rect">
            <a:avLst/>
          </a:prstGeom>
        </p:spPr>
      </p:pic>
      <p:pic>
        <p:nvPicPr>
          <p:cNvPr id="7" name="Picture 6"/>
          <p:cNvPicPr>
            <a:picLocks noChangeAspect="1"/>
          </p:cNvPicPr>
          <p:nvPr/>
        </p:nvPicPr>
        <p:blipFill>
          <a:blip r:embed="rId4"/>
          <a:stretch>
            <a:fillRect/>
          </a:stretch>
        </p:blipFill>
        <p:spPr>
          <a:xfrm>
            <a:off x="1175423" y="4104314"/>
            <a:ext cx="6151397" cy="1865538"/>
          </a:xfrm>
          <a:prstGeom prst="rect">
            <a:avLst/>
          </a:prstGeom>
        </p:spPr>
      </p:pic>
    </p:spTree>
    <p:extLst>
      <p:ext uri="{BB962C8B-B14F-4D97-AF65-F5344CB8AC3E}">
        <p14:creationId xmlns:p14="http://schemas.microsoft.com/office/powerpoint/2010/main" val="65183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DCCBDD7-4518-44F5-B5FE-4FA3BC382EB1}"/>
              </a:ext>
            </a:extLst>
          </p:cNvPr>
          <p:cNvSpPr/>
          <p:nvPr/>
        </p:nvSpPr>
        <p:spPr>
          <a:xfrm>
            <a:off x="1020168" y="328990"/>
            <a:ext cx="10276249" cy="541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                                                           </a:t>
            </a:r>
            <a:r>
              <a:rPr lang="en-US" sz="2400" b="1" dirty="0" smtClean="0"/>
              <a:t> </a:t>
            </a:r>
            <a:r>
              <a:rPr lang="en" sz="2400" b="1" dirty="0" smtClean="0"/>
              <a:t> EVALUATION</a:t>
            </a:r>
            <a:endParaRPr lang="en-IN" sz="2400" b="1" dirty="0"/>
          </a:p>
        </p:txBody>
      </p:sp>
      <p:cxnSp>
        <p:nvCxnSpPr>
          <p:cNvPr id="3" name="Straight Connector 2">
            <a:extLst>
              <a:ext uri="{FF2B5EF4-FFF2-40B4-BE49-F238E27FC236}">
                <a16:creationId xmlns="" xmlns:a16="http://schemas.microsoft.com/office/drawing/2014/main" id="{517BC4B0-A4F8-4CBA-91B4-82BBD01280F0}"/>
              </a:ext>
            </a:extLst>
          </p:cNvPr>
          <p:cNvCxnSpPr>
            <a:cxnSpLocks/>
          </p:cNvCxnSpPr>
          <p:nvPr/>
        </p:nvCxnSpPr>
        <p:spPr>
          <a:xfrm>
            <a:off x="1020168" y="433321"/>
            <a:ext cx="0" cy="5956051"/>
          </a:xfrm>
          <a:prstGeom prst="line">
            <a:avLst/>
          </a:prstGeom>
          <a:ln w="25400">
            <a:prstDash val="sysDot"/>
            <a:tailEnd type="ova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stretch>
            <a:fillRect/>
          </a:stretch>
        </p:blipFill>
        <p:spPr>
          <a:xfrm>
            <a:off x="1210314" y="1106118"/>
            <a:ext cx="6272926" cy="3024447"/>
          </a:xfrm>
          <a:prstGeom prst="rect">
            <a:avLst/>
          </a:prstGeom>
        </p:spPr>
      </p:pic>
    </p:spTree>
    <p:extLst>
      <p:ext uri="{BB962C8B-B14F-4D97-AF65-F5344CB8AC3E}">
        <p14:creationId xmlns:p14="http://schemas.microsoft.com/office/powerpoint/2010/main" val="3986105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DCCBDD7-4518-44F5-B5FE-4FA3BC382EB1}"/>
              </a:ext>
            </a:extLst>
          </p:cNvPr>
          <p:cNvSpPr/>
          <p:nvPr/>
        </p:nvSpPr>
        <p:spPr>
          <a:xfrm>
            <a:off x="1020168" y="328990"/>
            <a:ext cx="10276249" cy="541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                                                         </a:t>
            </a:r>
            <a:r>
              <a:rPr lang="en" sz="2400" b="1" dirty="0" smtClean="0"/>
              <a:t> </a:t>
            </a:r>
            <a:endParaRPr lang="en-IN" sz="2400" b="1" dirty="0"/>
          </a:p>
        </p:txBody>
      </p:sp>
      <p:cxnSp>
        <p:nvCxnSpPr>
          <p:cNvPr id="3" name="Straight Connector 2">
            <a:extLst>
              <a:ext uri="{FF2B5EF4-FFF2-40B4-BE49-F238E27FC236}">
                <a16:creationId xmlns="" xmlns:a16="http://schemas.microsoft.com/office/drawing/2014/main" id="{517BC4B0-A4F8-4CBA-91B4-82BBD01280F0}"/>
              </a:ext>
            </a:extLst>
          </p:cNvPr>
          <p:cNvCxnSpPr>
            <a:cxnSpLocks/>
          </p:cNvCxnSpPr>
          <p:nvPr/>
        </p:nvCxnSpPr>
        <p:spPr>
          <a:xfrm>
            <a:off x="1020168" y="433321"/>
            <a:ext cx="0" cy="5956051"/>
          </a:xfrm>
          <a:prstGeom prst="line">
            <a:avLst/>
          </a:prstGeom>
          <a:ln w="25400">
            <a:prstDash val="sysDot"/>
            <a:tailEnd type="ova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02774" y="893896"/>
            <a:ext cx="6086834" cy="2032576"/>
          </a:xfrm>
          <a:prstGeom prst="rect">
            <a:avLst/>
          </a:prstGeom>
        </p:spPr>
        <p:txBody>
          <a:bodyPr wrap="square">
            <a:spAutoFit/>
          </a:bodyPr>
          <a:lstStyle/>
          <a:p>
            <a:r>
              <a:rPr lang="en-US" b="1" dirty="0" smtClean="0"/>
              <a:t>MODEL PREDICTIONS</a:t>
            </a:r>
            <a:r>
              <a:rPr lang="en-US" dirty="0" smtClean="0"/>
              <a:t>:</a:t>
            </a:r>
          </a:p>
          <a:p>
            <a:r>
              <a:rPr lang="en-US" dirty="0" smtClean="0"/>
              <a:t>#</a:t>
            </a:r>
            <a:r>
              <a:rPr lang="en-US" dirty="0"/>
              <a:t>write functions to detect if the message is spam or not</a:t>
            </a:r>
          </a:p>
          <a:p>
            <a:r>
              <a:rPr lang="en-US" dirty="0" err="1"/>
              <a:t>def</a:t>
            </a:r>
            <a:r>
              <a:rPr lang="en-US" dirty="0"/>
              <a:t> find(x):</a:t>
            </a:r>
          </a:p>
          <a:p>
            <a:r>
              <a:rPr lang="en-US" dirty="0"/>
              <a:t>    if x == 1:</a:t>
            </a:r>
          </a:p>
          <a:p>
            <a:r>
              <a:rPr lang="en-US" dirty="0"/>
              <a:t>        print ("Message is SPAM")</a:t>
            </a:r>
          </a:p>
          <a:p>
            <a:r>
              <a:rPr lang="en-US" dirty="0"/>
              <a:t>    else:</a:t>
            </a:r>
          </a:p>
          <a:p>
            <a:r>
              <a:rPr lang="en-US" dirty="0"/>
              <a:t>        print ("Message is NOT Spam")</a:t>
            </a:r>
            <a:endParaRPr lang="en-IN" dirty="0"/>
          </a:p>
        </p:txBody>
      </p:sp>
      <p:pic>
        <p:nvPicPr>
          <p:cNvPr id="6" name="Picture 5"/>
          <p:cNvPicPr>
            <a:picLocks noChangeAspect="1"/>
          </p:cNvPicPr>
          <p:nvPr/>
        </p:nvPicPr>
        <p:blipFill>
          <a:blip r:embed="rId2"/>
          <a:stretch>
            <a:fillRect/>
          </a:stretch>
        </p:blipFill>
        <p:spPr>
          <a:xfrm>
            <a:off x="1125890" y="3242780"/>
            <a:ext cx="6151397" cy="774259"/>
          </a:xfrm>
          <a:prstGeom prst="rect">
            <a:avLst/>
          </a:prstGeom>
        </p:spPr>
      </p:pic>
      <p:pic>
        <p:nvPicPr>
          <p:cNvPr id="7" name="Picture 6"/>
          <p:cNvPicPr>
            <a:picLocks noChangeAspect="1"/>
          </p:cNvPicPr>
          <p:nvPr/>
        </p:nvPicPr>
        <p:blipFill>
          <a:blip r:embed="rId3"/>
          <a:stretch>
            <a:fillRect/>
          </a:stretch>
        </p:blipFill>
        <p:spPr>
          <a:xfrm>
            <a:off x="1070493" y="4135962"/>
            <a:ext cx="6151397" cy="1597290"/>
          </a:xfrm>
          <a:prstGeom prst="rect">
            <a:avLst/>
          </a:prstGeom>
        </p:spPr>
      </p:pic>
    </p:spTree>
    <p:extLst>
      <p:ext uri="{BB962C8B-B14F-4D97-AF65-F5344CB8AC3E}">
        <p14:creationId xmlns:p14="http://schemas.microsoft.com/office/powerpoint/2010/main" val="862807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CDCCBDD7-4518-44F5-B5FE-4FA3BC382EB1}"/>
              </a:ext>
            </a:extLst>
          </p:cNvPr>
          <p:cNvSpPr/>
          <p:nvPr/>
        </p:nvSpPr>
        <p:spPr>
          <a:xfrm>
            <a:off x="1020168" y="359470"/>
            <a:ext cx="10276249" cy="541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                                         </a:t>
            </a:r>
            <a:r>
              <a:rPr lang="en" sz="2400" b="1" dirty="0" smtClean="0"/>
              <a:t> </a:t>
            </a:r>
            <a:endParaRPr lang="en-IN" sz="2400" b="1" dirty="0"/>
          </a:p>
        </p:txBody>
      </p:sp>
      <p:cxnSp>
        <p:nvCxnSpPr>
          <p:cNvPr id="4" name="Straight Connector 3">
            <a:extLst>
              <a:ext uri="{FF2B5EF4-FFF2-40B4-BE49-F238E27FC236}">
                <a16:creationId xmlns="" xmlns:a16="http://schemas.microsoft.com/office/drawing/2014/main" id="{517BC4B0-A4F8-4CBA-91B4-82BBD01280F0}"/>
              </a:ext>
            </a:extLst>
          </p:cNvPr>
          <p:cNvCxnSpPr>
            <a:cxnSpLocks/>
          </p:cNvCxnSpPr>
          <p:nvPr/>
        </p:nvCxnSpPr>
        <p:spPr>
          <a:xfrm>
            <a:off x="1020168" y="433321"/>
            <a:ext cx="0" cy="5956051"/>
          </a:xfrm>
          <a:prstGeom prst="line">
            <a:avLst/>
          </a:prstGeom>
          <a:ln w="25400">
            <a:prstDash val="sysDot"/>
            <a:tailEnd type="ova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1099042" y="1082228"/>
            <a:ext cx="7834039" cy="499915"/>
          </a:xfrm>
          <a:prstGeom prst="rect">
            <a:avLst/>
          </a:prstGeom>
        </p:spPr>
      </p:pic>
      <p:pic>
        <p:nvPicPr>
          <p:cNvPr id="6" name="Picture 5"/>
          <p:cNvPicPr>
            <a:picLocks noChangeAspect="1"/>
          </p:cNvPicPr>
          <p:nvPr/>
        </p:nvPicPr>
        <p:blipFill>
          <a:blip r:embed="rId3"/>
          <a:stretch>
            <a:fillRect/>
          </a:stretch>
        </p:blipFill>
        <p:spPr>
          <a:xfrm>
            <a:off x="1099042" y="1863188"/>
            <a:ext cx="6145301" cy="3511600"/>
          </a:xfrm>
          <a:prstGeom prst="rect">
            <a:avLst/>
          </a:prstGeom>
        </p:spPr>
      </p:pic>
      <p:pic>
        <p:nvPicPr>
          <p:cNvPr id="7" name="Picture 6"/>
          <p:cNvPicPr>
            <a:picLocks noChangeAspect="1"/>
          </p:cNvPicPr>
          <p:nvPr/>
        </p:nvPicPr>
        <p:blipFill>
          <a:blip r:embed="rId4"/>
          <a:stretch>
            <a:fillRect/>
          </a:stretch>
        </p:blipFill>
        <p:spPr>
          <a:xfrm>
            <a:off x="7496591" y="1837934"/>
            <a:ext cx="2926334" cy="2877561"/>
          </a:xfrm>
          <a:prstGeom prst="rect">
            <a:avLst/>
          </a:prstGeom>
        </p:spPr>
      </p:pic>
    </p:spTree>
    <p:extLst>
      <p:ext uri="{BB962C8B-B14F-4D97-AF65-F5344CB8AC3E}">
        <p14:creationId xmlns:p14="http://schemas.microsoft.com/office/powerpoint/2010/main" val="4102249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DCCBDD7-4518-44F5-B5FE-4FA3BC382EB1}"/>
              </a:ext>
            </a:extLst>
          </p:cNvPr>
          <p:cNvSpPr/>
          <p:nvPr/>
        </p:nvSpPr>
        <p:spPr>
          <a:xfrm>
            <a:off x="993274" y="352638"/>
            <a:ext cx="10276249" cy="541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MODEL 2-USING OPENAI</a:t>
            </a:r>
            <a:endParaRPr lang="en-IN" sz="2400" dirty="0"/>
          </a:p>
        </p:txBody>
      </p:sp>
      <p:cxnSp>
        <p:nvCxnSpPr>
          <p:cNvPr id="3" name="Straight Connector 2">
            <a:extLst>
              <a:ext uri="{FF2B5EF4-FFF2-40B4-BE49-F238E27FC236}">
                <a16:creationId xmlns="" xmlns:a16="http://schemas.microsoft.com/office/drawing/2014/main" id="{517BC4B0-A4F8-4CBA-91B4-82BBD01280F0}"/>
              </a:ext>
            </a:extLst>
          </p:cNvPr>
          <p:cNvCxnSpPr>
            <a:cxnSpLocks/>
          </p:cNvCxnSpPr>
          <p:nvPr/>
        </p:nvCxnSpPr>
        <p:spPr>
          <a:xfrm>
            <a:off x="1020168" y="433321"/>
            <a:ext cx="0" cy="5956051"/>
          </a:xfrm>
          <a:prstGeom prst="line">
            <a:avLst/>
          </a:prstGeom>
          <a:ln w="25400">
            <a:prstDash val="sysDot"/>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 xmlns:a16="http://schemas.microsoft.com/office/drawing/2014/main" id="{81F2AF2A-95F7-44D9-87D1-49BB6F5CBBF5}"/>
              </a:ext>
            </a:extLst>
          </p:cNvPr>
          <p:cNvSpPr txBox="1"/>
          <p:nvPr/>
        </p:nvSpPr>
        <p:spPr>
          <a:xfrm>
            <a:off x="1150884" y="1103586"/>
            <a:ext cx="10499834" cy="5078313"/>
          </a:xfrm>
          <a:prstGeom prst="rect">
            <a:avLst/>
          </a:prstGeom>
          <a:noFill/>
        </p:spPr>
        <p:txBody>
          <a:bodyPr wrap="square" rtlCol="0">
            <a:spAutoFit/>
          </a:bodyPr>
          <a:lstStyle/>
          <a:p>
            <a:r>
              <a:rPr lang="en-US" b="1" dirty="0"/>
              <a:t>Steps to implement Spam Classification using </a:t>
            </a:r>
            <a:r>
              <a:rPr lang="en-US" b="1" dirty="0" err="1" smtClean="0"/>
              <a:t>OpenAI</a:t>
            </a:r>
            <a:endParaRPr lang="en-US" b="1" dirty="0" smtClean="0"/>
          </a:p>
          <a:p>
            <a:endParaRPr lang="en-US" b="1" dirty="0" smtClean="0"/>
          </a:p>
          <a:p>
            <a:r>
              <a:rPr lang="en-US" dirty="0" smtClean="0"/>
              <a:t>             Using </a:t>
            </a:r>
            <a:r>
              <a:rPr lang="en-US" dirty="0" err="1"/>
              <a:t>Embeddings</a:t>
            </a:r>
            <a:r>
              <a:rPr lang="en-US" dirty="0"/>
              <a:t> API developed by </a:t>
            </a:r>
            <a:r>
              <a:rPr lang="en-US" dirty="0" err="1" smtClean="0"/>
              <a:t>OpenAI</a:t>
            </a:r>
            <a:endParaRPr lang="en-US" dirty="0" smtClean="0"/>
          </a:p>
          <a:p>
            <a:endParaRPr lang="en-US" dirty="0" smtClean="0"/>
          </a:p>
          <a:p>
            <a:r>
              <a:rPr lang="en-US" b="1" dirty="0"/>
              <a:t>             Step 1</a:t>
            </a:r>
            <a:r>
              <a:rPr lang="en-US" dirty="0"/>
              <a:t>: Install all the necessary </a:t>
            </a:r>
            <a:r>
              <a:rPr lang="en-US" dirty="0" smtClean="0"/>
              <a:t>salaries</a:t>
            </a:r>
          </a:p>
          <a:p>
            <a:r>
              <a:rPr lang="en-US" dirty="0"/>
              <a:t>             </a:t>
            </a:r>
            <a:r>
              <a:rPr lang="en-US" b="1" dirty="0"/>
              <a:t>Step 2</a:t>
            </a:r>
            <a:r>
              <a:rPr lang="en-US" dirty="0"/>
              <a:t>: Import all the required </a:t>
            </a:r>
            <a:r>
              <a:rPr lang="en-US" dirty="0" smtClean="0"/>
              <a:t>libraries</a:t>
            </a:r>
          </a:p>
          <a:p>
            <a:r>
              <a:rPr lang="en-US" dirty="0" smtClean="0"/>
              <a:t>             </a:t>
            </a:r>
            <a:r>
              <a:rPr lang="en-US" b="1" dirty="0" smtClean="0"/>
              <a:t>Step </a:t>
            </a:r>
            <a:r>
              <a:rPr lang="en-US" b="1" dirty="0"/>
              <a:t>3</a:t>
            </a:r>
            <a:r>
              <a:rPr lang="en-US" dirty="0"/>
              <a:t>: Assign your API key to the </a:t>
            </a:r>
            <a:r>
              <a:rPr lang="en-US" dirty="0" err="1"/>
              <a:t>OpenAI</a:t>
            </a:r>
            <a:r>
              <a:rPr lang="en-US" dirty="0"/>
              <a:t> </a:t>
            </a:r>
            <a:r>
              <a:rPr lang="en-US" dirty="0" smtClean="0"/>
              <a:t>environment</a:t>
            </a:r>
          </a:p>
          <a:p>
            <a:r>
              <a:rPr lang="en-US" dirty="0"/>
              <a:t>             </a:t>
            </a:r>
            <a:r>
              <a:rPr lang="en-US" b="1" dirty="0"/>
              <a:t>Step 4</a:t>
            </a:r>
            <a:r>
              <a:rPr lang="en-US" dirty="0"/>
              <a:t>: Read the CSV file and clean the </a:t>
            </a:r>
            <a:r>
              <a:rPr lang="en-US" dirty="0" smtClean="0"/>
              <a:t>dataset</a:t>
            </a:r>
          </a:p>
          <a:p>
            <a:r>
              <a:rPr lang="en-US" dirty="0"/>
              <a:t>             </a:t>
            </a:r>
            <a:r>
              <a:rPr lang="en-US" b="1" dirty="0"/>
              <a:t>Step 5</a:t>
            </a:r>
            <a:r>
              <a:rPr lang="en-US" dirty="0"/>
              <a:t>: Define a function to use Open AI’s Embedding </a:t>
            </a:r>
            <a:r>
              <a:rPr lang="en-US" dirty="0" smtClean="0"/>
              <a:t>API</a:t>
            </a:r>
          </a:p>
          <a:p>
            <a:r>
              <a:rPr lang="en-US" dirty="0"/>
              <a:t>             </a:t>
            </a:r>
            <a:r>
              <a:rPr lang="en-US" b="1" dirty="0"/>
              <a:t>Step 6</a:t>
            </a:r>
            <a:r>
              <a:rPr lang="en-US" dirty="0"/>
              <a:t>: Custom Label the classes of the output variable to 1 and 0, where 1 means “spam” and 0 </a:t>
            </a:r>
            <a:r>
              <a:rPr lang="en-US" dirty="0" smtClean="0"/>
              <a:t>    means </a:t>
            </a:r>
            <a:r>
              <a:rPr lang="en-US" dirty="0"/>
              <a:t>“not spam</a:t>
            </a:r>
            <a:r>
              <a:rPr lang="en-US" dirty="0" smtClean="0"/>
              <a:t>”.</a:t>
            </a:r>
          </a:p>
          <a:p>
            <a:r>
              <a:rPr lang="en-US" b="1" dirty="0"/>
              <a:t>            Step 7</a:t>
            </a:r>
            <a:r>
              <a:rPr lang="en-US" dirty="0"/>
              <a:t>: Develop a Classification model</a:t>
            </a:r>
            <a:r>
              <a:rPr lang="en-US" dirty="0" smtClean="0"/>
              <a:t>.</a:t>
            </a:r>
          </a:p>
          <a:p>
            <a:r>
              <a:rPr lang="en-US" b="1" dirty="0" smtClean="0"/>
              <a:t>            Step 8</a:t>
            </a:r>
            <a:r>
              <a:rPr lang="en-US" dirty="0" smtClean="0"/>
              <a:t>: </a:t>
            </a:r>
            <a:r>
              <a:rPr lang="en-US" dirty="0"/>
              <a:t>Calculate the accuracy of the </a:t>
            </a:r>
            <a:r>
              <a:rPr lang="en-US" dirty="0" smtClean="0"/>
              <a:t>model</a:t>
            </a:r>
          </a:p>
          <a:p>
            <a:r>
              <a:rPr lang="en-US" dirty="0"/>
              <a:t>            </a:t>
            </a:r>
            <a:r>
              <a:rPr lang="en-US" b="1" dirty="0" smtClean="0"/>
              <a:t>Step </a:t>
            </a:r>
            <a:r>
              <a:rPr lang="en-US" b="1" dirty="0"/>
              <a:t>9</a:t>
            </a:r>
            <a:r>
              <a:rPr lang="en-US" dirty="0"/>
              <a:t>: Print the confusion matrix for our classification model</a:t>
            </a:r>
            <a:endParaRPr lang="en-US" dirty="0" smtClean="0"/>
          </a:p>
          <a:p>
            <a:endParaRPr lang="en-US" b="1" dirty="0"/>
          </a:p>
          <a:p>
            <a:endParaRPr lang="en-US" b="1" dirty="0"/>
          </a:p>
          <a:p>
            <a:r>
              <a:rPr lang="en-US" b="1" dirty="0" smtClean="0"/>
              <a:t> </a:t>
            </a:r>
          </a:p>
          <a:p>
            <a:r>
              <a:rPr lang="en-US" b="1" dirty="0" smtClean="0"/>
              <a:t>              </a:t>
            </a:r>
            <a:endParaRPr lang="en-IN" b="1" dirty="0"/>
          </a:p>
        </p:txBody>
      </p:sp>
    </p:spTree>
    <p:extLst>
      <p:ext uri="{BB962C8B-B14F-4D97-AF65-F5344CB8AC3E}">
        <p14:creationId xmlns:p14="http://schemas.microsoft.com/office/powerpoint/2010/main" val="16760571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121E2511-43E2-4D35-A3D9-D8B95F82C666}"/>
              </a:ext>
            </a:extLst>
          </p:cNvPr>
          <p:cNvSpPr/>
          <p:nvPr/>
        </p:nvSpPr>
        <p:spPr>
          <a:xfrm>
            <a:off x="0" y="56244"/>
            <a:ext cx="4367284" cy="6858000"/>
          </a:xfrm>
          <a:prstGeom prst="rect">
            <a:avLst/>
          </a:prstGeom>
          <a:gradFill flip="none" rotWithShape="1">
            <a:gsLst>
              <a:gs pos="59000">
                <a:schemeClr val="bg2"/>
              </a:gs>
              <a:gs pos="100000">
                <a:schemeClr val="accent2">
                  <a:lumMod val="5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xmlns="" id="{4536A2CD-3F5D-4DA5-8EB1-A67B2DAAE33F}"/>
              </a:ext>
            </a:extLst>
          </p:cNvPr>
          <p:cNvSpPr/>
          <p:nvPr/>
        </p:nvSpPr>
        <p:spPr>
          <a:xfrm>
            <a:off x="962167" y="1433015"/>
            <a:ext cx="3862317" cy="70968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latin typeface="Georgia" panose="02040502050405020303" pitchFamily="18" charset="0"/>
              </a:rPr>
              <a:t>Phase </a:t>
            </a:r>
            <a:r>
              <a:rPr lang="en-US" sz="4800" b="1" dirty="0" smtClean="0">
                <a:latin typeface="Georgia" panose="02040502050405020303" pitchFamily="18" charset="0"/>
              </a:rPr>
              <a:t>-5</a:t>
            </a:r>
            <a:endParaRPr lang="en-US" sz="4800" b="1" dirty="0">
              <a:latin typeface="Georgia" panose="02040502050405020303" pitchFamily="18" charset="0"/>
            </a:endParaRPr>
          </a:p>
        </p:txBody>
      </p:sp>
      <p:grpSp>
        <p:nvGrpSpPr>
          <p:cNvPr id="10" name="Group 9">
            <a:extLst>
              <a:ext uri="{FF2B5EF4-FFF2-40B4-BE49-F238E27FC236}">
                <a16:creationId xmlns:a16="http://schemas.microsoft.com/office/drawing/2014/main" xmlns="" id="{1C59A9D7-8814-43DA-B169-C2A877C9227F}"/>
              </a:ext>
            </a:extLst>
          </p:cNvPr>
          <p:cNvGrpSpPr/>
          <p:nvPr/>
        </p:nvGrpSpPr>
        <p:grpSpPr>
          <a:xfrm>
            <a:off x="5885950" y="331717"/>
            <a:ext cx="4844953" cy="5504108"/>
            <a:chOff x="6264322" y="796526"/>
            <a:chExt cx="4844953" cy="5504108"/>
          </a:xfrm>
        </p:grpSpPr>
        <p:grpSp>
          <p:nvGrpSpPr>
            <p:cNvPr id="9" name="Group 8">
              <a:extLst>
                <a:ext uri="{FF2B5EF4-FFF2-40B4-BE49-F238E27FC236}">
                  <a16:creationId xmlns:a16="http://schemas.microsoft.com/office/drawing/2014/main" xmlns="" id="{27F75A65-F23E-4A63-ABCF-D9A1E068AB3D}"/>
                </a:ext>
              </a:extLst>
            </p:cNvPr>
            <p:cNvGrpSpPr/>
            <p:nvPr/>
          </p:nvGrpSpPr>
          <p:grpSpPr>
            <a:xfrm>
              <a:off x="6264322" y="796526"/>
              <a:ext cx="4219747" cy="802945"/>
              <a:chOff x="6564573" y="1042185"/>
              <a:chExt cx="4219747" cy="802945"/>
            </a:xfrm>
          </p:grpSpPr>
          <p:sp>
            <p:nvSpPr>
              <p:cNvPr id="4" name="Oval 3">
                <a:extLst>
                  <a:ext uri="{FF2B5EF4-FFF2-40B4-BE49-F238E27FC236}">
                    <a16:creationId xmlns:a16="http://schemas.microsoft.com/office/drawing/2014/main" xmlns="" id="{EF0B7198-E0A0-4FD3-AC17-9CC74B909B90}"/>
                  </a:ext>
                </a:extLst>
              </p:cNvPr>
              <p:cNvSpPr/>
              <p:nvPr/>
            </p:nvSpPr>
            <p:spPr>
              <a:xfrm>
                <a:off x="6564573" y="1042185"/>
                <a:ext cx="802945" cy="80294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Georgia Pro Cond" panose="02040506050405020303" pitchFamily="18" charset="0"/>
                  </a:rPr>
                  <a:t>01</a:t>
                </a:r>
              </a:p>
            </p:txBody>
          </p:sp>
          <p:sp>
            <p:nvSpPr>
              <p:cNvPr id="8" name="TextBox 7">
                <a:extLst>
                  <a:ext uri="{FF2B5EF4-FFF2-40B4-BE49-F238E27FC236}">
                    <a16:creationId xmlns:a16="http://schemas.microsoft.com/office/drawing/2014/main" xmlns="" id="{BCFBB4A6-BC7C-42D4-817A-5A3AEC173ED9}"/>
                  </a:ext>
                </a:extLst>
              </p:cNvPr>
              <p:cNvSpPr txBox="1"/>
              <p:nvPr/>
            </p:nvSpPr>
            <p:spPr>
              <a:xfrm>
                <a:off x="7531558" y="1243602"/>
                <a:ext cx="3252762" cy="400110"/>
              </a:xfrm>
              <a:prstGeom prst="rect">
                <a:avLst/>
              </a:prstGeom>
              <a:noFill/>
            </p:spPr>
            <p:txBody>
              <a:bodyPr wrap="square" rtlCol="0">
                <a:spAutoFit/>
              </a:bodyPr>
              <a:lstStyle/>
              <a:p>
                <a:r>
                  <a:rPr lang="en-US" sz="2000" b="1" dirty="0" smtClean="0"/>
                  <a:t>INTRODUCTION</a:t>
                </a:r>
                <a:endParaRPr lang="en-IN" sz="2000" dirty="0"/>
              </a:p>
            </p:txBody>
          </p:sp>
        </p:grpSp>
        <p:sp>
          <p:nvSpPr>
            <p:cNvPr id="12" name="Oval 11">
              <a:extLst>
                <a:ext uri="{FF2B5EF4-FFF2-40B4-BE49-F238E27FC236}">
                  <a16:creationId xmlns:a16="http://schemas.microsoft.com/office/drawing/2014/main" xmlns="" id="{6A500047-D5FC-4759-BA65-86B01391FD12}"/>
                </a:ext>
              </a:extLst>
            </p:cNvPr>
            <p:cNvSpPr/>
            <p:nvPr/>
          </p:nvSpPr>
          <p:spPr>
            <a:xfrm>
              <a:off x="6264322" y="1971817"/>
              <a:ext cx="802945" cy="80294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Georgia Pro Cond" panose="02040506050405020303" pitchFamily="18" charset="0"/>
                </a:rPr>
                <a:t>02</a:t>
              </a:r>
            </a:p>
          </p:txBody>
        </p:sp>
        <p:sp>
          <p:nvSpPr>
            <p:cNvPr id="17" name="Oval 16">
              <a:extLst>
                <a:ext uri="{FF2B5EF4-FFF2-40B4-BE49-F238E27FC236}">
                  <a16:creationId xmlns:a16="http://schemas.microsoft.com/office/drawing/2014/main" xmlns="" id="{37AD9265-1534-4C44-A041-F89782745EFC}"/>
                </a:ext>
              </a:extLst>
            </p:cNvPr>
            <p:cNvSpPr/>
            <p:nvPr/>
          </p:nvSpPr>
          <p:spPr>
            <a:xfrm>
              <a:off x="6264322" y="3147108"/>
              <a:ext cx="802945" cy="80294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Georgia Pro Cond" panose="02040506050405020303" pitchFamily="18" charset="0"/>
                </a:rPr>
                <a:t>03</a:t>
              </a:r>
            </a:p>
          </p:txBody>
        </p:sp>
        <p:sp>
          <p:nvSpPr>
            <p:cNvPr id="22" name="Oval 21">
              <a:extLst>
                <a:ext uri="{FF2B5EF4-FFF2-40B4-BE49-F238E27FC236}">
                  <a16:creationId xmlns:a16="http://schemas.microsoft.com/office/drawing/2014/main" xmlns="" id="{BD64B040-4801-47DD-BE15-78876448C814}"/>
                </a:ext>
              </a:extLst>
            </p:cNvPr>
            <p:cNvSpPr/>
            <p:nvPr/>
          </p:nvSpPr>
          <p:spPr>
            <a:xfrm>
              <a:off x="6264322" y="4322399"/>
              <a:ext cx="802945" cy="80294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Georgia Pro Cond" panose="02040506050405020303" pitchFamily="18" charset="0"/>
                </a:rPr>
                <a:t>04</a:t>
              </a:r>
            </a:p>
          </p:txBody>
        </p:sp>
        <p:grpSp>
          <p:nvGrpSpPr>
            <p:cNvPr id="26" name="Group 25">
              <a:extLst>
                <a:ext uri="{FF2B5EF4-FFF2-40B4-BE49-F238E27FC236}">
                  <a16:creationId xmlns:a16="http://schemas.microsoft.com/office/drawing/2014/main" xmlns="" id="{B41B2FE0-BD0C-47BA-8D14-B527564701F8}"/>
                </a:ext>
              </a:extLst>
            </p:cNvPr>
            <p:cNvGrpSpPr/>
            <p:nvPr/>
          </p:nvGrpSpPr>
          <p:grpSpPr>
            <a:xfrm>
              <a:off x="6264322" y="5497689"/>
              <a:ext cx="4844953" cy="802945"/>
              <a:chOff x="6564573" y="1042185"/>
              <a:chExt cx="4844953" cy="802945"/>
            </a:xfrm>
          </p:grpSpPr>
          <p:sp>
            <p:nvSpPr>
              <p:cNvPr id="27" name="Oval 26">
                <a:extLst>
                  <a:ext uri="{FF2B5EF4-FFF2-40B4-BE49-F238E27FC236}">
                    <a16:creationId xmlns:a16="http://schemas.microsoft.com/office/drawing/2014/main" xmlns="" id="{6059028F-FD20-4B3E-8668-09CED70CECDA}"/>
                  </a:ext>
                </a:extLst>
              </p:cNvPr>
              <p:cNvSpPr/>
              <p:nvPr/>
            </p:nvSpPr>
            <p:spPr>
              <a:xfrm>
                <a:off x="6564573" y="1042185"/>
                <a:ext cx="802945" cy="80294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Georgia Pro Cond" panose="02040506050405020303" pitchFamily="18" charset="0"/>
                  </a:rPr>
                  <a:t>05</a:t>
                </a:r>
              </a:p>
            </p:txBody>
          </p:sp>
          <p:sp>
            <p:nvSpPr>
              <p:cNvPr id="30" name="TextBox 29">
                <a:extLst>
                  <a:ext uri="{FF2B5EF4-FFF2-40B4-BE49-F238E27FC236}">
                    <a16:creationId xmlns:a16="http://schemas.microsoft.com/office/drawing/2014/main" xmlns="" id="{18F3F840-1084-4195-9E93-10A791B28998}"/>
                  </a:ext>
                </a:extLst>
              </p:cNvPr>
              <p:cNvSpPr txBox="1"/>
              <p:nvPr/>
            </p:nvSpPr>
            <p:spPr>
              <a:xfrm>
                <a:off x="7531555" y="1243602"/>
                <a:ext cx="3877971" cy="400110"/>
              </a:xfrm>
              <a:prstGeom prst="rect">
                <a:avLst/>
              </a:prstGeom>
              <a:noFill/>
            </p:spPr>
            <p:txBody>
              <a:bodyPr wrap="square" rtlCol="0">
                <a:spAutoFit/>
              </a:bodyPr>
              <a:lstStyle/>
              <a:p>
                <a:r>
                  <a:rPr lang="en-US" sz="2000" b="1" dirty="0" smtClean="0"/>
                  <a:t> </a:t>
                </a:r>
                <a:r>
                  <a:rPr lang="en-US" sz="2000" b="1" dirty="0" smtClean="0"/>
                  <a:t>EVALUATION</a:t>
                </a:r>
                <a:endParaRPr lang="en-US" sz="2000" dirty="0"/>
              </a:p>
            </p:txBody>
          </p:sp>
        </p:grpSp>
      </p:grpSp>
      <p:sp>
        <p:nvSpPr>
          <p:cNvPr id="31" name="TextBox 30">
            <a:extLst>
              <a:ext uri="{FF2B5EF4-FFF2-40B4-BE49-F238E27FC236}">
                <a16:creationId xmlns:a16="http://schemas.microsoft.com/office/drawing/2014/main" xmlns="" id="{EDC615E6-7625-4355-8EFF-EFF62704EE4F}"/>
              </a:ext>
            </a:extLst>
          </p:cNvPr>
          <p:cNvSpPr txBox="1"/>
          <p:nvPr/>
        </p:nvSpPr>
        <p:spPr>
          <a:xfrm>
            <a:off x="1316892" y="2283551"/>
            <a:ext cx="3405117" cy="1200329"/>
          </a:xfrm>
          <a:prstGeom prst="rect">
            <a:avLst/>
          </a:prstGeom>
          <a:noFill/>
        </p:spPr>
        <p:txBody>
          <a:bodyPr wrap="square" rtlCol="0">
            <a:spAutoFit/>
          </a:bodyPr>
          <a:lstStyle/>
          <a:p>
            <a:pPr lvl="0"/>
            <a:r>
              <a:rPr lang="en" sz="2400" b="1" dirty="0" smtClean="0">
                <a:solidFill>
                  <a:schemeClr val="bg1"/>
                </a:solidFill>
                <a:latin typeface="Arial"/>
                <a:ea typeface="Arial"/>
                <a:cs typeface="Arial"/>
                <a:sym typeface="Arial"/>
              </a:rPr>
              <a:t>PROJECT DOCUMENTATION AND SUBMISSION</a:t>
            </a:r>
            <a:endParaRPr lang="en" sz="2400" b="1" dirty="0" smtClean="0">
              <a:solidFill>
                <a:srgbClr val="000000"/>
              </a:solidFill>
              <a:latin typeface="Arial"/>
              <a:ea typeface="Arial"/>
              <a:cs typeface="Arial"/>
              <a:sym typeface="Arial"/>
            </a:endParaRPr>
          </a:p>
        </p:txBody>
      </p:sp>
      <p:sp>
        <p:nvSpPr>
          <p:cNvPr id="33" name="Oval 32">
            <a:extLst>
              <a:ext uri="{FF2B5EF4-FFF2-40B4-BE49-F238E27FC236}">
                <a16:creationId xmlns:a16="http://schemas.microsoft.com/office/drawing/2014/main" xmlns="" id="{BD64B040-4801-47DD-BE15-78876448C814}"/>
              </a:ext>
            </a:extLst>
          </p:cNvPr>
          <p:cNvSpPr/>
          <p:nvPr/>
        </p:nvSpPr>
        <p:spPr>
          <a:xfrm>
            <a:off x="5885950" y="6055055"/>
            <a:ext cx="802945" cy="80294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Georgia Pro Cond" panose="02040506050405020303" pitchFamily="18" charset="0"/>
              </a:rPr>
              <a:t>06</a:t>
            </a:r>
            <a:endParaRPr lang="en-US" sz="2400" b="1" dirty="0">
              <a:latin typeface="Georgia Pro Cond" panose="02040506050405020303" pitchFamily="18" charset="0"/>
            </a:endParaRPr>
          </a:p>
        </p:txBody>
      </p:sp>
      <p:sp>
        <p:nvSpPr>
          <p:cNvPr id="34" name="TextBox 33">
            <a:extLst>
              <a:ext uri="{FF2B5EF4-FFF2-40B4-BE49-F238E27FC236}">
                <a16:creationId xmlns:a16="http://schemas.microsoft.com/office/drawing/2014/main" xmlns="" id="{18F3F840-1084-4195-9E93-10A791B28998}"/>
              </a:ext>
            </a:extLst>
          </p:cNvPr>
          <p:cNvSpPr txBox="1"/>
          <p:nvPr/>
        </p:nvSpPr>
        <p:spPr>
          <a:xfrm>
            <a:off x="6852933" y="6202107"/>
            <a:ext cx="3877971" cy="400110"/>
          </a:xfrm>
          <a:prstGeom prst="rect">
            <a:avLst/>
          </a:prstGeom>
          <a:noFill/>
        </p:spPr>
        <p:txBody>
          <a:bodyPr wrap="square" rtlCol="0">
            <a:spAutoFit/>
          </a:bodyPr>
          <a:lstStyle/>
          <a:p>
            <a:r>
              <a:rPr lang="en-US" sz="2000" b="1" dirty="0" smtClean="0"/>
              <a:t>CONCLUSION</a:t>
            </a:r>
            <a:endParaRPr lang="en-US" sz="2000" dirty="0">
              <a:latin typeface="Georgia" panose="02040502050405020303" pitchFamily="18" charset="0"/>
            </a:endParaRPr>
          </a:p>
        </p:txBody>
      </p:sp>
      <p:sp>
        <p:nvSpPr>
          <p:cNvPr id="6" name="Rectangle 5"/>
          <p:cNvSpPr/>
          <p:nvPr/>
        </p:nvSpPr>
        <p:spPr>
          <a:xfrm>
            <a:off x="6852932" y="1742589"/>
            <a:ext cx="2408544" cy="400110"/>
          </a:xfrm>
          <a:prstGeom prst="rect">
            <a:avLst/>
          </a:prstGeom>
        </p:spPr>
        <p:txBody>
          <a:bodyPr wrap="none">
            <a:spAutoFit/>
          </a:bodyPr>
          <a:lstStyle/>
          <a:p>
            <a:pPr algn="ctr"/>
            <a:r>
              <a:rPr lang="en-US" sz="2000" b="1" dirty="0" smtClean="0"/>
              <a:t>PROJECT DEFINITION</a:t>
            </a:r>
            <a:endParaRPr lang="en-US" sz="2000" b="1" dirty="0"/>
          </a:p>
        </p:txBody>
      </p:sp>
      <p:sp>
        <p:nvSpPr>
          <p:cNvPr id="7" name="Rectangle 6"/>
          <p:cNvSpPr/>
          <p:nvPr/>
        </p:nvSpPr>
        <p:spPr>
          <a:xfrm>
            <a:off x="6852932" y="4093170"/>
            <a:ext cx="2818400" cy="400110"/>
          </a:xfrm>
          <a:prstGeom prst="rect">
            <a:avLst/>
          </a:prstGeom>
        </p:spPr>
        <p:txBody>
          <a:bodyPr wrap="none">
            <a:spAutoFit/>
          </a:bodyPr>
          <a:lstStyle/>
          <a:p>
            <a:pPr algn="ctr"/>
            <a:r>
              <a:rPr lang="en-US" sz="2000" b="1" dirty="0" smtClean="0"/>
              <a:t>MODEL-2 USING OPENAI</a:t>
            </a:r>
            <a:endParaRPr lang="en-US" dirty="0"/>
          </a:p>
        </p:txBody>
      </p:sp>
      <p:pic>
        <p:nvPicPr>
          <p:cNvPr id="11" name="Picture 10"/>
          <p:cNvPicPr>
            <a:picLocks noChangeAspect="1"/>
          </p:cNvPicPr>
          <p:nvPr/>
        </p:nvPicPr>
        <p:blipFill>
          <a:blip r:embed="rId2"/>
          <a:stretch>
            <a:fillRect/>
          </a:stretch>
        </p:blipFill>
        <p:spPr>
          <a:xfrm>
            <a:off x="1374321" y="3861894"/>
            <a:ext cx="2664183" cy="1786283"/>
          </a:xfrm>
          <a:prstGeom prst="rect">
            <a:avLst/>
          </a:prstGeom>
        </p:spPr>
      </p:pic>
      <p:sp>
        <p:nvSpPr>
          <p:cNvPr id="21" name="TextBox 20">
            <a:extLst>
              <a:ext uri="{FF2B5EF4-FFF2-40B4-BE49-F238E27FC236}">
                <a16:creationId xmlns="" xmlns:a16="http://schemas.microsoft.com/office/drawing/2014/main" id="{65BB29CF-29B4-4B87-AFE3-2787BD35B2D6}"/>
              </a:ext>
            </a:extLst>
          </p:cNvPr>
          <p:cNvSpPr txBox="1"/>
          <p:nvPr/>
        </p:nvSpPr>
        <p:spPr>
          <a:xfrm>
            <a:off x="6852932" y="2883715"/>
            <a:ext cx="4244096" cy="400110"/>
          </a:xfrm>
          <a:prstGeom prst="rect">
            <a:avLst/>
          </a:prstGeom>
          <a:noFill/>
        </p:spPr>
        <p:txBody>
          <a:bodyPr wrap="square" rtlCol="0">
            <a:spAutoFit/>
          </a:bodyPr>
          <a:lstStyle/>
          <a:p>
            <a:r>
              <a:rPr lang="en-US" sz="2000" b="1" dirty="0" smtClean="0"/>
              <a:t>MODEL-1 USING TF-IDF ALGORITHM</a:t>
            </a:r>
            <a:endParaRPr lang="en-US" sz="2000" dirty="0">
              <a:latin typeface="Georgia" panose="02040502050405020303" pitchFamily="18" charset="0"/>
            </a:endParaRPr>
          </a:p>
        </p:txBody>
      </p:sp>
    </p:spTree>
    <p:extLst>
      <p:ext uri="{BB962C8B-B14F-4D97-AF65-F5344CB8AC3E}">
        <p14:creationId xmlns:p14="http://schemas.microsoft.com/office/powerpoint/2010/main" val="20831662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DCCBDD7-4518-44F5-B5FE-4FA3BC382EB1}"/>
              </a:ext>
            </a:extLst>
          </p:cNvPr>
          <p:cNvSpPr/>
          <p:nvPr/>
        </p:nvSpPr>
        <p:spPr>
          <a:xfrm>
            <a:off x="993274" y="352638"/>
            <a:ext cx="10276249" cy="541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b="1" dirty="0">
              <a:sym typeface="Lexend"/>
            </a:endParaRPr>
          </a:p>
        </p:txBody>
      </p:sp>
      <p:cxnSp>
        <p:nvCxnSpPr>
          <p:cNvPr id="3" name="Straight Connector 2">
            <a:extLst>
              <a:ext uri="{FF2B5EF4-FFF2-40B4-BE49-F238E27FC236}">
                <a16:creationId xmlns="" xmlns:a16="http://schemas.microsoft.com/office/drawing/2014/main" id="{517BC4B0-A4F8-4CBA-91B4-82BBD01280F0}"/>
              </a:ext>
            </a:extLst>
          </p:cNvPr>
          <p:cNvCxnSpPr>
            <a:cxnSpLocks/>
          </p:cNvCxnSpPr>
          <p:nvPr/>
        </p:nvCxnSpPr>
        <p:spPr>
          <a:xfrm>
            <a:off x="1020168" y="433321"/>
            <a:ext cx="0" cy="5956051"/>
          </a:xfrm>
          <a:prstGeom prst="line">
            <a:avLst/>
          </a:prstGeom>
          <a:ln w="25400">
            <a:prstDash val="sysDot"/>
            <a:tailEnd type="ova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269124" y="1135117"/>
            <a:ext cx="7874876" cy="4801314"/>
          </a:xfrm>
          <a:prstGeom prst="rect">
            <a:avLst/>
          </a:prstGeom>
        </p:spPr>
        <p:txBody>
          <a:bodyPr wrap="square">
            <a:spAutoFit/>
          </a:bodyPr>
          <a:lstStyle/>
          <a:p>
            <a:r>
              <a:rPr lang="en-US" b="1" dirty="0"/>
              <a:t>Step 1</a:t>
            </a:r>
            <a:r>
              <a:rPr lang="en-US" dirty="0"/>
              <a:t>: Install all the necessary </a:t>
            </a:r>
            <a:r>
              <a:rPr lang="en-US" dirty="0" smtClean="0"/>
              <a:t>salaries</a:t>
            </a:r>
            <a:endParaRPr lang="en-US" dirty="0"/>
          </a:p>
          <a:p>
            <a:r>
              <a:rPr lang="en-US" dirty="0" smtClean="0"/>
              <a:t>          !</a:t>
            </a:r>
            <a:r>
              <a:rPr lang="en-US" dirty="0"/>
              <a:t>pip install -q </a:t>
            </a:r>
            <a:r>
              <a:rPr lang="en-US" dirty="0" err="1" smtClean="0"/>
              <a:t>openai</a:t>
            </a:r>
            <a:endParaRPr lang="en-US" dirty="0" smtClean="0"/>
          </a:p>
          <a:p>
            <a:endParaRPr lang="en-US" dirty="0"/>
          </a:p>
          <a:p>
            <a:r>
              <a:rPr lang="en-US" b="1" dirty="0"/>
              <a:t>Step 2</a:t>
            </a:r>
            <a:r>
              <a:rPr lang="en-US" dirty="0"/>
              <a:t>: Import all the required </a:t>
            </a:r>
            <a:r>
              <a:rPr lang="en-US" dirty="0" smtClean="0"/>
              <a:t>libraries</a:t>
            </a:r>
          </a:p>
          <a:p>
            <a:r>
              <a:rPr lang="en-US" dirty="0"/>
              <a:t> </a:t>
            </a:r>
            <a:r>
              <a:rPr lang="en-US" dirty="0" smtClean="0"/>
              <a:t>      </a:t>
            </a:r>
          </a:p>
          <a:p>
            <a:r>
              <a:rPr lang="en-US" dirty="0" smtClean="0"/>
              <a:t># </a:t>
            </a:r>
            <a:r>
              <a:rPr lang="en-US" dirty="0"/>
              <a:t>necessary libraries </a:t>
            </a:r>
          </a:p>
          <a:p>
            <a:r>
              <a:rPr lang="en-US" dirty="0"/>
              <a:t>import </a:t>
            </a:r>
            <a:r>
              <a:rPr lang="en-US" dirty="0" err="1"/>
              <a:t>openai</a:t>
            </a:r>
            <a:r>
              <a:rPr lang="en-US" dirty="0"/>
              <a:t> </a:t>
            </a:r>
          </a:p>
          <a:p>
            <a:r>
              <a:rPr lang="en-US" dirty="0"/>
              <a:t>import pandas as </a:t>
            </a:r>
            <a:r>
              <a:rPr lang="en-US" dirty="0" err="1"/>
              <a:t>pd</a:t>
            </a:r>
            <a:r>
              <a:rPr lang="en-US" dirty="0"/>
              <a:t> </a:t>
            </a:r>
          </a:p>
          <a:p>
            <a:r>
              <a:rPr lang="en-US" dirty="0"/>
              <a:t>import </a:t>
            </a:r>
            <a:r>
              <a:rPr lang="en-US" dirty="0" err="1"/>
              <a:t>numpy</a:t>
            </a:r>
            <a:r>
              <a:rPr lang="en-US" dirty="0"/>
              <a:t> as </a:t>
            </a:r>
            <a:r>
              <a:rPr lang="en-US" dirty="0" err="1"/>
              <a:t>np</a:t>
            </a:r>
            <a:r>
              <a:rPr lang="en-US" dirty="0"/>
              <a:t> </a:t>
            </a:r>
          </a:p>
          <a:p>
            <a:r>
              <a:rPr lang="en-US" dirty="0"/>
              <a:t># libraries to develop and evaluate a machine learning model </a:t>
            </a:r>
          </a:p>
          <a:p>
            <a:r>
              <a:rPr lang="en-US" dirty="0"/>
              <a:t>from </a:t>
            </a:r>
            <a:r>
              <a:rPr lang="en-US" dirty="0" err="1"/>
              <a:t>sklearn.ensemble</a:t>
            </a:r>
            <a:r>
              <a:rPr lang="en-US" dirty="0"/>
              <a:t> import </a:t>
            </a:r>
            <a:r>
              <a:rPr lang="en-US" dirty="0" err="1"/>
              <a:t>RandomForestClassifier</a:t>
            </a:r>
            <a:r>
              <a:rPr lang="en-US" dirty="0"/>
              <a:t> </a:t>
            </a:r>
          </a:p>
          <a:p>
            <a:r>
              <a:rPr lang="en-US" dirty="0"/>
              <a:t>from </a:t>
            </a:r>
            <a:r>
              <a:rPr lang="en-US" dirty="0" err="1"/>
              <a:t>sklearn.model_selection</a:t>
            </a:r>
            <a:r>
              <a:rPr lang="en-US" dirty="0"/>
              <a:t> import </a:t>
            </a:r>
            <a:r>
              <a:rPr lang="en-US" dirty="0" err="1"/>
              <a:t>train_test_split</a:t>
            </a:r>
            <a:r>
              <a:rPr lang="en-US" dirty="0"/>
              <a:t> </a:t>
            </a:r>
          </a:p>
          <a:p>
            <a:r>
              <a:rPr lang="en-US" dirty="0"/>
              <a:t>from </a:t>
            </a:r>
            <a:r>
              <a:rPr lang="en-US" dirty="0" err="1"/>
              <a:t>sklearn.metrics</a:t>
            </a:r>
            <a:r>
              <a:rPr lang="en-US" dirty="0"/>
              <a:t> import </a:t>
            </a:r>
            <a:r>
              <a:rPr lang="en-US" dirty="0" err="1"/>
              <a:t>classification_report</a:t>
            </a:r>
            <a:r>
              <a:rPr lang="en-US" dirty="0"/>
              <a:t>, </a:t>
            </a:r>
            <a:r>
              <a:rPr lang="en-US" dirty="0" err="1"/>
              <a:t>accuracy_score</a:t>
            </a:r>
            <a:r>
              <a:rPr lang="en-US" dirty="0"/>
              <a:t> </a:t>
            </a:r>
          </a:p>
          <a:p>
            <a:r>
              <a:rPr lang="en-US" dirty="0"/>
              <a:t>from </a:t>
            </a:r>
            <a:r>
              <a:rPr lang="en-US" dirty="0" err="1"/>
              <a:t>sklearn.ensemble</a:t>
            </a:r>
            <a:r>
              <a:rPr lang="en-US" dirty="0"/>
              <a:t> import </a:t>
            </a:r>
            <a:r>
              <a:rPr lang="en-US" dirty="0" err="1"/>
              <a:t>RandomForestClassifier</a:t>
            </a:r>
            <a:r>
              <a:rPr lang="en-US" dirty="0"/>
              <a:t> </a:t>
            </a:r>
          </a:p>
          <a:p>
            <a:r>
              <a:rPr lang="en-US" dirty="0"/>
              <a:t>from </a:t>
            </a:r>
            <a:r>
              <a:rPr lang="en-US" dirty="0" err="1"/>
              <a:t>sklearn.model_selection</a:t>
            </a:r>
            <a:r>
              <a:rPr lang="en-US" dirty="0"/>
              <a:t> import </a:t>
            </a:r>
            <a:r>
              <a:rPr lang="en-US" dirty="0" err="1"/>
              <a:t>train_test_split</a:t>
            </a:r>
            <a:r>
              <a:rPr lang="en-US" dirty="0"/>
              <a:t> </a:t>
            </a:r>
          </a:p>
          <a:p>
            <a:r>
              <a:rPr lang="en-US" dirty="0"/>
              <a:t>from </a:t>
            </a:r>
            <a:r>
              <a:rPr lang="en-US" dirty="0" err="1"/>
              <a:t>sklearn.metrics</a:t>
            </a:r>
            <a:r>
              <a:rPr lang="en-US" dirty="0"/>
              <a:t> import </a:t>
            </a:r>
            <a:r>
              <a:rPr lang="en-US" dirty="0" err="1"/>
              <a:t>classification_report</a:t>
            </a:r>
            <a:r>
              <a:rPr lang="en-US" dirty="0"/>
              <a:t>, </a:t>
            </a:r>
            <a:r>
              <a:rPr lang="en-US" dirty="0" err="1"/>
              <a:t>accuracy_score</a:t>
            </a:r>
            <a:r>
              <a:rPr lang="en-US" dirty="0"/>
              <a:t> </a:t>
            </a:r>
          </a:p>
          <a:p>
            <a:r>
              <a:rPr lang="en-US" dirty="0"/>
              <a:t>from </a:t>
            </a:r>
            <a:r>
              <a:rPr lang="en-US" dirty="0" err="1"/>
              <a:t>sklearn.metrics</a:t>
            </a:r>
            <a:r>
              <a:rPr lang="en-US" dirty="0"/>
              <a:t> import </a:t>
            </a:r>
            <a:r>
              <a:rPr lang="en-US" dirty="0" err="1"/>
              <a:t>confusion_matrix</a:t>
            </a:r>
            <a:r>
              <a:rPr lang="en-US" dirty="0"/>
              <a:t> </a:t>
            </a:r>
            <a:endParaRPr lang="en-IN" dirty="0"/>
          </a:p>
        </p:txBody>
      </p:sp>
    </p:spTree>
    <p:extLst>
      <p:ext uri="{BB962C8B-B14F-4D97-AF65-F5344CB8AC3E}">
        <p14:creationId xmlns:p14="http://schemas.microsoft.com/office/powerpoint/2010/main" val="20649330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DCCBDD7-4518-44F5-B5FE-4FA3BC382EB1}"/>
              </a:ext>
            </a:extLst>
          </p:cNvPr>
          <p:cNvSpPr/>
          <p:nvPr/>
        </p:nvSpPr>
        <p:spPr>
          <a:xfrm>
            <a:off x="993274" y="352638"/>
            <a:ext cx="10276249" cy="541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b="1" dirty="0">
              <a:solidFill>
                <a:srgbClr val="F3F3F3"/>
              </a:solidFill>
              <a:latin typeface="Lexend"/>
              <a:ea typeface="Lexend"/>
              <a:cs typeface="Lexend"/>
              <a:sym typeface="Lexend"/>
            </a:endParaRPr>
          </a:p>
        </p:txBody>
      </p:sp>
      <p:cxnSp>
        <p:nvCxnSpPr>
          <p:cNvPr id="3" name="Straight Connector 2">
            <a:extLst>
              <a:ext uri="{FF2B5EF4-FFF2-40B4-BE49-F238E27FC236}">
                <a16:creationId xmlns="" xmlns:a16="http://schemas.microsoft.com/office/drawing/2014/main" id="{517BC4B0-A4F8-4CBA-91B4-82BBD01280F0}"/>
              </a:ext>
            </a:extLst>
          </p:cNvPr>
          <p:cNvCxnSpPr>
            <a:cxnSpLocks/>
          </p:cNvCxnSpPr>
          <p:nvPr/>
        </p:nvCxnSpPr>
        <p:spPr>
          <a:xfrm>
            <a:off x="1020168" y="433321"/>
            <a:ext cx="0" cy="5956051"/>
          </a:xfrm>
          <a:prstGeom prst="line">
            <a:avLst/>
          </a:prstGeom>
          <a:ln w="25400">
            <a:prstDash val="sysDot"/>
            <a:tailEnd type="ova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8255" y="1040524"/>
            <a:ext cx="10234448" cy="6186309"/>
          </a:xfrm>
          <a:prstGeom prst="rect">
            <a:avLst/>
          </a:prstGeom>
        </p:spPr>
        <p:txBody>
          <a:bodyPr wrap="square">
            <a:spAutoFit/>
          </a:bodyPr>
          <a:lstStyle/>
          <a:p>
            <a:r>
              <a:rPr lang="en-US" b="1" dirty="0"/>
              <a:t>Step 3</a:t>
            </a:r>
            <a:r>
              <a:rPr lang="en-US" dirty="0"/>
              <a:t>: Assign your API key to the </a:t>
            </a:r>
            <a:r>
              <a:rPr lang="en-US" dirty="0" err="1"/>
              <a:t>OpenAI</a:t>
            </a:r>
            <a:r>
              <a:rPr lang="en-US" dirty="0"/>
              <a:t> </a:t>
            </a:r>
            <a:r>
              <a:rPr lang="en-US" dirty="0" smtClean="0"/>
              <a:t>environment</a:t>
            </a:r>
          </a:p>
          <a:p>
            <a:r>
              <a:rPr lang="en-US" dirty="0"/>
              <a:t># replace </a:t>
            </a:r>
            <a:r>
              <a:rPr lang="en-US" dirty="0" smtClean="0"/>
              <a:t>" </a:t>
            </a:r>
            <a:r>
              <a:rPr lang="en-US" dirty="0"/>
              <a:t>API KEY" with your generated API key </a:t>
            </a:r>
          </a:p>
          <a:p>
            <a:r>
              <a:rPr lang="en-US" dirty="0" err="1"/>
              <a:t>openai.api_key</a:t>
            </a:r>
            <a:r>
              <a:rPr lang="en-US" dirty="0"/>
              <a:t> = </a:t>
            </a:r>
            <a:r>
              <a:rPr lang="en-US" dirty="0" smtClean="0"/>
              <a:t>"API KEY“</a:t>
            </a:r>
          </a:p>
          <a:p>
            <a:endParaRPr lang="en-US" dirty="0"/>
          </a:p>
          <a:p>
            <a:r>
              <a:rPr lang="en-US" b="1" dirty="0"/>
              <a:t>Step 4</a:t>
            </a:r>
            <a:r>
              <a:rPr lang="en-US" dirty="0"/>
              <a:t>: Read the CSV file and clean the dataset</a:t>
            </a:r>
          </a:p>
          <a:p>
            <a:r>
              <a:rPr lang="en-US" dirty="0"/>
              <a:t>Our dataset has 3 unnamed columns with NULL values</a:t>
            </a:r>
            <a:r>
              <a:rPr lang="en-US" dirty="0" smtClean="0"/>
              <a:t>,</a:t>
            </a:r>
          </a:p>
          <a:p>
            <a:endParaRPr lang="en-US" dirty="0"/>
          </a:p>
          <a:p>
            <a:endParaRPr lang="en-US" dirty="0"/>
          </a:p>
          <a:p>
            <a:r>
              <a:rPr lang="en-US" dirty="0"/>
              <a:t># while loading the </a:t>
            </a:r>
            <a:r>
              <a:rPr lang="en-US" dirty="0" err="1"/>
              <a:t>csv</a:t>
            </a:r>
            <a:r>
              <a:rPr lang="en-US" dirty="0"/>
              <a:t>, we ignore any encoding errors and skip any bad line </a:t>
            </a:r>
          </a:p>
          <a:p>
            <a:r>
              <a:rPr lang="en-US" dirty="0" err="1"/>
              <a:t>df</a:t>
            </a:r>
            <a:r>
              <a:rPr lang="en-US" dirty="0"/>
              <a:t> = </a:t>
            </a:r>
            <a:r>
              <a:rPr lang="en-US" dirty="0" err="1"/>
              <a:t>pd.read_csv</a:t>
            </a:r>
            <a:r>
              <a:rPr lang="en-US" dirty="0"/>
              <a:t>('spam.csv', </a:t>
            </a:r>
            <a:r>
              <a:rPr lang="en-US" dirty="0" err="1"/>
              <a:t>encoding_errors</a:t>
            </a:r>
            <a:r>
              <a:rPr lang="en-US" dirty="0"/>
              <a:t>='ignore', </a:t>
            </a:r>
            <a:r>
              <a:rPr lang="en-US" dirty="0" err="1"/>
              <a:t>on_bad_lines</a:t>
            </a:r>
            <a:r>
              <a:rPr lang="en-US" dirty="0"/>
              <a:t>='skip') </a:t>
            </a:r>
          </a:p>
          <a:p>
            <a:r>
              <a:rPr lang="en-US" dirty="0"/>
              <a:t>print(</a:t>
            </a:r>
            <a:r>
              <a:rPr lang="en-US" dirty="0" err="1"/>
              <a:t>df.shape</a:t>
            </a:r>
            <a:r>
              <a:rPr lang="en-US" dirty="0"/>
              <a:t>) </a:t>
            </a:r>
          </a:p>
          <a:p>
            <a:r>
              <a:rPr lang="en-US" dirty="0"/>
              <a:t># we have 3 columns with NULL values, to remove that we use the below line </a:t>
            </a:r>
          </a:p>
          <a:p>
            <a:r>
              <a:rPr lang="en-US" dirty="0" err="1"/>
              <a:t>df</a:t>
            </a:r>
            <a:r>
              <a:rPr lang="en-US" dirty="0"/>
              <a:t> = </a:t>
            </a:r>
            <a:r>
              <a:rPr lang="en-US" dirty="0" err="1"/>
              <a:t>df.dropna</a:t>
            </a:r>
            <a:r>
              <a:rPr lang="en-US" dirty="0"/>
              <a:t>(axis=1) </a:t>
            </a:r>
          </a:p>
          <a:p>
            <a:r>
              <a:rPr lang="en-US" dirty="0"/>
              <a:t># we are taking only the first 60 rows for developing the model </a:t>
            </a:r>
          </a:p>
          <a:p>
            <a:r>
              <a:rPr lang="en-US" dirty="0" err="1"/>
              <a:t>df</a:t>
            </a:r>
            <a:r>
              <a:rPr lang="en-US" dirty="0"/>
              <a:t> = </a:t>
            </a:r>
            <a:r>
              <a:rPr lang="en-US" dirty="0" err="1"/>
              <a:t>df.iloc</a:t>
            </a:r>
            <a:r>
              <a:rPr lang="en-US" dirty="0"/>
              <a:t>[:60] </a:t>
            </a:r>
          </a:p>
          <a:p>
            <a:r>
              <a:rPr lang="en-US" dirty="0"/>
              <a:t># rename the columns v1 and v2 to Output and Text respectively </a:t>
            </a:r>
          </a:p>
          <a:p>
            <a:r>
              <a:rPr lang="en-US" dirty="0" err="1"/>
              <a:t>df.rename</a:t>
            </a:r>
            <a:r>
              <a:rPr lang="en-US" dirty="0"/>
              <a:t>(columns = {'v1':'OUTPUT', 'v2': 'TEXT'}, </a:t>
            </a:r>
            <a:r>
              <a:rPr lang="en-US" dirty="0" err="1"/>
              <a:t>inplace</a:t>
            </a:r>
            <a:r>
              <a:rPr lang="en-US" dirty="0"/>
              <a:t> = True) </a:t>
            </a:r>
          </a:p>
          <a:p>
            <a:r>
              <a:rPr lang="en-US" dirty="0"/>
              <a:t>print(</a:t>
            </a:r>
            <a:r>
              <a:rPr lang="en-US" dirty="0" err="1"/>
              <a:t>df.shape</a:t>
            </a:r>
            <a:r>
              <a:rPr lang="en-US" dirty="0"/>
              <a:t>) </a:t>
            </a:r>
          </a:p>
          <a:p>
            <a:r>
              <a:rPr lang="en-US" dirty="0" err="1"/>
              <a:t>df.head</a:t>
            </a:r>
            <a:r>
              <a:rPr lang="en-US" dirty="0"/>
              <a:t>()</a:t>
            </a:r>
          </a:p>
          <a:p>
            <a:endParaRPr lang="en-US" dirty="0"/>
          </a:p>
          <a:p>
            <a:endParaRPr lang="en-US" dirty="0"/>
          </a:p>
          <a:p>
            <a:endParaRPr lang="en-US" dirty="0"/>
          </a:p>
        </p:txBody>
      </p:sp>
      <p:pic>
        <p:nvPicPr>
          <p:cNvPr id="6" name="Picture 5"/>
          <p:cNvPicPr>
            <a:picLocks noChangeAspect="1"/>
          </p:cNvPicPr>
          <p:nvPr/>
        </p:nvPicPr>
        <p:blipFill>
          <a:blip r:embed="rId2"/>
          <a:stretch>
            <a:fillRect/>
          </a:stretch>
        </p:blipFill>
        <p:spPr>
          <a:xfrm>
            <a:off x="8258011" y="4790910"/>
            <a:ext cx="2635962" cy="1521739"/>
          </a:xfrm>
          <a:prstGeom prst="rect">
            <a:avLst/>
          </a:prstGeom>
        </p:spPr>
      </p:pic>
    </p:spTree>
    <p:extLst>
      <p:ext uri="{BB962C8B-B14F-4D97-AF65-F5344CB8AC3E}">
        <p14:creationId xmlns:p14="http://schemas.microsoft.com/office/powerpoint/2010/main" val="14953390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DCCBDD7-4518-44F5-B5FE-4FA3BC382EB1}"/>
              </a:ext>
            </a:extLst>
          </p:cNvPr>
          <p:cNvSpPr/>
          <p:nvPr/>
        </p:nvSpPr>
        <p:spPr>
          <a:xfrm>
            <a:off x="1020168" y="328991"/>
            <a:ext cx="10819735" cy="541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2400" b="1" dirty="0">
              <a:solidFill>
                <a:srgbClr val="F3F3F3"/>
              </a:solidFill>
              <a:latin typeface="Lexend"/>
              <a:ea typeface="Lexend"/>
              <a:cs typeface="Lexend"/>
              <a:sym typeface="Lexend"/>
            </a:endParaRPr>
          </a:p>
        </p:txBody>
      </p:sp>
      <p:cxnSp>
        <p:nvCxnSpPr>
          <p:cNvPr id="3" name="Straight Connector 2">
            <a:extLst>
              <a:ext uri="{FF2B5EF4-FFF2-40B4-BE49-F238E27FC236}">
                <a16:creationId xmlns="" xmlns:a16="http://schemas.microsoft.com/office/drawing/2014/main" id="{517BC4B0-A4F8-4CBA-91B4-82BBD01280F0}"/>
              </a:ext>
            </a:extLst>
          </p:cNvPr>
          <p:cNvCxnSpPr>
            <a:cxnSpLocks/>
          </p:cNvCxnSpPr>
          <p:nvPr/>
        </p:nvCxnSpPr>
        <p:spPr>
          <a:xfrm>
            <a:off x="1020168" y="433321"/>
            <a:ext cx="0" cy="5956051"/>
          </a:xfrm>
          <a:prstGeom prst="line">
            <a:avLst/>
          </a:prstGeom>
          <a:ln w="25400">
            <a:prstDash val="sysDot"/>
            <a:tailEnd type="ova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285719" y="1021396"/>
            <a:ext cx="5934888" cy="3416320"/>
          </a:xfrm>
          <a:prstGeom prst="rect">
            <a:avLst/>
          </a:prstGeom>
        </p:spPr>
        <p:txBody>
          <a:bodyPr wrap="square">
            <a:spAutoFit/>
          </a:bodyPr>
          <a:lstStyle/>
          <a:p>
            <a:r>
              <a:rPr lang="en-US" b="1" dirty="0"/>
              <a:t>Step 5</a:t>
            </a:r>
            <a:r>
              <a:rPr lang="en-US" dirty="0"/>
              <a:t>: Define a function to use Open AI’s Embedding </a:t>
            </a:r>
            <a:r>
              <a:rPr lang="en-US" dirty="0" smtClean="0"/>
              <a:t>API</a:t>
            </a:r>
          </a:p>
          <a:p>
            <a:r>
              <a:rPr lang="en-IN" dirty="0"/>
              <a:t># function to generate vector for a string </a:t>
            </a:r>
          </a:p>
          <a:p>
            <a:r>
              <a:rPr lang="en-IN" dirty="0" err="1"/>
              <a:t>def</a:t>
            </a:r>
            <a:r>
              <a:rPr lang="en-IN" dirty="0"/>
              <a:t> </a:t>
            </a:r>
            <a:r>
              <a:rPr lang="en-IN" dirty="0" err="1"/>
              <a:t>get_embedding</a:t>
            </a:r>
            <a:r>
              <a:rPr lang="en-IN" dirty="0"/>
              <a:t>(text, model="text-embedding-ada-002"): </a:t>
            </a:r>
          </a:p>
          <a:p>
            <a:r>
              <a:rPr lang="en-IN" dirty="0"/>
              <a:t>   return </a:t>
            </a:r>
            <a:r>
              <a:rPr lang="en-IN" dirty="0" err="1"/>
              <a:t>openai.Embedding.create</a:t>
            </a:r>
            <a:r>
              <a:rPr lang="en-IN" dirty="0"/>
              <a:t>(input = , model=model)['data'][0]['embedding'] </a:t>
            </a:r>
          </a:p>
          <a:p>
            <a:r>
              <a:rPr lang="en-IN" dirty="0"/>
              <a:t>  </a:t>
            </a:r>
          </a:p>
          <a:p>
            <a:r>
              <a:rPr lang="en-IN" dirty="0"/>
              <a:t># applying the above </a:t>
            </a:r>
            <a:r>
              <a:rPr lang="en-IN" dirty="0" err="1"/>
              <a:t>funtion</a:t>
            </a:r>
            <a:r>
              <a:rPr lang="en-IN" dirty="0"/>
              <a:t> to generate vectors for all 60 text pieces </a:t>
            </a:r>
          </a:p>
          <a:p>
            <a:r>
              <a:rPr lang="en-IN" dirty="0" err="1"/>
              <a:t>df</a:t>
            </a:r>
            <a:r>
              <a:rPr lang="en-IN" dirty="0"/>
              <a:t>["embedding"] = </a:t>
            </a:r>
            <a:r>
              <a:rPr lang="en-IN" dirty="0" err="1"/>
              <a:t>df.TEXT.apply</a:t>
            </a:r>
            <a:r>
              <a:rPr lang="en-IN" dirty="0"/>
              <a:t>(</a:t>
            </a:r>
            <a:r>
              <a:rPr lang="en-IN" dirty="0" err="1"/>
              <a:t>get_embedding</a:t>
            </a:r>
            <a:r>
              <a:rPr lang="en-IN" dirty="0"/>
              <a:t>).apply(</a:t>
            </a:r>
            <a:r>
              <a:rPr lang="en-IN" dirty="0" err="1"/>
              <a:t>np.array</a:t>
            </a:r>
            <a:r>
              <a:rPr lang="en-IN" dirty="0"/>
              <a:t>)  # convert string to array </a:t>
            </a:r>
          </a:p>
          <a:p>
            <a:r>
              <a:rPr lang="en-IN" dirty="0" err="1"/>
              <a:t>df.head</a:t>
            </a:r>
            <a:r>
              <a:rPr lang="en-IN" dirty="0"/>
              <a:t>()</a:t>
            </a:r>
          </a:p>
        </p:txBody>
      </p:sp>
      <p:pic>
        <p:nvPicPr>
          <p:cNvPr id="5" name="Picture 4"/>
          <p:cNvPicPr>
            <a:picLocks noChangeAspect="1"/>
          </p:cNvPicPr>
          <p:nvPr/>
        </p:nvPicPr>
        <p:blipFill>
          <a:blip r:embed="rId2"/>
          <a:stretch>
            <a:fillRect/>
          </a:stretch>
        </p:blipFill>
        <p:spPr>
          <a:xfrm>
            <a:off x="1285720" y="4476717"/>
            <a:ext cx="5304266" cy="1423632"/>
          </a:xfrm>
          <a:prstGeom prst="rect">
            <a:avLst/>
          </a:prstGeom>
        </p:spPr>
      </p:pic>
      <p:sp>
        <p:nvSpPr>
          <p:cNvPr id="6" name="Rectangle 5"/>
          <p:cNvSpPr/>
          <p:nvPr/>
        </p:nvSpPr>
        <p:spPr>
          <a:xfrm>
            <a:off x="7220607" y="1045870"/>
            <a:ext cx="4611414" cy="923330"/>
          </a:xfrm>
          <a:prstGeom prst="rect">
            <a:avLst/>
          </a:prstGeom>
        </p:spPr>
        <p:txBody>
          <a:bodyPr wrap="square">
            <a:spAutoFit/>
          </a:bodyPr>
          <a:lstStyle/>
          <a:p>
            <a:r>
              <a:rPr lang="en-US" b="1" dirty="0"/>
              <a:t>Step 6</a:t>
            </a:r>
            <a:r>
              <a:rPr lang="en-US" dirty="0"/>
              <a:t>: Custom Label the classes of the output variable to 1 and </a:t>
            </a:r>
            <a:r>
              <a:rPr lang="en-US" dirty="0" smtClean="0"/>
              <a:t>   0</a:t>
            </a:r>
            <a:r>
              <a:rPr lang="en-US" dirty="0"/>
              <a:t>, where 1 means “spam” and 0 means “not spam”.</a:t>
            </a:r>
            <a:endParaRPr lang="en-IN" dirty="0"/>
          </a:p>
        </p:txBody>
      </p:sp>
      <p:sp>
        <p:nvSpPr>
          <p:cNvPr id="7" name="Rectangle 6"/>
          <p:cNvSpPr/>
          <p:nvPr/>
        </p:nvSpPr>
        <p:spPr>
          <a:xfrm>
            <a:off x="7220607" y="2453475"/>
            <a:ext cx="4849211" cy="1200329"/>
          </a:xfrm>
          <a:prstGeom prst="rect">
            <a:avLst/>
          </a:prstGeom>
        </p:spPr>
        <p:txBody>
          <a:bodyPr wrap="square">
            <a:spAutoFit/>
          </a:bodyPr>
          <a:lstStyle/>
          <a:p>
            <a:r>
              <a:rPr lang="en-IN" dirty="0" err="1"/>
              <a:t>class_dict</a:t>
            </a:r>
            <a:r>
              <a:rPr lang="en-IN" dirty="0"/>
              <a:t> = {'spam': 1, 'ham': 0} </a:t>
            </a:r>
          </a:p>
          <a:p>
            <a:r>
              <a:rPr lang="en-IN" dirty="0" err="1"/>
              <a:t>df</a:t>
            </a:r>
            <a:r>
              <a:rPr lang="en-IN" dirty="0"/>
              <a:t>['</a:t>
            </a:r>
            <a:r>
              <a:rPr lang="en-IN" dirty="0" err="1"/>
              <a:t>class_embeddings</a:t>
            </a:r>
            <a:r>
              <a:rPr lang="en-IN" dirty="0"/>
              <a:t>'] = </a:t>
            </a:r>
            <a:r>
              <a:rPr lang="en-IN" dirty="0" err="1"/>
              <a:t>df.OUTPUT.map</a:t>
            </a:r>
            <a:r>
              <a:rPr lang="en-IN" dirty="0"/>
              <a:t>(</a:t>
            </a:r>
            <a:r>
              <a:rPr lang="en-IN" dirty="0" err="1"/>
              <a:t>class_dict</a:t>
            </a:r>
            <a:r>
              <a:rPr lang="en-IN" dirty="0"/>
              <a:t>) </a:t>
            </a:r>
          </a:p>
          <a:p>
            <a:r>
              <a:rPr lang="en-IN" dirty="0" err="1"/>
              <a:t>df.head</a:t>
            </a:r>
            <a:r>
              <a:rPr lang="en-IN" dirty="0"/>
              <a:t>()</a:t>
            </a:r>
          </a:p>
        </p:txBody>
      </p:sp>
      <p:pic>
        <p:nvPicPr>
          <p:cNvPr id="8" name="Picture 7"/>
          <p:cNvPicPr>
            <a:picLocks noChangeAspect="1"/>
          </p:cNvPicPr>
          <p:nvPr/>
        </p:nvPicPr>
        <p:blipFill>
          <a:blip r:embed="rId3"/>
          <a:stretch>
            <a:fillRect/>
          </a:stretch>
        </p:blipFill>
        <p:spPr>
          <a:xfrm>
            <a:off x="7220607" y="4189566"/>
            <a:ext cx="4624849" cy="998967"/>
          </a:xfrm>
          <a:prstGeom prst="rect">
            <a:avLst/>
          </a:prstGeom>
        </p:spPr>
      </p:pic>
      <p:sp>
        <p:nvSpPr>
          <p:cNvPr id="9" name="Rectangle 8"/>
          <p:cNvSpPr/>
          <p:nvPr/>
        </p:nvSpPr>
        <p:spPr>
          <a:xfrm>
            <a:off x="7772400" y="5401129"/>
            <a:ext cx="3307526" cy="646331"/>
          </a:xfrm>
          <a:prstGeom prst="rect">
            <a:avLst/>
          </a:prstGeom>
        </p:spPr>
        <p:txBody>
          <a:bodyPr wrap="square">
            <a:spAutoFit/>
          </a:bodyPr>
          <a:lstStyle/>
          <a:p>
            <a:r>
              <a:rPr lang="en-US" b="1" dirty="0"/>
              <a:t>Spam Classification </a:t>
            </a:r>
            <a:r>
              <a:rPr lang="en-US" b="1" dirty="0" err="1"/>
              <a:t>dataFrame</a:t>
            </a:r>
            <a:r>
              <a:rPr lang="en-US" b="1" dirty="0"/>
              <a:t> after feature </a:t>
            </a:r>
            <a:r>
              <a:rPr lang="en-US" b="1" dirty="0" smtClean="0"/>
              <a:t>engineering</a:t>
            </a:r>
            <a:endParaRPr lang="en-IN" b="1" dirty="0"/>
          </a:p>
        </p:txBody>
      </p:sp>
    </p:spTree>
    <p:extLst>
      <p:ext uri="{BB962C8B-B14F-4D97-AF65-F5344CB8AC3E}">
        <p14:creationId xmlns:p14="http://schemas.microsoft.com/office/powerpoint/2010/main" val="6928768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DCCBDD7-4518-44F5-B5FE-4FA3BC382EB1}"/>
              </a:ext>
            </a:extLst>
          </p:cNvPr>
          <p:cNvSpPr/>
          <p:nvPr/>
        </p:nvSpPr>
        <p:spPr>
          <a:xfrm>
            <a:off x="1020168" y="433321"/>
            <a:ext cx="10276249" cy="541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                                                   </a:t>
            </a:r>
            <a:r>
              <a:rPr lang="en" sz="2400" b="1" dirty="0" smtClean="0"/>
              <a:t>  </a:t>
            </a:r>
            <a:endParaRPr lang="en-IN" sz="2400" b="1" dirty="0"/>
          </a:p>
        </p:txBody>
      </p:sp>
      <p:cxnSp>
        <p:nvCxnSpPr>
          <p:cNvPr id="3" name="Straight Connector 2">
            <a:extLst>
              <a:ext uri="{FF2B5EF4-FFF2-40B4-BE49-F238E27FC236}">
                <a16:creationId xmlns="" xmlns:a16="http://schemas.microsoft.com/office/drawing/2014/main" id="{517BC4B0-A4F8-4CBA-91B4-82BBD01280F0}"/>
              </a:ext>
            </a:extLst>
          </p:cNvPr>
          <p:cNvCxnSpPr>
            <a:cxnSpLocks/>
          </p:cNvCxnSpPr>
          <p:nvPr/>
        </p:nvCxnSpPr>
        <p:spPr>
          <a:xfrm>
            <a:off x="1020168" y="433321"/>
            <a:ext cx="0" cy="5956051"/>
          </a:xfrm>
          <a:prstGeom prst="line">
            <a:avLst/>
          </a:prstGeom>
          <a:ln w="25400">
            <a:prstDash val="sysDot"/>
            <a:tailEnd type="ova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159976" y="1139637"/>
            <a:ext cx="3802323" cy="369332"/>
          </a:xfrm>
          <a:prstGeom prst="rect">
            <a:avLst/>
          </a:prstGeom>
        </p:spPr>
        <p:txBody>
          <a:bodyPr wrap="none">
            <a:spAutoFit/>
          </a:bodyPr>
          <a:lstStyle/>
          <a:p>
            <a:r>
              <a:rPr lang="en-US" b="1" dirty="0"/>
              <a:t>Step 7</a:t>
            </a:r>
            <a:r>
              <a:rPr lang="en-US" dirty="0"/>
              <a:t>: Develop a Classification model.</a:t>
            </a:r>
            <a:endParaRPr lang="en-IN" dirty="0"/>
          </a:p>
        </p:txBody>
      </p:sp>
      <p:sp>
        <p:nvSpPr>
          <p:cNvPr id="7" name="Rectangle 6"/>
          <p:cNvSpPr/>
          <p:nvPr/>
        </p:nvSpPr>
        <p:spPr>
          <a:xfrm>
            <a:off x="1159975" y="1673828"/>
            <a:ext cx="4744211" cy="1477328"/>
          </a:xfrm>
          <a:prstGeom prst="rect">
            <a:avLst/>
          </a:prstGeom>
        </p:spPr>
        <p:txBody>
          <a:bodyPr wrap="square">
            <a:spAutoFit/>
          </a:bodyPr>
          <a:lstStyle/>
          <a:p>
            <a:r>
              <a:rPr lang="en-US" dirty="0"/>
              <a:t>We will be splitting the dataset into a training set and validation dataset using </a:t>
            </a:r>
            <a:r>
              <a:rPr lang="en-US" dirty="0" err="1"/>
              <a:t>train_test_split</a:t>
            </a:r>
            <a:r>
              <a:rPr lang="en-US" dirty="0"/>
              <a:t> and training a Random Forest Classification model.</a:t>
            </a:r>
          </a:p>
          <a:p>
            <a:endParaRPr lang="en-US" dirty="0"/>
          </a:p>
          <a:p>
            <a:endParaRPr lang="en-US" dirty="0"/>
          </a:p>
        </p:txBody>
      </p:sp>
      <p:sp>
        <p:nvSpPr>
          <p:cNvPr id="8" name="Rectangle 7"/>
          <p:cNvSpPr/>
          <p:nvPr/>
        </p:nvSpPr>
        <p:spPr>
          <a:xfrm>
            <a:off x="1089030" y="2734925"/>
            <a:ext cx="4673266" cy="4055864"/>
          </a:xfrm>
          <a:prstGeom prst="rect">
            <a:avLst/>
          </a:prstGeom>
        </p:spPr>
        <p:txBody>
          <a:bodyPr wrap="square">
            <a:spAutoFit/>
          </a:bodyPr>
          <a:lstStyle/>
          <a:p>
            <a:r>
              <a:rPr lang="en-IN" dirty="0"/>
              <a:t># split data into train and test </a:t>
            </a:r>
          </a:p>
          <a:p>
            <a:r>
              <a:rPr lang="en-IN" dirty="0"/>
              <a:t>X = </a:t>
            </a:r>
            <a:r>
              <a:rPr lang="en-IN" dirty="0" err="1"/>
              <a:t>np.array</a:t>
            </a:r>
            <a:r>
              <a:rPr lang="en-IN" dirty="0"/>
              <a:t>(</a:t>
            </a:r>
            <a:r>
              <a:rPr lang="en-IN" dirty="0" err="1"/>
              <a:t>df.embedding</a:t>
            </a:r>
            <a:r>
              <a:rPr lang="en-IN" dirty="0"/>
              <a:t>) </a:t>
            </a:r>
          </a:p>
          <a:p>
            <a:r>
              <a:rPr lang="en-IN" dirty="0"/>
              <a:t>y = </a:t>
            </a:r>
            <a:r>
              <a:rPr lang="en-IN" dirty="0" err="1"/>
              <a:t>np.array</a:t>
            </a:r>
            <a:r>
              <a:rPr lang="en-IN" dirty="0"/>
              <a:t>(</a:t>
            </a:r>
            <a:r>
              <a:rPr lang="en-IN" dirty="0" err="1"/>
              <a:t>df.class_embeddings</a:t>
            </a:r>
            <a:r>
              <a:rPr lang="en-IN" dirty="0"/>
              <a:t>) </a:t>
            </a:r>
          </a:p>
          <a:p>
            <a:r>
              <a:rPr lang="en-IN" dirty="0" err="1"/>
              <a:t>X_train</a:t>
            </a:r>
            <a:r>
              <a:rPr lang="en-IN" dirty="0"/>
              <a:t>, </a:t>
            </a:r>
            <a:r>
              <a:rPr lang="en-IN" dirty="0" err="1"/>
              <a:t>X_test</a:t>
            </a:r>
            <a:r>
              <a:rPr lang="en-IN" dirty="0"/>
              <a:t>, </a:t>
            </a:r>
            <a:r>
              <a:rPr lang="en-IN" dirty="0" err="1"/>
              <a:t>y_train</a:t>
            </a:r>
            <a:r>
              <a:rPr lang="en-IN" dirty="0"/>
              <a:t>, </a:t>
            </a:r>
            <a:r>
              <a:rPr lang="en-IN" dirty="0" err="1"/>
              <a:t>y_test</a:t>
            </a:r>
            <a:r>
              <a:rPr lang="en-IN" dirty="0"/>
              <a:t> = </a:t>
            </a:r>
            <a:r>
              <a:rPr lang="en-IN" dirty="0" err="1"/>
              <a:t>train_test_split</a:t>
            </a:r>
            <a:r>
              <a:rPr lang="en-IN" dirty="0"/>
              <a:t>(X, y, </a:t>
            </a:r>
            <a:r>
              <a:rPr lang="en-IN" dirty="0" err="1"/>
              <a:t>test_size</a:t>
            </a:r>
            <a:r>
              <a:rPr lang="en-IN" dirty="0"/>
              <a:t>=0.2, </a:t>
            </a:r>
            <a:r>
              <a:rPr lang="en-IN" dirty="0" err="1"/>
              <a:t>random_state</a:t>
            </a:r>
            <a:r>
              <a:rPr lang="en-IN" dirty="0"/>
              <a:t>=42) </a:t>
            </a:r>
          </a:p>
          <a:p>
            <a:r>
              <a:rPr lang="en-IN" dirty="0"/>
              <a:t># train random forest classifier </a:t>
            </a:r>
          </a:p>
          <a:p>
            <a:r>
              <a:rPr lang="en-IN" dirty="0" err="1"/>
              <a:t>clf</a:t>
            </a:r>
            <a:r>
              <a:rPr lang="en-IN" dirty="0"/>
              <a:t> = </a:t>
            </a:r>
            <a:r>
              <a:rPr lang="en-IN" dirty="0" err="1"/>
              <a:t>RandomForestClassifier</a:t>
            </a:r>
            <a:r>
              <a:rPr lang="en-IN" dirty="0"/>
              <a:t>(</a:t>
            </a:r>
            <a:r>
              <a:rPr lang="en-IN" dirty="0" err="1"/>
              <a:t>n_estimators</a:t>
            </a:r>
            <a:r>
              <a:rPr lang="en-IN" dirty="0"/>
              <a:t>=100) </a:t>
            </a:r>
          </a:p>
          <a:p>
            <a:r>
              <a:rPr lang="en-IN" dirty="0" err="1"/>
              <a:t>clf.fit</a:t>
            </a:r>
            <a:r>
              <a:rPr lang="en-IN" dirty="0"/>
              <a:t>(</a:t>
            </a:r>
            <a:r>
              <a:rPr lang="en-IN" dirty="0" err="1"/>
              <a:t>X_train.tolist</a:t>
            </a:r>
            <a:r>
              <a:rPr lang="en-IN" dirty="0"/>
              <a:t>(), </a:t>
            </a:r>
            <a:r>
              <a:rPr lang="en-IN" dirty="0" err="1"/>
              <a:t>y_train</a:t>
            </a:r>
            <a:r>
              <a:rPr lang="en-IN" dirty="0"/>
              <a:t>) </a:t>
            </a:r>
          </a:p>
          <a:p>
            <a:r>
              <a:rPr lang="en-IN" dirty="0" err="1"/>
              <a:t>preds</a:t>
            </a:r>
            <a:r>
              <a:rPr lang="en-IN" dirty="0"/>
              <a:t> = </a:t>
            </a:r>
            <a:r>
              <a:rPr lang="en-IN" dirty="0" err="1"/>
              <a:t>clf.predict</a:t>
            </a:r>
            <a:r>
              <a:rPr lang="en-IN" dirty="0"/>
              <a:t>(</a:t>
            </a:r>
            <a:r>
              <a:rPr lang="en-IN" dirty="0" err="1"/>
              <a:t>X_test.tolist</a:t>
            </a:r>
            <a:r>
              <a:rPr lang="en-IN" dirty="0"/>
              <a:t>()) </a:t>
            </a:r>
          </a:p>
          <a:p>
            <a:r>
              <a:rPr lang="en-IN" dirty="0"/>
              <a:t># generate a classification report involving f1-score, recall, precision and accuracy </a:t>
            </a:r>
          </a:p>
          <a:p>
            <a:r>
              <a:rPr lang="en-IN" dirty="0"/>
              <a:t>report = </a:t>
            </a:r>
            <a:r>
              <a:rPr lang="en-IN" dirty="0" err="1"/>
              <a:t>classification_report</a:t>
            </a:r>
            <a:r>
              <a:rPr lang="en-IN" dirty="0"/>
              <a:t>(</a:t>
            </a:r>
            <a:r>
              <a:rPr lang="en-IN" dirty="0" err="1"/>
              <a:t>y_test</a:t>
            </a:r>
            <a:r>
              <a:rPr lang="en-IN" dirty="0"/>
              <a:t>, </a:t>
            </a:r>
            <a:r>
              <a:rPr lang="en-IN" dirty="0" err="1"/>
              <a:t>preds</a:t>
            </a:r>
            <a:r>
              <a:rPr lang="en-IN" dirty="0"/>
              <a:t>) </a:t>
            </a:r>
          </a:p>
          <a:p>
            <a:r>
              <a:rPr lang="en-IN" dirty="0"/>
              <a:t>print(report)</a:t>
            </a:r>
          </a:p>
        </p:txBody>
      </p:sp>
      <p:sp>
        <p:nvSpPr>
          <p:cNvPr id="9" name="Rectangle 8"/>
          <p:cNvSpPr/>
          <p:nvPr/>
        </p:nvSpPr>
        <p:spPr>
          <a:xfrm>
            <a:off x="6582103" y="1139637"/>
            <a:ext cx="4564118" cy="2031325"/>
          </a:xfrm>
          <a:prstGeom prst="rect">
            <a:avLst/>
          </a:prstGeom>
        </p:spPr>
        <p:txBody>
          <a:bodyPr wrap="square">
            <a:spAutoFit/>
          </a:bodyPr>
          <a:lstStyle/>
          <a:p>
            <a:r>
              <a:rPr lang="en-US" b="1" dirty="0"/>
              <a:t>Output</a:t>
            </a:r>
            <a:r>
              <a:rPr lang="en-US" b="1" dirty="0" smtClean="0"/>
              <a:t>:</a:t>
            </a:r>
            <a:endParaRPr lang="en-US" dirty="0"/>
          </a:p>
          <a:p>
            <a:r>
              <a:rPr lang="en-US" dirty="0"/>
              <a:t>            </a:t>
            </a:r>
            <a:r>
              <a:rPr lang="en-US" dirty="0" smtClean="0"/>
              <a:t>        </a:t>
            </a:r>
            <a:r>
              <a:rPr lang="en-US" dirty="0"/>
              <a:t>precision    recall  f1-score   support</a:t>
            </a:r>
          </a:p>
          <a:p>
            <a:r>
              <a:rPr lang="en-US" dirty="0"/>
              <a:t>      </a:t>
            </a:r>
            <a:r>
              <a:rPr lang="en-US" dirty="0" smtClean="0"/>
              <a:t>        0          0.82      </a:t>
            </a:r>
            <a:r>
              <a:rPr lang="en-US" dirty="0"/>
              <a:t>1.00      0.90         9</a:t>
            </a:r>
          </a:p>
          <a:p>
            <a:r>
              <a:rPr lang="en-US" dirty="0"/>
              <a:t>        </a:t>
            </a:r>
            <a:r>
              <a:rPr lang="en-US" dirty="0" smtClean="0"/>
              <a:t>      1          1.00      </a:t>
            </a:r>
            <a:r>
              <a:rPr lang="en-US" dirty="0"/>
              <a:t>0.33      0.50         </a:t>
            </a:r>
            <a:r>
              <a:rPr lang="en-US" dirty="0" smtClean="0"/>
              <a:t>3</a:t>
            </a:r>
          </a:p>
          <a:p>
            <a:r>
              <a:rPr lang="en-US" dirty="0" smtClean="0"/>
              <a:t> accuracy                                     </a:t>
            </a:r>
            <a:r>
              <a:rPr lang="en-US" dirty="0"/>
              <a:t>0.83        </a:t>
            </a:r>
            <a:r>
              <a:rPr lang="en-US" dirty="0" smtClean="0"/>
              <a:t> 12</a:t>
            </a:r>
          </a:p>
          <a:p>
            <a:r>
              <a:rPr lang="en-US" dirty="0" err="1" smtClean="0"/>
              <a:t>macroavg</a:t>
            </a:r>
            <a:r>
              <a:rPr lang="en-US" dirty="0" smtClean="0"/>
              <a:t>         </a:t>
            </a:r>
            <a:r>
              <a:rPr lang="en-US" dirty="0"/>
              <a:t>0.91      0.67      0.70       </a:t>
            </a:r>
            <a:r>
              <a:rPr lang="en-US" dirty="0" smtClean="0"/>
              <a:t> 12</a:t>
            </a:r>
            <a:endParaRPr lang="en-US" dirty="0"/>
          </a:p>
          <a:p>
            <a:r>
              <a:rPr lang="en-US" dirty="0" err="1" smtClean="0"/>
              <a:t>weightedavg</a:t>
            </a:r>
            <a:r>
              <a:rPr lang="en-US" dirty="0" smtClean="0"/>
              <a:t>    0.86      </a:t>
            </a:r>
            <a:r>
              <a:rPr lang="en-US" dirty="0"/>
              <a:t>0.83      0.80  </a:t>
            </a:r>
            <a:r>
              <a:rPr lang="en-US" dirty="0" smtClean="0"/>
              <a:t>      12</a:t>
            </a:r>
            <a:endParaRPr lang="en-IN" dirty="0"/>
          </a:p>
        </p:txBody>
      </p:sp>
      <p:sp>
        <p:nvSpPr>
          <p:cNvPr id="10" name="Rectangle 9"/>
          <p:cNvSpPr/>
          <p:nvPr/>
        </p:nvSpPr>
        <p:spPr>
          <a:xfrm>
            <a:off x="6582103" y="3226680"/>
            <a:ext cx="4242828" cy="369332"/>
          </a:xfrm>
          <a:prstGeom prst="rect">
            <a:avLst/>
          </a:prstGeom>
        </p:spPr>
        <p:txBody>
          <a:bodyPr wrap="none">
            <a:spAutoFit/>
          </a:bodyPr>
          <a:lstStyle/>
          <a:p>
            <a:r>
              <a:rPr lang="en-US" b="1" dirty="0"/>
              <a:t>Step 8</a:t>
            </a:r>
            <a:r>
              <a:rPr lang="en-US" dirty="0"/>
              <a:t>: Calculate the accuracy of the model</a:t>
            </a:r>
            <a:endParaRPr lang="en-IN" dirty="0"/>
          </a:p>
        </p:txBody>
      </p:sp>
      <p:sp>
        <p:nvSpPr>
          <p:cNvPr id="11" name="Rectangle 10"/>
          <p:cNvSpPr/>
          <p:nvPr/>
        </p:nvSpPr>
        <p:spPr>
          <a:xfrm>
            <a:off x="6629400" y="3712780"/>
            <a:ext cx="4469523" cy="923330"/>
          </a:xfrm>
          <a:prstGeom prst="rect">
            <a:avLst/>
          </a:prstGeom>
        </p:spPr>
        <p:txBody>
          <a:bodyPr wrap="square">
            <a:spAutoFit/>
          </a:bodyPr>
          <a:lstStyle/>
          <a:p>
            <a:r>
              <a:rPr lang="en-US" dirty="0"/>
              <a:t>print("accuracy: ", </a:t>
            </a:r>
            <a:r>
              <a:rPr lang="en-US" dirty="0" err="1"/>
              <a:t>np.round</a:t>
            </a:r>
            <a:r>
              <a:rPr lang="en-US" dirty="0"/>
              <a:t>(</a:t>
            </a:r>
            <a:r>
              <a:rPr lang="en-US" dirty="0" err="1"/>
              <a:t>accuracy_score</a:t>
            </a:r>
            <a:r>
              <a:rPr lang="en-US" dirty="0"/>
              <a:t>(</a:t>
            </a:r>
            <a:r>
              <a:rPr lang="en-US" dirty="0" err="1"/>
              <a:t>y_test</a:t>
            </a:r>
            <a:r>
              <a:rPr lang="en-US" dirty="0"/>
              <a:t>, </a:t>
            </a:r>
            <a:r>
              <a:rPr lang="en-US" dirty="0" err="1"/>
              <a:t>preds</a:t>
            </a:r>
            <a:r>
              <a:rPr lang="en-US" dirty="0"/>
              <a:t>)*100,2), "%")</a:t>
            </a:r>
            <a:endParaRPr lang="en-IN" dirty="0"/>
          </a:p>
        </p:txBody>
      </p:sp>
      <p:sp>
        <p:nvSpPr>
          <p:cNvPr id="12" name="Rectangle 11"/>
          <p:cNvSpPr/>
          <p:nvPr/>
        </p:nvSpPr>
        <p:spPr>
          <a:xfrm>
            <a:off x="6629400" y="4942490"/>
            <a:ext cx="4247131" cy="923330"/>
          </a:xfrm>
          <a:prstGeom prst="rect">
            <a:avLst/>
          </a:prstGeom>
        </p:spPr>
        <p:txBody>
          <a:bodyPr wrap="square">
            <a:spAutoFit/>
          </a:bodyPr>
          <a:lstStyle/>
          <a:p>
            <a:r>
              <a:rPr lang="en-IN" b="1" dirty="0"/>
              <a:t>Output:</a:t>
            </a:r>
          </a:p>
          <a:p>
            <a:endParaRPr lang="en-IN" dirty="0"/>
          </a:p>
          <a:p>
            <a:r>
              <a:rPr lang="en-IN" dirty="0"/>
              <a:t>accuracy:  83.33 %</a:t>
            </a:r>
          </a:p>
        </p:txBody>
      </p:sp>
    </p:spTree>
    <p:extLst>
      <p:ext uri="{BB962C8B-B14F-4D97-AF65-F5344CB8AC3E}">
        <p14:creationId xmlns:p14="http://schemas.microsoft.com/office/powerpoint/2010/main" val="41378811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DCCBDD7-4518-44F5-B5FE-4FA3BC382EB1}"/>
              </a:ext>
            </a:extLst>
          </p:cNvPr>
          <p:cNvSpPr/>
          <p:nvPr/>
        </p:nvSpPr>
        <p:spPr>
          <a:xfrm>
            <a:off x="1020168" y="433321"/>
            <a:ext cx="10276249" cy="541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                             </a:t>
            </a:r>
            <a:r>
              <a:rPr lang="en" sz="2400" b="1" dirty="0" smtClean="0"/>
              <a:t>  </a:t>
            </a:r>
            <a:endParaRPr lang="en-IN" sz="2400" b="1" dirty="0"/>
          </a:p>
        </p:txBody>
      </p:sp>
      <p:cxnSp>
        <p:nvCxnSpPr>
          <p:cNvPr id="3" name="Straight Connector 2">
            <a:extLst>
              <a:ext uri="{FF2B5EF4-FFF2-40B4-BE49-F238E27FC236}">
                <a16:creationId xmlns="" xmlns:a16="http://schemas.microsoft.com/office/drawing/2014/main" id="{517BC4B0-A4F8-4CBA-91B4-82BBD01280F0}"/>
              </a:ext>
            </a:extLst>
          </p:cNvPr>
          <p:cNvCxnSpPr>
            <a:cxnSpLocks/>
          </p:cNvCxnSpPr>
          <p:nvPr/>
        </p:nvCxnSpPr>
        <p:spPr>
          <a:xfrm>
            <a:off x="1020168" y="433321"/>
            <a:ext cx="0" cy="5956051"/>
          </a:xfrm>
          <a:prstGeom prst="line">
            <a:avLst/>
          </a:prstGeom>
          <a:ln w="25400">
            <a:prstDash val="sysDot"/>
            <a:tailEnd type="ova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164243" y="1194816"/>
            <a:ext cx="5922134" cy="369332"/>
          </a:xfrm>
          <a:prstGeom prst="rect">
            <a:avLst/>
          </a:prstGeom>
        </p:spPr>
        <p:txBody>
          <a:bodyPr wrap="none">
            <a:spAutoFit/>
          </a:bodyPr>
          <a:lstStyle/>
          <a:p>
            <a:r>
              <a:rPr lang="en-US" b="1" dirty="0"/>
              <a:t>Step 9</a:t>
            </a:r>
            <a:r>
              <a:rPr lang="en-US" dirty="0"/>
              <a:t>: Print the confusion matrix for our classification model</a:t>
            </a:r>
            <a:endParaRPr lang="en-IN" dirty="0"/>
          </a:p>
        </p:txBody>
      </p:sp>
      <p:sp>
        <p:nvSpPr>
          <p:cNvPr id="9" name="Rectangle 8"/>
          <p:cNvSpPr/>
          <p:nvPr/>
        </p:nvSpPr>
        <p:spPr>
          <a:xfrm>
            <a:off x="1223679" y="1599520"/>
            <a:ext cx="3170420" cy="369332"/>
          </a:xfrm>
          <a:prstGeom prst="rect">
            <a:avLst/>
          </a:prstGeom>
        </p:spPr>
        <p:txBody>
          <a:bodyPr wrap="none">
            <a:spAutoFit/>
          </a:bodyPr>
          <a:lstStyle/>
          <a:p>
            <a:r>
              <a:rPr lang="en-IN" dirty="0" err="1"/>
              <a:t>confusion_matrix</a:t>
            </a:r>
            <a:r>
              <a:rPr lang="en-IN" dirty="0"/>
              <a:t>(</a:t>
            </a:r>
            <a:r>
              <a:rPr lang="en-IN" dirty="0" err="1"/>
              <a:t>y_test</a:t>
            </a:r>
            <a:r>
              <a:rPr lang="en-IN" dirty="0"/>
              <a:t>, </a:t>
            </a:r>
            <a:r>
              <a:rPr lang="en-IN" dirty="0" err="1"/>
              <a:t>preds</a:t>
            </a:r>
            <a:r>
              <a:rPr lang="en-IN" dirty="0"/>
              <a:t>)</a:t>
            </a:r>
          </a:p>
        </p:txBody>
      </p:sp>
      <p:sp>
        <p:nvSpPr>
          <p:cNvPr id="10" name="Rectangle 9"/>
          <p:cNvSpPr/>
          <p:nvPr/>
        </p:nvSpPr>
        <p:spPr>
          <a:xfrm>
            <a:off x="1223679" y="2004224"/>
            <a:ext cx="6096000" cy="923330"/>
          </a:xfrm>
          <a:prstGeom prst="rect">
            <a:avLst/>
          </a:prstGeom>
        </p:spPr>
        <p:txBody>
          <a:bodyPr>
            <a:spAutoFit/>
          </a:bodyPr>
          <a:lstStyle/>
          <a:p>
            <a:r>
              <a:rPr lang="en-US" b="1" dirty="0"/>
              <a:t>Output</a:t>
            </a:r>
            <a:r>
              <a:rPr lang="en-US" b="1" dirty="0" smtClean="0"/>
              <a:t>:</a:t>
            </a:r>
            <a:endParaRPr lang="en-US" dirty="0"/>
          </a:p>
          <a:p>
            <a:r>
              <a:rPr lang="en-US" dirty="0"/>
              <a:t>array([[9, 0],</a:t>
            </a:r>
          </a:p>
          <a:p>
            <a:r>
              <a:rPr lang="en-US" dirty="0"/>
              <a:t>       [2, 1]])</a:t>
            </a:r>
            <a:endParaRPr lang="en-IN" dirty="0"/>
          </a:p>
        </p:txBody>
      </p:sp>
      <p:sp>
        <p:nvSpPr>
          <p:cNvPr id="7" name="Google Shape;371;p61"/>
          <p:cNvSpPr txBox="1"/>
          <p:nvPr/>
        </p:nvSpPr>
        <p:spPr>
          <a:xfrm>
            <a:off x="1223679" y="2962926"/>
            <a:ext cx="7070743" cy="1477297"/>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Arial"/>
                <a:ea typeface="Arial"/>
                <a:cs typeface="Arial"/>
                <a:sym typeface="Arial"/>
              </a:rPr>
              <a:t>Example 1</a:t>
            </a:r>
            <a:r>
              <a:rPr lang="en" sz="1400" b="0" i="0" u="none" strike="noStrike" cap="none" dirty="0" smtClean="0">
                <a:solidFill>
                  <a:srgbClr val="000000"/>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Arial"/>
                <a:ea typeface="Arial"/>
                <a:cs typeface="Arial"/>
                <a:sym typeface="Arial"/>
              </a:rPr>
              <a:t>out = spam_classification("""Congratulations! You've Won a $1000 gift card from walmart</a:t>
            </a:r>
            <a:r>
              <a:rPr lang="en" sz="1400" b="0" i="0" u="none" strike="noStrike" cap="none" dirty="0" smtClean="0">
                <a:solidFill>
                  <a:srgbClr val="000000"/>
                </a:solidFill>
                <a:latin typeface="Arial"/>
                <a:ea typeface="Arial"/>
                <a:cs typeface="Arial"/>
                <a:sym typeface="Arial"/>
              </a:rPr>
              <a:t>. </a:t>
            </a:r>
            <a:r>
              <a:rPr lang="en" sz="1400" b="0" i="0" u="none" strike="noStrike" cap="none" dirty="0">
                <a:solidFill>
                  <a:srgbClr val="000000"/>
                </a:solidFill>
                <a:latin typeface="Arial"/>
                <a:ea typeface="Arial"/>
                <a:cs typeface="Arial"/>
                <a:sym typeface="Arial"/>
              </a:rPr>
              <a:t>Go to https://bit.ly to claim your reward.""")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Arial"/>
                <a:ea typeface="Arial"/>
                <a:cs typeface="Arial"/>
                <a:sym typeface="Arial"/>
              </a:rPr>
              <a:t>print(out)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Arial"/>
                <a:ea typeface="Arial"/>
                <a:cs typeface="Arial"/>
                <a:sym typeface="Arial"/>
              </a:rPr>
              <a:t>Output: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Arial"/>
                <a:ea typeface="Arial"/>
                <a:cs typeface="Arial"/>
                <a:sym typeface="Arial"/>
              </a:rPr>
              <a:t>   SPAM </a:t>
            </a:r>
            <a:endParaRPr sz="1400" b="0" i="0" u="none" strike="noStrike" cap="none" dirty="0">
              <a:solidFill>
                <a:srgbClr val="000000"/>
              </a:solidFill>
              <a:latin typeface="Arial"/>
              <a:ea typeface="Arial"/>
              <a:cs typeface="Arial"/>
              <a:sym typeface="Arial"/>
            </a:endParaRPr>
          </a:p>
        </p:txBody>
      </p:sp>
      <p:sp>
        <p:nvSpPr>
          <p:cNvPr id="8" name="Google Shape;372;p61"/>
          <p:cNvSpPr txBox="1"/>
          <p:nvPr/>
        </p:nvSpPr>
        <p:spPr>
          <a:xfrm>
            <a:off x="1223679" y="4625367"/>
            <a:ext cx="8519700" cy="1261854"/>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Arial"/>
                <a:ea typeface="Arial"/>
                <a:cs typeface="Arial"/>
                <a:sym typeface="Arial"/>
              </a:rPr>
              <a:t>Example 2</a:t>
            </a:r>
            <a:r>
              <a:rPr lang="en" sz="1400" b="0" i="0" u="none" strike="noStrike" cap="none" dirty="0" smtClean="0">
                <a:solidFill>
                  <a:srgbClr val="000000"/>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Arial"/>
                <a:ea typeface="Arial"/>
                <a:cs typeface="Arial"/>
                <a:sym typeface="Arial"/>
              </a:rPr>
              <a:t>out = spam_classification("Hey Alex, just wanted to let you know tomorrow is an off. Thank you")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Arial"/>
                <a:ea typeface="Arial"/>
                <a:cs typeface="Arial"/>
                <a:sym typeface="Arial"/>
              </a:rPr>
              <a:t>print(out)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Arial"/>
                <a:ea typeface="Arial"/>
                <a:cs typeface="Arial"/>
                <a:sym typeface="Arial"/>
              </a:rPr>
              <a:t>Output: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Arial"/>
                <a:ea typeface="Arial"/>
                <a:cs typeface="Arial"/>
                <a:sym typeface="Arial"/>
              </a:rPr>
              <a:t>Not SPAM </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3488830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DCCBDD7-4518-44F5-B5FE-4FA3BC382EB1}"/>
              </a:ext>
            </a:extLst>
          </p:cNvPr>
          <p:cNvSpPr/>
          <p:nvPr/>
        </p:nvSpPr>
        <p:spPr>
          <a:xfrm>
            <a:off x="1020168" y="321107"/>
            <a:ext cx="10276249" cy="541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b="1" dirty="0"/>
              <a:t> </a:t>
            </a:r>
            <a:r>
              <a:rPr lang="en-US" sz="2400" b="1" dirty="0" smtClean="0"/>
              <a:t>                     </a:t>
            </a:r>
            <a:r>
              <a:rPr lang="en-US" sz="2400" b="1" dirty="0" smtClean="0"/>
              <a:t>ADVANTAGES,DISADVANTAGES &amp;BENIFITS</a:t>
            </a:r>
            <a:endParaRPr lang="en-US" sz="2400" dirty="0"/>
          </a:p>
        </p:txBody>
      </p:sp>
      <p:cxnSp>
        <p:nvCxnSpPr>
          <p:cNvPr id="3" name="Straight Connector 2">
            <a:extLst>
              <a:ext uri="{FF2B5EF4-FFF2-40B4-BE49-F238E27FC236}">
                <a16:creationId xmlns:a16="http://schemas.microsoft.com/office/drawing/2014/main" xmlns="" id="{517BC4B0-A4F8-4CBA-91B4-82BBD01280F0}"/>
              </a:ext>
            </a:extLst>
          </p:cNvPr>
          <p:cNvCxnSpPr>
            <a:cxnSpLocks/>
          </p:cNvCxnSpPr>
          <p:nvPr/>
        </p:nvCxnSpPr>
        <p:spPr>
          <a:xfrm>
            <a:off x="1020168" y="433321"/>
            <a:ext cx="0" cy="5956051"/>
          </a:xfrm>
          <a:prstGeom prst="line">
            <a:avLst/>
          </a:prstGeom>
          <a:ln w="25400">
            <a:prstDash val="sysDot"/>
            <a:tailEnd type="oval"/>
          </a:ln>
        </p:spPr>
        <p:style>
          <a:lnRef idx="1">
            <a:schemeClr val="accent1"/>
          </a:lnRef>
          <a:fillRef idx="0">
            <a:schemeClr val="accent1"/>
          </a:fillRef>
          <a:effectRef idx="0">
            <a:schemeClr val="accent1"/>
          </a:effectRef>
          <a:fontRef idx="minor">
            <a:schemeClr val="tx1"/>
          </a:fontRef>
        </p:style>
      </p:cxnSp>
      <p:sp>
        <p:nvSpPr>
          <p:cNvPr id="5" name="Google Shape;377;p62"/>
          <p:cNvSpPr txBox="1">
            <a:spLocks/>
          </p:cNvSpPr>
          <p:nvPr/>
        </p:nvSpPr>
        <p:spPr>
          <a:xfrm>
            <a:off x="1202452" y="862564"/>
            <a:ext cx="8520600" cy="572700"/>
          </a:xfrm>
          <a:prstGeom prst="rect">
            <a:avLst/>
          </a:prstGeom>
        </p:spPr>
        <p:txBody>
          <a:bodyPr spcFirstLastPara="1" wrap="square" lIns="91425" tIns="91425" rIns="91425" bIns="91425" anchor="t" anchorCtr="0">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IN" sz="2900" b="1" dirty="0" smtClean="0"/>
              <a:t>ADVANTAGE</a:t>
            </a:r>
            <a:r>
              <a:rPr lang="en-IN" b="1" dirty="0" smtClean="0"/>
              <a:t> </a:t>
            </a:r>
            <a:endParaRPr lang="en-IN" b="1" dirty="0"/>
          </a:p>
        </p:txBody>
      </p:sp>
      <p:sp>
        <p:nvSpPr>
          <p:cNvPr id="6" name="Google Shape;378;p62"/>
          <p:cNvSpPr txBox="1"/>
          <p:nvPr/>
        </p:nvSpPr>
        <p:spPr>
          <a:xfrm>
            <a:off x="1202452" y="1261145"/>
            <a:ext cx="71655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dirty="0"/>
              <a:t>With the benefits of email spam filters, the security risk can be reduced since the user gets in hand the emails that have gone through various spam checks. Moreover, these email spam filters throw out malware, malicious, and virus-infested emails and protect user security.</a:t>
            </a:r>
            <a:endParaRPr sz="1500" dirty="0"/>
          </a:p>
        </p:txBody>
      </p:sp>
      <p:sp>
        <p:nvSpPr>
          <p:cNvPr id="7" name="Google Shape;379;p62"/>
          <p:cNvSpPr txBox="1"/>
          <p:nvPr/>
        </p:nvSpPr>
        <p:spPr>
          <a:xfrm>
            <a:off x="1202452" y="2369345"/>
            <a:ext cx="88323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DISADVANTAGE </a:t>
            </a:r>
            <a:endParaRPr sz="2400" dirty="0"/>
          </a:p>
        </p:txBody>
      </p:sp>
      <p:sp>
        <p:nvSpPr>
          <p:cNvPr id="8" name="Google Shape;380;p62"/>
          <p:cNvSpPr txBox="1"/>
          <p:nvPr/>
        </p:nvSpPr>
        <p:spPr>
          <a:xfrm>
            <a:off x="1202452" y="2821476"/>
            <a:ext cx="6421800" cy="963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dirty="0"/>
              <a:t>Spam emails can be the source of a great amount of malware like viruses, Trojans, worms, and others which are specifically designed to disrupt or damage computer systems.</a:t>
            </a:r>
            <a:endParaRPr sz="1700" dirty="0"/>
          </a:p>
        </p:txBody>
      </p:sp>
      <p:sp>
        <p:nvSpPr>
          <p:cNvPr id="9" name="Google Shape;385;p63"/>
          <p:cNvSpPr txBox="1">
            <a:spLocks/>
          </p:cNvSpPr>
          <p:nvPr/>
        </p:nvSpPr>
        <p:spPr>
          <a:xfrm>
            <a:off x="1202452" y="3785376"/>
            <a:ext cx="8520600" cy="572700"/>
          </a:xfrm>
          <a:prstGeom prst="rect">
            <a:avLst/>
          </a:prstGeom>
        </p:spPr>
        <p:txBody>
          <a:bodyPr spcFirstLastPara="1" wrap="square" lIns="91425" tIns="91425" rIns="91425" bIns="91425" anchor="t" anchorCtr="0">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IN" sz="2500" b="1" dirty="0" smtClean="0"/>
              <a:t>BENIFITS</a:t>
            </a:r>
            <a:r>
              <a:rPr lang="en-IN" sz="2400" dirty="0" smtClean="0"/>
              <a:t> </a:t>
            </a:r>
            <a:endParaRPr lang="en-IN" sz="2400" dirty="0"/>
          </a:p>
        </p:txBody>
      </p:sp>
      <p:sp>
        <p:nvSpPr>
          <p:cNvPr id="10" name="Google Shape;386;p63"/>
          <p:cNvSpPr txBox="1"/>
          <p:nvPr/>
        </p:nvSpPr>
        <p:spPr>
          <a:xfrm>
            <a:off x="1202452" y="4237507"/>
            <a:ext cx="5926200" cy="1454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dirty="0"/>
              <a:t>Compatibility. ...</a:t>
            </a:r>
            <a:endParaRPr dirty="0"/>
          </a:p>
          <a:p>
            <a:pPr marL="457200" lvl="0" indent="-317500" algn="l" rtl="0">
              <a:spcBef>
                <a:spcPts val="0"/>
              </a:spcBef>
              <a:spcAft>
                <a:spcPts val="0"/>
              </a:spcAft>
              <a:buSzPts val="1400"/>
              <a:buChar char="●"/>
            </a:pPr>
            <a:r>
              <a:rPr lang="en" dirty="0"/>
              <a:t>Spam Filter Relays. ...</a:t>
            </a:r>
            <a:endParaRPr dirty="0"/>
          </a:p>
          <a:p>
            <a:pPr marL="457200" lvl="0" indent="-317500" algn="l" rtl="0">
              <a:spcBef>
                <a:spcPts val="0"/>
              </a:spcBef>
              <a:spcAft>
                <a:spcPts val="0"/>
              </a:spcAft>
              <a:buSzPts val="1400"/>
              <a:buChar char="●"/>
            </a:pPr>
            <a:r>
              <a:rPr lang="en" dirty="0"/>
              <a:t>Affordability and Pricing Flexibility. ...</a:t>
            </a:r>
            <a:endParaRPr dirty="0"/>
          </a:p>
          <a:p>
            <a:pPr marL="457200" lvl="0" indent="-317500" algn="l" rtl="0">
              <a:spcBef>
                <a:spcPts val="0"/>
              </a:spcBef>
              <a:spcAft>
                <a:spcPts val="0"/>
              </a:spcAft>
              <a:buSzPts val="1400"/>
              <a:buChar char="●"/>
            </a:pPr>
            <a:r>
              <a:rPr lang="en" dirty="0"/>
              <a:t>Easy Maintenance. ...</a:t>
            </a:r>
            <a:endParaRPr dirty="0"/>
          </a:p>
          <a:p>
            <a:pPr marL="457200" lvl="0" indent="-317500" algn="l" rtl="0">
              <a:spcBef>
                <a:spcPts val="0"/>
              </a:spcBef>
              <a:spcAft>
                <a:spcPts val="0"/>
              </a:spcAft>
              <a:buSzPts val="1400"/>
              <a:buChar char="●"/>
            </a:pPr>
            <a:r>
              <a:rPr lang="en" dirty="0"/>
              <a:t>Scalability. ...</a:t>
            </a:r>
            <a:endParaRPr dirty="0"/>
          </a:p>
          <a:p>
            <a:pPr marL="457200" lvl="0" indent="-317500" algn="l" rtl="0">
              <a:spcBef>
                <a:spcPts val="0"/>
              </a:spcBef>
              <a:spcAft>
                <a:spcPts val="0"/>
              </a:spcAft>
              <a:buSzPts val="1400"/>
              <a:buChar char="●"/>
            </a:pPr>
            <a:r>
              <a:rPr lang="en" dirty="0"/>
              <a:t>Freeing Up Bandwidth.</a:t>
            </a:r>
            <a:endParaRPr dirty="0"/>
          </a:p>
        </p:txBody>
      </p:sp>
    </p:spTree>
    <p:extLst>
      <p:ext uri="{BB962C8B-B14F-4D97-AF65-F5344CB8AC3E}">
        <p14:creationId xmlns:p14="http://schemas.microsoft.com/office/powerpoint/2010/main" val="21339959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DCCBDD7-4518-44F5-B5FE-4FA3BC382EB1}"/>
              </a:ext>
            </a:extLst>
          </p:cNvPr>
          <p:cNvSpPr/>
          <p:nvPr/>
        </p:nvSpPr>
        <p:spPr>
          <a:xfrm>
            <a:off x="1020168" y="433321"/>
            <a:ext cx="10276249" cy="541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t>                             </a:t>
            </a:r>
            <a:r>
              <a:rPr lang="en" sz="2400" b="1" dirty="0" smtClean="0"/>
              <a:t>                               CONCLUSION</a:t>
            </a:r>
            <a:endParaRPr lang="en-IN" sz="2400" b="1" dirty="0"/>
          </a:p>
        </p:txBody>
      </p:sp>
      <p:cxnSp>
        <p:nvCxnSpPr>
          <p:cNvPr id="3" name="Straight Connector 2">
            <a:extLst>
              <a:ext uri="{FF2B5EF4-FFF2-40B4-BE49-F238E27FC236}">
                <a16:creationId xmlns="" xmlns:a16="http://schemas.microsoft.com/office/drawing/2014/main" id="{517BC4B0-A4F8-4CBA-91B4-82BBD01280F0}"/>
              </a:ext>
            </a:extLst>
          </p:cNvPr>
          <p:cNvCxnSpPr>
            <a:cxnSpLocks/>
          </p:cNvCxnSpPr>
          <p:nvPr/>
        </p:nvCxnSpPr>
        <p:spPr>
          <a:xfrm>
            <a:off x="1020168" y="433321"/>
            <a:ext cx="0" cy="5956051"/>
          </a:xfrm>
          <a:prstGeom prst="line">
            <a:avLst/>
          </a:prstGeom>
          <a:ln w="25400">
            <a:prstDash val="sysDot"/>
            <a:tailEnd type="ova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stretch>
            <a:fillRect/>
          </a:stretch>
        </p:blipFill>
        <p:spPr>
          <a:xfrm>
            <a:off x="1190101" y="1367444"/>
            <a:ext cx="9370364" cy="1316850"/>
          </a:xfrm>
          <a:prstGeom prst="rect">
            <a:avLst/>
          </a:prstGeom>
        </p:spPr>
      </p:pic>
      <p:pic>
        <p:nvPicPr>
          <p:cNvPr id="6" name="Picture 5"/>
          <p:cNvPicPr>
            <a:picLocks noChangeAspect="1"/>
          </p:cNvPicPr>
          <p:nvPr/>
        </p:nvPicPr>
        <p:blipFill>
          <a:blip r:embed="rId3"/>
          <a:stretch>
            <a:fillRect/>
          </a:stretch>
        </p:blipFill>
        <p:spPr>
          <a:xfrm>
            <a:off x="2558830" y="2704397"/>
            <a:ext cx="5261304" cy="3505504"/>
          </a:xfrm>
          <a:prstGeom prst="rect">
            <a:avLst/>
          </a:prstGeom>
        </p:spPr>
      </p:pic>
    </p:spTree>
    <p:extLst>
      <p:ext uri="{BB962C8B-B14F-4D97-AF65-F5344CB8AC3E}">
        <p14:creationId xmlns:p14="http://schemas.microsoft.com/office/powerpoint/2010/main" val="11157198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84AE23CE-9893-4AE0-9231-3E35255A8057}"/>
              </a:ext>
            </a:extLst>
          </p:cNvPr>
          <p:cNvSpPr/>
          <p:nvPr/>
        </p:nvSpPr>
        <p:spPr>
          <a:xfrm>
            <a:off x="4189863" y="0"/>
            <a:ext cx="8002137"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 xmlns:a16="http://schemas.microsoft.com/office/drawing/2014/main" id="{50FF8F5B-E3AF-4A28-9E3C-AE27D0D21E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682"/>
            <a:ext cx="6040915" cy="6858000"/>
          </a:xfrm>
          <a:prstGeom prst="rect">
            <a:avLst/>
          </a:prstGeom>
        </p:spPr>
      </p:pic>
      <p:sp>
        <p:nvSpPr>
          <p:cNvPr id="4" name="TextBox 3">
            <a:extLst>
              <a:ext uri="{FF2B5EF4-FFF2-40B4-BE49-F238E27FC236}">
                <a16:creationId xmlns="" xmlns:a16="http://schemas.microsoft.com/office/drawing/2014/main" id="{6F9CFCF4-BC71-429E-9C2F-BD5B85F65F13}"/>
              </a:ext>
            </a:extLst>
          </p:cNvPr>
          <p:cNvSpPr txBox="1"/>
          <p:nvPr/>
        </p:nvSpPr>
        <p:spPr>
          <a:xfrm>
            <a:off x="4653886" y="2129051"/>
            <a:ext cx="7333397" cy="1862048"/>
          </a:xfrm>
          <a:prstGeom prst="rect">
            <a:avLst/>
          </a:prstGeom>
          <a:noFill/>
        </p:spPr>
        <p:txBody>
          <a:bodyPr wrap="square" rtlCol="0">
            <a:spAutoFit/>
          </a:bodyPr>
          <a:lstStyle/>
          <a:p>
            <a:r>
              <a:rPr lang="en-US" sz="11500" dirty="0">
                <a:solidFill>
                  <a:schemeClr val="bg1"/>
                </a:solidFill>
                <a:effectLst>
                  <a:outerShdw blurRad="38100" dist="38100" dir="2700000" algn="tl">
                    <a:srgbClr val="000000">
                      <a:alpha val="43137"/>
                    </a:srgbClr>
                  </a:outerShdw>
                </a:effectLst>
                <a:latin typeface="Georgia" panose="02040502050405020303" pitchFamily="18" charset="0"/>
              </a:rPr>
              <a:t>Thank you</a:t>
            </a:r>
          </a:p>
        </p:txBody>
      </p:sp>
    </p:spTree>
    <p:extLst>
      <p:ext uri="{BB962C8B-B14F-4D97-AF65-F5344CB8AC3E}">
        <p14:creationId xmlns:p14="http://schemas.microsoft.com/office/powerpoint/2010/main" val="2519239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DCCBDD7-4518-44F5-B5FE-4FA3BC382EB1}"/>
              </a:ext>
            </a:extLst>
          </p:cNvPr>
          <p:cNvSpPr/>
          <p:nvPr/>
        </p:nvSpPr>
        <p:spPr>
          <a:xfrm>
            <a:off x="993274" y="352638"/>
            <a:ext cx="10276249" cy="541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prstClr val="white"/>
                </a:solidFill>
              </a:rPr>
              <a:t>INTRODUCTION</a:t>
            </a:r>
            <a:endParaRPr lang="en-US" sz="2400" dirty="0">
              <a:solidFill>
                <a:prstClr val="white"/>
              </a:solidFill>
            </a:endParaRPr>
          </a:p>
        </p:txBody>
      </p:sp>
      <p:cxnSp>
        <p:nvCxnSpPr>
          <p:cNvPr id="3" name="Straight Connector 2">
            <a:extLst>
              <a:ext uri="{FF2B5EF4-FFF2-40B4-BE49-F238E27FC236}">
                <a16:creationId xmlns:a16="http://schemas.microsoft.com/office/drawing/2014/main" xmlns="" id="{517BC4B0-A4F8-4CBA-91B4-82BBD01280F0}"/>
              </a:ext>
            </a:extLst>
          </p:cNvPr>
          <p:cNvCxnSpPr>
            <a:cxnSpLocks/>
          </p:cNvCxnSpPr>
          <p:nvPr/>
        </p:nvCxnSpPr>
        <p:spPr>
          <a:xfrm>
            <a:off x="1020168" y="433321"/>
            <a:ext cx="0" cy="5956051"/>
          </a:xfrm>
          <a:prstGeom prst="line">
            <a:avLst/>
          </a:prstGeom>
          <a:ln w="25400">
            <a:prstDash val="sysDot"/>
            <a:tailEnd type="ova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xmlns="" id="{81F2AF2A-95F7-44D9-87D1-49BB6F5CBBF5}"/>
              </a:ext>
            </a:extLst>
          </p:cNvPr>
          <p:cNvSpPr txBox="1"/>
          <p:nvPr/>
        </p:nvSpPr>
        <p:spPr>
          <a:xfrm>
            <a:off x="1399470" y="1203252"/>
            <a:ext cx="8430330" cy="3338735"/>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IN" dirty="0">
                <a:solidFill>
                  <a:prstClr val="black"/>
                </a:solidFill>
              </a:rPr>
              <a:t>Spam emails can be a real nuisance, right? </a:t>
            </a:r>
          </a:p>
          <a:p>
            <a:pPr marL="285750" indent="-285750">
              <a:lnSpc>
                <a:spcPct val="200000"/>
              </a:lnSpc>
              <a:buFont typeface="Wingdings" panose="05000000000000000000" pitchFamily="2" charset="2"/>
              <a:buChar char="Ø"/>
            </a:pPr>
            <a:r>
              <a:rPr lang="en-IN" dirty="0">
                <a:solidFill>
                  <a:prstClr val="black"/>
                </a:solidFill>
              </a:rPr>
              <a:t> </a:t>
            </a:r>
            <a:r>
              <a:rPr lang="en-IN" dirty="0" smtClean="0">
                <a:solidFill>
                  <a:prstClr val="black"/>
                </a:solidFill>
              </a:rPr>
              <a:t>In </a:t>
            </a:r>
            <a:r>
              <a:rPr lang="en-IN" dirty="0">
                <a:solidFill>
                  <a:prstClr val="black"/>
                </a:solidFill>
              </a:rPr>
              <a:t>my project, I'm working on building a smarter AI-powered spam classifier to tackle this issue.</a:t>
            </a:r>
          </a:p>
          <a:p>
            <a:pPr marL="285750" indent="-285750">
              <a:lnSpc>
                <a:spcPct val="200000"/>
              </a:lnSpc>
              <a:buFont typeface="Wingdings" panose="05000000000000000000" pitchFamily="2" charset="2"/>
              <a:buChar char="Ø"/>
            </a:pPr>
            <a:r>
              <a:rPr lang="en-IN" dirty="0" smtClean="0">
                <a:solidFill>
                  <a:prstClr val="black"/>
                </a:solidFill>
              </a:rPr>
              <a:t>By </a:t>
            </a:r>
            <a:r>
              <a:rPr lang="en-IN" dirty="0">
                <a:solidFill>
                  <a:prstClr val="black"/>
                </a:solidFill>
              </a:rPr>
              <a:t>leveraging advanced machine learning techniques, I aim to create a classifier that can accurately distinguish between legitimate emails and spam.</a:t>
            </a:r>
          </a:p>
          <a:p>
            <a:pPr marL="285750" indent="-285750">
              <a:lnSpc>
                <a:spcPct val="200000"/>
              </a:lnSpc>
              <a:buFont typeface="Wingdings" panose="05000000000000000000" pitchFamily="2" charset="2"/>
              <a:buChar char="Ø"/>
            </a:pPr>
            <a:r>
              <a:rPr lang="en-IN" dirty="0" smtClean="0">
                <a:solidFill>
                  <a:prstClr val="black"/>
                </a:solidFill>
              </a:rPr>
              <a:t> </a:t>
            </a:r>
            <a:r>
              <a:rPr lang="en-IN" dirty="0">
                <a:solidFill>
                  <a:prstClr val="black"/>
                </a:solidFill>
              </a:rPr>
              <a:t>With this classifier, we can save time and keep our inboxes clean</a:t>
            </a:r>
            <a:r>
              <a:rPr lang="en-IN" dirty="0" smtClean="0">
                <a:solidFill>
                  <a:prstClr val="black"/>
                </a:solidFill>
              </a:rPr>
              <a:t>, Exciting, isn’t </a:t>
            </a:r>
            <a:r>
              <a:rPr lang="en-IN" dirty="0">
                <a:solidFill>
                  <a:prstClr val="black"/>
                </a:solidFill>
              </a:rPr>
              <a:t>it?</a:t>
            </a:r>
          </a:p>
        </p:txBody>
      </p:sp>
      <p:pic>
        <p:nvPicPr>
          <p:cNvPr id="5" name="Picture 4"/>
          <p:cNvPicPr>
            <a:picLocks noChangeAspect="1"/>
          </p:cNvPicPr>
          <p:nvPr/>
        </p:nvPicPr>
        <p:blipFill>
          <a:blip r:embed="rId2"/>
          <a:stretch>
            <a:fillRect/>
          </a:stretch>
        </p:blipFill>
        <p:spPr>
          <a:xfrm>
            <a:off x="9829800" y="1583248"/>
            <a:ext cx="1859441" cy="3139712"/>
          </a:xfrm>
          <a:prstGeom prst="rect">
            <a:avLst/>
          </a:prstGeom>
        </p:spPr>
      </p:pic>
    </p:spTree>
    <p:extLst>
      <p:ext uri="{BB962C8B-B14F-4D97-AF65-F5344CB8AC3E}">
        <p14:creationId xmlns:p14="http://schemas.microsoft.com/office/powerpoint/2010/main" val="36794371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DCCBDD7-4518-44F5-B5FE-4FA3BC382EB1}"/>
              </a:ext>
            </a:extLst>
          </p:cNvPr>
          <p:cNvSpPr/>
          <p:nvPr/>
        </p:nvSpPr>
        <p:spPr>
          <a:xfrm>
            <a:off x="993274" y="352638"/>
            <a:ext cx="10276249" cy="541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IN" sz="2400" b="1" dirty="0">
                <a:solidFill>
                  <a:srgbClr val="F3F3F3"/>
                </a:solidFill>
                <a:latin typeface="Lexend"/>
                <a:ea typeface="Lexend"/>
                <a:cs typeface="Lexend"/>
                <a:sym typeface="Lexend"/>
              </a:rPr>
              <a:t>PROJECT OVERVIEW </a:t>
            </a:r>
          </a:p>
        </p:txBody>
      </p:sp>
      <p:cxnSp>
        <p:nvCxnSpPr>
          <p:cNvPr id="3" name="Straight Connector 2">
            <a:extLst>
              <a:ext uri="{FF2B5EF4-FFF2-40B4-BE49-F238E27FC236}">
                <a16:creationId xmlns:a16="http://schemas.microsoft.com/office/drawing/2014/main" xmlns="" id="{517BC4B0-A4F8-4CBA-91B4-82BBD01280F0}"/>
              </a:ext>
            </a:extLst>
          </p:cNvPr>
          <p:cNvCxnSpPr>
            <a:cxnSpLocks/>
          </p:cNvCxnSpPr>
          <p:nvPr/>
        </p:nvCxnSpPr>
        <p:spPr>
          <a:xfrm>
            <a:off x="1020168" y="433321"/>
            <a:ext cx="0" cy="5956051"/>
          </a:xfrm>
          <a:prstGeom prst="line">
            <a:avLst/>
          </a:prstGeom>
          <a:ln w="25400">
            <a:prstDash val="sysDot"/>
            <a:tailEnd type="ova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xmlns="" id="{81F2AF2A-95F7-44D9-87D1-49BB6F5CBBF5}"/>
              </a:ext>
            </a:extLst>
          </p:cNvPr>
          <p:cNvSpPr txBox="1"/>
          <p:nvPr/>
        </p:nvSpPr>
        <p:spPr>
          <a:xfrm>
            <a:off x="1399470" y="1203252"/>
            <a:ext cx="8430330" cy="4247317"/>
          </a:xfrm>
          <a:prstGeom prst="rect">
            <a:avLst/>
          </a:prstGeom>
          <a:noFill/>
        </p:spPr>
        <p:txBody>
          <a:bodyPr wrap="square" rtlCol="0">
            <a:spAutoFit/>
          </a:bodyPr>
          <a:lstStyle/>
          <a:p>
            <a:pPr marL="457200" lvl="0" indent="-374650">
              <a:lnSpc>
                <a:spcPct val="150000"/>
              </a:lnSpc>
              <a:buSzPts val="2300"/>
              <a:buFont typeface="Wingdings" panose="05000000000000000000" pitchFamily="2" charset="2"/>
              <a:buChar char="Ø"/>
            </a:pPr>
            <a:r>
              <a:rPr lang="en-US" dirty="0">
                <a:ea typeface="Lexend"/>
                <a:cs typeface="Lexend"/>
                <a:sym typeface="Lexend"/>
              </a:rPr>
              <a:t>The goal of the project is to build a smarter AI-powered spam classifier. </a:t>
            </a:r>
            <a:endParaRPr lang="en-US" dirty="0" smtClean="0">
              <a:ea typeface="Lexend"/>
              <a:cs typeface="Lexend"/>
              <a:sym typeface="Lexend"/>
            </a:endParaRPr>
          </a:p>
          <a:p>
            <a:pPr marL="457200" lvl="0" indent="-374650">
              <a:lnSpc>
                <a:spcPct val="150000"/>
              </a:lnSpc>
              <a:buSzPts val="2300"/>
              <a:buFont typeface="Wingdings" panose="05000000000000000000" pitchFamily="2" charset="2"/>
              <a:buChar char="Ø"/>
            </a:pPr>
            <a:endParaRPr lang="en-US" dirty="0" smtClean="0">
              <a:ea typeface="Lexend"/>
              <a:cs typeface="Lexend"/>
              <a:sym typeface="Lexend"/>
            </a:endParaRPr>
          </a:p>
          <a:p>
            <a:pPr marL="457200" lvl="0" indent="-374650">
              <a:lnSpc>
                <a:spcPct val="150000"/>
              </a:lnSpc>
              <a:buSzPts val="2300"/>
              <a:buFont typeface="Wingdings" panose="05000000000000000000" pitchFamily="2" charset="2"/>
              <a:buChar char="Ø"/>
            </a:pPr>
            <a:r>
              <a:rPr lang="en-US" dirty="0" smtClean="0">
                <a:ea typeface="Lexend"/>
                <a:cs typeface="Lexend"/>
                <a:sym typeface="Lexend"/>
              </a:rPr>
              <a:t>The </a:t>
            </a:r>
            <a:r>
              <a:rPr lang="en-US" dirty="0">
                <a:ea typeface="Lexend"/>
                <a:cs typeface="Lexend"/>
                <a:sym typeface="Lexend"/>
              </a:rPr>
              <a:t>project addresses the problem of overwhelming amounts of spam emails, aiming to accurately identify and filter out spam emails to improve productivity and protect against malicious activities</a:t>
            </a:r>
            <a:r>
              <a:rPr lang="en-US" dirty="0" smtClean="0">
                <a:ea typeface="Lexend"/>
                <a:cs typeface="Lexend"/>
                <a:sym typeface="Lexend"/>
              </a:rPr>
              <a:t>.</a:t>
            </a:r>
          </a:p>
          <a:p>
            <a:pPr marL="457200" lvl="0" indent="-374650">
              <a:lnSpc>
                <a:spcPct val="150000"/>
              </a:lnSpc>
              <a:buSzPts val="2300"/>
              <a:buFont typeface="Wingdings" panose="05000000000000000000" pitchFamily="2" charset="2"/>
              <a:buChar char="Ø"/>
            </a:pPr>
            <a:endParaRPr lang="en-US" dirty="0">
              <a:ea typeface="Lexend"/>
              <a:cs typeface="Lexend"/>
              <a:sym typeface="Lexend"/>
            </a:endParaRPr>
          </a:p>
          <a:p>
            <a:pPr marL="457200" lvl="0" indent="-374650">
              <a:lnSpc>
                <a:spcPct val="150000"/>
              </a:lnSpc>
              <a:buSzPts val="2300"/>
              <a:buFont typeface="Wingdings" panose="05000000000000000000" pitchFamily="2" charset="2"/>
              <a:buChar char="Ø"/>
            </a:pPr>
            <a:r>
              <a:rPr lang="en-US" dirty="0">
                <a:ea typeface="Lexend"/>
                <a:cs typeface="Lexend"/>
                <a:sym typeface="Lexend"/>
              </a:rPr>
              <a:t>To achieve this, the project involves several key steps</a:t>
            </a:r>
            <a:r>
              <a:rPr lang="en-US" dirty="0" smtClean="0">
                <a:ea typeface="Lexend"/>
                <a:cs typeface="Lexend"/>
                <a:sym typeface="Lexend"/>
              </a:rPr>
              <a:t>.</a:t>
            </a:r>
          </a:p>
          <a:p>
            <a:pPr marL="457200" lvl="0" indent="-374650">
              <a:lnSpc>
                <a:spcPct val="150000"/>
              </a:lnSpc>
              <a:buSzPts val="2300"/>
              <a:buFont typeface="Wingdings" panose="05000000000000000000" pitchFamily="2" charset="2"/>
              <a:buChar char="Ø"/>
            </a:pPr>
            <a:endParaRPr lang="en-US" dirty="0" smtClean="0">
              <a:ea typeface="Lexend"/>
              <a:cs typeface="Lexend"/>
              <a:sym typeface="Lexend"/>
            </a:endParaRPr>
          </a:p>
          <a:p>
            <a:pPr marL="457200" lvl="0" indent="-374650">
              <a:lnSpc>
                <a:spcPct val="150000"/>
              </a:lnSpc>
              <a:buSzPts val="2300"/>
              <a:buFont typeface="Wingdings" panose="05000000000000000000" pitchFamily="2" charset="2"/>
              <a:buChar char="Ø"/>
            </a:pPr>
            <a:r>
              <a:rPr lang="en-US" dirty="0" smtClean="0">
                <a:ea typeface="Lexend"/>
                <a:cs typeface="Lexend"/>
                <a:sym typeface="Lexend"/>
              </a:rPr>
              <a:t> </a:t>
            </a:r>
            <a:r>
              <a:rPr lang="en-US" dirty="0">
                <a:ea typeface="Lexend"/>
                <a:cs typeface="Lexend"/>
                <a:sym typeface="Lexend"/>
              </a:rPr>
              <a:t>First, data collection is done to gather a diverse dataset of labeled emails, including both spam and legitimate emails etc.</a:t>
            </a:r>
          </a:p>
        </p:txBody>
      </p:sp>
    </p:spTree>
    <p:extLst>
      <p:ext uri="{BB962C8B-B14F-4D97-AF65-F5344CB8AC3E}">
        <p14:creationId xmlns:p14="http://schemas.microsoft.com/office/powerpoint/2010/main" val="35270316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DCCBDD7-4518-44F5-B5FE-4FA3BC382EB1}"/>
              </a:ext>
            </a:extLst>
          </p:cNvPr>
          <p:cNvSpPr/>
          <p:nvPr/>
        </p:nvSpPr>
        <p:spPr>
          <a:xfrm>
            <a:off x="993274" y="352638"/>
            <a:ext cx="10276249" cy="541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PROBLEM </a:t>
            </a:r>
            <a:r>
              <a:rPr lang="en-US" sz="2400" b="1" dirty="0" smtClean="0"/>
              <a:t>STATEMENT &amp; </a:t>
            </a:r>
            <a:r>
              <a:rPr lang="en-US" sz="2400" b="1" dirty="0"/>
              <a:t>DEFINITION</a:t>
            </a:r>
            <a:endParaRPr lang="en-US" sz="2400" dirty="0"/>
          </a:p>
        </p:txBody>
      </p:sp>
      <p:cxnSp>
        <p:nvCxnSpPr>
          <p:cNvPr id="3" name="Straight Connector 2">
            <a:extLst>
              <a:ext uri="{FF2B5EF4-FFF2-40B4-BE49-F238E27FC236}">
                <a16:creationId xmlns:a16="http://schemas.microsoft.com/office/drawing/2014/main" xmlns="" id="{517BC4B0-A4F8-4CBA-91B4-82BBD01280F0}"/>
              </a:ext>
            </a:extLst>
          </p:cNvPr>
          <p:cNvCxnSpPr>
            <a:cxnSpLocks/>
          </p:cNvCxnSpPr>
          <p:nvPr/>
        </p:nvCxnSpPr>
        <p:spPr>
          <a:xfrm>
            <a:off x="1020168" y="433321"/>
            <a:ext cx="0" cy="5956051"/>
          </a:xfrm>
          <a:prstGeom prst="line">
            <a:avLst/>
          </a:prstGeom>
          <a:ln w="25400">
            <a:prstDash val="sysDot"/>
            <a:tailEnd type="ova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xmlns="" id="{81F2AF2A-95F7-44D9-87D1-49BB6F5CBBF5}"/>
              </a:ext>
            </a:extLst>
          </p:cNvPr>
          <p:cNvSpPr txBox="1"/>
          <p:nvPr/>
        </p:nvSpPr>
        <p:spPr>
          <a:xfrm>
            <a:off x="1399470" y="832762"/>
            <a:ext cx="2660151" cy="369332"/>
          </a:xfrm>
          <a:prstGeom prst="rect">
            <a:avLst/>
          </a:prstGeom>
          <a:noFill/>
        </p:spPr>
        <p:txBody>
          <a:bodyPr wrap="square" rtlCol="0">
            <a:spAutoFit/>
          </a:bodyPr>
          <a:lstStyle/>
          <a:p>
            <a:r>
              <a:rPr lang="en-US" b="1" dirty="0"/>
              <a:t>PROBLEM STATEMENT</a:t>
            </a:r>
            <a:endParaRPr lang="en-IN" dirty="0"/>
          </a:p>
        </p:txBody>
      </p:sp>
      <p:sp>
        <p:nvSpPr>
          <p:cNvPr id="5" name="TextBox 4">
            <a:extLst>
              <a:ext uri="{FF2B5EF4-FFF2-40B4-BE49-F238E27FC236}">
                <a16:creationId xmlns:a16="http://schemas.microsoft.com/office/drawing/2014/main" xmlns="" id="{81F2AF2A-95F7-44D9-87D1-49BB6F5CBBF5}"/>
              </a:ext>
            </a:extLst>
          </p:cNvPr>
          <p:cNvSpPr txBox="1"/>
          <p:nvPr/>
        </p:nvSpPr>
        <p:spPr>
          <a:xfrm>
            <a:off x="1399470" y="1037714"/>
            <a:ext cx="8430330" cy="129586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t>Develop an AI-powered spam classifier using Natural Language Processing(NLP) and machine learning techniques to accurately distinguish between the spam and non-spam messages in emails or text messages.</a:t>
            </a:r>
            <a:endParaRPr lang="en-IN" dirty="0"/>
          </a:p>
        </p:txBody>
      </p:sp>
      <p:sp>
        <p:nvSpPr>
          <p:cNvPr id="6" name="TextBox 5">
            <a:extLst>
              <a:ext uri="{FF2B5EF4-FFF2-40B4-BE49-F238E27FC236}">
                <a16:creationId xmlns:a16="http://schemas.microsoft.com/office/drawing/2014/main" xmlns="" id="{81F2AF2A-95F7-44D9-87D1-49BB6F5CBBF5}"/>
              </a:ext>
            </a:extLst>
          </p:cNvPr>
          <p:cNvSpPr txBox="1"/>
          <p:nvPr/>
        </p:nvSpPr>
        <p:spPr>
          <a:xfrm>
            <a:off x="1399469" y="2347716"/>
            <a:ext cx="2660151" cy="369332"/>
          </a:xfrm>
          <a:prstGeom prst="rect">
            <a:avLst/>
          </a:prstGeom>
          <a:noFill/>
        </p:spPr>
        <p:txBody>
          <a:bodyPr wrap="square" rtlCol="0">
            <a:spAutoFit/>
          </a:bodyPr>
          <a:lstStyle/>
          <a:p>
            <a:r>
              <a:rPr lang="en-US" b="1" dirty="0"/>
              <a:t>PROBLEM </a:t>
            </a:r>
            <a:r>
              <a:rPr lang="en-US" b="1" dirty="0" smtClean="0"/>
              <a:t>DEFINITION</a:t>
            </a:r>
            <a:endParaRPr lang="en-IN" dirty="0"/>
          </a:p>
        </p:txBody>
      </p:sp>
      <p:sp>
        <p:nvSpPr>
          <p:cNvPr id="7" name="TextBox 6">
            <a:extLst>
              <a:ext uri="{FF2B5EF4-FFF2-40B4-BE49-F238E27FC236}">
                <a16:creationId xmlns:a16="http://schemas.microsoft.com/office/drawing/2014/main" xmlns="" id="{81F2AF2A-95F7-44D9-87D1-49BB6F5CBBF5}"/>
              </a:ext>
            </a:extLst>
          </p:cNvPr>
          <p:cNvSpPr txBox="1"/>
          <p:nvPr/>
        </p:nvSpPr>
        <p:spPr>
          <a:xfrm>
            <a:off x="1399469" y="2719368"/>
            <a:ext cx="8430330" cy="300082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t>The problem is to build an  AI-powered spam classifier that can accurately detecting unsolicited and unwanted emails</a:t>
            </a:r>
            <a:r>
              <a:rPr lang="en-US" dirty="0" smtClean="0"/>
              <a:t>, we </a:t>
            </a:r>
            <a:r>
              <a:rPr lang="en-US" dirty="0"/>
              <a:t>can prevent spam messages from creeping into user’s inbox</a:t>
            </a:r>
            <a:r>
              <a:rPr lang="en-US" dirty="0" smtClean="0"/>
              <a:t>, thereby </a:t>
            </a:r>
            <a:r>
              <a:rPr lang="en-US" dirty="0"/>
              <a:t>improving user experience</a:t>
            </a:r>
            <a:endParaRPr lang="en-IN" dirty="0"/>
          </a:p>
          <a:p>
            <a:pPr marL="285750" indent="-285750">
              <a:lnSpc>
                <a:spcPct val="150000"/>
              </a:lnSpc>
              <a:buFont typeface="Wingdings" panose="05000000000000000000" pitchFamily="2" charset="2"/>
              <a:buChar char="Ø"/>
            </a:pPr>
            <a:r>
              <a:rPr lang="en-US" dirty="0" smtClean="0"/>
              <a:t>In </a:t>
            </a:r>
            <a:r>
              <a:rPr lang="en-US" dirty="0"/>
              <a:t>today’s world</a:t>
            </a:r>
            <a:r>
              <a:rPr lang="en-US" dirty="0" smtClean="0"/>
              <a:t>, automated </a:t>
            </a:r>
            <a:r>
              <a:rPr lang="en-US" dirty="0"/>
              <a:t>email management is critical since the volume of emails grows by the day</a:t>
            </a:r>
            <a:r>
              <a:rPr lang="en-US" dirty="0" smtClean="0"/>
              <a:t>. More </a:t>
            </a:r>
            <a:r>
              <a:rPr lang="en-US" dirty="0"/>
              <a:t>than 55 percent of all email have been recognized as spam.</a:t>
            </a:r>
            <a:endParaRPr lang="en-IN" dirty="0"/>
          </a:p>
          <a:p>
            <a:pPr marL="285750" indent="-285750">
              <a:lnSpc>
                <a:spcPct val="150000"/>
              </a:lnSpc>
              <a:buFont typeface="Wingdings" panose="05000000000000000000" pitchFamily="2" charset="2"/>
              <a:buChar char="Ø"/>
            </a:pPr>
            <a:r>
              <a:rPr lang="en-US" dirty="0" smtClean="0"/>
              <a:t> </a:t>
            </a:r>
            <a:r>
              <a:rPr lang="en-US" dirty="0"/>
              <a:t>This Demonstrates that spammers waste email user’s time and resources while producing non meaningful results.</a:t>
            </a: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9652" y="5175852"/>
            <a:ext cx="3673859" cy="1466478"/>
          </a:xfrm>
          <a:prstGeom prst="rect">
            <a:avLst/>
          </a:prstGeom>
        </p:spPr>
      </p:pic>
    </p:spTree>
    <p:extLst>
      <p:ext uri="{BB962C8B-B14F-4D97-AF65-F5344CB8AC3E}">
        <p14:creationId xmlns:p14="http://schemas.microsoft.com/office/powerpoint/2010/main" val="39650478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DCCBDD7-4518-44F5-B5FE-4FA3BC382EB1}"/>
              </a:ext>
            </a:extLst>
          </p:cNvPr>
          <p:cNvSpPr/>
          <p:nvPr/>
        </p:nvSpPr>
        <p:spPr>
          <a:xfrm>
            <a:off x="993274" y="352638"/>
            <a:ext cx="10276249" cy="541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DESIGN THINKING</a:t>
            </a:r>
            <a:endParaRPr lang="en-US" sz="2400" dirty="0"/>
          </a:p>
        </p:txBody>
      </p:sp>
      <p:cxnSp>
        <p:nvCxnSpPr>
          <p:cNvPr id="3" name="Straight Connector 2">
            <a:extLst>
              <a:ext uri="{FF2B5EF4-FFF2-40B4-BE49-F238E27FC236}">
                <a16:creationId xmlns:a16="http://schemas.microsoft.com/office/drawing/2014/main" xmlns="" id="{517BC4B0-A4F8-4CBA-91B4-82BBD01280F0}"/>
              </a:ext>
            </a:extLst>
          </p:cNvPr>
          <p:cNvCxnSpPr>
            <a:cxnSpLocks/>
          </p:cNvCxnSpPr>
          <p:nvPr/>
        </p:nvCxnSpPr>
        <p:spPr>
          <a:xfrm>
            <a:off x="1020168" y="433321"/>
            <a:ext cx="0" cy="5956051"/>
          </a:xfrm>
          <a:prstGeom prst="line">
            <a:avLst/>
          </a:prstGeom>
          <a:ln w="25400">
            <a:prstDash val="sysDot"/>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xmlns="" id="{81F2AF2A-95F7-44D9-87D1-49BB6F5CBBF5}"/>
              </a:ext>
            </a:extLst>
          </p:cNvPr>
          <p:cNvSpPr txBox="1"/>
          <p:nvPr/>
        </p:nvSpPr>
        <p:spPr>
          <a:xfrm>
            <a:off x="1399470" y="935235"/>
            <a:ext cx="8430330"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t>This research include a thorough examination and evaluation of research on several machine learning methodologies and email properties used in various machine learning approaches.</a:t>
            </a:r>
            <a:endParaRPr lang="en-IN" dirty="0"/>
          </a:p>
          <a:p>
            <a:pPr marL="285750" indent="-285750">
              <a:buFont typeface="Wingdings" panose="05000000000000000000" pitchFamily="2" charset="2"/>
              <a:buChar char="Ø"/>
            </a:pPr>
            <a:r>
              <a:rPr lang="en-US" dirty="0" smtClean="0"/>
              <a:t>The </a:t>
            </a:r>
            <a:r>
              <a:rPr lang="en-US" dirty="0"/>
              <a:t>Design Thinking of AI-powered spam classifier includes the following steps</a:t>
            </a:r>
            <a:endParaRPr lang="en-IN" dirty="0"/>
          </a:p>
        </p:txBody>
      </p:sp>
      <p:grpSp>
        <p:nvGrpSpPr>
          <p:cNvPr id="10" name="Group 9">
            <a:extLst>
              <a:ext uri="{FF2B5EF4-FFF2-40B4-BE49-F238E27FC236}">
                <a16:creationId xmlns:a16="http://schemas.microsoft.com/office/drawing/2014/main" xmlns="" id="{9BDB6870-CF9A-44A4-889A-504067272F78}"/>
              </a:ext>
            </a:extLst>
          </p:cNvPr>
          <p:cNvGrpSpPr/>
          <p:nvPr/>
        </p:nvGrpSpPr>
        <p:grpSpPr>
          <a:xfrm>
            <a:off x="3182636" y="2145180"/>
            <a:ext cx="5070614" cy="3797530"/>
            <a:chOff x="5355771" y="1568961"/>
            <a:chExt cx="5548789" cy="4735286"/>
          </a:xfrm>
        </p:grpSpPr>
        <p:grpSp>
          <p:nvGrpSpPr>
            <p:cNvPr id="21" name="Group 20">
              <a:extLst>
                <a:ext uri="{FF2B5EF4-FFF2-40B4-BE49-F238E27FC236}">
                  <a16:creationId xmlns:a16="http://schemas.microsoft.com/office/drawing/2014/main" xmlns="" id="{84910FE0-60CD-4B74-AE9E-8809272542D6}"/>
                </a:ext>
              </a:extLst>
            </p:cNvPr>
            <p:cNvGrpSpPr/>
            <p:nvPr/>
          </p:nvGrpSpPr>
          <p:grpSpPr>
            <a:xfrm>
              <a:off x="5355771" y="1568961"/>
              <a:ext cx="5548789" cy="771896"/>
              <a:chOff x="5355771" y="1923803"/>
              <a:chExt cx="5548789" cy="771896"/>
            </a:xfrm>
          </p:grpSpPr>
          <p:sp>
            <p:nvSpPr>
              <p:cNvPr id="34" name="Rectangle: Rounded Corners 4">
                <a:extLst>
                  <a:ext uri="{FF2B5EF4-FFF2-40B4-BE49-F238E27FC236}">
                    <a16:creationId xmlns:a16="http://schemas.microsoft.com/office/drawing/2014/main" xmlns="" id="{DDB01CE1-2147-48A7-B573-1EAA89225342}"/>
                  </a:ext>
                </a:extLst>
              </p:cNvPr>
              <p:cNvSpPr/>
              <p:nvPr/>
            </p:nvSpPr>
            <p:spPr>
              <a:xfrm>
                <a:off x="5355771" y="1923803"/>
                <a:ext cx="5548789" cy="771896"/>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xmlns="" id="{46E19C4F-E43D-404E-AB57-5C9D2AE286CD}"/>
                  </a:ext>
                </a:extLst>
              </p:cNvPr>
              <p:cNvSpPr/>
              <p:nvPr/>
            </p:nvSpPr>
            <p:spPr>
              <a:xfrm>
                <a:off x="5454733" y="2018805"/>
                <a:ext cx="605642" cy="605642"/>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01</a:t>
                </a:r>
                <a:endParaRPr lang="en-US" sz="1600" b="1" dirty="0">
                  <a:solidFill>
                    <a:schemeClr val="tx1"/>
                  </a:solidFill>
                </a:endParaRPr>
              </a:p>
            </p:txBody>
          </p:sp>
        </p:grpSp>
        <p:grpSp>
          <p:nvGrpSpPr>
            <p:cNvPr id="22" name="Group 21">
              <a:extLst>
                <a:ext uri="{FF2B5EF4-FFF2-40B4-BE49-F238E27FC236}">
                  <a16:creationId xmlns:a16="http://schemas.microsoft.com/office/drawing/2014/main" xmlns="" id="{F081CB86-6E56-4ACC-A171-47D7CA6A38BD}"/>
                </a:ext>
              </a:extLst>
            </p:cNvPr>
            <p:cNvGrpSpPr/>
            <p:nvPr/>
          </p:nvGrpSpPr>
          <p:grpSpPr>
            <a:xfrm>
              <a:off x="5355771" y="2559808"/>
              <a:ext cx="5548789" cy="771896"/>
              <a:chOff x="5355771" y="1923803"/>
              <a:chExt cx="5548789" cy="771896"/>
            </a:xfrm>
          </p:grpSpPr>
          <p:sp>
            <p:nvSpPr>
              <p:cNvPr id="32" name="Rectangle: Rounded Corners 8">
                <a:extLst>
                  <a:ext uri="{FF2B5EF4-FFF2-40B4-BE49-F238E27FC236}">
                    <a16:creationId xmlns:a16="http://schemas.microsoft.com/office/drawing/2014/main" xmlns="" id="{01FA5D5F-3101-4678-A71C-6EC32459084C}"/>
                  </a:ext>
                </a:extLst>
              </p:cNvPr>
              <p:cNvSpPr/>
              <p:nvPr/>
            </p:nvSpPr>
            <p:spPr>
              <a:xfrm>
                <a:off x="5355771" y="1923803"/>
                <a:ext cx="5548789" cy="771896"/>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xmlns="" id="{73616C34-078D-4813-A0D3-EAF2498B46B5}"/>
                  </a:ext>
                </a:extLst>
              </p:cNvPr>
              <p:cNvSpPr/>
              <p:nvPr/>
            </p:nvSpPr>
            <p:spPr>
              <a:xfrm>
                <a:off x="5454733" y="2018805"/>
                <a:ext cx="605642" cy="605642"/>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02</a:t>
                </a:r>
              </a:p>
            </p:txBody>
          </p:sp>
        </p:grpSp>
        <p:grpSp>
          <p:nvGrpSpPr>
            <p:cNvPr id="23" name="Group 22">
              <a:extLst>
                <a:ext uri="{FF2B5EF4-FFF2-40B4-BE49-F238E27FC236}">
                  <a16:creationId xmlns:a16="http://schemas.microsoft.com/office/drawing/2014/main" xmlns="" id="{56A0289B-E5D6-4630-9BCA-29E490188014}"/>
                </a:ext>
              </a:extLst>
            </p:cNvPr>
            <p:cNvGrpSpPr/>
            <p:nvPr/>
          </p:nvGrpSpPr>
          <p:grpSpPr>
            <a:xfrm>
              <a:off x="5355771" y="3550655"/>
              <a:ext cx="5548789" cy="771896"/>
              <a:chOff x="5355771" y="1923803"/>
              <a:chExt cx="5548789" cy="771896"/>
            </a:xfrm>
          </p:grpSpPr>
          <p:sp>
            <p:nvSpPr>
              <p:cNvPr id="30" name="Rectangle: Rounded Corners 11">
                <a:extLst>
                  <a:ext uri="{FF2B5EF4-FFF2-40B4-BE49-F238E27FC236}">
                    <a16:creationId xmlns:a16="http://schemas.microsoft.com/office/drawing/2014/main" xmlns="" id="{A288801E-113A-4E26-A64C-90C2D7C708A7}"/>
                  </a:ext>
                </a:extLst>
              </p:cNvPr>
              <p:cNvSpPr/>
              <p:nvPr/>
            </p:nvSpPr>
            <p:spPr>
              <a:xfrm>
                <a:off x="5355771" y="1923803"/>
                <a:ext cx="5548789" cy="771896"/>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xmlns="" id="{7C245686-A547-4245-87B9-B7BB58E4A572}"/>
                  </a:ext>
                </a:extLst>
              </p:cNvPr>
              <p:cNvSpPr/>
              <p:nvPr/>
            </p:nvSpPr>
            <p:spPr>
              <a:xfrm>
                <a:off x="5454733" y="2018805"/>
                <a:ext cx="605642" cy="605642"/>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03</a:t>
                </a:r>
              </a:p>
            </p:txBody>
          </p:sp>
        </p:grpSp>
        <p:grpSp>
          <p:nvGrpSpPr>
            <p:cNvPr id="24" name="Group 23">
              <a:extLst>
                <a:ext uri="{FF2B5EF4-FFF2-40B4-BE49-F238E27FC236}">
                  <a16:creationId xmlns:a16="http://schemas.microsoft.com/office/drawing/2014/main" xmlns="" id="{FC374723-FAB7-4263-A709-2890174ACEFA}"/>
                </a:ext>
              </a:extLst>
            </p:cNvPr>
            <p:cNvGrpSpPr/>
            <p:nvPr/>
          </p:nvGrpSpPr>
          <p:grpSpPr>
            <a:xfrm>
              <a:off x="5355771" y="4541502"/>
              <a:ext cx="5548789" cy="771896"/>
              <a:chOff x="5355771" y="1923803"/>
              <a:chExt cx="5548789" cy="771896"/>
            </a:xfrm>
          </p:grpSpPr>
          <p:sp>
            <p:nvSpPr>
              <p:cNvPr id="28" name="Rectangle: Rounded Corners 14">
                <a:extLst>
                  <a:ext uri="{FF2B5EF4-FFF2-40B4-BE49-F238E27FC236}">
                    <a16:creationId xmlns:a16="http://schemas.microsoft.com/office/drawing/2014/main" xmlns="" id="{0F60485F-F62E-4AB5-801B-FABC768C915C}"/>
                  </a:ext>
                </a:extLst>
              </p:cNvPr>
              <p:cNvSpPr/>
              <p:nvPr/>
            </p:nvSpPr>
            <p:spPr>
              <a:xfrm>
                <a:off x="5355771" y="1923803"/>
                <a:ext cx="5548789" cy="771896"/>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xmlns="" id="{94E92573-BC53-45FD-A688-C5E8D87EA53B}"/>
                  </a:ext>
                </a:extLst>
              </p:cNvPr>
              <p:cNvSpPr/>
              <p:nvPr/>
            </p:nvSpPr>
            <p:spPr>
              <a:xfrm>
                <a:off x="5454733" y="2018805"/>
                <a:ext cx="605642" cy="605642"/>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04</a:t>
                </a:r>
              </a:p>
            </p:txBody>
          </p:sp>
        </p:grpSp>
        <p:grpSp>
          <p:nvGrpSpPr>
            <p:cNvPr id="25" name="Group 24">
              <a:extLst>
                <a:ext uri="{FF2B5EF4-FFF2-40B4-BE49-F238E27FC236}">
                  <a16:creationId xmlns:a16="http://schemas.microsoft.com/office/drawing/2014/main" xmlns="" id="{C3A6CC4B-AD60-41E9-99DB-335051AC1EE8}"/>
                </a:ext>
              </a:extLst>
            </p:cNvPr>
            <p:cNvGrpSpPr/>
            <p:nvPr/>
          </p:nvGrpSpPr>
          <p:grpSpPr>
            <a:xfrm>
              <a:off x="5355771" y="5532351"/>
              <a:ext cx="5548789" cy="771896"/>
              <a:chOff x="5355771" y="1923803"/>
              <a:chExt cx="5548789" cy="771896"/>
            </a:xfrm>
          </p:grpSpPr>
          <p:sp>
            <p:nvSpPr>
              <p:cNvPr id="26" name="Rectangle: Rounded Corners 17">
                <a:extLst>
                  <a:ext uri="{FF2B5EF4-FFF2-40B4-BE49-F238E27FC236}">
                    <a16:creationId xmlns:a16="http://schemas.microsoft.com/office/drawing/2014/main" xmlns="" id="{C80A9938-A07F-4D93-AFB9-C5BC3BAD48E0}"/>
                  </a:ext>
                </a:extLst>
              </p:cNvPr>
              <p:cNvSpPr/>
              <p:nvPr/>
            </p:nvSpPr>
            <p:spPr>
              <a:xfrm>
                <a:off x="5355771" y="1923803"/>
                <a:ext cx="5548789" cy="771896"/>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xmlns="" id="{728FBE04-839C-4AA3-A353-3F6A3A656775}"/>
                  </a:ext>
                </a:extLst>
              </p:cNvPr>
              <p:cNvSpPr/>
              <p:nvPr/>
            </p:nvSpPr>
            <p:spPr>
              <a:xfrm>
                <a:off x="5454733" y="2018805"/>
                <a:ext cx="605642" cy="605642"/>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05</a:t>
                </a:r>
              </a:p>
            </p:txBody>
          </p:sp>
        </p:grpSp>
      </p:grpSp>
      <p:sp>
        <p:nvSpPr>
          <p:cNvPr id="11" name="TextBox 10">
            <a:extLst>
              <a:ext uri="{FF2B5EF4-FFF2-40B4-BE49-F238E27FC236}">
                <a16:creationId xmlns:a16="http://schemas.microsoft.com/office/drawing/2014/main" xmlns="" id="{54AC6DDB-5D1B-473F-81D2-D6B688C317C0}"/>
              </a:ext>
            </a:extLst>
          </p:cNvPr>
          <p:cNvSpPr txBox="1"/>
          <p:nvPr/>
        </p:nvSpPr>
        <p:spPr>
          <a:xfrm>
            <a:off x="4073601" y="2250974"/>
            <a:ext cx="3729023" cy="461665"/>
          </a:xfrm>
          <a:prstGeom prst="rect">
            <a:avLst/>
          </a:prstGeom>
          <a:noFill/>
        </p:spPr>
        <p:txBody>
          <a:bodyPr wrap="square" rtlCol="0">
            <a:spAutoFit/>
          </a:bodyPr>
          <a:lstStyle/>
          <a:p>
            <a:r>
              <a:rPr lang="en-US" sz="2400" dirty="0">
                <a:solidFill>
                  <a:schemeClr val="bg1"/>
                </a:solidFill>
              </a:rPr>
              <a:t>Data Collection</a:t>
            </a:r>
            <a:endParaRPr lang="en-US" sz="2400" dirty="0">
              <a:solidFill>
                <a:schemeClr val="bg1"/>
              </a:solidFill>
              <a:effectLst>
                <a:outerShdw blurRad="38100" dist="38100" dir="2700000" algn="tl">
                  <a:srgbClr val="000000">
                    <a:alpha val="43137"/>
                  </a:srgbClr>
                </a:outerShdw>
              </a:effectLst>
              <a:latin typeface="Georgia Pro Light" panose="02040302050405020303" pitchFamily="18" charset="0"/>
            </a:endParaRPr>
          </a:p>
        </p:txBody>
      </p:sp>
      <p:sp>
        <p:nvSpPr>
          <p:cNvPr id="12" name="TextBox 11">
            <a:extLst>
              <a:ext uri="{FF2B5EF4-FFF2-40B4-BE49-F238E27FC236}">
                <a16:creationId xmlns:a16="http://schemas.microsoft.com/office/drawing/2014/main" xmlns="" id="{08D45691-314F-460F-B27E-01EF7616774B}"/>
              </a:ext>
            </a:extLst>
          </p:cNvPr>
          <p:cNvSpPr txBox="1"/>
          <p:nvPr/>
        </p:nvSpPr>
        <p:spPr>
          <a:xfrm>
            <a:off x="3979009" y="3073117"/>
            <a:ext cx="3729023" cy="461665"/>
          </a:xfrm>
          <a:prstGeom prst="rect">
            <a:avLst/>
          </a:prstGeom>
          <a:noFill/>
        </p:spPr>
        <p:txBody>
          <a:bodyPr wrap="square" rtlCol="0">
            <a:spAutoFit/>
          </a:bodyPr>
          <a:lstStyle/>
          <a:p>
            <a:r>
              <a:rPr lang="en-US" sz="2400" dirty="0">
                <a:solidFill>
                  <a:schemeClr val="bg1"/>
                </a:solidFill>
              </a:rPr>
              <a:t>Data Preprocessing</a:t>
            </a:r>
            <a:endParaRPr lang="en-US" sz="2400" dirty="0">
              <a:solidFill>
                <a:schemeClr val="bg1"/>
              </a:solidFill>
              <a:effectLst>
                <a:outerShdw blurRad="38100" dist="38100" dir="2700000" algn="tl">
                  <a:srgbClr val="000000">
                    <a:alpha val="43137"/>
                  </a:srgbClr>
                </a:outerShdw>
              </a:effectLst>
            </a:endParaRPr>
          </a:p>
        </p:txBody>
      </p:sp>
      <p:sp>
        <p:nvSpPr>
          <p:cNvPr id="13" name="TextBox 12">
            <a:extLst>
              <a:ext uri="{FF2B5EF4-FFF2-40B4-BE49-F238E27FC236}">
                <a16:creationId xmlns:a16="http://schemas.microsoft.com/office/drawing/2014/main" xmlns="" id="{05F9A03F-D25A-4E53-A35F-7D7153A88477}"/>
              </a:ext>
            </a:extLst>
          </p:cNvPr>
          <p:cNvSpPr txBox="1"/>
          <p:nvPr/>
        </p:nvSpPr>
        <p:spPr>
          <a:xfrm>
            <a:off x="4016512" y="3848251"/>
            <a:ext cx="3729023" cy="461665"/>
          </a:xfrm>
          <a:prstGeom prst="rect">
            <a:avLst/>
          </a:prstGeom>
          <a:noFill/>
        </p:spPr>
        <p:txBody>
          <a:bodyPr wrap="square" rtlCol="0">
            <a:spAutoFit/>
          </a:bodyPr>
          <a:lstStyle/>
          <a:p>
            <a:r>
              <a:rPr lang="en-US" sz="2400" dirty="0">
                <a:solidFill>
                  <a:schemeClr val="bg1"/>
                </a:solidFill>
              </a:rPr>
              <a:t>Features Extraction</a:t>
            </a:r>
            <a:endParaRPr lang="en-US" sz="2400" dirty="0">
              <a:solidFill>
                <a:schemeClr val="bg1"/>
              </a:solidFill>
              <a:effectLst>
                <a:outerShdw blurRad="38100" dist="38100" dir="2700000" algn="tl">
                  <a:srgbClr val="000000">
                    <a:alpha val="43137"/>
                  </a:srgbClr>
                </a:outerShdw>
              </a:effectLst>
            </a:endParaRPr>
          </a:p>
        </p:txBody>
      </p:sp>
      <p:sp>
        <p:nvSpPr>
          <p:cNvPr id="14" name="TextBox 13">
            <a:extLst>
              <a:ext uri="{FF2B5EF4-FFF2-40B4-BE49-F238E27FC236}">
                <a16:creationId xmlns:a16="http://schemas.microsoft.com/office/drawing/2014/main" xmlns="" id="{8C725D85-6A18-45CE-94F0-01251BC4B782}"/>
              </a:ext>
            </a:extLst>
          </p:cNvPr>
          <p:cNvSpPr txBox="1"/>
          <p:nvPr/>
        </p:nvSpPr>
        <p:spPr>
          <a:xfrm>
            <a:off x="3979008" y="4627613"/>
            <a:ext cx="3729023" cy="461665"/>
          </a:xfrm>
          <a:prstGeom prst="rect">
            <a:avLst/>
          </a:prstGeom>
          <a:noFill/>
        </p:spPr>
        <p:txBody>
          <a:bodyPr wrap="square" rtlCol="0">
            <a:spAutoFit/>
          </a:bodyPr>
          <a:lstStyle/>
          <a:p>
            <a:r>
              <a:rPr lang="en-US" sz="2400" dirty="0">
                <a:solidFill>
                  <a:schemeClr val="bg1"/>
                </a:solidFill>
              </a:rPr>
              <a:t>Model Selection</a:t>
            </a:r>
            <a:endParaRPr lang="en-US" sz="2400" dirty="0">
              <a:solidFill>
                <a:schemeClr val="bg1"/>
              </a:solidFill>
              <a:effectLst>
                <a:outerShdw blurRad="38100" dist="38100" dir="2700000" algn="tl">
                  <a:srgbClr val="000000">
                    <a:alpha val="43137"/>
                  </a:srgbClr>
                </a:outerShdw>
              </a:effectLst>
            </a:endParaRPr>
          </a:p>
        </p:txBody>
      </p:sp>
      <p:sp>
        <p:nvSpPr>
          <p:cNvPr id="15" name="TextBox 14">
            <a:extLst>
              <a:ext uri="{FF2B5EF4-FFF2-40B4-BE49-F238E27FC236}">
                <a16:creationId xmlns:a16="http://schemas.microsoft.com/office/drawing/2014/main" xmlns="" id="{AD4F9AAC-59B4-47D1-82FB-A9A3FF72E21C}"/>
              </a:ext>
            </a:extLst>
          </p:cNvPr>
          <p:cNvSpPr txBox="1"/>
          <p:nvPr/>
        </p:nvSpPr>
        <p:spPr>
          <a:xfrm>
            <a:off x="4016512" y="5399865"/>
            <a:ext cx="3729023" cy="461665"/>
          </a:xfrm>
          <a:prstGeom prst="rect">
            <a:avLst/>
          </a:prstGeom>
          <a:noFill/>
        </p:spPr>
        <p:txBody>
          <a:bodyPr wrap="square" rtlCol="0">
            <a:spAutoFit/>
          </a:bodyPr>
          <a:lstStyle/>
          <a:p>
            <a:r>
              <a:rPr lang="en-US" sz="2400" dirty="0">
                <a:solidFill>
                  <a:schemeClr val="bg1"/>
                </a:solidFill>
              </a:rPr>
              <a:t>Evaluation</a:t>
            </a:r>
            <a:endParaRPr lang="en-US" sz="2400" dirty="0">
              <a:solidFill>
                <a:schemeClr val="bg1"/>
              </a:solidFill>
              <a:effectLst>
                <a:outerShdw blurRad="38100" dist="38100" dir="2700000" algn="tl">
                  <a:srgbClr val="000000">
                    <a:alpha val="43137"/>
                  </a:srgbClr>
                </a:outerShdw>
              </a:effectLst>
            </a:endParaRPr>
          </a:p>
        </p:txBody>
      </p:sp>
      <p:cxnSp>
        <p:nvCxnSpPr>
          <p:cNvPr id="20" name="Straight Arrow Connector 19">
            <a:extLst>
              <a:ext uri="{FF2B5EF4-FFF2-40B4-BE49-F238E27FC236}">
                <a16:creationId xmlns:a16="http://schemas.microsoft.com/office/drawing/2014/main" xmlns="" id="{E767D2EF-CD89-469F-8E88-65D96ED9FF47}"/>
              </a:ext>
            </a:extLst>
          </p:cNvPr>
          <p:cNvCxnSpPr/>
          <p:nvPr/>
        </p:nvCxnSpPr>
        <p:spPr>
          <a:xfrm flipV="1">
            <a:off x="2454383" y="4042529"/>
            <a:ext cx="606982" cy="952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Rounded Corners 14">
            <a:extLst>
              <a:ext uri="{FF2B5EF4-FFF2-40B4-BE49-F238E27FC236}">
                <a16:creationId xmlns:a16="http://schemas.microsoft.com/office/drawing/2014/main" xmlns="" id="{0F60485F-F62E-4AB5-801B-FABC768C915C}"/>
              </a:ext>
            </a:extLst>
          </p:cNvPr>
          <p:cNvSpPr/>
          <p:nvPr/>
        </p:nvSpPr>
        <p:spPr>
          <a:xfrm>
            <a:off x="3216793" y="6149834"/>
            <a:ext cx="5070614" cy="619033"/>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xmlns="" id="{94E92573-BC53-45FD-A688-C5E8D87EA53B}"/>
              </a:ext>
            </a:extLst>
          </p:cNvPr>
          <p:cNvSpPr/>
          <p:nvPr/>
        </p:nvSpPr>
        <p:spPr>
          <a:xfrm>
            <a:off x="3315110" y="6226022"/>
            <a:ext cx="553450" cy="485703"/>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06</a:t>
            </a:r>
            <a:endParaRPr lang="en-US" sz="1600" b="1" dirty="0">
              <a:solidFill>
                <a:schemeClr val="tx1"/>
              </a:solidFill>
            </a:endParaRPr>
          </a:p>
        </p:txBody>
      </p:sp>
      <p:sp>
        <p:nvSpPr>
          <p:cNvPr id="43" name="TextBox 42">
            <a:extLst>
              <a:ext uri="{FF2B5EF4-FFF2-40B4-BE49-F238E27FC236}">
                <a16:creationId xmlns:a16="http://schemas.microsoft.com/office/drawing/2014/main" xmlns="" id="{AD4F9AAC-59B4-47D1-82FB-A9A3FF72E21C}"/>
              </a:ext>
            </a:extLst>
          </p:cNvPr>
          <p:cNvSpPr txBox="1"/>
          <p:nvPr/>
        </p:nvSpPr>
        <p:spPr>
          <a:xfrm>
            <a:off x="3979008" y="6250060"/>
            <a:ext cx="3729023" cy="461665"/>
          </a:xfrm>
          <a:prstGeom prst="rect">
            <a:avLst/>
          </a:prstGeom>
          <a:noFill/>
        </p:spPr>
        <p:txBody>
          <a:bodyPr wrap="square" rtlCol="0">
            <a:spAutoFit/>
          </a:bodyPr>
          <a:lstStyle/>
          <a:p>
            <a:r>
              <a:rPr lang="en-US" sz="2400" dirty="0">
                <a:solidFill>
                  <a:schemeClr val="bg1"/>
                </a:solidFill>
              </a:rPr>
              <a:t>Iterative Improvement</a:t>
            </a:r>
            <a:endParaRPr lang="en-US" sz="2400" dirty="0">
              <a:solidFill>
                <a:schemeClr val="bg1"/>
              </a:solidFill>
              <a:effectLst>
                <a:outerShdw blurRad="38100" dist="38100" dir="2700000" algn="tl">
                  <a:srgbClr val="000000">
                    <a:alpha val="43137"/>
                  </a:srgbClr>
                </a:outerShdw>
              </a:effectLst>
            </a:endParaRPr>
          </a:p>
        </p:txBody>
      </p:sp>
      <p:cxnSp>
        <p:nvCxnSpPr>
          <p:cNvPr id="44" name="Straight Arrow Connector 43">
            <a:extLst>
              <a:ext uri="{FF2B5EF4-FFF2-40B4-BE49-F238E27FC236}">
                <a16:creationId xmlns:a16="http://schemas.microsoft.com/office/drawing/2014/main" xmlns="" id="{E767D2EF-CD89-469F-8E88-65D96ED9FF47}"/>
              </a:ext>
            </a:extLst>
          </p:cNvPr>
          <p:cNvCxnSpPr/>
          <p:nvPr/>
        </p:nvCxnSpPr>
        <p:spPr>
          <a:xfrm flipV="1">
            <a:off x="2454383" y="4838826"/>
            <a:ext cx="606982" cy="952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xmlns="" id="{E767D2EF-CD89-469F-8E88-65D96ED9FF47}"/>
              </a:ext>
            </a:extLst>
          </p:cNvPr>
          <p:cNvCxnSpPr/>
          <p:nvPr/>
        </p:nvCxnSpPr>
        <p:spPr>
          <a:xfrm flipV="1">
            <a:off x="2454383" y="5635123"/>
            <a:ext cx="606982" cy="952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xmlns="" id="{E767D2EF-CD89-469F-8E88-65D96ED9FF47}"/>
              </a:ext>
            </a:extLst>
          </p:cNvPr>
          <p:cNvCxnSpPr/>
          <p:nvPr/>
        </p:nvCxnSpPr>
        <p:spPr>
          <a:xfrm flipV="1">
            <a:off x="2454383" y="6431422"/>
            <a:ext cx="606982" cy="952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xmlns="" id="{E767D2EF-CD89-469F-8E88-65D96ED9FF47}"/>
              </a:ext>
            </a:extLst>
          </p:cNvPr>
          <p:cNvCxnSpPr/>
          <p:nvPr/>
        </p:nvCxnSpPr>
        <p:spPr>
          <a:xfrm flipV="1">
            <a:off x="2454383" y="3246232"/>
            <a:ext cx="606982" cy="952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xmlns="" id="{E767D2EF-CD89-469F-8E88-65D96ED9FF47}"/>
              </a:ext>
            </a:extLst>
          </p:cNvPr>
          <p:cNvCxnSpPr/>
          <p:nvPr/>
        </p:nvCxnSpPr>
        <p:spPr>
          <a:xfrm flipV="1">
            <a:off x="2454383" y="2449935"/>
            <a:ext cx="606982" cy="952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rot="16200000" flipH="1">
            <a:off x="-20301" y="3984666"/>
            <a:ext cx="4323786" cy="625582"/>
          </a:xfrm>
          <a:prstGeom prst="bentConnector3">
            <a:avLst>
              <a:gd name="adj1" fmla="val 7339"/>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2" name="Picture 5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4404" y="3142798"/>
            <a:ext cx="3518143" cy="2772507"/>
          </a:xfrm>
          <a:prstGeom prst="rect">
            <a:avLst/>
          </a:prstGeom>
        </p:spPr>
      </p:pic>
    </p:spTree>
    <p:extLst>
      <p:ext uri="{BB962C8B-B14F-4D97-AF65-F5344CB8AC3E}">
        <p14:creationId xmlns:p14="http://schemas.microsoft.com/office/powerpoint/2010/main" val="1144850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DCCBDD7-4518-44F5-B5FE-4FA3BC382EB1}"/>
              </a:ext>
            </a:extLst>
          </p:cNvPr>
          <p:cNvSpPr/>
          <p:nvPr/>
        </p:nvSpPr>
        <p:spPr>
          <a:xfrm>
            <a:off x="1020168" y="279769"/>
            <a:ext cx="10276249" cy="541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MODEL -1 USING TF-IDF ALGORITHM</a:t>
            </a:r>
            <a:endParaRPr lang="en-US" sz="2400" dirty="0"/>
          </a:p>
        </p:txBody>
      </p:sp>
      <p:cxnSp>
        <p:nvCxnSpPr>
          <p:cNvPr id="3" name="Straight Connector 2">
            <a:extLst>
              <a:ext uri="{FF2B5EF4-FFF2-40B4-BE49-F238E27FC236}">
                <a16:creationId xmlns="" xmlns:a16="http://schemas.microsoft.com/office/drawing/2014/main" id="{517BC4B0-A4F8-4CBA-91B4-82BBD01280F0}"/>
              </a:ext>
            </a:extLst>
          </p:cNvPr>
          <p:cNvCxnSpPr>
            <a:cxnSpLocks/>
          </p:cNvCxnSpPr>
          <p:nvPr/>
        </p:nvCxnSpPr>
        <p:spPr>
          <a:xfrm>
            <a:off x="1020168" y="433321"/>
            <a:ext cx="0" cy="5956051"/>
          </a:xfrm>
          <a:prstGeom prst="line">
            <a:avLst/>
          </a:prstGeom>
          <a:ln w="25400">
            <a:prstDash val="sysDot"/>
            <a:tailEnd type="ova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 xmlns:a16="http://schemas.microsoft.com/office/drawing/2014/main" id="{81F2AF2A-95F7-44D9-87D1-49BB6F5CBBF5}"/>
              </a:ext>
            </a:extLst>
          </p:cNvPr>
          <p:cNvSpPr txBox="1"/>
          <p:nvPr/>
        </p:nvSpPr>
        <p:spPr>
          <a:xfrm>
            <a:off x="1274192" y="1481640"/>
            <a:ext cx="10022225" cy="4247317"/>
          </a:xfrm>
          <a:prstGeom prst="rect">
            <a:avLst/>
          </a:prstGeom>
          <a:noFill/>
        </p:spPr>
        <p:txBody>
          <a:bodyPr wrap="square" rtlCol="0">
            <a:spAutoFit/>
          </a:bodyPr>
          <a:lstStyle/>
          <a:p>
            <a:pPr marL="285750" indent="-285750">
              <a:buFont typeface="Wingdings" panose="05000000000000000000" pitchFamily="2" charset="2"/>
              <a:buChar char="Ø"/>
            </a:pPr>
            <a:r>
              <a:rPr lang="en-US" dirty="0"/>
              <a:t>Our Naïve Bayes model requires data to be in either </a:t>
            </a:r>
            <a:r>
              <a:rPr lang="en-US" dirty="0" err="1"/>
              <a:t>Tf</a:t>
            </a:r>
            <a:r>
              <a:rPr lang="en-US" dirty="0"/>
              <a:t>-IDF vectors or word vector count</a:t>
            </a:r>
            <a:r>
              <a:rPr lang="en-US" dirty="0" smtClean="0"/>
              <a:t>.</a:t>
            </a:r>
          </a:p>
          <a:p>
            <a:pPr marL="285750" indent="-285750">
              <a:buFont typeface="Wingdings" panose="05000000000000000000" pitchFamily="2" charset="2"/>
              <a:buChar char="Ø"/>
            </a:pPr>
            <a:endParaRPr lang="en-US" dirty="0" smtClean="0"/>
          </a:p>
          <a:p>
            <a:endParaRPr lang="en-US" dirty="0" smtClean="0"/>
          </a:p>
          <a:p>
            <a:pPr marL="285750" indent="-285750">
              <a:buFont typeface="Wingdings" panose="05000000000000000000" pitchFamily="2" charset="2"/>
              <a:buChar char="Ø"/>
            </a:pPr>
            <a:r>
              <a:rPr lang="en-US" dirty="0" smtClean="0"/>
              <a:t>The </a:t>
            </a:r>
            <a:r>
              <a:rPr lang="en-US" dirty="0"/>
              <a:t>latter is achieved using Count </a:t>
            </a:r>
            <a:r>
              <a:rPr lang="en-US" dirty="0" err="1"/>
              <a:t>Vectorizer</a:t>
            </a:r>
            <a:r>
              <a:rPr lang="en-US" dirty="0"/>
              <a:t>, but we’ll obtain the former through using </a:t>
            </a:r>
            <a:r>
              <a:rPr lang="en-US" dirty="0" err="1"/>
              <a:t>Tf</a:t>
            </a:r>
            <a:r>
              <a:rPr lang="en-US" dirty="0"/>
              <a:t>-IDF </a:t>
            </a:r>
            <a:r>
              <a:rPr lang="en-US" dirty="0" err="1"/>
              <a:t>Vectorizer</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TF-IDF</a:t>
            </a:r>
            <a:r>
              <a:rPr lang="en-US" dirty="0"/>
              <a:t> </a:t>
            </a:r>
            <a:r>
              <a:rPr lang="en-US" dirty="0" err="1"/>
              <a:t>Vectorizer</a:t>
            </a:r>
            <a:r>
              <a:rPr lang="en-US" dirty="0"/>
              <a:t> creates </a:t>
            </a:r>
            <a:r>
              <a:rPr lang="en-US" dirty="0" err="1"/>
              <a:t>Tf</a:t>
            </a:r>
            <a:r>
              <a:rPr lang="en-US" dirty="0"/>
              <a:t>-IDF values for every word in our text messages</a:t>
            </a:r>
            <a:r>
              <a:rPr lang="en-US" dirty="0" smtClean="0"/>
              <a:t>.</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 </a:t>
            </a:r>
            <a:r>
              <a:rPr lang="en-US" dirty="0" err="1"/>
              <a:t>Tf</a:t>
            </a:r>
            <a:r>
              <a:rPr lang="en-US" dirty="0"/>
              <a:t>-IDF values are computed in a manner that gives a higher value to words appearing less </a:t>
            </a:r>
            <a:r>
              <a:rPr lang="en-US" dirty="0" smtClean="0"/>
              <a:t>frequently.</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a:t>S</a:t>
            </a:r>
            <a:r>
              <a:rPr lang="en-US" dirty="0" smtClean="0"/>
              <a:t>o </a:t>
            </a:r>
            <a:r>
              <a:rPr lang="en-US" dirty="0"/>
              <a:t>that words appearing many times due to English syntax don’t overshadow the less frequent yet more meaningful and interesting terms.</a:t>
            </a:r>
            <a:endParaRPr lang="en-IN" dirty="0"/>
          </a:p>
        </p:txBody>
      </p:sp>
    </p:spTree>
    <p:extLst>
      <p:ext uri="{BB962C8B-B14F-4D97-AF65-F5344CB8AC3E}">
        <p14:creationId xmlns:p14="http://schemas.microsoft.com/office/powerpoint/2010/main" val="24437508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DCCBDD7-4518-44F5-B5FE-4FA3BC382EB1}"/>
              </a:ext>
            </a:extLst>
          </p:cNvPr>
          <p:cNvSpPr/>
          <p:nvPr/>
        </p:nvSpPr>
        <p:spPr>
          <a:xfrm>
            <a:off x="993274" y="352638"/>
            <a:ext cx="10276249" cy="541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DATA COLLECTION</a:t>
            </a:r>
            <a:endParaRPr lang="en-IN" sz="2800" b="1" dirty="0"/>
          </a:p>
        </p:txBody>
      </p:sp>
      <p:cxnSp>
        <p:nvCxnSpPr>
          <p:cNvPr id="3" name="Straight Connector 2">
            <a:extLst>
              <a:ext uri="{FF2B5EF4-FFF2-40B4-BE49-F238E27FC236}">
                <a16:creationId xmlns:a16="http://schemas.microsoft.com/office/drawing/2014/main" xmlns="" id="{517BC4B0-A4F8-4CBA-91B4-82BBD01280F0}"/>
              </a:ext>
            </a:extLst>
          </p:cNvPr>
          <p:cNvCxnSpPr>
            <a:cxnSpLocks/>
          </p:cNvCxnSpPr>
          <p:nvPr/>
        </p:nvCxnSpPr>
        <p:spPr>
          <a:xfrm>
            <a:off x="1020168" y="433321"/>
            <a:ext cx="0" cy="5956051"/>
          </a:xfrm>
          <a:prstGeom prst="line">
            <a:avLst/>
          </a:prstGeom>
          <a:ln w="25400">
            <a:prstDash val="sysDot"/>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xmlns="" id="{81F2AF2A-95F7-44D9-87D1-49BB6F5CBBF5}"/>
              </a:ext>
            </a:extLst>
          </p:cNvPr>
          <p:cNvSpPr txBox="1"/>
          <p:nvPr/>
        </p:nvSpPr>
        <p:spPr>
          <a:xfrm>
            <a:off x="1399470" y="961697"/>
            <a:ext cx="5639833" cy="5770811"/>
          </a:xfrm>
          <a:prstGeom prst="rect">
            <a:avLst/>
          </a:prstGeom>
          <a:noFill/>
        </p:spPr>
        <p:txBody>
          <a:bodyPr wrap="square" rtlCol="0">
            <a:spAutoFit/>
          </a:bodyPr>
          <a:lstStyle/>
          <a:p>
            <a:r>
              <a:rPr lang="en-IN" b="1" dirty="0" smtClean="0"/>
              <a:t>Tools/Modules</a:t>
            </a:r>
            <a:r>
              <a:rPr lang="en-IN" b="1" dirty="0"/>
              <a:t>: </a:t>
            </a:r>
            <a:endParaRPr lang="en-IN" b="1" dirty="0" smtClean="0"/>
          </a:p>
          <a:p>
            <a:pPr>
              <a:lnSpc>
                <a:spcPct val="150000"/>
              </a:lnSpc>
            </a:pPr>
            <a:r>
              <a:rPr lang="en-IN" dirty="0" smtClean="0"/>
              <a:t>python</a:t>
            </a:r>
            <a:r>
              <a:rPr lang="en-IN" dirty="0"/>
              <a:t>, </a:t>
            </a:r>
            <a:r>
              <a:rPr lang="en-IN" dirty="0" smtClean="0"/>
              <a:t>Naive </a:t>
            </a:r>
            <a:r>
              <a:rPr lang="en-IN" dirty="0"/>
              <a:t>Bayes classifier, NLTK and </a:t>
            </a:r>
            <a:r>
              <a:rPr lang="en-IN" dirty="0" err="1"/>
              <a:t>Scikit</a:t>
            </a:r>
            <a:r>
              <a:rPr lang="en-IN" dirty="0"/>
              <a:t>-Learn will be used for t</a:t>
            </a:r>
            <a:r>
              <a:rPr lang="en-IN" dirty="0" smtClean="0"/>
              <a:t>o </a:t>
            </a:r>
            <a:r>
              <a:rPr lang="en-IN" dirty="0"/>
              <a:t>build a spam classifier, you can use popular machine learning libraries and frameworks such as:</a:t>
            </a:r>
          </a:p>
          <a:p>
            <a:pPr marL="342900" indent="-342900">
              <a:buAutoNum type="arabicPeriod"/>
            </a:pPr>
            <a:r>
              <a:rPr lang="en-IN" b="1" dirty="0" smtClean="0"/>
              <a:t>Python</a:t>
            </a:r>
            <a:r>
              <a:rPr lang="en-IN" b="1" dirty="0"/>
              <a:t>: </a:t>
            </a:r>
            <a:endParaRPr lang="en-IN" b="1" dirty="0" smtClean="0"/>
          </a:p>
          <a:p>
            <a:pPr>
              <a:lnSpc>
                <a:spcPct val="150000"/>
              </a:lnSpc>
            </a:pPr>
            <a:r>
              <a:rPr lang="en-IN" dirty="0" smtClean="0"/>
              <a:t>      You </a:t>
            </a:r>
            <a:r>
              <a:rPr lang="en-IN" dirty="0"/>
              <a:t>can use libraries like </a:t>
            </a:r>
            <a:r>
              <a:rPr lang="en-IN" dirty="0" err="1" smtClean="0"/>
              <a:t>scikit</a:t>
            </a:r>
            <a:r>
              <a:rPr lang="en-IN" dirty="0" smtClean="0"/>
              <a:t> - learn</a:t>
            </a:r>
            <a:r>
              <a:rPr lang="en-IN" dirty="0"/>
              <a:t>, NLTK (Natural Language Toolkit), and Tensor Flow to implement machine learning algorithms and process text data.</a:t>
            </a:r>
          </a:p>
          <a:p>
            <a:endParaRPr lang="en-IN" dirty="0" smtClean="0"/>
          </a:p>
          <a:p>
            <a:r>
              <a:rPr lang="en-IN" b="1" dirty="0" smtClean="0"/>
              <a:t>2</a:t>
            </a:r>
            <a:r>
              <a:rPr lang="en-IN" b="1" dirty="0"/>
              <a:t>. </a:t>
            </a:r>
            <a:r>
              <a:rPr lang="en-IN" b="1" dirty="0" smtClean="0"/>
              <a:t> Naive </a:t>
            </a:r>
            <a:r>
              <a:rPr lang="en-IN" b="1" dirty="0"/>
              <a:t>Bayes Classifier: </a:t>
            </a:r>
            <a:endParaRPr lang="en-IN" b="1" dirty="0" smtClean="0"/>
          </a:p>
          <a:p>
            <a:pPr>
              <a:lnSpc>
                <a:spcPct val="150000"/>
              </a:lnSpc>
            </a:pPr>
            <a:r>
              <a:rPr lang="en-IN" dirty="0" smtClean="0"/>
              <a:t>     Naive </a:t>
            </a:r>
            <a:r>
              <a:rPr lang="en-IN" dirty="0"/>
              <a:t>Bayes is a commonly used algorithm for spam classification. It calculates the probability of an email being spam or legitimate based on the occurrence of certain words or </a:t>
            </a:r>
            <a:r>
              <a:rPr lang="en-IN" dirty="0" smtClean="0"/>
              <a:t>feature. Data pre-processing </a:t>
            </a:r>
            <a:r>
              <a:rPr lang="en-IN" dirty="0"/>
              <a:t>and initial analysis.</a:t>
            </a:r>
          </a:p>
        </p:txBody>
      </p:sp>
      <p:sp>
        <p:nvSpPr>
          <p:cNvPr id="6" name="TextBox 5">
            <a:extLst>
              <a:ext uri="{FF2B5EF4-FFF2-40B4-BE49-F238E27FC236}">
                <a16:creationId xmlns="" xmlns:a16="http://schemas.microsoft.com/office/drawing/2014/main" id="{81F2AF2A-95F7-44D9-87D1-49BB6F5CBBF5}"/>
              </a:ext>
            </a:extLst>
          </p:cNvPr>
          <p:cNvSpPr txBox="1"/>
          <p:nvPr/>
        </p:nvSpPr>
        <p:spPr>
          <a:xfrm>
            <a:off x="6960476" y="1135116"/>
            <a:ext cx="4635062" cy="3416320"/>
          </a:xfrm>
          <a:prstGeom prst="rect">
            <a:avLst/>
          </a:prstGeom>
          <a:noFill/>
        </p:spPr>
        <p:txBody>
          <a:bodyPr wrap="square" rtlCol="0">
            <a:spAutoFit/>
          </a:bodyPr>
          <a:lstStyle/>
          <a:p>
            <a:pPr marL="457200" lvl="0" indent="-374650">
              <a:lnSpc>
                <a:spcPct val="150000"/>
              </a:lnSpc>
              <a:buSzPts val="2300"/>
              <a:buFont typeface="Wingdings" panose="05000000000000000000" pitchFamily="2" charset="2"/>
              <a:buChar char="Ø"/>
            </a:pPr>
            <a:r>
              <a:rPr lang="en-US" dirty="0">
                <a:ea typeface="Lexend"/>
                <a:cs typeface="Lexend"/>
                <a:sym typeface="Lexend"/>
              </a:rPr>
              <a:t>The </a:t>
            </a:r>
            <a:r>
              <a:rPr lang="en-US" dirty="0" smtClean="0">
                <a:ea typeface="Lexend"/>
                <a:cs typeface="Lexend"/>
                <a:sym typeface="Lexend"/>
              </a:rPr>
              <a:t>files contain one message per line.  Each line composed by two columns: v1 contains the label (ham or spam) and v2 contains the raw </a:t>
            </a:r>
            <a:r>
              <a:rPr lang="en-US" dirty="0">
                <a:ea typeface="Lexend"/>
                <a:cs typeface="Lexend"/>
                <a:sym typeface="Lexend"/>
              </a:rPr>
              <a:t>text. </a:t>
            </a:r>
            <a:endParaRPr lang="en-US" dirty="0" smtClean="0">
              <a:ea typeface="Lexend"/>
              <a:cs typeface="Lexend"/>
              <a:sym typeface="Lexend"/>
            </a:endParaRPr>
          </a:p>
          <a:p>
            <a:pPr marL="457200" lvl="0" indent="-374650">
              <a:lnSpc>
                <a:spcPct val="150000"/>
              </a:lnSpc>
              <a:buSzPts val="2300"/>
              <a:buFont typeface="Wingdings" panose="05000000000000000000" pitchFamily="2" charset="2"/>
              <a:buChar char="Ø"/>
            </a:pPr>
            <a:r>
              <a:rPr lang="en-US" b="1" dirty="0" smtClean="0">
                <a:ea typeface="Lexend"/>
                <a:cs typeface="Lexend"/>
                <a:sym typeface="Lexend"/>
              </a:rPr>
              <a:t>Dataset Link: </a:t>
            </a:r>
          </a:p>
          <a:p>
            <a:pPr marL="82550" lvl="0">
              <a:lnSpc>
                <a:spcPct val="150000"/>
              </a:lnSpc>
              <a:buSzPts val="2300"/>
            </a:pPr>
            <a:r>
              <a:rPr lang="en-US" dirty="0" smtClean="0">
                <a:ea typeface="Lexend"/>
                <a:cs typeface="Lexend"/>
                <a:sym typeface="Lexend"/>
              </a:rPr>
              <a:t>     </a:t>
            </a:r>
            <a:r>
              <a:rPr lang="en-US" dirty="0" smtClean="0">
                <a:ea typeface="Lexend"/>
                <a:cs typeface="Lexend"/>
                <a:sym typeface="Lexend"/>
              </a:rPr>
              <a:t>https</a:t>
            </a:r>
            <a:r>
              <a:rPr lang="en-US" dirty="0">
                <a:ea typeface="Lexend"/>
                <a:cs typeface="Lexend"/>
                <a:sym typeface="Lexend"/>
              </a:rPr>
              <a:t>://www.kaggle.com/datasets/uciml/sms-spam-collection-dataset</a:t>
            </a:r>
          </a:p>
        </p:txBody>
      </p:sp>
      <p:pic>
        <p:nvPicPr>
          <p:cNvPr id="7" name="Picture 6"/>
          <p:cNvPicPr>
            <a:picLocks noChangeAspect="1"/>
          </p:cNvPicPr>
          <p:nvPr/>
        </p:nvPicPr>
        <p:blipFill>
          <a:blip r:embed="rId2"/>
          <a:stretch>
            <a:fillRect/>
          </a:stretch>
        </p:blipFill>
        <p:spPr>
          <a:xfrm>
            <a:off x="7266012" y="4646029"/>
            <a:ext cx="4003511" cy="1499896"/>
          </a:xfrm>
          <a:prstGeom prst="rect">
            <a:avLst/>
          </a:prstGeom>
        </p:spPr>
      </p:pic>
    </p:spTree>
    <p:extLst>
      <p:ext uri="{BB962C8B-B14F-4D97-AF65-F5344CB8AC3E}">
        <p14:creationId xmlns:p14="http://schemas.microsoft.com/office/powerpoint/2010/main" val="33717051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41">
      <a:dk1>
        <a:sysClr val="windowText" lastClr="000000"/>
      </a:dk1>
      <a:lt1>
        <a:sysClr val="window" lastClr="FFFFFF"/>
      </a:lt1>
      <a:dk2>
        <a:srgbClr val="44546A"/>
      </a:dk2>
      <a:lt2>
        <a:srgbClr val="01AEF2"/>
      </a:lt2>
      <a:accent1>
        <a:srgbClr val="20B8EF"/>
      </a:accent1>
      <a:accent2>
        <a:srgbClr val="33C1FF"/>
      </a:accent2>
      <a:accent3>
        <a:srgbClr val="65E9FE"/>
      </a:accent3>
      <a:accent4>
        <a:srgbClr val="29C6F9"/>
      </a:accent4>
      <a:accent5>
        <a:srgbClr val="54D2FB"/>
      </a:accent5>
      <a:accent6>
        <a:srgbClr val="00B0F0"/>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705</TotalTime>
  <Words>2201</Words>
  <Application>Microsoft Office PowerPoint</Application>
  <PresentationFormat>Widescreen</PresentationFormat>
  <Paragraphs>339</Paragraphs>
  <Slides>37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Calibri Light</vt:lpstr>
      <vt:lpstr>Georgia</vt:lpstr>
      <vt:lpstr>Georgia Pro Cond</vt:lpstr>
      <vt:lpstr>Georgia Pro Light</vt:lpstr>
      <vt:lpstr>Lexend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Kavitha</dc:creator>
  <cp:lastModifiedBy>THAMIZ</cp:lastModifiedBy>
  <cp:revision>98</cp:revision>
  <dcterms:created xsi:type="dcterms:W3CDTF">2019-12-19T11:18:30Z</dcterms:created>
  <dcterms:modified xsi:type="dcterms:W3CDTF">2023-11-01T15:56:13Z</dcterms:modified>
</cp:coreProperties>
</file>