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26" d="100"/>
          <a:sy n="126" d="100"/>
        </p:scale>
        <p:origin x="466"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:LOGAPRIYA T</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:513521104024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596477" y="3954351"/>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5135 - ANNAI </a:t>
            </a:r>
            <a:r>
              <a:rPr lang="en-US" sz="1100" dirty="0" smtClean="0">
                <a:solidFill>
                  <a:schemeClr val="tx1"/>
                </a:solidFill>
              </a:rPr>
              <a:t>MIRA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236169" y="1200649"/>
            <a:ext cx="8223545" cy="3108543"/>
          </a:xfrm>
          <a:prstGeom prst="rect">
            <a:avLst/>
          </a:prstGeom>
        </p:spPr>
        <p:txBody>
          <a:bodyPr wrap="square">
            <a:spAutoFit/>
          </a:bodyPr>
          <a:lstStyle/>
          <a:p>
            <a:pPr lvl="0">
              <a:buSzPts val="2800"/>
            </a:pPr>
            <a:endParaRPr lang="en-US" b="1" dirty="0">
              <a:solidFill>
                <a:schemeClr val="dk1"/>
              </a:solidFill>
            </a:endParaRPr>
          </a:p>
          <a:p>
            <a:pPr lvl="0">
              <a:buSzPts val="2800"/>
            </a:pPr>
            <a:r>
              <a:rPr lang="en-US" b="1" dirty="0">
                <a:solidFill>
                  <a:srgbClr val="213163"/>
                </a:solidFill>
              </a:rPr>
              <a:t>  </a:t>
            </a:r>
            <a:r>
              <a:rPr lang="en-US" b="1" u="sng" dirty="0">
                <a:solidFill>
                  <a:schemeClr val="dk1"/>
                </a:solidFill>
              </a:rPr>
              <a:t>Modelling</a:t>
            </a:r>
          </a:p>
          <a:p>
            <a:pPr lvl="0">
              <a:buSzPts val="2800"/>
            </a:pPr>
            <a:endParaRPr lang="en-US" b="1" u="sng" dirty="0">
              <a:solidFill>
                <a:srgbClr val="213163"/>
              </a:solidFill>
            </a:endParaRPr>
          </a:p>
          <a:p>
            <a:pPr lvl="0">
              <a:buSzPts val="2800"/>
            </a:pPr>
            <a:r>
              <a:rPr lang="en-US" b="1" dirty="0">
                <a:solidFill>
                  <a:srgbClr val="1F1F1F"/>
                </a:solidFill>
                <a:highlight>
                  <a:srgbClr val="FFFFFF"/>
                </a:highlight>
              </a:rPr>
              <a:t>             1. Entity-Relationship Diagram (ERD):</a:t>
            </a:r>
            <a:r>
              <a:rPr lang="en-US" dirty="0">
                <a:solidFill>
                  <a:srgbClr val="1F1F1F"/>
                </a:solidFill>
                <a:highlight>
                  <a:srgbClr val="FFFFFF"/>
                </a:highlight>
              </a:rPr>
              <a:t> This is a visual representation of the entities (data </a:t>
            </a:r>
            <a:r>
              <a:rPr lang="en-US" dirty="0" smtClean="0">
                <a:solidFill>
                  <a:srgbClr val="1F1F1F"/>
                </a:solidFill>
                <a:highlight>
                  <a:srgbClr val="FFFFFF"/>
                </a:highlight>
              </a:rPr>
              <a:t>elements</a:t>
            </a:r>
            <a:r>
              <a:rPr lang="en-US" dirty="0">
                <a:solidFill>
                  <a:srgbClr val="1F1F1F"/>
                </a:solidFill>
                <a:highlight>
                  <a:srgbClr val="FFFFFF"/>
                </a:highlight>
              </a:rPr>
              <a:t>) involved in the system and their relationships</a:t>
            </a:r>
            <a:r>
              <a:rPr lang="en-US" dirty="0" smtClean="0">
                <a:solidFill>
                  <a:srgbClr val="1F1F1F"/>
                </a:solidFill>
                <a:highlight>
                  <a:srgbClr val="FFFFFF"/>
                </a:highlight>
              </a:rPr>
              <a:t>.</a:t>
            </a:r>
          </a:p>
          <a:p>
            <a:pPr lvl="0">
              <a:buSzPts val="2800"/>
            </a:pPr>
            <a:endParaRPr lang="en-US" dirty="0">
              <a:solidFill>
                <a:srgbClr val="1F1F1F"/>
              </a:solidFill>
              <a:highlight>
                <a:srgbClr val="FFFFFF"/>
              </a:highlight>
            </a:endParaRPr>
          </a:p>
          <a:p>
            <a:pPr lvl="0">
              <a:buSzPts val="2800"/>
            </a:pPr>
            <a:r>
              <a:rPr lang="en-US" dirty="0">
                <a:solidFill>
                  <a:srgbClr val="1F1F1F"/>
                </a:solidFill>
                <a:highlight>
                  <a:srgbClr val="FFFFFF"/>
                </a:highlight>
              </a:rPr>
              <a:t>    </a:t>
            </a:r>
            <a:r>
              <a:rPr lang="en-US" dirty="0" smtClean="0">
                <a:solidFill>
                  <a:srgbClr val="1F1F1F"/>
                </a:solidFill>
                <a:highlight>
                  <a:srgbClr val="FFFFFF"/>
                </a:highlight>
              </a:rPr>
              <a:t>         </a:t>
            </a:r>
            <a:r>
              <a:rPr lang="en-US" b="1" dirty="0" smtClean="0">
                <a:solidFill>
                  <a:srgbClr val="1F1F1F"/>
                </a:solidFill>
                <a:highlight>
                  <a:srgbClr val="FFFFFF"/>
                </a:highlight>
              </a:rPr>
              <a:t>2</a:t>
            </a:r>
            <a:r>
              <a:rPr lang="en-US" dirty="0">
                <a:solidFill>
                  <a:srgbClr val="1F1F1F"/>
                </a:solidFill>
                <a:highlight>
                  <a:srgbClr val="FFFFFF"/>
                </a:highlight>
              </a:rPr>
              <a:t>. </a:t>
            </a:r>
            <a:r>
              <a:rPr lang="en-US" b="1" dirty="0">
                <a:solidFill>
                  <a:srgbClr val="1F1F1F"/>
                </a:solidFill>
                <a:highlight>
                  <a:srgbClr val="FFFFFF"/>
                </a:highlight>
              </a:rPr>
              <a:t>Analytical Modeling </a:t>
            </a:r>
            <a:r>
              <a:rPr lang="en-US" dirty="0">
                <a:solidFill>
                  <a:srgbClr val="1F1F1F"/>
                </a:solidFill>
                <a:highlight>
                  <a:srgbClr val="FFFFFF"/>
                </a:highlight>
              </a:rPr>
              <a:t>: This approach focuses on the system's performance.</a:t>
            </a:r>
          </a:p>
          <a:p>
            <a:pPr lvl="0">
              <a:buSzPts val="2800"/>
            </a:pPr>
            <a:r>
              <a:rPr lang="en-US" dirty="0">
                <a:solidFill>
                  <a:srgbClr val="1F1F1F"/>
                </a:solidFill>
                <a:highlight>
                  <a:srgbClr val="FFFFFF"/>
                </a:highlight>
              </a:rPr>
              <a:t>					</a:t>
            </a:r>
            <a:endParaRPr lang="en-US" dirty="0" smtClean="0">
              <a:solidFill>
                <a:srgbClr val="1F1F1F"/>
              </a:solidFill>
              <a:highlight>
                <a:srgbClr val="FFFFFF"/>
              </a:highlight>
            </a:endParaRPr>
          </a:p>
          <a:p>
            <a:pPr lvl="0">
              <a:buSzPts val="2800"/>
            </a:pPr>
            <a:r>
              <a:rPr lang="en-US" dirty="0" smtClean="0">
                <a:solidFill>
                  <a:srgbClr val="1F1F1F"/>
                </a:solidFill>
                <a:highlight>
                  <a:srgbClr val="FFFFFF"/>
                </a:highlight>
              </a:rPr>
              <a:t> </a:t>
            </a:r>
            <a:r>
              <a:rPr lang="en-US" b="1" u="sng" dirty="0">
                <a:solidFill>
                  <a:srgbClr val="1F1F1F"/>
                </a:solidFill>
                <a:highlight>
                  <a:srgbClr val="FFFFFF"/>
                </a:highlight>
              </a:rPr>
              <a:t>Result</a:t>
            </a:r>
          </a:p>
          <a:p>
            <a:pPr lvl="0">
              <a:buSzPts val="2800"/>
            </a:pPr>
            <a:endParaRPr lang="en-US" b="1" u="sng" dirty="0">
              <a:solidFill>
                <a:srgbClr val="1F1F1F"/>
              </a:solidFill>
              <a:highlight>
                <a:srgbClr val="FFFFFF"/>
              </a:highlight>
            </a:endParaRPr>
          </a:p>
          <a:p>
            <a:pPr lvl="0">
              <a:buSzPts val="2800"/>
            </a:pPr>
            <a:r>
              <a:rPr lang="en-US" dirty="0">
                <a:solidFill>
                  <a:srgbClr val="1F1F1F"/>
                </a:solidFill>
                <a:highlight>
                  <a:srgbClr val="FFFFFF"/>
                </a:highlight>
              </a:rPr>
              <a:t>         </a:t>
            </a:r>
            <a:r>
              <a:rPr lang="en-US" b="1" dirty="0">
                <a:solidFill>
                  <a:srgbClr val="1F1F1F"/>
                </a:solidFill>
                <a:highlight>
                  <a:srgbClr val="FFFFFF"/>
                </a:highlight>
              </a:rPr>
              <a:t>For Bus Companies - </a:t>
            </a:r>
            <a:r>
              <a:rPr lang="en-US" dirty="0">
                <a:solidFill>
                  <a:srgbClr val="1F1F1F"/>
                </a:solidFill>
                <a:highlight>
                  <a:srgbClr val="FFFFFF"/>
                </a:highlight>
              </a:rPr>
              <a:t>Increased Efficiency, Reduced Costs, Improved Revenue</a:t>
            </a:r>
          </a:p>
          <a:p>
            <a:pPr lvl="0">
              <a:buSzPts val="2800"/>
            </a:pPr>
            <a:r>
              <a:rPr lang="en-US" dirty="0">
                <a:solidFill>
                  <a:srgbClr val="1F1F1F"/>
                </a:solidFill>
                <a:highlight>
                  <a:srgbClr val="FFFFFF"/>
                </a:highlight>
              </a:rPr>
              <a:t>                                               </a:t>
            </a:r>
            <a:r>
              <a:rPr lang="en-US" dirty="0" err="1">
                <a:solidFill>
                  <a:srgbClr val="1F1F1F"/>
                </a:solidFill>
                <a:highlight>
                  <a:srgbClr val="FFFFFF"/>
                </a:highlight>
              </a:rPr>
              <a:t>Management,Real</a:t>
            </a:r>
            <a:r>
              <a:rPr lang="en-US" dirty="0">
                <a:solidFill>
                  <a:srgbClr val="1F1F1F"/>
                </a:solidFill>
                <a:highlight>
                  <a:srgbClr val="FFFFFF"/>
                </a:highlight>
              </a:rPr>
              <a:t>-time Data &amp; </a:t>
            </a:r>
            <a:r>
              <a:rPr lang="en-US" dirty="0" smtClean="0">
                <a:solidFill>
                  <a:srgbClr val="1F1F1F"/>
                </a:solidFill>
                <a:highlight>
                  <a:srgbClr val="FFFFFF"/>
                </a:highlight>
              </a:rPr>
              <a:t>Insights.</a:t>
            </a:r>
          </a:p>
          <a:p>
            <a:pPr lvl="0">
              <a:buSzPts val="2800"/>
            </a:pPr>
            <a:r>
              <a:rPr lang="en-US" b="1" dirty="0">
                <a:solidFill>
                  <a:srgbClr val="1F1F1F"/>
                </a:solidFill>
                <a:highlight>
                  <a:srgbClr val="FFFFFF"/>
                </a:highlight>
              </a:rPr>
              <a:t> </a:t>
            </a:r>
            <a:r>
              <a:rPr lang="en-US" b="1" dirty="0" smtClean="0">
                <a:solidFill>
                  <a:srgbClr val="1F1F1F"/>
                </a:solidFill>
                <a:highlight>
                  <a:srgbClr val="FFFFFF"/>
                </a:highlight>
              </a:rPr>
              <a:t>        For </a:t>
            </a:r>
            <a:r>
              <a:rPr lang="en-US" b="1" dirty="0">
                <a:solidFill>
                  <a:srgbClr val="1F1F1F"/>
                </a:solidFill>
                <a:highlight>
                  <a:srgbClr val="FFFFFF"/>
                </a:highlight>
              </a:rPr>
              <a:t>Passengers - </a:t>
            </a:r>
            <a:r>
              <a:rPr lang="en-US" dirty="0">
                <a:solidFill>
                  <a:srgbClr val="1F1F1F"/>
                </a:solidFill>
                <a:highlight>
                  <a:srgbClr val="FFFFFF"/>
                </a:highlight>
              </a:rPr>
              <a:t>Convenience &amp; Time-Saving, Transparency &amp; Choice, </a:t>
            </a:r>
            <a:r>
              <a:rPr lang="en-US" dirty="0" err="1" smtClean="0">
                <a:solidFill>
                  <a:srgbClr val="1F1F1F"/>
                </a:solidFill>
                <a:highlight>
                  <a:srgbClr val="FFFFFF"/>
                </a:highlight>
              </a:rPr>
              <a:t>Flexibility,Improved</a:t>
            </a:r>
            <a:r>
              <a:rPr lang="en-US" dirty="0" smtClean="0">
                <a:solidFill>
                  <a:srgbClr val="1F1F1F"/>
                </a:solidFill>
                <a:highlight>
                  <a:srgbClr val="FFFFFF"/>
                </a:highlight>
              </a:rPr>
              <a:t> </a:t>
            </a:r>
            <a:r>
              <a:rPr lang="en-US" dirty="0">
                <a:solidFill>
                  <a:srgbClr val="1F1F1F"/>
                </a:solidFill>
                <a:highlight>
                  <a:srgbClr val="FFFFFF"/>
                </a:highlight>
              </a:rPr>
              <a:t>Experience.</a:t>
            </a:r>
            <a:endParaRPr lang="en-IN"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455768" y="1065075"/>
            <a:ext cx="8532382" cy="3555370"/>
          </a:xfrm>
        </p:spPr>
        <p:txBody>
          <a:bodyPr/>
          <a:lstStyle/>
          <a:p>
            <a:pPr marL="457200" lvl="0" indent="0">
              <a:buNone/>
            </a:pPr>
            <a:r>
              <a:rPr lang="en-US" sz="1400" b="1" dirty="0"/>
              <a:t>1.Home/Login : </a:t>
            </a:r>
            <a:r>
              <a:rPr lang="en-US" sz="1400" dirty="0"/>
              <a:t>We can do login in this page by providing valid username and password which 			 </a:t>
            </a:r>
            <a:r>
              <a:rPr lang="en-US" sz="1400" dirty="0" smtClean="0"/>
              <a:t>               </a:t>
            </a:r>
            <a:r>
              <a:rPr lang="en-US" sz="1400" dirty="0">
                <a:solidFill>
                  <a:schemeClr val="dk1"/>
                </a:solidFill>
              </a:rPr>
              <a:t>is  used in registration.</a:t>
            </a:r>
          </a:p>
          <a:p>
            <a:pPr marL="0" lvl="0" indent="0">
              <a:buNone/>
            </a:pPr>
            <a:endParaRPr lang="en-US" sz="1400" dirty="0">
              <a:solidFill>
                <a:schemeClr val="dk1"/>
              </a:solidFill>
            </a:endParaRPr>
          </a:p>
          <a:p>
            <a:pPr marL="457200" lvl="0" indent="0">
              <a:buNone/>
            </a:pPr>
            <a:r>
              <a:rPr lang="en-US" sz="1400" b="1" dirty="0"/>
              <a:t>2.Find bus : </a:t>
            </a:r>
            <a:r>
              <a:rPr lang="en-US" sz="1400" dirty="0"/>
              <a:t>By entering the details of Source, Destination and Date we can find the busses </a:t>
            </a:r>
          </a:p>
          <a:p>
            <a:pPr marL="0" lvl="0" indent="0">
              <a:buNone/>
            </a:pPr>
            <a:r>
              <a:rPr lang="en-US" sz="1400" dirty="0" smtClean="0"/>
              <a:t>                                </a:t>
            </a:r>
            <a:r>
              <a:rPr lang="en-US" sz="1400" dirty="0" smtClean="0">
                <a:solidFill>
                  <a:schemeClr val="dk1"/>
                </a:solidFill>
              </a:rPr>
              <a:t>available </a:t>
            </a:r>
            <a:r>
              <a:rPr lang="en-US" sz="1400" dirty="0">
                <a:solidFill>
                  <a:schemeClr val="dk1"/>
                </a:solidFill>
              </a:rPr>
              <a:t>to us</a:t>
            </a:r>
            <a:r>
              <a:rPr lang="en-US" sz="1400" dirty="0" smtClean="0">
                <a:solidFill>
                  <a:schemeClr val="dk1"/>
                </a:solidFill>
              </a:rPr>
              <a:t>.</a:t>
            </a:r>
          </a:p>
          <a:p>
            <a:pPr marL="0" lvl="0" indent="0">
              <a:buNone/>
            </a:pPr>
            <a:endParaRPr lang="en-US" sz="1400" b="1" dirty="0">
              <a:solidFill>
                <a:schemeClr val="dk1"/>
              </a:solidFill>
            </a:endParaRPr>
          </a:p>
          <a:p>
            <a:pPr marL="0" lvl="0" indent="0">
              <a:buNone/>
            </a:pPr>
            <a:r>
              <a:rPr lang="en-US" sz="1400" b="1" dirty="0" smtClean="0"/>
              <a:t>             Booking </a:t>
            </a:r>
            <a:r>
              <a:rPr lang="en-US" sz="1400" b="1" dirty="0"/>
              <a:t>Form : </a:t>
            </a:r>
            <a:r>
              <a:rPr lang="en-US" sz="1400" dirty="0"/>
              <a:t>In this form we need to decide, in which bus we are going to book </a:t>
            </a:r>
          </a:p>
          <a:p>
            <a:pPr marL="457200" lvl="0" indent="0">
              <a:buNone/>
            </a:pPr>
            <a:r>
              <a:rPr lang="en-US" sz="1400" dirty="0"/>
              <a:t>	</a:t>
            </a:r>
            <a:r>
              <a:rPr lang="en-US" sz="1400" dirty="0" smtClean="0"/>
              <a:t>                   </a:t>
            </a:r>
            <a:r>
              <a:rPr lang="en-US" sz="1400" dirty="0" smtClean="0">
                <a:solidFill>
                  <a:schemeClr val="dk1"/>
                </a:solidFill>
              </a:rPr>
              <a:t>the </a:t>
            </a:r>
            <a:r>
              <a:rPr lang="en-US" sz="1400" dirty="0">
                <a:solidFill>
                  <a:schemeClr val="dk1"/>
                </a:solidFill>
              </a:rPr>
              <a:t>tickets.</a:t>
            </a:r>
          </a:p>
          <a:p>
            <a:pPr marL="0" lvl="0" indent="0">
              <a:buNone/>
            </a:pPr>
            <a:endParaRPr lang="en-US" sz="1400" dirty="0" smtClean="0"/>
          </a:p>
          <a:p>
            <a:pPr marL="0" lvl="0" indent="0">
              <a:buNone/>
            </a:pPr>
            <a:r>
              <a:rPr lang="en-US" sz="1400" b="1" dirty="0"/>
              <a:t> </a:t>
            </a:r>
            <a:r>
              <a:rPr lang="en-US" sz="1400" b="1" dirty="0" smtClean="0"/>
              <a:t>         3.See </a:t>
            </a:r>
            <a:r>
              <a:rPr lang="en-US" sz="1400" b="1" dirty="0"/>
              <a:t>Bookings : </a:t>
            </a:r>
            <a:r>
              <a:rPr lang="en-US" sz="1400" dirty="0"/>
              <a:t>After booking the tickets we are confirming the tickets once again in the see </a:t>
            </a:r>
          </a:p>
          <a:p>
            <a:pPr marL="0" lvl="0" indent="0">
              <a:buNone/>
            </a:pPr>
            <a:r>
              <a:rPr lang="en-US" sz="1400" b="1" dirty="0"/>
              <a:t>	</a:t>
            </a:r>
            <a:r>
              <a:rPr lang="en-US" sz="1400" b="1" dirty="0" smtClean="0"/>
              <a:t>                    </a:t>
            </a:r>
            <a:r>
              <a:rPr lang="en-US" sz="1400" dirty="0" smtClean="0">
                <a:solidFill>
                  <a:schemeClr val="dk1"/>
                </a:solidFill>
              </a:rPr>
              <a:t>bookings </a:t>
            </a:r>
            <a:r>
              <a:rPr lang="en-US" sz="1400" dirty="0">
                <a:solidFill>
                  <a:schemeClr val="dk1"/>
                </a:solidFill>
              </a:rPr>
              <a:t>page and we can also cancel our ticket here.</a:t>
            </a:r>
          </a:p>
          <a:p>
            <a:pPr marL="0" lvl="0" indent="0">
              <a:buNone/>
            </a:pPr>
            <a:endParaRPr lang="en-US" sz="1400" dirty="0">
              <a:solidFill>
                <a:schemeClr val="dk1"/>
              </a:solidFill>
            </a:endParaRPr>
          </a:p>
          <a:p>
            <a:pPr marL="0" lvl="0" indent="0">
              <a:buNone/>
            </a:pPr>
            <a:r>
              <a:rPr lang="en-US" sz="1400" b="1" dirty="0" smtClean="0"/>
              <a:t>          4.Registration </a:t>
            </a:r>
            <a:r>
              <a:rPr lang="en-US" sz="1400" b="1" dirty="0"/>
              <a:t>: </a:t>
            </a:r>
            <a:r>
              <a:rPr lang="en-US" sz="1400" dirty="0"/>
              <a:t>In this area we to </a:t>
            </a:r>
            <a:r>
              <a:rPr lang="en-US" sz="1400" dirty="0" err="1"/>
              <a:t>to</a:t>
            </a:r>
            <a:r>
              <a:rPr lang="en-US" sz="1400" dirty="0"/>
              <a:t> register </a:t>
            </a:r>
            <a:r>
              <a:rPr lang="en-US" sz="1400" dirty="0" err="1"/>
              <a:t>asa</a:t>
            </a:r>
            <a:r>
              <a:rPr lang="en-US" sz="1400" dirty="0"/>
              <a:t> user by providing our details. Once </a:t>
            </a:r>
            <a:r>
              <a:rPr lang="en-US" sz="1400" dirty="0" smtClean="0">
                <a:solidFill>
                  <a:schemeClr val="dk1"/>
                </a:solidFill>
              </a:rPr>
              <a:t>registration </a:t>
            </a:r>
            <a:r>
              <a:rPr lang="en-US" sz="1400" dirty="0">
                <a:solidFill>
                  <a:schemeClr val="dk1"/>
                </a:solidFill>
              </a:rPr>
              <a:t>is </a:t>
            </a:r>
            <a:endParaRPr lang="en-US" sz="1400" dirty="0" smtClean="0">
              <a:solidFill>
                <a:schemeClr val="dk1"/>
              </a:solidFill>
            </a:endParaRPr>
          </a:p>
          <a:p>
            <a:pPr marL="0" lvl="0" indent="0">
              <a:buNone/>
            </a:pPr>
            <a:r>
              <a:rPr lang="en-US" sz="1400" dirty="0">
                <a:solidFill>
                  <a:schemeClr val="dk1"/>
                </a:solidFill>
              </a:rPr>
              <a:t> </a:t>
            </a:r>
            <a:r>
              <a:rPr lang="en-US" sz="1400" dirty="0" smtClean="0">
                <a:solidFill>
                  <a:schemeClr val="dk1"/>
                </a:solidFill>
              </a:rPr>
              <a:t>                                      completed </a:t>
            </a:r>
            <a:r>
              <a:rPr lang="en-US" sz="1400" dirty="0">
                <a:solidFill>
                  <a:schemeClr val="dk1"/>
                </a:solidFill>
              </a:rPr>
              <a:t>than </a:t>
            </a:r>
            <a:r>
              <a:rPr lang="en-US" sz="1400" dirty="0" smtClean="0">
                <a:solidFill>
                  <a:schemeClr val="dk1"/>
                </a:solidFill>
              </a:rPr>
              <a:t>we </a:t>
            </a:r>
            <a:r>
              <a:rPr lang="en-US" sz="1400" dirty="0">
                <a:solidFill>
                  <a:schemeClr val="dk1"/>
                </a:solidFill>
              </a:rPr>
              <a:t>move to login.</a:t>
            </a:r>
            <a:r>
              <a:rPr lang="en-US" sz="1400" b="1" dirty="0">
                <a:solidFill>
                  <a:schemeClr val="dk1"/>
                </a:solidFill>
              </a:rPr>
              <a:t> </a:t>
            </a:r>
            <a:endParaRPr lang="en-US" sz="1400" b="1" dirty="0"/>
          </a:p>
          <a:p>
            <a:endParaRPr lang="en-US" dirty="0"/>
          </a:p>
        </p:txBody>
      </p:sp>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3" name="Rectangle 2"/>
          <p:cNvSpPr/>
          <p:nvPr/>
        </p:nvSpPr>
        <p:spPr>
          <a:xfrm>
            <a:off x="478395" y="796423"/>
            <a:ext cx="7957095" cy="4298100"/>
          </a:xfrm>
          <a:prstGeom prst="rect">
            <a:avLst/>
          </a:prstGeom>
        </p:spPr>
        <p:txBody>
          <a:bodyPr wrap="square">
            <a:spAutoFit/>
          </a:bodyPr>
          <a:lstStyle/>
          <a:p>
            <a:pPr lvl="0">
              <a:lnSpc>
                <a:spcPct val="115000"/>
              </a:lnSpc>
              <a:spcBef>
                <a:spcPts val="1500"/>
              </a:spcBef>
              <a:buSzPts val="1100"/>
            </a:pPr>
            <a:endParaRPr lang="en-US" b="1" u="sng" dirty="0">
              <a:solidFill>
                <a:srgbClr val="1F1F1F"/>
              </a:solidFill>
              <a:highlight>
                <a:srgbClr val="FFFFFF"/>
              </a:highlight>
            </a:endParaRPr>
          </a:p>
          <a:p>
            <a:pPr lvl="0">
              <a:lnSpc>
                <a:spcPct val="115000"/>
              </a:lnSpc>
              <a:spcBef>
                <a:spcPts val="1500"/>
              </a:spcBef>
              <a:buClr>
                <a:schemeClr val="dk1"/>
              </a:buClr>
              <a:buSzPts val="1100"/>
            </a:pPr>
            <a:r>
              <a:rPr lang="en-US" b="1" dirty="0">
                <a:solidFill>
                  <a:srgbClr val="1F1F1F"/>
                </a:solidFill>
                <a:highlight>
                  <a:srgbClr val="FFFFFF"/>
                </a:highlight>
              </a:rPr>
              <a:t>Our Mission:</a:t>
            </a:r>
            <a:r>
              <a:rPr lang="en-US" dirty="0">
                <a:solidFill>
                  <a:srgbClr val="1F1F1F"/>
                </a:solidFill>
                <a:highlight>
                  <a:srgbClr val="FFFFFF"/>
                </a:highlight>
              </a:rPr>
              <a:t> We strive to provide a seamless and secure online experience for booking bus tickets. We believe in offering:</a:t>
            </a:r>
          </a:p>
          <a:p>
            <a:pPr marL="419100" lvl="0" indent="-285750">
              <a:lnSpc>
                <a:spcPct val="115000"/>
              </a:lnSpc>
              <a:spcBef>
                <a:spcPts val="1500"/>
              </a:spcBef>
              <a:buClr>
                <a:srgbClr val="1F1F1F"/>
              </a:buClr>
              <a:buSzPts val="1500"/>
              <a:buFont typeface="Wingdings" panose="05000000000000000000" pitchFamily="2" charset="2"/>
              <a:buChar char="Ø"/>
            </a:pPr>
            <a:r>
              <a:rPr lang="en-US" b="1" dirty="0">
                <a:solidFill>
                  <a:srgbClr val="1F1F1F"/>
                </a:solidFill>
                <a:highlight>
                  <a:srgbClr val="FFFFFF"/>
                </a:highlight>
              </a:rPr>
              <a:t>Convenience:</a:t>
            </a:r>
            <a:r>
              <a:rPr lang="en-US" dirty="0">
                <a:solidFill>
                  <a:srgbClr val="1F1F1F"/>
                </a:solidFill>
                <a:highlight>
                  <a:srgbClr val="FFFFFF"/>
                </a:highlight>
              </a:rPr>
              <a:t> Book your bus tickets anytime, anywhere, from the comfort of your home or on the go.</a:t>
            </a:r>
          </a:p>
          <a:p>
            <a:pPr marL="419100" lvl="0" indent="-285750">
              <a:lnSpc>
                <a:spcPct val="115000"/>
              </a:lnSpc>
              <a:buClr>
                <a:srgbClr val="1F1F1F"/>
              </a:buClr>
              <a:buSzPts val="1500"/>
              <a:buFont typeface="Wingdings" panose="05000000000000000000" pitchFamily="2" charset="2"/>
              <a:buChar char="Ø"/>
            </a:pPr>
            <a:r>
              <a:rPr lang="en-US" b="1" dirty="0">
                <a:solidFill>
                  <a:srgbClr val="1F1F1F"/>
                </a:solidFill>
                <a:highlight>
                  <a:srgbClr val="FFFFFF"/>
                </a:highlight>
              </a:rPr>
              <a:t>Transparency:</a:t>
            </a:r>
            <a:r>
              <a:rPr lang="en-US" dirty="0">
                <a:solidFill>
                  <a:srgbClr val="1F1F1F"/>
                </a:solidFill>
                <a:highlight>
                  <a:srgbClr val="FFFFFF"/>
                </a:highlight>
              </a:rPr>
              <a:t> Access real-time information on routes, schedules, fares, and seat availability.</a:t>
            </a:r>
          </a:p>
          <a:p>
            <a:pPr marL="419100" lvl="0" indent="-285750">
              <a:lnSpc>
                <a:spcPct val="115000"/>
              </a:lnSpc>
              <a:buClr>
                <a:srgbClr val="1F1F1F"/>
              </a:buClr>
              <a:buSzPts val="1500"/>
              <a:buFont typeface="Wingdings" panose="05000000000000000000" pitchFamily="2" charset="2"/>
              <a:buChar char="Ø"/>
            </a:pPr>
            <a:r>
              <a:rPr lang="en-US" b="1" dirty="0">
                <a:solidFill>
                  <a:srgbClr val="1F1F1F"/>
                </a:solidFill>
                <a:highlight>
                  <a:srgbClr val="FFFFFF"/>
                </a:highlight>
              </a:rPr>
              <a:t>Choice:</a:t>
            </a:r>
            <a:r>
              <a:rPr lang="en-US" dirty="0">
                <a:solidFill>
                  <a:srgbClr val="1F1F1F"/>
                </a:solidFill>
                <a:highlight>
                  <a:srgbClr val="FFFFFF"/>
                </a:highlight>
              </a:rPr>
              <a:t> Explore a wide range of bus operators and routes, ensuring you find the perfect fit for your travel needs.</a:t>
            </a:r>
          </a:p>
          <a:p>
            <a:pPr marL="419100" lvl="0" indent="-285750">
              <a:lnSpc>
                <a:spcPct val="115000"/>
              </a:lnSpc>
              <a:buClr>
                <a:srgbClr val="1F1F1F"/>
              </a:buClr>
              <a:buSzPts val="1500"/>
              <a:buFont typeface="Wingdings" panose="05000000000000000000" pitchFamily="2" charset="2"/>
              <a:buChar char="Ø"/>
            </a:pPr>
            <a:r>
              <a:rPr lang="en-US" b="1" dirty="0">
                <a:solidFill>
                  <a:srgbClr val="1F1F1F"/>
                </a:solidFill>
                <a:highlight>
                  <a:srgbClr val="FFFFFF"/>
                </a:highlight>
              </a:rPr>
              <a:t>Security:</a:t>
            </a:r>
            <a:r>
              <a:rPr lang="en-US" dirty="0">
                <a:solidFill>
                  <a:srgbClr val="1F1F1F"/>
                </a:solidFill>
                <a:highlight>
                  <a:srgbClr val="FFFFFF"/>
                </a:highlight>
              </a:rPr>
              <a:t> Our secure platform safeguards your personal information and ensures safe online transactions.</a:t>
            </a:r>
          </a:p>
          <a:p>
            <a:pPr lvl="0">
              <a:lnSpc>
                <a:spcPct val="115000"/>
              </a:lnSpc>
              <a:spcBef>
                <a:spcPts val="1500"/>
              </a:spcBef>
              <a:buClr>
                <a:schemeClr val="dk1"/>
              </a:buClr>
              <a:buSzPts val="1100"/>
            </a:pPr>
            <a:r>
              <a:rPr lang="en-US" b="1" dirty="0">
                <a:solidFill>
                  <a:srgbClr val="1F1F1F"/>
                </a:solidFill>
                <a:highlight>
                  <a:srgbClr val="FFFFFF"/>
                </a:highlight>
              </a:rPr>
              <a:t>Our Commitment:</a:t>
            </a:r>
            <a:r>
              <a:rPr lang="en-US" dirty="0">
                <a:solidFill>
                  <a:srgbClr val="1F1F1F"/>
                </a:solidFill>
                <a:highlight>
                  <a:srgbClr val="FFFFFF"/>
                </a:highlight>
              </a:rPr>
              <a:t> We are dedicated to continuous improvement, constantly working to enhance our platform with new features and functionality.</a:t>
            </a:r>
          </a:p>
          <a:p>
            <a:pPr lvl="0" algn="ctr">
              <a:spcBef>
                <a:spcPts val="1500"/>
              </a:spcBef>
            </a:pPr>
            <a:endParaRPr lang="en-US" b="1" dirty="0"/>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
        <p:nvSpPr>
          <p:cNvPr id="3" name="Rectangle 2"/>
          <p:cNvSpPr/>
          <p:nvPr/>
        </p:nvSpPr>
        <p:spPr>
          <a:xfrm>
            <a:off x="311640" y="828034"/>
            <a:ext cx="8520270" cy="4065728"/>
          </a:xfrm>
          <a:prstGeom prst="rect">
            <a:avLst/>
          </a:prstGeom>
        </p:spPr>
        <p:txBody>
          <a:bodyPr wrap="square">
            <a:spAutoFit/>
          </a:bodyPr>
          <a:lstStyle/>
          <a:p>
            <a:pPr lvl="0">
              <a:lnSpc>
                <a:spcPct val="115000"/>
              </a:lnSpc>
              <a:spcBef>
                <a:spcPts val="300"/>
              </a:spcBef>
            </a:pPr>
            <a:endParaRPr lang="en-US" b="1" dirty="0">
              <a:solidFill>
                <a:srgbClr val="1F1F1F"/>
              </a:solidFill>
              <a:highlight>
                <a:srgbClr val="FFFFFF"/>
              </a:highlight>
            </a:endParaRPr>
          </a:p>
          <a:p>
            <a:pPr marL="457200" lvl="0" indent="-323850">
              <a:lnSpc>
                <a:spcPct val="115000"/>
              </a:lnSpc>
              <a:spcBef>
                <a:spcPts val="300"/>
              </a:spcBef>
              <a:buClr>
                <a:srgbClr val="1F1F1F"/>
              </a:buClr>
              <a:buSzPts val="1500"/>
              <a:buFont typeface="Wingdings" panose="05000000000000000000" pitchFamily="2" charset="2"/>
              <a:buChar char="Ø"/>
            </a:pPr>
            <a:r>
              <a:rPr lang="en-US" sz="1200" b="1" dirty="0">
                <a:solidFill>
                  <a:srgbClr val="1F1F1F"/>
                </a:solidFill>
                <a:highlight>
                  <a:srgbClr val="FFFFFF"/>
                </a:highlight>
              </a:rPr>
              <a:t>Simple Search:</a:t>
            </a:r>
            <a:r>
              <a:rPr lang="en-US" sz="1200" dirty="0">
                <a:solidFill>
                  <a:srgbClr val="1F1F1F"/>
                </a:solidFill>
                <a:highlight>
                  <a:srgbClr val="FFFFFF"/>
                </a:highlight>
              </a:rPr>
              <a:t> Find your ideal bus trip with our intuitive search tool. Specify your origin, destination, and travel date, and we'll display all available routes in seconds</a:t>
            </a:r>
            <a:r>
              <a:rPr lang="en-US" sz="1200" dirty="0" smtClean="0">
                <a:solidFill>
                  <a:srgbClr val="1F1F1F"/>
                </a:solidFill>
                <a:highlight>
                  <a:srgbClr val="FFFFFF"/>
                </a:highlight>
              </a:rPr>
              <a:t>.</a:t>
            </a:r>
          </a:p>
          <a:p>
            <a:pPr marL="457200" lvl="0" indent="-323850">
              <a:lnSpc>
                <a:spcPct val="115000"/>
              </a:lnSpc>
              <a:spcBef>
                <a:spcPts val="300"/>
              </a:spcBef>
              <a:buClr>
                <a:srgbClr val="1F1F1F"/>
              </a:buClr>
              <a:buSzPts val="1500"/>
              <a:buFont typeface="Wingdings" panose="05000000000000000000" pitchFamily="2" charset="2"/>
              <a:buChar char="Ø"/>
            </a:pPr>
            <a:endParaRPr lang="en-US" sz="1200" dirty="0">
              <a:solidFill>
                <a:srgbClr val="1F1F1F"/>
              </a:solidFill>
              <a:highlight>
                <a:srgbClr val="FFFFFF"/>
              </a:highlight>
            </a:endParaRPr>
          </a:p>
          <a:p>
            <a:pPr marL="457200" lvl="0" indent="-323850">
              <a:lnSpc>
                <a:spcPct val="115000"/>
              </a:lnSpc>
              <a:buClr>
                <a:srgbClr val="1F1F1F"/>
              </a:buClr>
              <a:buSzPts val="1500"/>
              <a:buFont typeface="Wingdings" panose="05000000000000000000" pitchFamily="2" charset="2"/>
              <a:buChar char="Ø"/>
            </a:pPr>
            <a:r>
              <a:rPr lang="en-US" sz="1200" b="1" dirty="0">
                <a:solidFill>
                  <a:srgbClr val="1F1F1F"/>
                </a:solidFill>
                <a:highlight>
                  <a:srgbClr val="FFFFFF"/>
                </a:highlight>
              </a:rPr>
              <a:t>Real-Time Availability:</a:t>
            </a:r>
            <a:r>
              <a:rPr lang="en-US" sz="1200" dirty="0">
                <a:solidFill>
                  <a:srgbClr val="1F1F1F"/>
                </a:solidFill>
                <a:highlight>
                  <a:srgbClr val="FFFFFF"/>
                </a:highlight>
              </a:rPr>
              <a:t> No more waiting in line or phoning companies! Our system shows real-time seat availability, ensuring you secure your spot before it's gone</a:t>
            </a:r>
            <a:r>
              <a:rPr lang="en-US" sz="1200" dirty="0" smtClean="0">
                <a:solidFill>
                  <a:srgbClr val="1F1F1F"/>
                </a:solidFill>
                <a:highlight>
                  <a:srgbClr val="FFFFFF"/>
                </a:highlight>
              </a:rPr>
              <a:t>.</a:t>
            </a:r>
          </a:p>
          <a:p>
            <a:pPr marL="457200" lvl="0" indent="-323850">
              <a:lnSpc>
                <a:spcPct val="115000"/>
              </a:lnSpc>
              <a:buClr>
                <a:srgbClr val="1F1F1F"/>
              </a:buClr>
              <a:buSzPts val="1500"/>
              <a:buFont typeface="Wingdings" panose="05000000000000000000" pitchFamily="2" charset="2"/>
              <a:buChar char="Ø"/>
            </a:pPr>
            <a:endParaRPr lang="en-US" sz="1200" dirty="0">
              <a:solidFill>
                <a:srgbClr val="1F1F1F"/>
              </a:solidFill>
              <a:highlight>
                <a:srgbClr val="FFFFFF"/>
              </a:highlight>
            </a:endParaRPr>
          </a:p>
          <a:p>
            <a:pPr marL="457200" lvl="0" indent="-323850">
              <a:lnSpc>
                <a:spcPct val="115000"/>
              </a:lnSpc>
              <a:buClr>
                <a:srgbClr val="1F1F1F"/>
              </a:buClr>
              <a:buSzPts val="1500"/>
              <a:buFont typeface="Wingdings" panose="05000000000000000000" pitchFamily="2" charset="2"/>
              <a:buChar char="Ø"/>
            </a:pPr>
            <a:r>
              <a:rPr lang="en-US" sz="1200" b="1" dirty="0">
                <a:solidFill>
                  <a:srgbClr val="1F1F1F"/>
                </a:solidFill>
                <a:highlight>
                  <a:srgbClr val="FFFFFF"/>
                </a:highlight>
              </a:rPr>
              <a:t>Choose Your Comfort:</a:t>
            </a:r>
            <a:r>
              <a:rPr lang="en-US" sz="1200" dirty="0">
                <a:solidFill>
                  <a:srgbClr val="1F1F1F"/>
                </a:solidFill>
                <a:highlight>
                  <a:srgbClr val="FFFFFF"/>
                </a:highlight>
              </a:rPr>
              <a:t> Select your preferred seat from our interactive seat map. Whether you desire a window seat for scenic views or an aisle seat for easy access, the choice is yours</a:t>
            </a:r>
            <a:r>
              <a:rPr lang="en-US" sz="1200" dirty="0" smtClean="0">
                <a:solidFill>
                  <a:srgbClr val="1F1F1F"/>
                </a:solidFill>
                <a:highlight>
                  <a:srgbClr val="FFFFFF"/>
                </a:highlight>
              </a:rPr>
              <a:t>!</a:t>
            </a:r>
          </a:p>
          <a:p>
            <a:pPr marL="457200" lvl="0" indent="-323850">
              <a:lnSpc>
                <a:spcPct val="115000"/>
              </a:lnSpc>
              <a:buClr>
                <a:srgbClr val="1F1F1F"/>
              </a:buClr>
              <a:buSzPts val="1500"/>
              <a:buFont typeface="Wingdings" panose="05000000000000000000" pitchFamily="2" charset="2"/>
              <a:buChar char="Ø"/>
            </a:pPr>
            <a:endParaRPr lang="en-US" sz="1200" dirty="0">
              <a:solidFill>
                <a:srgbClr val="1F1F1F"/>
              </a:solidFill>
              <a:highlight>
                <a:srgbClr val="FFFFFF"/>
              </a:highlight>
            </a:endParaRPr>
          </a:p>
          <a:p>
            <a:pPr marL="457200" lvl="0" indent="-323850">
              <a:lnSpc>
                <a:spcPct val="115000"/>
              </a:lnSpc>
              <a:buClr>
                <a:srgbClr val="1F1F1F"/>
              </a:buClr>
              <a:buSzPts val="1500"/>
              <a:buFont typeface="Wingdings" panose="05000000000000000000" pitchFamily="2" charset="2"/>
              <a:buChar char="Ø"/>
            </a:pPr>
            <a:r>
              <a:rPr lang="en-US" sz="1200" b="1" dirty="0">
                <a:solidFill>
                  <a:srgbClr val="1F1F1F"/>
                </a:solidFill>
                <a:highlight>
                  <a:srgbClr val="FFFFFF"/>
                </a:highlight>
              </a:rPr>
              <a:t>Flexible Payment Options:</a:t>
            </a:r>
            <a:r>
              <a:rPr lang="en-US" sz="1200" dirty="0">
                <a:solidFill>
                  <a:srgbClr val="1F1F1F"/>
                </a:solidFill>
                <a:highlight>
                  <a:srgbClr val="FFFFFF"/>
                </a:highlight>
              </a:rPr>
              <a:t> We offer a variety of secure payment gateways to accommodate your needs. Pay with your debit card, credit card, or preferred online payment method</a:t>
            </a:r>
            <a:r>
              <a:rPr lang="en-US" sz="1200" dirty="0" smtClean="0">
                <a:solidFill>
                  <a:srgbClr val="1F1F1F"/>
                </a:solidFill>
                <a:highlight>
                  <a:srgbClr val="FFFFFF"/>
                </a:highlight>
              </a:rPr>
              <a:t>.</a:t>
            </a:r>
          </a:p>
          <a:p>
            <a:pPr marL="457200" lvl="0" indent="-323850">
              <a:lnSpc>
                <a:spcPct val="115000"/>
              </a:lnSpc>
              <a:buClr>
                <a:srgbClr val="1F1F1F"/>
              </a:buClr>
              <a:buSzPts val="1500"/>
              <a:buFont typeface="Wingdings" panose="05000000000000000000" pitchFamily="2" charset="2"/>
              <a:buChar char="Ø"/>
            </a:pPr>
            <a:endParaRPr lang="en-US" sz="1200" dirty="0">
              <a:solidFill>
                <a:srgbClr val="1F1F1F"/>
              </a:solidFill>
              <a:highlight>
                <a:srgbClr val="FFFFFF"/>
              </a:highlight>
            </a:endParaRPr>
          </a:p>
          <a:p>
            <a:pPr marL="457200" lvl="0" indent="-323850">
              <a:lnSpc>
                <a:spcPct val="115000"/>
              </a:lnSpc>
              <a:buClr>
                <a:srgbClr val="1F1F1F"/>
              </a:buClr>
              <a:buSzPts val="1500"/>
              <a:buFont typeface="Wingdings" panose="05000000000000000000" pitchFamily="2" charset="2"/>
              <a:buChar char="Ø"/>
            </a:pPr>
            <a:r>
              <a:rPr lang="en-US" sz="1200" b="1" dirty="0">
                <a:solidFill>
                  <a:srgbClr val="1F1F1F"/>
                </a:solidFill>
                <a:highlight>
                  <a:srgbClr val="FFFFFF"/>
                </a:highlight>
              </a:rPr>
              <a:t>Manage Your Bookings:</a:t>
            </a:r>
            <a:r>
              <a:rPr lang="en-US" sz="1200" dirty="0">
                <a:solidFill>
                  <a:srgbClr val="1F1F1F"/>
                </a:solidFill>
                <a:highlight>
                  <a:srgbClr val="FFFFFF"/>
                </a:highlight>
              </a:rPr>
              <a:t> Access and manage your reservations conveniently through your online account. View trip details, modify travel dates (subject to availability), or easily cancel your booking if needed</a:t>
            </a:r>
            <a:r>
              <a:rPr lang="en-US" sz="1200" dirty="0" smtClean="0">
                <a:solidFill>
                  <a:srgbClr val="1F1F1F"/>
                </a:solidFill>
                <a:highlight>
                  <a:srgbClr val="FFFFFF"/>
                </a:highlight>
              </a:rPr>
              <a:t>.</a:t>
            </a:r>
          </a:p>
          <a:p>
            <a:pPr marL="457200" lvl="0" indent="-323850">
              <a:lnSpc>
                <a:spcPct val="115000"/>
              </a:lnSpc>
              <a:buClr>
                <a:srgbClr val="1F1F1F"/>
              </a:buClr>
              <a:buSzPts val="1500"/>
              <a:buFont typeface="Wingdings" panose="05000000000000000000" pitchFamily="2" charset="2"/>
              <a:buChar char="Ø"/>
            </a:pPr>
            <a:endParaRPr lang="en-US" sz="1200" dirty="0">
              <a:solidFill>
                <a:srgbClr val="1F1F1F"/>
              </a:solidFill>
              <a:highlight>
                <a:srgbClr val="FFFFFF"/>
              </a:highlight>
            </a:endParaRPr>
          </a:p>
          <a:p>
            <a:pPr marL="457200" lvl="0">
              <a:lnSpc>
                <a:spcPct val="115000"/>
              </a:lnSpc>
              <a:spcBef>
                <a:spcPts val="300"/>
              </a:spcBef>
            </a:pPr>
            <a:r>
              <a:rPr lang="en-US" sz="1200" dirty="0">
                <a:solidFill>
                  <a:srgbClr val="1F1F1F"/>
                </a:solidFill>
                <a:highlight>
                  <a:srgbClr val="FFFFFF"/>
                </a:highlight>
              </a:rPr>
              <a:t>	</a:t>
            </a:r>
            <a:r>
              <a:rPr lang="en-US" sz="1200" b="1" dirty="0">
                <a:solidFill>
                  <a:srgbClr val="1F1F1F"/>
                </a:solidFill>
                <a:highlight>
                  <a:srgbClr val="FFFFFF"/>
                </a:highlight>
              </a:rPr>
              <a:t>Book your next bus journey with confidence and peace of mind.  Our reservation system is designed to make your travel experience smooth, efficient, and enjoyable.</a:t>
            </a:r>
            <a:endParaRPr lang="en-US" sz="1200" dirty="0">
              <a:solidFill>
                <a:srgbClr val="1F1F1F"/>
              </a:solidFill>
              <a:highlight>
                <a:srgbClr val="FFFFFF"/>
              </a:highlight>
            </a:endParaRP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sp>
        <p:nvSpPr>
          <p:cNvPr id="3" name="Rectangle 2"/>
          <p:cNvSpPr/>
          <p:nvPr/>
        </p:nvSpPr>
        <p:spPr>
          <a:xfrm>
            <a:off x="453947" y="1175892"/>
            <a:ext cx="8126654" cy="3528658"/>
          </a:xfrm>
          <a:prstGeom prst="rect">
            <a:avLst/>
          </a:prstGeom>
        </p:spPr>
        <p:txBody>
          <a:bodyPr wrap="square">
            <a:spAutoFit/>
          </a:bodyPr>
          <a:lstStyle/>
          <a:p>
            <a:pPr marL="457200" lvl="0" indent="-323850">
              <a:lnSpc>
                <a:spcPct val="115000"/>
              </a:lnSpc>
              <a:spcBef>
                <a:spcPts val="300"/>
              </a:spcBef>
              <a:buClr>
                <a:srgbClr val="1F1F1F"/>
              </a:buClr>
              <a:buSzPts val="1500"/>
              <a:buFont typeface="Wingdings" panose="05000000000000000000" pitchFamily="2" charset="2"/>
              <a:buChar char="Ø"/>
            </a:pPr>
            <a:r>
              <a:rPr lang="en-US" sz="1200" b="1" dirty="0">
                <a:solidFill>
                  <a:srgbClr val="1F1F1F"/>
                </a:solidFill>
                <a:highlight>
                  <a:srgbClr val="FFFFFF"/>
                </a:highlight>
              </a:rPr>
              <a:t>Reservations:</a:t>
            </a:r>
            <a:r>
              <a:rPr lang="en-US" sz="1200" dirty="0">
                <a:solidFill>
                  <a:srgbClr val="1F1F1F"/>
                </a:solidFill>
                <a:highlight>
                  <a:srgbClr val="FFFFFF"/>
                </a:highlight>
              </a:rPr>
              <a:t> This department forms the backbone of the system. They handle all customer interactions related to reservations, including searches, bookings, modifications, and cancellations. They ensure accurate seat allocation and address any questions or concerns travelers may have</a:t>
            </a:r>
            <a:r>
              <a:rPr lang="en-US" sz="1200" dirty="0" smtClean="0">
                <a:solidFill>
                  <a:srgbClr val="1F1F1F"/>
                </a:solidFill>
                <a:highlight>
                  <a:srgbClr val="FFFFFF"/>
                </a:highlight>
              </a:rPr>
              <a:t>.</a:t>
            </a:r>
          </a:p>
          <a:p>
            <a:pPr marL="457200" lvl="0" indent="-323850">
              <a:lnSpc>
                <a:spcPct val="115000"/>
              </a:lnSpc>
              <a:spcBef>
                <a:spcPts val="300"/>
              </a:spcBef>
              <a:buClr>
                <a:srgbClr val="1F1F1F"/>
              </a:buClr>
              <a:buSzPts val="1500"/>
              <a:buFont typeface="Wingdings" panose="05000000000000000000" pitchFamily="2" charset="2"/>
              <a:buChar char="Ø"/>
            </a:pPr>
            <a:endParaRPr lang="en-US" sz="1200" dirty="0">
              <a:solidFill>
                <a:srgbClr val="1F1F1F"/>
              </a:solidFill>
              <a:highlight>
                <a:srgbClr val="FFFFFF"/>
              </a:highlight>
            </a:endParaRPr>
          </a:p>
          <a:p>
            <a:pPr marL="457200" lvl="0" indent="-323850">
              <a:lnSpc>
                <a:spcPct val="115000"/>
              </a:lnSpc>
              <a:buClr>
                <a:srgbClr val="1F1F1F"/>
              </a:buClr>
              <a:buSzPts val="1500"/>
              <a:buFont typeface="Wingdings" panose="05000000000000000000" pitchFamily="2" charset="2"/>
              <a:buChar char="Ø"/>
            </a:pPr>
            <a:r>
              <a:rPr lang="en-US" sz="1200" b="1" dirty="0">
                <a:solidFill>
                  <a:srgbClr val="1F1F1F"/>
                </a:solidFill>
                <a:highlight>
                  <a:srgbClr val="FFFFFF"/>
                </a:highlight>
              </a:rPr>
              <a:t>Inventory Management:</a:t>
            </a:r>
            <a:r>
              <a:rPr lang="en-US" sz="1200" dirty="0">
                <a:solidFill>
                  <a:srgbClr val="1F1F1F"/>
                </a:solidFill>
                <a:highlight>
                  <a:srgbClr val="FFFFFF"/>
                </a:highlight>
              </a:rPr>
              <a:t> This department meticulously maintains bus schedules, seat availability, and fare structures within the system. They work closely with operations to ensure real-time updates and prevent overbooking</a:t>
            </a:r>
            <a:r>
              <a:rPr lang="en-US" sz="1200" dirty="0" smtClean="0">
                <a:solidFill>
                  <a:srgbClr val="1F1F1F"/>
                </a:solidFill>
                <a:highlight>
                  <a:srgbClr val="FFFFFF"/>
                </a:highlight>
              </a:rPr>
              <a:t>.</a:t>
            </a:r>
          </a:p>
          <a:p>
            <a:pPr marL="457200" lvl="0" indent="-323850">
              <a:lnSpc>
                <a:spcPct val="115000"/>
              </a:lnSpc>
              <a:buClr>
                <a:srgbClr val="1F1F1F"/>
              </a:buClr>
              <a:buSzPts val="1500"/>
              <a:buFont typeface="Wingdings" panose="05000000000000000000" pitchFamily="2" charset="2"/>
              <a:buChar char="Ø"/>
            </a:pPr>
            <a:endParaRPr lang="en-US" sz="1200" dirty="0">
              <a:solidFill>
                <a:srgbClr val="1F1F1F"/>
              </a:solidFill>
              <a:highlight>
                <a:srgbClr val="FFFFFF"/>
              </a:highlight>
            </a:endParaRPr>
          </a:p>
          <a:p>
            <a:pPr marL="457200" lvl="0" indent="-323850">
              <a:lnSpc>
                <a:spcPct val="115000"/>
              </a:lnSpc>
              <a:buClr>
                <a:srgbClr val="1F1F1F"/>
              </a:buClr>
              <a:buSzPts val="1500"/>
              <a:buFont typeface="Wingdings" panose="05000000000000000000" pitchFamily="2" charset="2"/>
              <a:buChar char="Ø"/>
            </a:pPr>
            <a:r>
              <a:rPr lang="en-US" sz="1200" b="1" dirty="0">
                <a:solidFill>
                  <a:srgbClr val="1F1F1F"/>
                </a:solidFill>
                <a:highlight>
                  <a:srgbClr val="FFFFFF"/>
                </a:highlight>
              </a:rPr>
              <a:t>Customer Support:</a:t>
            </a:r>
            <a:r>
              <a:rPr lang="en-US" sz="1200" dirty="0">
                <a:solidFill>
                  <a:srgbClr val="1F1F1F"/>
                </a:solidFill>
                <a:highlight>
                  <a:srgbClr val="FFFFFF"/>
                </a:highlight>
              </a:rPr>
              <a:t> This dedicated team provides prompt and helpful assistance to customers throughout the booking process. They address inquiries, resolve issues, and ensure a positive user experience</a:t>
            </a:r>
            <a:r>
              <a:rPr lang="en-US" sz="1200" dirty="0" smtClean="0">
                <a:solidFill>
                  <a:srgbClr val="1F1F1F"/>
                </a:solidFill>
                <a:highlight>
                  <a:srgbClr val="FFFFFF"/>
                </a:highlight>
              </a:rPr>
              <a:t>.</a:t>
            </a:r>
          </a:p>
          <a:p>
            <a:pPr marL="457200" lvl="0" indent="-323850">
              <a:lnSpc>
                <a:spcPct val="115000"/>
              </a:lnSpc>
              <a:buClr>
                <a:srgbClr val="1F1F1F"/>
              </a:buClr>
              <a:buSzPts val="1500"/>
              <a:buFont typeface="Wingdings" panose="05000000000000000000" pitchFamily="2" charset="2"/>
              <a:buChar char="Ø"/>
            </a:pPr>
            <a:endParaRPr lang="en-US" sz="1200" dirty="0">
              <a:solidFill>
                <a:srgbClr val="1F1F1F"/>
              </a:solidFill>
              <a:highlight>
                <a:srgbClr val="FFFFFF"/>
              </a:highlight>
            </a:endParaRPr>
          </a:p>
          <a:p>
            <a:pPr marL="457200" lvl="0" indent="-323850">
              <a:lnSpc>
                <a:spcPct val="115000"/>
              </a:lnSpc>
              <a:buClr>
                <a:srgbClr val="1F1F1F"/>
              </a:buClr>
              <a:buSzPts val="1500"/>
              <a:buFont typeface="Wingdings" panose="05000000000000000000" pitchFamily="2" charset="2"/>
              <a:buChar char="Ø"/>
            </a:pPr>
            <a:r>
              <a:rPr lang="en-US" sz="1200" b="1" dirty="0">
                <a:solidFill>
                  <a:srgbClr val="1F1F1F"/>
                </a:solidFill>
                <a:highlight>
                  <a:srgbClr val="FFFFFF"/>
                </a:highlight>
              </a:rPr>
              <a:t>Operations:</a:t>
            </a:r>
            <a:r>
              <a:rPr lang="en-US" sz="1200" dirty="0">
                <a:solidFill>
                  <a:srgbClr val="1F1F1F"/>
                </a:solidFill>
                <a:highlight>
                  <a:srgbClr val="FFFFFF"/>
                </a:highlight>
              </a:rPr>
              <a:t> This department oversees the smooth running of bus operations. They coordinate with drivers, maintain bus schedules, and ensure buses are well-maintained for a safe and comfortable journey</a:t>
            </a:r>
            <a:r>
              <a:rPr lang="en-US" sz="1200" dirty="0" smtClean="0">
                <a:solidFill>
                  <a:srgbClr val="1F1F1F"/>
                </a:solidFill>
                <a:highlight>
                  <a:srgbClr val="FFFFFF"/>
                </a:highlight>
              </a:rPr>
              <a:t>.</a:t>
            </a:r>
          </a:p>
          <a:p>
            <a:pPr marL="457200" lvl="0" indent="-323850">
              <a:lnSpc>
                <a:spcPct val="115000"/>
              </a:lnSpc>
              <a:buClr>
                <a:srgbClr val="1F1F1F"/>
              </a:buClr>
              <a:buSzPts val="1500"/>
              <a:buFont typeface="Wingdings" panose="05000000000000000000" pitchFamily="2" charset="2"/>
              <a:buChar char="Ø"/>
            </a:pPr>
            <a:endParaRPr lang="en-US" sz="1200" dirty="0">
              <a:solidFill>
                <a:srgbClr val="1F1F1F"/>
              </a:solidFill>
              <a:highlight>
                <a:srgbClr val="FFFFFF"/>
              </a:highlight>
            </a:endParaRPr>
          </a:p>
          <a:p>
            <a:pPr marL="457200" lvl="0" indent="-323850">
              <a:lnSpc>
                <a:spcPct val="115000"/>
              </a:lnSpc>
              <a:buClr>
                <a:srgbClr val="1F1F1F"/>
              </a:buClr>
              <a:buSzPts val="1500"/>
              <a:buFont typeface="Wingdings" panose="05000000000000000000" pitchFamily="2" charset="2"/>
              <a:buChar char="Ø"/>
            </a:pPr>
            <a:r>
              <a:rPr lang="en-US" sz="1200" b="1" dirty="0">
                <a:solidFill>
                  <a:srgbClr val="1F1F1F"/>
                </a:solidFill>
                <a:highlight>
                  <a:srgbClr val="FFFFFF"/>
                </a:highlight>
              </a:rPr>
              <a:t>Finance:</a:t>
            </a:r>
            <a:r>
              <a:rPr lang="en-US" sz="1200" dirty="0">
                <a:solidFill>
                  <a:srgbClr val="1F1F1F"/>
                </a:solidFill>
                <a:highlight>
                  <a:srgbClr val="FFFFFF"/>
                </a:highlight>
              </a:rPr>
              <a:t> This department manages all financial transactions related to bus ticket sales. They ensure secure online payments, process refunds, and contribute to financial reporting and analysis.</a:t>
            </a:r>
            <a:endParaRPr lang="en-US" sz="1200" dirty="0"/>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3" name="Rectangle 2"/>
          <p:cNvSpPr/>
          <p:nvPr/>
        </p:nvSpPr>
        <p:spPr>
          <a:xfrm>
            <a:off x="422668" y="1099794"/>
            <a:ext cx="8206604" cy="3913379"/>
          </a:xfrm>
          <a:prstGeom prst="rect">
            <a:avLst/>
          </a:prstGeom>
        </p:spPr>
        <p:txBody>
          <a:bodyPr wrap="square">
            <a:spAutoFit/>
          </a:bodyPr>
          <a:lstStyle/>
          <a:p>
            <a:pPr marL="457200" lvl="0" indent="-323850">
              <a:lnSpc>
                <a:spcPct val="115000"/>
              </a:lnSpc>
              <a:spcBef>
                <a:spcPts val="300"/>
              </a:spcBef>
              <a:buClr>
                <a:srgbClr val="1F1F1F"/>
              </a:buClr>
              <a:buSzPts val="1500"/>
              <a:buFont typeface="Wingdings" panose="05000000000000000000" pitchFamily="2" charset="2"/>
              <a:buChar char="Ø"/>
            </a:pPr>
            <a:r>
              <a:rPr lang="en-US" sz="1200" b="1" dirty="0">
                <a:solidFill>
                  <a:srgbClr val="1F1F1F"/>
                </a:solidFill>
                <a:highlight>
                  <a:srgbClr val="FFFFFF"/>
                </a:highlight>
              </a:rPr>
              <a:t>Seamless Booking:</a:t>
            </a:r>
            <a:r>
              <a:rPr lang="en-US" sz="1200" dirty="0">
                <a:solidFill>
                  <a:srgbClr val="1F1F1F"/>
                </a:solidFill>
                <a:highlight>
                  <a:srgbClr val="FFFFFF"/>
                </a:highlight>
              </a:rPr>
              <a:t> Find the ideal bus journey in seconds with our intuitive search engine</a:t>
            </a:r>
            <a:r>
              <a:rPr lang="en-US" sz="1200" dirty="0" smtClean="0">
                <a:solidFill>
                  <a:srgbClr val="1F1F1F"/>
                </a:solidFill>
                <a:highlight>
                  <a:srgbClr val="FFFFFF"/>
                </a:highlight>
              </a:rPr>
              <a:t>.</a:t>
            </a:r>
          </a:p>
          <a:p>
            <a:pPr marL="457200" lvl="0" indent="-323850">
              <a:lnSpc>
                <a:spcPct val="115000"/>
              </a:lnSpc>
              <a:spcBef>
                <a:spcPts val="300"/>
              </a:spcBef>
              <a:buClr>
                <a:srgbClr val="1F1F1F"/>
              </a:buClr>
              <a:buSzPts val="1500"/>
              <a:buFont typeface="Wingdings" panose="05000000000000000000" pitchFamily="2" charset="2"/>
              <a:buChar char="Ø"/>
            </a:pPr>
            <a:endParaRPr lang="en-US" sz="1200" dirty="0">
              <a:solidFill>
                <a:srgbClr val="1F1F1F"/>
              </a:solidFill>
              <a:highlight>
                <a:srgbClr val="FFFFFF"/>
              </a:highlight>
            </a:endParaRPr>
          </a:p>
          <a:p>
            <a:pPr marL="457200" lvl="0" indent="-323850">
              <a:lnSpc>
                <a:spcPct val="115000"/>
              </a:lnSpc>
              <a:buClr>
                <a:srgbClr val="1F1F1F"/>
              </a:buClr>
              <a:buSzPts val="1500"/>
              <a:buFont typeface="Wingdings" panose="05000000000000000000" pitchFamily="2" charset="2"/>
              <a:buChar char="Ø"/>
            </a:pPr>
            <a:r>
              <a:rPr lang="en-US" sz="1200" b="1" dirty="0">
                <a:solidFill>
                  <a:srgbClr val="1F1F1F"/>
                </a:solidFill>
                <a:highlight>
                  <a:srgbClr val="FFFFFF"/>
                </a:highlight>
              </a:rPr>
              <a:t>Real-Time Availability:</a:t>
            </a:r>
            <a:r>
              <a:rPr lang="en-US" sz="1200" dirty="0">
                <a:solidFill>
                  <a:srgbClr val="1F1F1F"/>
                </a:solidFill>
                <a:highlight>
                  <a:srgbClr val="FFFFFF"/>
                </a:highlight>
              </a:rPr>
              <a:t> Say goodbye to guesswork! See up-to-the-minute seat availability and snag your spot before it's gone</a:t>
            </a:r>
            <a:r>
              <a:rPr lang="en-US" sz="1200" dirty="0" smtClean="0">
                <a:solidFill>
                  <a:srgbClr val="1F1F1F"/>
                </a:solidFill>
                <a:highlight>
                  <a:srgbClr val="FFFFFF"/>
                </a:highlight>
              </a:rPr>
              <a:t>.</a:t>
            </a:r>
          </a:p>
          <a:p>
            <a:pPr marL="457200" lvl="0" indent="-323850">
              <a:lnSpc>
                <a:spcPct val="115000"/>
              </a:lnSpc>
              <a:buClr>
                <a:srgbClr val="1F1F1F"/>
              </a:buClr>
              <a:buSzPts val="1500"/>
              <a:buFont typeface="Wingdings" panose="05000000000000000000" pitchFamily="2" charset="2"/>
              <a:buChar char="Ø"/>
            </a:pPr>
            <a:endParaRPr lang="en-US" sz="1200" dirty="0">
              <a:solidFill>
                <a:srgbClr val="1F1F1F"/>
              </a:solidFill>
              <a:highlight>
                <a:srgbClr val="FFFFFF"/>
              </a:highlight>
            </a:endParaRPr>
          </a:p>
          <a:p>
            <a:pPr marL="457200" lvl="0" indent="-323850">
              <a:lnSpc>
                <a:spcPct val="115000"/>
              </a:lnSpc>
              <a:buClr>
                <a:srgbClr val="1F1F1F"/>
              </a:buClr>
              <a:buSzPts val="1500"/>
              <a:buFont typeface="Wingdings" panose="05000000000000000000" pitchFamily="2" charset="2"/>
              <a:buChar char="Ø"/>
            </a:pPr>
            <a:r>
              <a:rPr lang="en-US" sz="1200" b="1" dirty="0">
                <a:solidFill>
                  <a:srgbClr val="1F1F1F"/>
                </a:solidFill>
                <a:highlight>
                  <a:srgbClr val="FFFFFF"/>
                </a:highlight>
              </a:rPr>
              <a:t>Pick Your Perfect Seat:</a:t>
            </a:r>
            <a:r>
              <a:rPr lang="en-US" sz="1200" dirty="0">
                <a:solidFill>
                  <a:srgbClr val="1F1F1F"/>
                </a:solidFill>
                <a:highlight>
                  <a:srgbClr val="FFFFFF"/>
                </a:highlight>
              </a:rPr>
              <a:t> Whether you crave window views or prefer to stretch out, choose your ideal seat for a comfortable ride</a:t>
            </a:r>
            <a:r>
              <a:rPr lang="en-US" sz="1200" dirty="0" smtClean="0">
                <a:solidFill>
                  <a:srgbClr val="1F1F1F"/>
                </a:solidFill>
                <a:highlight>
                  <a:srgbClr val="FFFFFF"/>
                </a:highlight>
              </a:rPr>
              <a:t>.</a:t>
            </a:r>
          </a:p>
          <a:p>
            <a:pPr marL="457200" lvl="0" indent="-323850">
              <a:lnSpc>
                <a:spcPct val="115000"/>
              </a:lnSpc>
              <a:buClr>
                <a:srgbClr val="1F1F1F"/>
              </a:buClr>
              <a:buSzPts val="1500"/>
              <a:buFont typeface="Wingdings" panose="05000000000000000000" pitchFamily="2" charset="2"/>
              <a:buChar char="Ø"/>
            </a:pPr>
            <a:endParaRPr lang="en-US" sz="1200" dirty="0">
              <a:solidFill>
                <a:srgbClr val="1F1F1F"/>
              </a:solidFill>
              <a:highlight>
                <a:srgbClr val="FFFFFF"/>
              </a:highlight>
            </a:endParaRPr>
          </a:p>
          <a:p>
            <a:pPr marL="457200" lvl="0" indent="-323850">
              <a:lnSpc>
                <a:spcPct val="115000"/>
              </a:lnSpc>
              <a:buClr>
                <a:srgbClr val="1F1F1F"/>
              </a:buClr>
              <a:buSzPts val="1500"/>
              <a:buFont typeface="Wingdings" panose="05000000000000000000" pitchFamily="2" charset="2"/>
              <a:buChar char="Ø"/>
            </a:pPr>
            <a:r>
              <a:rPr lang="en-US" sz="1200" b="1" dirty="0">
                <a:solidFill>
                  <a:srgbClr val="1F1F1F"/>
                </a:solidFill>
                <a:highlight>
                  <a:srgbClr val="FFFFFF"/>
                </a:highlight>
              </a:rPr>
              <a:t>Multiple Payment Options:</a:t>
            </a:r>
            <a:r>
              <a:rPr lang="en-US" sz="1200" dirty="0">
                <a:solidFill>
                  <a:srgbClr val="1F1F1F"/>
                </a:solidFill>
                <a:highlight>
                  <a:srgbClr val="FFFFFF"/>
                </a:highlight>
              </a:rPr>
              <a:t> Pay your way with our secure platform that accepts various payment methods for ultimate convenience</a:t>
            </a:r>
            <a:r>
              <a:rPr lang="en-US" sz="1200" dirty="0" smtClean="0">
                <a:solidFill>
                  <a:srgbClr val="1F1F1F"/>
                </a:solidFill>
                <a:highlight>
                  <a:srgbClr val="FFFFFF"/>
                </a:highlight>
              </a:rPr>
              <a:t>.</a:t>
            </a:r>
          </a:p>
          <a:p>
            <a:pPr marL="457200" lvl="0" indent="-323850">
              <a:lnSpc>
                <a:spcPct val="115000"/>
              </a:lnSpc>
              <a:buClr>
                <a:srgbClr val="1F1F1F"/>
              </a:buClr>
              <a:buSzPts val="1500"/>
              <a:buFont typeface="Wingdings" panose="05000000000000000000" pitchFamily="2" charset="2"/>
              <a:buChar char="Ø"/>
            </a:pPr>
            <a:endParaRPr lang="en-US" sz="1200" dirty="0">
              <a:solidFill>
                <a:srgbClr val="1F1F1F"/>
              </a:solidFill>
              <a:highlight>
                <a:srgbClr val="FFFFFF"/>
              </a:highlight>
            </a:endParaRPr>
          </a:p>
          <a:p>
            <a:pPr marL="457200" lvl="0" indent="-323850">
              <a:lnSpc>
                <a:spcPct val="115000"/>
              </a:lnSpc>
              <a:buClr>
                <a:srgbClr val="1F1F1F"/>
              </a:buClr>
              <a:buSzPts val="1500"/>
              <a:buFont typeface="Wingdings" panose="05000000000000000000" pitchFamily="2" charset="2"/>
              <a:buChar char="Ø"/>
            </a:pPr>
            <a:r>
              <a:rPr lang="en-US" sz="1200" b="1" dirty="0">
                <a:solidFill>
                  <a:srgbClr val="1F1F1F"/>
                </a:solidFill>
                <a:highlight>
                  <a:srgbClr val="FFFFFF"/>
                </a:highlight>
              </a:rPr>
              <a:t>Manage Your Trip on the Go:</a:t>
            </a:r>
            <a:r>
              <a:rPr lang="en-US" sz="1200" dirty="0">
                <a:solidFill>
                  <a:srgbClr val="1F1F1F"/>
                </a:solidFill>
                <a:highlight>
                  <a:srgbClr val="FFFFFF"/>
                </a:highlight>
              </a:rPr>
              <a:t> Access and modify your bookings, or receive trip updates directly from your mobile device.</a:t>
            </a:r>
          </a:p>
          <a:p>
            <a:pPr lvl="0">
              <a:lnSpc>
                <a:spcPct val="115000"/>
              </a:lnSpc>
              <a:spcBef>
                <a:spcPts val="1500"/>
              </a:spcBef>
            </a:pPr>
            <a:r>
              <a:rPr lang="en-US" sz="1200" b="1" dirty="0">
                <a:solidFill>
                  <a:srgbClr val="1F1F1F"/>
                </a:solidFill>
                <a:highlight>
                  <a:srgbClr val="FFFFFF"/>
                </a:highlight>
              </a:rPr>
              <a:t>Our Bus Reservation System - It's more than just booking a ticket, it's the key to unlocking a smooth and hassle-free bus travel experience.</a:t>
            </a:r>
          </a:p>
          <a:p>
            <a:pPr lvl="0">
              <a:lnSpc>
                <a:spcPct val="115000"/>
              </a:lnSpc>
              <a:spcBef>
                <a:spcPts val="1500"/>
              </a:spcBef>
              <a:spcAft>
                <a:spcPts val="1500"/>
              </a:spcAft>
            </a:pPr>
            <a:r>
              <a:rPr lang="en-US" sz="1200" b="1" dirty="0">
                <a:solidFill>
                  <a:srgbClr val="1F1F1F"/>
                </a:solidFill>
                <a:highlight>
                  <a:srgbClr val="FFFFFF"/>
                </a:highlight>
              </a:rPr>
              <a:t>Ready to hit the road? Visit us today and see the difference!</a:t>
            </a:r>
            <a:endParaRPr lang="en-IN" sz="1200" dirty="0"/>
          </a:p>
        </p:txBody>
      </p:sp>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215053" y="1403460"/>
            <a:ext cx="8396052" cy="3277820"/>
          </a:xfrm>
          <a:prstGeom prst="rect">
            <a:avLst/>
          </a:prstGeom>
        </p:spPr>
        <p:txBody>
          <a:bodyPr wrap="square">
            <a:spAutoFit/>
          </a:bodyPr>
          <a:lstStyle/>
          <a:p>
            <a:pPr marL="457200" lvl="0" indent="-323850">
              <a:lnSpc>
                <a:spcPct val="115000"/>
              </a:lnSpc>
              <a:spcBef>
                <a:spcPts val="300"/>
              </a:spcBef>
              <a:buClr>
                <a:srgbClr val="1F1F1F"/>
              </a:buClr>
              <a:buSzPts val="1500"/>
              <a:buFont typeface="Wingdings" panose="05000000000000000000" pitchFamily="2" charset="2"/>
              <a:buChar char="Ø"/>
            </a:pPr>
            <a:r>
              <a:rPr lang="en-US" sz="1200" b="1" dirty="0">
                <a:solidFill>
                  <a:srgbClr val="1F1F1F"/>
                </a:solidFill>
                <a:highlight>
                  <a:srgbClr val="FFFFFF"/>
                </a:highlight>
              </a:rPr>
              <a:t>Real-time tracking and updates:</a:t>
            </a:r>
            <a:r>
              <a:rPr lang="en-US" sz="1200" dirty="0">
                <a:solidFill>
                  <a:srgbClr val="1F1F1F"/>
                </a:solidFill>
                <a:highlight>
                  <a:srgbClr val="FFFFFF"/>
                </a:highlight>
              </a:rPr>
              <a:t> Passengers can track their bus location in real-time, receive alerts on delays or changes, and even pre-order onboard refreshments</a:t>
            </a:r>
            <a:r>
              <a:rPr lang="en-US" sz="1200" dirty="0" smtClean="0">
                <a:solidFill>
                  <a:srgbClr val="1F1F1F"/>
                </a:solidFill>
                <a:highlight>
                  <a:srgbClr val="FFFFFF"/>
                </a:highlight>
              </a:rPr>
              <a:t>.</a:t>
            </a:r>
            <a:endParaRPr lang="en-US" sz="1200" dirty="0">
              <a:solidFill>
                <a:srgbClr val="1F1F1F"/>
              </a:solidFill>
              <a:highlight>
                <a:srgbClr val="FFFFFF"/>
              </a:highlight>
            </a:endParaRPr>
          </a:p>
          <a:p>
            <a:pPr marL="457200" lvl="0" indent="-323850">
              <a:lnSpc>
                <a:spcPct val="115000"/>
              </a:lnSpc>
              <a:buClr>
                <a:srgbClr val="1F1F1F"/>
              </a:buClr>
              <a:buSzPts val="1500"/>
              <a:buFont typeface="Wingdings" panose="05000000000000000000" pitchFamily="2" charset="2"/>
              <a:buChar char="Ø"/>
            </a:pPr>
            <a:r>
              <a:rPr lang="en-US" sz="1200" b="1" dirty="0">
                <a:solidFill>
                  <a:srgbClr val="1F1F1F"/>
                </a:solidFill>
                <a:highlight>
                  <a:srgbClr val="FFFFFF"/>
                </a:highlight>
              </a:rPr>
              <a:t>Seamless multi-modal integration:</a:t>
            </a:r>
            <a:r>
              <a:rPr lang="en-US" sz="1200" dirty="0">
                <a:solidFill>
                  <a:srgbClr val="1F1F1F"/>
                </a:solidFill>
                <a:highlight>
                  <a:srgbClr val="FFFFFF"/>
                </a:highlight>
              </a:rPr>
              <a:t> Integrate ticketing with other transportation options (trains, subways) for effortless journey planning across different networks</a:t>
            </a:r>
            <a:r>
              <a:rPr lang="en-US" sz="1200" dirty="0" smtClean="0">
                <a:solidFill>
                  <a:srgbClr val="1F1F1F"/>
                </a:solidFill>
                <a:highlight>
                  <a:srgbClr val="FFFFFF"/>
                </a:highlight>
              </a:rPr>
              <a:t>.</a:t>
            </a:r>
            <a:endParaRPr lang="en-US" sz="1200" dirty="0">
              <a:solidFill>
                <a:srgbClr val="1F1F1F"/>
              </a:solidFill>
              <a:highlight>
                <a:srgbClr val="FFFFFF"/>
              </a:highlight>
            </a:endParaRPr>
          </a:p>
          <a:p>
            <a:pPr marL="457200" lvl="0" indent="-323850">
              <a:lnSpc>
                <a:spcPct val="115000"/>
              </a:lnSpc>
              <a:buClr>
                <a:srgbClr val="1F1F1F"/>
              </a:buClr>
              <a:buSzPts val="1500"/>
              <a:buFont typeface="Wingdings" panose="05000000000000000000" pitchFamily="2" charset="2"/>
              <a:buChar char="Ø"/>
            </a:pPr>
            <a:r>
              <a:rPr lang="en-US" sz="1200" b="1" dirty="0">
                <a:solidFill>
                  <a:srgbClr val="1F1F1F"/>
                </a:solidFill>
                <a:highlight>
                  <a:srgbClr val="FFFFFF"/>
                </a:highlight>
              </a:rPr>
              <a:t>Biometric boarding:</a:t>
            </a:r>
            <a:r>
              <a:rPr lang="en-US" sz="1200" dirty="0">
                <a:solidFill>
                  <a:srgbClr val="1F1F1F"/>
                </a:solidFill>
                <a:highlight>
                  <a:srgbClr val="FFFFFF"/>
                </a:highlight>
              </a:rPr>
              <a:t> Facial recognition or fingerprint scanning could expedite boarding and eliminate the need for physical tickets</a:t>
            </a:r>
            <a:r>
              <a:rPr lang="en-US" sz="1200" dirty="0" smtClean="0">
                <a:solidFill>
                  <a:srgbClr val="1F1F1F"/>
                </a:solidFill>
                <a:highlight>
                  <a:srgbClr val="FFFFFF"/>
                </a:highlight>
              </a:rPr>
              <a:t>.</a:t>
            </a:r>
            <a:endParaRPr lang="en-US" sz="1200" dirty="0">
              <a:solidFill>
                <a:srgbClr val="1F1F1F"/>
              </a:solidFill>
              <a:highlight>
                <a:srgbClr val="FFFFFF"/>
              </a:highlight>
            </a:endParaRPr>
          </a:p>
          <a:p>
            <a:pPr marL="457200" lvl="0" indent="-323850">
              <a:lnSpc>
                <a:spcPct val="115000"/>
              </a:lnSpc>
              <a:buClr>
                <a:srgbClr val="1F1F1F"/>
              </a:buClr>
              <a:buSzPts val="1500"/>
              <a:buFont typeface="Wingdings" panose="05000000000000000000" pitchFamily="2" charset="2"/>
              <a:buChar char="Ø"/>
            </a:pPr>
            <a:r>
              <a:rPr lang="en-US" sz="1200" b="1" dirty="0">
                <a:solidFill>
                  <a:srgbClr val="1F1F1F"/>
                </a:solidFill>
                <a:highlight>
                  <a:srgbClr val="FFFFFF"/>
                </a:highlight>
              </a:rPr>
              <a:t>Enhanced accessibility features:</a:t>
            </a:r>
            <a:r>
              <a:rPr lang="en-US" sz="1200" dirty="0">
                <a:solidFill>
                  <a:srgbClr val="1F1F1F"/>
                </a:solidFill>
                <a:highlight>
                  <a:srgbClr val="FFFFFF"/>
                </a:highlight>
              </a:rPr>
              <a:t> The system interface can be optimized for users with disabilities, including screen readers and voice assistants</a:t>
            </a:r>
            <a:r>
              <a:rPr lang="en-US" sz="1200" dirty="0" smtClean="0">
                <a:solidFill>
                  <a:srgbClr val="1F1F1F"/>
                </a:solidFill>
                <a:highlight>
                  <a:srgbClr val="FFFFFF"/>
                </a:highlight>
              </a:rPr>
              <a:t>.</a:t>
            </a:r>
            <a:endParaRPr lang="en-US" sz="1200" dirty="0">
              <a:solidFill>
                <a:srgbClr val="1F1F1F"/>
              </a:solidFill>
              <a:highlight>
                <a:srgbClr val="FFFFFF"/>
              </a:highlight>
            </a:endParaRPr>
          </a:p>
          <a:p>
            <a:pPr marL="457200" lvl="0" indent="-323850">
              <a:lnSpc>
                <a:spcPct val="115000"/>
              </a:lnSpc>
              <a:buClr>
                <a:srgbClr val="1F1F1F"/>
              </a:buClr>
              <a:buSzPts val="1500"/>
              <a:buFont typeface="Wingdings" panose="05000000000000000000" pitchFamily="2" charset="2"/>
              <a:buChar char="Ø"/>
            </a:pPr>
            <a:r>
              <a:rPr lang="en-US" sz="1200" b="1" dirty="0">
                <a:solidFill>
                  <a:srgbClr val="1F1F1F"/>
                </a:solidFill>
                <a:highlight>
                  <a:srgbClr val="FFFFFF"/>
                </a:highlight>
              </a:rPr>
              <a:t>Real-time accessibility information:</a:t>
            </a:r>
            <a:r>
              <a:rPr lang="en-US" sz="1200" dirty="0">
                <a:solidFill>
                  <a:srgbClr val="1F1F1F"/>
                </a:solidFill>
                <a:highlight>
                  <a:srgbClr val="FFFFFF"/>
                </a:highlight>
              </a:rPr>
              <a:t> Provide clear information about on-board accessibility features (wheelchair ramps, designated seating) for passengers with specific needs</a:t>
            </a:r>
            <a:r>
              <a:rPr lang="en-US" sz="1200" dirty="0" smtClean="0">
                <a:solidFill>
                  <a:srgbClr val="1F1F1F"/>
                </a:solidFill>
                <a:highlight>
                  <a:srgbClr val="FFFFFF"/>
                </a:highlight>
              </a:rPr>
              <a:t>.</a:t>
            </a:r>
            <a:endParaRPr lang="en-US" sz="1200" dirty="0">
              <a:solidFill>
                <a:srgbClr val="1F1F1F"/>
              </a:solidFill>
              <a:highlight>
                <a:srgbClr val="FFFFFF"/>
              </a:highlight>
            </a:endParaRPr>
          </a:p>
          <a:p>
            <a:pPr marL="457200" lvl="0" indent="-323850">
              <a:lnSpc>
                <a:spcPct val="115000"/>
              </a:lnSpc>
              <a:buClr>
                <a:srgbClr val="1F1F1F"/>
              </a:buClr>
              <a:buSzPts val="1500"/>
              <a:buFont typeface="Wingdings" panose="05000000000000000000" pitchFamily="2" charset="2"/>
              <a:buChar char="Ø"/>
            </a:pPr>
            <a:r>
              <a:rPr lang="en-US" sz="1200" b="1" dirty="0">
                <a:solidFill>
                  <a:srgbClr val="1F1F1F"/>
                </a:solidFill>
                <a:highlight>
                  <a:srgbClr val="FFFFFF"/>
                </a:highlight>
              </a:rPr>
              <a:t>Context-aware pricing:</a:t>
            </a:r>
            <a:r>
              <a:rPr lang="en-US" sz="1200" dirty="0">
                <a:solidFill>
                  <a:srgbClr val="1F1F1F"/>
                </a:solidFill>
                <a:highlight>
                  <a:srgbClr val="FFFFFF"/>
                </a:highlight>
              </a:rPr>
              <a:t> Dynamic pricing based on real-time demand, similar to ride-hailing apps, could offer cost savings for flexible travelers</a:t>
            </a:r>
            <a:r>
              <a:rPr lang="en-US" sz="1200" dirty="0" smtClean="0">
                <a:solidFill>
                  <a:srgbClr val="1F1F1F"/>
                </a:solidFill>
                <a:highlight>
                  <a:srgbClr val="FFFFFF"/>
                </a:highlight>
              </a:rPr>
              <a:t>.</a:t>
            </a:r>
            <a:endParaRPr lang="en-US" sz="1200" dirty="0">
              <a:solidFill>
                <a:srgbClr val="1F1F1F"/>
              </a:solidFill>
              <a:highlight>
                <a:srgbClr val="FFFFFF"/>
              </a:highlight>
            </a:endParaRPr>
          </a:p>
          <a:p>
            <a:pPr marL="457200" lvl="0" indent="-323850">
              <a:lnSpc>
                <a:spcPct val="115000"/>
              </a:lnSpc>
              <a:buClr>
                <a:srgbClr val="1F1F1F"/>
              </a:buClr>
              <a:buSzPts val="1500"/>
              <a:buFont typeface="Wingdings" panose="05000000000000000000" pitchFamily="2" charset="2"/>
              <a:buChar char="Ø"/>
            </a:pPr>
            <a:r>
              <a:rPr lang="en-US" sz="1200" b="1" dirty="0">
                <a:solidFill>
                  <a:srgbClr val="1F1F1F"/>
                </a:solidFill>
                <a:highlight>
                  <a:srgbClr val="FFFFFF"/>
                </a:highlight>
              </a:rPr>
              <a:t>Loyalty programs and </a:t>
            </a:r>
            <a:r>
              <a:rPr lang="en-US" sz="1200" b="1" dirty="0" err="1">
                <a:solidFill>
                  <a:srgbClr val="1F1F1F"/>
                </a:solidFill>
                <a:highlight>
                  <a:srgbClr val="FFFFFF"/>
                </a:highlight>
              </a:rPr>
              <a:t>gamification</a:t>
            </a:r>
            <a:r>
              <a:rPr lang="en-US" sz="1200" b="1" dirty="0">
                <a:solidFill>
                  <a:srgbClr val="1F1F1F"/>
                </a:solidFill>
                <a:highlight>
                  <a:srgbClr val="FFFFFF"/>
                </a:highlight>
              </a:rPr>
              <a:t>:</a:t>
            </a:r>
            <a:r>
              <a:rPr lang="en-US" sz="1200" dirty="0">
                <a:solidFill>
                  <a:srgbClr val="1F1F1F"/>
                </a:solidFill>
                <a:highlight>
                  <a:srgbClr val="FFFFFF"/>
                </a:highlight>
              </a:rPr>
              <a:t> Reward passengers for frequent bookings and encourage engagement through </a:t>
            </a:r>
            <a:r>
              <a:rPr lang="en-US" sz="1200" dirty="0" err="1">
                <a:solidFill>
                  <a:srgbClr val="1F1F1F"/>
                </a:solidFill>
                <a:highlight>
                  <a:srgbClr val="FFFFFF"/>
                </a:highlight>
              </a:rPr>
              <a:t>gamified</a:t>
            </a:r>
            <a:r>
              <a:rPr lang="en-US" sz="1200" dirty="0">
                <a:solidFill>
                  <a:srgbClr val="1F1F1F"/>
                </a:solidFill>
                <a:highlight>
                  <a:srgbClr val="FFFFFF"/>
                </a:highlight>
              </a:rPr>
              <a:t> point systems with redeemable perks.</a:t>
            </a:r>
            <a:r>
              <a:rPr lang="en-US" sz="1200" b="1" u="sng" dirty="0">
                <a:solidFill>
                  <a:schemeClr val="dk1"/>
                </a:solidFill>
              </a:rPr>
              <a:t/>
            </a:r>
            <a:br>
              <a:rPr lang="en-US" sz="1200" b="1" u="sng" dirty="0">
                <a:solidFill>
                  <a:schemeClr val="dk1"/>
                </a:solidFill>
              </a:rPr>
            </a:br>
            <a:endParaRPr lang="en-IN" sz="1200"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492236" y="1213475"/>
            <a:ext cx="7351532" cy="3139321"/>
          </a:xfrm>
          <a:prstGeom prst="rect">
            <a:avLst/>
          </a:prstGeom>
        </p:spPr>
        <p:txBody>
          <a:bodyPr wrap="square">
            <a:spAutoFit/>
          </a:bodyPr>
          <a:lstStyle/>
          <a:p>
            <a:pPr marL="228600" indent="-228600">
              <a:lnSpc>
                <a:spcPct val="150000"/>
              </a:lnSpc>
              <a:buFont typeface="Wingdings" panose="05000000000000000000" pitchFamily="2" charset="2"/>
              <a:buChar char="Ø"/>
            </a:pPr>
            <a:r>
              <a:rPr lang="en-US" sz="1200" dirty="0">
                <a:solidFill>
                  <a:srgbClr val="1F1F1F"/>
                </a:solidFill>
                <a:highlight>
                  <a:srgbClr val="FFFFFF"/>
                </a:highlight>
              </a:rPr>
              <a:t>In conclusion, the bus reservation system revolutionizes bus travel by offering a user-centric and efficient booking platform. </a:t>
            </a:r>
            <a:endParaRPr lang="en-US" sz="1200" dirty="0" smtClean="0">
              <a:solidFill>
                <a:srgbClr val="1F1F1F"/>
              </a:solidFill>
              <a:highlight>
                <a:srgbClr val="FFFFFF"/>
              </a:highlight>
            </a:endParaRPr>
          </a:p>
          <a:p>
            <a:pPr marL="228600" indent="-228600">
              <a:lnSpc>
                <a:spcPct val="150000"/>
              </a:lnSpc>
              <a:buFont typeface="Wingdings" panose="05000000000000000000" pitchFamily="2" charset="2"/>
              <a:buChar char="Ø"/>
            </a:pPr>
            <a:endParaRPr lang="en-US" sz="1200" dirty="0" smtClean="0">
              <a:solidFill>
                <a:srgbClr val="1F1F1F"/>
              </a:solidFill>
              <a:highlight>
                <a:srgbClr val="FFFFFF"/>
              </a:highlight>
            </a:endParaRPr>
          </a:p>
          <a:p>
            <a:pPr marL="228600" indent="-228600">
              <a:lnSpc>
                <a:spcPct val="150000"/>
              </a:lnSpc>
              <a:buFont typeface="Wingdings" panose="05000000000000000000" pitchFamily="2" charset="2"/>
              <a:buChar char="Ø"/>
            </a:pPr>
            <a:r>
              <a:rPr lang="en-US" sz="1200" dirty="0" smtClean="0">
                <a:solidFill>
                  <a:srgbClr val="1F1F1F"/>
                </a:solidFill>
                <a:highlight>
                  <a:srgbClr val="FFFFFF"/>
                </a:highlight>
              </a:rPr>
              <a:t>Passengers </a:t>
            </a:r>
            <a:r>
              <a:rPr lang="en-US" sz="1200" dirty="0">
                <a:solidFill>
                  <a:srgbClr val="1F1F1F"/>
                </a:solidFill>
                <a:highlight>
                  <a:srgbClr val="FFFFFF"/>
                </a:highlight>
              </a:rPr>
              <a:t>benefit from 24/7 access, real-time information, and convenient features like seat selection and online management. </a:t>
            </a:r>
            <a:endParaRPr lang="en-US" sz="1200" dirty="0" smtClean="0">
              <a:solidFill>
                <a:srgbClr val="1F1F1F"/>
              </a:solidFill>
              <a:highlight>
                <a:srgbClr val="FFFFFF"/>
              </a:highlight>
            </a:endParaRPr>
          </a:p>
          <a:p>
            <a:pPr marL="228600" indent="-228600">
              <a:lnSpc>
                <a:spcPct val="150000"/>
              </a:lnSpc>
              <a:buFont typeface="Wingdings" panose="05000000000000000000" pitchFamily="2" charset="2"/>
              <a:buChar char="Ø"/>
            </a:pPr>
            <a:endParaRPr lang="en-US" sz="1200" dirty="0" smtClean="0">
              <a:solidFill>
                <a:srgbClr val="1F1F1F"/>
              </a:solidFill>
              <a:highlight>
                <a:srgbClr val="FFFFFF"/>
              </a:highlight>
            </a:endParaRPr>
          </a:p>
          <a:p>
            <a:pPr marL="228600" indent="-228600">
              <a:lnSpc>
                <a:spcPct val="150000"/>
              </a:lnSpc>
              <a:buFont typeface="Wingdings" panose="05000000000000000000" pitchFamily="2" charset="2"/>
              <a:buChar char="Ø"/>
            </a:pPr>
            <a:r>
              <a:rPr lang="en-US" sz="1200" dirty="0" smtClean="0">
                <a:solidFill>
                  <a:srgbClr val="1F1F1F"/>
                </a:solidFill>
                <a:highlight>
                  <a:srgbClr val="FFFFFF"/>
                </a:highlight>
              </a:rPr>
              <a:t>Bus </a:t>
            </a:r>
            <a:r>
              <a:rPr lang="en-US" sz="1200" dirty="0">
                <a:solidFill>
                  <a:srgbClr val="1F1F1F"/>
                </a:solidFill>
                <a:highlight>
                  <a:srgbClr val="FFFFFF"/>
                </a:highlight>
              </a:rPr>
              <a:t>companies gain improved operational efficiency, streamlined booking processes, and potentially increased revenue. </a:t>
            </a:r>
            <a:endParaRPr lang="en-US" sz="1200" dirty="0" smtClean="0">
              <a:solidFill>
                <a:srgbClr val="1F1F1F"/>
              </a:solidFill>
              <a:highlight>
                <a:srgbClr val="FFFFFF"/>
              </a:highlight>
            </a:endParaRPr>
          </a:p>
          <a:p>
            <a:pPr marL="228600" indent="-228600">
              <a:lnSpc>
                <a:spcPct val="150000"/>
              </a:lnSpc>
              <a:buFont typeface="Wingdings" panose="05000000000000000000" pitchFamily="2" charset="2"/>
              <a:buChar char="Ø"/>
            </a:pPr>
            <a:endParaRPr lang="en-US" sz="1200" dirty="0" smtClean="0">
              <a:solidFill>
                <a:srgbClr val="1F1F1F"/>
              </a:solidFill>
              <a:highlight>
                <a:srgbClr val="FFFFFF"/>
              </a:highlight>
            </a:endParaRPr>
          </a:p>
          <a:p>
            <a:pPr marL="228600" indent="-228600">
              <a:lnSpc>
                <a:spcPct val="150000"/>
              </a:lnSpc>
              <a:buFont typeface="Wingdings" panose="05000000000000000000" pitchFamily="2" charset="2"/>
              <a:buChar char="Ø"/>
            </a:pPr>
            <a:r>
              <a:rPr lang="en-US" sz="1200" dirty="0" smtClean="0">
                <a:solidFill>
                  <a:srgbClr val="1F1F1F"/>
                </a:solidFill>
                <a:highlight>
                  <a:srgbClr val="FFFFFF"/>
                </a:highlight>
              </a:rPr>
              <a:t>By </a:t>
            </a:r>
            <a:r>
              <a:rPr lang="en-US" sz="1200" dirty="0">
                <a:solidFill>
                  <a:srgbClr val="1F1F1F"/>
                </a:solidFill>
                <a:highlight>
                  <a:srgbClr val="FFFFFF"/>
                </a:highlight>
              </a:rPr>
              <a:t>providing a win-win situation for both travelers and operators, the bus reservation system paves the way for a smoother and more enjoyable bus travel experience.</a:t>
            </a:r>
            <a:endParaRPr lang="en-IN" sz="1200"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p:cNvSpPr/>
          <p:nvPr/>
        </p:nvSpPr>
        <p:spPr>
          <a:xfrm>
            <a:off x="345171" y="1138457"/>
            <a:ext cx="8284101" cy="3323987"/>
          </a:xfrm>
          <a:prstGeom prst="rect">
            <a:avLst/>
          </a:prstGeom>
        </p:spPr>
        <p:txBody>
          <a:bodyPr wrap="square">
            <a:spAutoFit/>
          </a:bodyPr>
          <a:lstStyle/>
          <a:p>
            <a:pPr marL="285750" indent="-285750">
              <a:buFont typeface="Wingdings" panose="05000000000000000000" pitchFamily="2" charset="2"/>
              <a:buChar char="Ø"/>
            </a:pPr>
            <a:r>
              <a:rPr lang="en-US" dirty="0"/>
              <a:t>This project aims to develop a bus reservation system using Python and </a:t>
            </a:r>
            <a:r>
              <a:rPr lang="en-US" dirty="0" err="1"/>
              <a:t>Django</a:t>
            </a:r>
            <a:r>
              <a:rPr lang="en-US" dirty="0"/>
              <a:t>, a high-level web framework. </a:t>
            </a: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The </a:t>
            </a:r>
            <a:r>
              <a:rPr lang="en-US" dirty="0"/>
              <a:t>system will provide a user-friendly interface for passengers to search, book, and manage their bus reservations efficiently</a:t>
            </a:r>
            <a:r>
              <a:rPr lang="en-US" dirty="0" smtClean="0"/>
              <a:t>.</a:t>
            </a:r>
          </a:p>
          <a:p>
            <a:r>
              <a:rPr lang="en-US" dirty="0" smtClean="0"/>
              <a:t> </a:t>
            </a:r>
            <a:endParaRPr lang="en-US" dirty="0"/>
          </a:p>
          <a:p>
            <a:pPr marL="285750" indent="-285750">
              <a:buFont typeface="Wingdings" panose="05000000000000000000" pitchFamily="2" charset="2"/>
              <a:buChar char="Ø"/>
            </a:pPr>
            <a:r>
              <a:rPr lang="en-US" dirty="0" smtClean="0"/>
              <a:t>The </a:t>
            </a:r>
            <a:r>
              <a:rPr lang="en-US" dirty="0"/>
              <a:t>key features of the system include user authentication, seat availability checking, booking management, payment integration, and admin dashboard for managing buses, routes, and bookings. </a:t>
            </a: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The </a:t>
            </a:r>
            <a:r>
              <a:rPr lang="en-US" dirty="0"/>
              <a:t>system will utilize </a:t>
            </a:r>
            <a:r>
              <a:rPr lang="en-US" dirty="0" err="1"/>
              <a:t>Django's</a:t>
            </a:r>
            <a:r>
              <a:rPr lang="en-US" dirty="0"/>
              <a:t> built-in features such as models, views, templates, and forms for rapid development and scalability</a:t>
            </a:r>
            <a:r>
              <a:rPr lang="en-US" dirty="0" smtClean="0"/>
              <a:t>.</a:t>
            </a:r>
          </a:p>
          <a:p>
            <a:r>
              <a:rPr lang="en-US" dirty="0" smtClean="0"/>
              <a:t> </a:t>
            </a:r>
          </a:p>
          <a:p>
            <a:pPr marL="285750" indent="-285750">
              <a:buFont typeface="Wingdings" panose="05000000000000000000" pitchFamily="2" charset="2"/>
              <a:buChar char="Ø"/>
            </a:pPr>
            <a:r>
              <a:rPr lang="en-US" dirty="0" smtClean="0"/>
              <a:t>Additionally</a:t>
            </a:r>
            <a:r>
              <a:rPr lang="en-US" dirty="0"/>
              <a:t>, it will implement best practices in security, data validation, and user experience to ensure a reliable and seamless reservation experience for both passengers and administrators.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399671" y="1065958"/>
            <a:ext cx="8205378" cy="3647152"/>
          </a:xfrm>
          <a:prstGeom prst="rect">
            <a:avLst/>
          </a:prstGeom>
        </p:spPr>
        <p:txBody>
          <a:bodyPr wrap="square">
            <a:spAutoFit/>
          </a:bodyPr>
          <a:lstStyle/>
          <a:p>
            <a:pPr marL="285750" indent="-285750">
              <a:buFont typeface="Wingdings" panose="05000000000000000000" pitchFamily="2" charset="2"/>
              <a:buChar char="Ø"/>
            </a:pPr>
            <a:r>
              <a:rPr lang="en-US" sz="1050" dirty="0"/>
              <a:t>The aim of this project is to develop a bus reservation system using Python and </a:t>
            </a:r>
            <a:r>
              <a:rPr lang="en-US" sz="1050" dirty="0" err="1"/>
              <a:t>Django</a:t>
            </a:r>
            <a:r>
              <a:rPr lang="en-US" sz="1050" dirty="0"/>
              <a:t> to address the following challenges in the current bus reservation process</a:t>
            </a:r>
            <a:r>
              <a:rPr lang="en-US" sz="1050" dirty="0" smtClean="0"/>
              <a:t>:</a:t>
            </a:r>
          </a:p>
          <a:p>
            <a:pPr marL="285750" indent="-285750">
              <a:buFont typeface="Wingdings" panose="05000000000000000000" pitchFamily="2" charset="2"/>
              <a:buChar char="Ø"/>
            </a:pPr>
            <a:endParaRPr lang="en-US" sz="1050" dirty="0" smtClean="0"/>
          </a:p>
          <a:p>
            <a:pPr marL="285750" indent="-285750">
              <a:buFont typeface="Wingdings" panose="05000000000000000000" pitchFamily="2" charset="2"/>
              <a:buChar char="Ø"/>
            </a:pPr>
            <a:r>
              <a:rPr lang="en-US" sz="1050" b="1" dirty="0" smtClean="0"/>
              <a:t>Manual </a:t>
            </a:r>
            <a:r>
              <a:rPr lang="en-US" sz="1050" b="1" dirty="0"/>
              <a:t>Booking Process</a:t>
            </a:r>
            <a:r>
              <a:rPr lang="en-US" sz="1050" dirty="0"/>
              <a:t>: Eliminate the manual process of booking bus tickets which is time-consuming and prone to errors</a:t>
            </a:r>
            <a:r>
              <a:rPr lang="en-US" sz="1050" dirty="0" smtClean="0"/>
              <a:t>.</a:t>
            </a:r>
          </a:p>
          <a:p>
            <a:pPr marL="285750" indent="-285750">
              <a:buFont typeface="Wingdings" panose="05000000000000000000" pitchFamily="2" charset="2"/>
              <a:buChar char="Ø"/>
            </a:pPr>
            <a:endParaRPr lang="en-US" sz="1050" dirty="0" smtClean="0"/>
          </a:p>
          <a:p>
            <a:pPr marL="285750" indent="-285750">
              <a:buFont typeface="Wingdings" panose="05000000000000000000" pitchFamily="2" charset="2"/>
              <a:buChar char="Ø"/>
            </a:pPr>
            <a:r>
              <a:rPr lang="en-US" sz="1050" b="1" dirty="0" smtClean="0"/>
              <a:t>Limited </a:t>
            </a:r>
            <a:r>
              <a:rPr lang="en-US" sz="1050" b="1" dirty="0"/>
              <a:t>Accessibility</a:t>
            </a:r>
            <a:r>
              <a:rPr lang="en-US" sz="1050" dirty="0"/>
              <a:t>: Provide a platform that enables passengers to search for bus routes, check seat availability, and make reservations from anywhere with internet access</a:t>
            </a:r>
            <a:r>
              <a:rPr lang="en-US" sz="1050" dirty="0" smtClean="0"/>
              <a:t>.</a:t>
            </a:r>
          </a:p>
          <a:p>
            <a:pPr marL="285750" indent="-285750">
              <a:buFont typeface="Wingdings" panose="05000000000000000000" pitchFamily="2" charset="2"/>
              <a:buChar char="Ø"/>
            </a:pPr>
            <a:endParaRPr lang="en-US" sz="1050" dirty="0" smtClean="0"/>
          </a:p>
          <a:p>
            <a:pPr marL="285750" indent="-285750">
              <a:buFont typeface="Wingdings" panose="05000000000000000000" pitchFamily="2" charset="2"/>
              <a:buChar char="Ø"/>
            </a:pPr>
            <a:r>
              <a:rPr lang="en-US" sz="1050" b="1" dirty="0" smtClean="0"/>
              <a:t>Inefficient </a:t>
            </a:r>
            <a:r>
              <a:rPr lang="en-US" sz="1050" b="1" dirty="0"/>
              <a:t>Management</a:t>
            </a:r>
            <a:r>
              <a:rPr lang="en-US" sz="1050" dirty="0"/>
              <a:t>: Streamline the management of bus routes, schedules, and reservations for bus operators to improve operational efficiency</a:t>
            </a:r>
            <a:r>
              <a:rPr lang="en-US" sz="1050" dirty="0" smtClean="0"/>
              <a:t>.</a:t>
            </a:r>
          </a:p>
          <a:p>
            <a:pPr marL="285750" indent="-285750">
              <a:buFont typeface="Wingdings" panose="05000000000000000000" pitchFamily="2" charset="2"/>
              <a:buChar char="Ø"/>
            </a:pPr>
            <a:endParaRPr lang="en-US" sz="1050" dirty="0" smtClean="0"/>
          </a:p>
          <a:p>
            <a:pPr marL="285750" indent="-285750">
              <a:buFont typeface="Wingdings" panose="05000000000000000000" pitchFamily="2" charset="2"/>
              <a:buChar char="Ø"/>
            </a:pPr>
            <a:r>
              <a:rPr lang="en-US" sz="1050" b="1" dirty="0" smtClean="0"/>
              <a:t>Lack </a:t>
            </a:r>
            <a:r>
              <a:rPr lang="en-US" sz="1050" b="1" dirty="0"/>
              <a:t>of Real-time Updates</a:t>
            </a:r>
            <a:r>
              <a:rPr lang="en-US" sz="1050" dirty="0"/>
              <a:t>: Ensure real-time updates on seat availability and booking status to avoid overbooking and provide accurate information to passengers</a:t>
            </a:r>
            <a:r>
              <a:rPr lang="en-US" sz="1050" dirty="0" smtClean="0"/>
              <a:t>.</a:t>
            </a:r>
          </a:p>
          <a:p>
            <a:pPr marL="285750" indent="-285750">
              <a:buFont typeface="Wingdings" panose="05000000000000000000" pitchFamily="2" charset="2"/>
              <a:buChar char="Ø"/>
            </a:pPr>
            <a:endParaRPr lang="en-US" sz="1050" dirty="0" smtClean="0"/>
          </a:p>
          <a:p>
            <a:pPr marL="285750" indent="-285750">
              <a:buFont typeface="Wingdings" panose="05000000000000000000" pitchFamily="2" charset="2"/>
              <a:buChar char="Ø"/>
            </a:pPr>
            <a:r>
              <a:rPr lang="en-US" sz="1050" b="1" dirty="0" smtClean="0"/>
              <a:t>Payment </a:t>
            </a:r>
            <a:r>
              <a:rPr lang="en-US" sz="1050" b="1" dirty="0"/>
              <a:t>Security</a:t>
            </a:r>
            <a:r>
              <a:rPr lang="en-US" sz="1050" dirty="0"/>
              <a:t>: Implement secure payment integration to facilitate online transactions and protect passengers' financial information</a:t>
            </a:r>
            <a:r>
              <a:rPr lang="en-US" sz="1050" dirty="0" smtClean="0"/>
              <a:t>.</a:t>
            </a:r>
          </a:p>
          <a:p>
            <a:pPr marL="285750" indent="-285750">
              <a:buFont typeface="Wingdings" panose="05000000000000000000" pitchFamily="2" charset="2"/>
              <a:buChar char="Ø"/>
            </a:pPr>
            <a:endParaRPr lang="en-US" sz="1050" dirty="0" smtClean="0"/>
          </a:p>
          <a:p>
            <a:pPr marL="285750" indent="-285750">
              <a:buFont typeface="Wingdings" panose="05000000000000000000" pitchFamily="2" charset="2"/>
              <a:buChar char="Ø"/>
            </a:pPr>
            <a:r>
              <a:rPr lang="en-US" sz="1050" b="1" dirty="0" smtClean="0"/>
              <a:t>User </a:t>
            </a:r>
            <a:r>
              <a:rPr lang="en-US" sz="1050" b="1" dirty="0"/>
              <a:t>Experience</a:t>
            </a:r>
            <a:r>
              <a:rPr lang="en-US" sz="1050" dirty="0"/>
              <a:t>: Enhance the overall user experience by providing an intuitive interface for easy navigation and booking process</a:t>
            </a:r>
            <a:r>
              <a:rPr lang="en-US" sz="1050" dirty="0" smtClean="0"/>
              <a:t>.</a:t>
            </a:r>
          </a:p>
          <a:p>
            <a:pPr marL="285750" indent="-285750">
              <a:buFont typeface="Wingdings" panose="05000000000000000000" pitchFamily="2" charset="2"/>
              <a:buChar char="Ø"/>
            </a:pPr>
            <a:endParaRPr lang="en-US" sz="1050" dirty="0" smtClean="0"/>
          </a:p>
          <a:p>
            <a:pPr marL="285750" indent="-285750">
              <a:buFont typeface="Wingdings" panose="05000000000000000000" pitchFamily="2" charset="2"/>
              <a:buChar char="Ø"/>
            </a:pPr>
            <a:r>
              <a:rPr lang="en-US" sz="1050" dirty="0" smtClean="0"/>
              <a:t>By </a:t>
            </a:r>
            <a:r>
              <a:rPr lang="en-US" sz="1050" dirty="0"/>
              <a:t>addressing these challenges, the bus reservation system will revolutionize the way bus tickets are booked and managed, providing convenience and efficiency to both passengers and bus operators.</a:t>
            </a:r>
            <a:endParaRPr lang="en-IN" sz="105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Rectangle 6"/>
          <p:cNvSpPr/>
          <p:nvPr/>
        </p:nvSpPr>
        <p:spPr>
          <a:xfrm>
            <a:off x="272504" y="1004393"/>
            <a:ext cx="8792772" cy="3562514"/>
          </a:xfrm>
          <a:prstGeom prst="rect">
            <a:avLst/>
          </a:prstGeom>
        </p:spPr>
        <p:txBody>
          <a:bodyPr wrap="square">
            <a:spAutoFit/>
          </a:bodyPr>
          <a:lstStyle/>
          <a:p>
            <a:pPr>
              <a:lnSpc>
                <a:spcPct val="150000"/>
              </a:lnSpc>
            </a:pPr>
            <a:r>
              <a:rPr lang="en-IN" sz="1100" b="1" dirty="0" smtClean="0"/>
              <a:t>Introduction :</a:t>
            </a:r>
          </a:p>
          <a:p>
            <a:r>
              <a:rPr lang="en-IN" sz="1100" b="1" dirty="0"/>
              <a:t> </a:t>
            </a:r>
            <a:r>
              <a:rPr lang="en-IN" sz="1100" b="1" dirty="0" smtClean="0"/>
              <a:t>            </a:t>
            </a:r>
            <a:r>
              <a:rPr lang="en-IN" sz="1100" dirty="0" smtClean="0"/>
              <a:t>The </a:t>
            </a:r>
            <a:r>
              <a:rPr lang="en-IN" sz="1100" dirty="0"/>
              <a:t>Bus Reservation System is a web-based application developed using Python and </a:t>
            </a:r>
            <a:r>
              <a:rPr lang="en-IN" sz="1100" dirty="0" err="1"/>
              <a:t>Django</a:t>
            </a:r>
            <a:r>
              <a:rPr lang="en-IN" sz="1100" dirty="0"/>
              <a:t> framework. It aims to provide an efficient platform for users to book bus tickets online, view available routes, and manage reservations </a:t>
            </a:r>
            <a:r>
              <a:rPr lang="en-IN" sz="1100" dirty="0" smtClean="0"/>
              <a:t>seamlessly.</a:t>
            </a:r>
          </a:p>
          <a:p>
            <a:pPr>
              <a:lnSpc>
                <a:spcPct val="150000"/>
              </a:lnSpc>
            </a:pPr>
            <a:r>
              <a:rPr lang="en-IN" sz="1100" b="1" dirty="0" smtClean="0"/>
              <a:t>Features:</a:t>
            </a:r>
            <a:r>
              <a:rPr lang="en-IN" sz="1100" dirty="0" smtClean="0"/>
              <a:t> </a:t>
            </a:r>
          </a:p>
          <a:p>
            <a:r>
              <a:rPr lang="en-IN" sz="1100" dirty="0" smtClean="0"/>
              <a:t>              User </a:t>
            </a:r>
            <a:r>
              <a:rPr lang="en-IN" sz="1100" dirty="0"/>
              <a:t>Registration and </a:t>
            </a:r>
            <a:r>
              <a:rPr lang="en-IN" sz="1100" dirty="0" smtClean="0"/>
              <a:t>Authentication , Seat Selection , Payment Integration , Ticket Confirmation , Booking Management , Admin Panel.</a:t>
            </a:r>
          </a:p>
          <a:p>
            <a:pPr>
              <a:lnSpc>
                <a:spcPct val="150000"/>
              </a:lnSpc>
            </a:pPr>
            <a:r>
              <a:rPr lang="en-IN" sz="1100" b="1" dirty="0" smtClean="0"/>
              <a:t>Technologies Used:</a:t>
            </a:r>
          </a:p>
          <a:p>
            <a:pPr marL="171450" indent="-171450">
              <a:lnSpc>
                <a:spcPct val="150000"/>
              </a:lnSpc>
              <a:buFont typeface="Wingdings" panose="05000000000000000000" pitchFamily="2" charset="2"/>
              <a:buChar char="Ø"/>
            </a:pPr>
            <a:r>
              <a:rPr lang="en-IN" sz="1100" dirty="0" smtClean="0"/>
              <a:t> </a:t>
            </a:r>
            <a:r>
              <a:rPr lang="en-IN" sz="1100" b="1" dirty="0" smtClean="0"/>
              <a:t>Python</a:t>
            </a:r>
            <a:r>
              <a:rPr lang="en-IN" sz="1100" b="1" dirty="0"/>
              <a:t>:</a:t>
            </a:r>
            <a:r>
              <a:rPr lang="en-IN" sz="1100" dirty="0"/>
              <a:t> Backend programming </a:t>
            </a:r>
            <a:r>
              <a:rPr lang="en-IN" sz="1100" dirty="0" smtClean="0"/>
              <a:t>language.</a:t>
            </a:r>
          </a:p>
          <a:p>
            <a:pPr marL="171450" indent="-171450">
              <a:lnSpc>
                <a:spcPct val="150000"/>
              </a:lnSpc>
              <a:buFont typeface="Wingdings" panose="05000000000000000000" pitchFamily="2" charset="2"/>
              <a:buChar char="Ø"/>
            </a:pPr>
            <a:r>
              <a:rPr lang="en-IN" sz="1100" dirty="0" smtClean="0"/>
              <a:t> </a:t>
            </a:r>
            <a:r>
              <a:rPr lang="en-IN" sz="1100" b="1" dirty="0" err="1" smtClean="0"/>
              <a:t>Django</a:t>
            </a:r>
            <a:r>
              <a:rPr lang="en-IN" sz="1100" b="1" dirty="0" smtClean="0"/>
              <a:t> :</a:t>
            </a:r>
            <a:r>
              <a:rPr lang="en-IN" sz="1100" dirty="0" smtClean="0"/>
              <a:t> </a:t>
            </a:r>
            <a:r>
              <a:rPr lang="en-IN" sz="1100" dirty="0"/>
              <a:t>Python web framework for rapid development and clean, pragmatic </a:t>
            </a:r>
            <a:r>
              <a:rPr lang="en-IN" sz="1100" dirty="0" smtClean="0"/>
              <a:t>design.</a:t>
            </a:r>
          </a:p>
          <a:p>
            <a:pPr marL="171450" indent="-171450">
              <a:lnSpc>
                <a:spcPct val="150000"/>
              </a:lnSpc>
              <a:buFont typeface="Wingdings" panose="05000000000000000000" pitchFamily="2" charset="2"/>
              <a:buChar char="Ø"/>
            </a:pPr>
            <a:r>
              <a:rPr lang="en-IN" sz="1100" dirty="0" smtClean="0"/>
              <a:t> </a:t>
            </a:r>
            <a:r>
              <a:rPr lang="en-IN" sz="1100" b="1" dirty="0" smtClean="0"/>
              <a:t>HTML/CSS</a:t>
            </a:r>
            <a:r>
              <a:rPr lang="en-IN" sz="1100" b="1" dirty="0"/>
              <a:t>: </a:t>
            </a:r>
            <a:r>
              <a:rPr lang="en-IN" sz="1100" dirty="0"/>
              <a:t>Frontend development for user interface and </a:t>
            </a:r>
            <a:r>
              <a:rPr lang="en-IN" sz="1100" dirty="0" smtClean="0"/>
              <a:t>styling.</a:t>
            </a:r>
          </a:p>
          <a:p>
            <a:pPr marL="171450" indent="-171450">
              <a:lnSpc>
                <a:spcPct val="150000"/>
              </a:lnSpc>
              <a:buFont typeface="Wingdings" panose="05000000000000000000" pitchFamily="2" charset="2"/>
              <a:buChar char="Ø"/>
            </a:pPr>
            <a:r>
              <a:rPr lang="en-IN" sz="1100" b="1" dirty="0" smtClean="0"/>
              <a:t>JavaScript</a:t>
            </a:r>
            <a:r>
              <a:rPr lang="en-IN" sz="1100" b="1" dirty="0"/>
              <a:t>: </a:t>
            </a:r>
            <a:r>
              <a:rPr lang="en-IN" sz="1100" dirty="0"/>
              <a:t>Enhance user experience with interactive </a:t>
            </a:r>
            <a:r>
              <a:rPr lang="en-IN" sz="1100" dirty="0" smtClean="0"/>
              <a:t>features.</a:t>
            </a:r>
          </a:p>
          <a:p>
            <a:pPr marL="171450" indent="-171450">
              <a:lnSpc>
                <a:spcPct val="150000"/>
              </a:lnSpc>
              <a:buFont typeface="Wingdings" panose="05000000000000000000" pitchFamily="2" charset="2"/>
              <a:buChar char="Ø"/>
            </a:pPr>
            <a:r>
              <a:rPr lang="en-IN" sz="1100" b="1" dirty="0" smtClean="0"/>
              <a:t>SQLite/ </a:t>
            </a:r>
            <a:r>
              <a:rPr lang="en-IN" sz="1100" b="1" dirty="0" err="1" smtClean="0"/>
              <a:t>Postgre</a:t>
            </a:r>
            <a:r>
              <a:rPr lang="en-IN" sz="1100" b="1" dirty="0" smtClean="0"/>
              <a:t> SQL : </a:t>
            </a:r>
            <a:r>
              <a:rPr lang="en-IN" sz="1100" dirty="0"/>
              <a:t>Database management system to store application </a:t>
            </a:r>
            <a:r>
              <a:rPr lang="en-IN" sz="1100" dirty="0" smtClean="0"/>
              <a:t>data.</a:t>
            </a:r>
          </a:p>
          <a:p>
            <a:pPr marL="171450" indent="-171450">
              <a:lnSpc>
                <a:spcPct val="150000"/>
              </a:lnSpc>
              <a:buFont typeface="Wingdings" panose="05000000000000000000" pitchFamily="2" charset="2"/>
              <a:buChar char="Ø"/>
            </a:pPr>
            <a:r>
              <a:rPr lang="en-IN" sz="1100" b="1" dirty="0" err="1" smtClean="0"/>
              <a:t>Django</a:t>
            </a:r>
            <a:r>
              <a:rPr lang="en-IN" sz="1100" b="1" dirty="0" smtClean="0"/>
              <a:t> </a:t>
            </a:r>
            <a:r>
              <a:rPr lang="en-IN" sz="1100" b="1" dirty="0"/>
              <a:t>REST Framework: </a:t>
            </a:r>
            <a:r>
              <a:rPr lang="en-IN" sz="1100" dirty="0"/>
              <a:t>For building </a:t>
            </a:r>
            <a:r>
              <a:rPr lang="en-IN" sz="1100" dirty="0" err="1"/>
              <a:t>RESTful</a:t>
            </a:r>
            <a:r>
              <a:rPr lang="en-IN" sz="1100" dirty="0"/>
              <a:t> APIs if required for future scalability or integration with mobile </a:t>
            </a:r>
            <a:r>
              <a:rPr lang="en-IN" sz="1100" dirty="0" smtClean="0"/>
              <a:t>applications.</a:t>
            </a:r>
          </a:p>
          <a:p>
            <a:pPr marL="171450" indent="-171450">
              <a:lnSpc>
                <a:spcPct val="150000"/>
              </a:lnSpc>
              <a:buFont typeface="Wingdings" panose="05000000000000000000" pitchFamily="2" charset="2"/>
              <a:buChar char="Ø"/>
            </a:pPr>
            <a:r>
              <a:rPr lang="en-IN" sz="1100" b="1" dirty="0" smtClean="0"/>
              <a:t>Architecture :</a:t>
            </a:r>
            <a:r>
              <a:rPr lang="en-IN" sz="1100" dirty="0" smtClean="0"/>
              <a:t>MVC </a:t>
            </a:r>
            <a:r>
              <a:rPr lang="en-IN" sz="1100" dirty="0"/>
              <a:t>(Model-View-Controller) </a:t>
            </a:r>
            <a:r>
              <a:rPr lang="en-IN" sz="1100" dirty="0" smtClean="0"/>
              <a:t>Architecture , Client-Server Architecture.</a:t>
            </a:r>
          </a:p>
          <a:p>
            <a:pPr>
              <a:lnSpc>
                <a:spcPct val="150000"/>
              </a:lnSpc>
            </a:pPr>
            <a:r>
              <a:rPr lang="en-IN" sz="1100" dirty="0" smtClean="0"/>
              <a:t>By </a:t>
            </a:r>
            <a:r>
              <a:rPr lang="en-IN" sz="1100" dirty="0"/>
              <a:t>following this project overview, you can start building a robust and user-friendly Bus Reservation System using Python and </a:t>
            </a:r>
            <a:r>
              <a:rPr lang="en-IN" sz="1100" dirty="0" err="1"/>
              <a:t>Django</a:t>
            </a:r>
            <a:r>
              <a:rPr lang="en-IN" sz="1100" dirty="0"/>
              <a:t>.</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322678" y="1131341"/>
            <a:ext cx="8233926" cy="3416320"/>
          </a:xfrm>
          <a:prstGeom prst="rect">
            <a:avLst/>
          </a:prstGeom>
        </p:spPr>
        <p:txBody>
          <a:bodyPr wrap="square">
            <a:spAutoFit/>
          </a:bodyPr>
          <a:lstStyle/>
          <a:p>
            <a:pPr>
              <a:lnSpc>
                <a:spcPct val="150000"/>
              </a:lnSpc>
            </a:pPr>
            <a:r>
              <a:rPr lang="en-IN" sz="1200" b="1" dirty="0"/>
              <a:t>User Authentication and </a:t>
            </a:r>
            <a:r>
              <a:rPr lang="en-IN" sz="1200" b="1" dirty="0" smtClean="0"/>
              <a:t>Registration : </a:t>
            </a:r>
            <a:r>
              <a:rPr lang="en-IN" sz="1200" dirty="0" smtClean="0"/>
              <a:t>Implement </a:t>
            </a:r>
            <a:r>
              <a:rPr lang="en-IN" sz="1200" dirty="0"/>
              <a:t>user authentication and registration using </a:t>
            </a:r>
            <a:r>
              <a:rPr lang="en-IN" sz="1200" dirty="0" err="1"/>
              <a:t>Django's</a:t>
            </a:r>
            <a:r>
              <a:rPr lang="en-IN" sz="1200" dirty="0"/>
              <a:t> built-in authentication </a:t>
            </a:r>
            <a:r>
              <a:rPr lang="en-IN" sz="1200" dirty="0" smtClean="0"/>
              <a:t>system . Users </a:t>
            </a:r>
            <a:r>
              <a:rPr lang="en-IN" sz="1200" dirty="0"/>
              <a:t>can sign up for an account, log in, and log out securely</a:t>
            </a:r>
            <a:r>
              <a:rPr lang="en-IN" sz="1200" dirty="0" smtClean="0"/>
              <a:t>.</a:t>
            </a:r>
          </a:p>
          <a:p>
            <a:pPr>
              <a:lnSpc>
                <a:spcPct val="150000"/>
              </a:lnSpc>
            </a:pPr>
            <a:endParaRPr lang="en-IN" sz="1200" dirty="0" smtClean="0"/>
          </a:p>
          <a:p>
            <a:pPr>
              <a:lnSpc>
                <a:spcPct val="150000"/>
              </a:lnSpc>
            </a:pPr>
            <a:r>
              <a:rPr lang="en-IN" sz="1200" b="1" dirty="0" smtClean="0"/>
              <a:t>Bus </a:t>
            </a:r>
            <a:r>
              <a:rPr lang="en-IN" sz="1200" b="1" dirty="0"/>
              <a:t>and Route </a:t>
            </a:r>
            <a:r>
              <a:rPr lang="en-IN" sz="1200" b="1" dirty="0" smtClean="0"/>
              <a:t>Management : </a:t>
            </a:r>
            <a:r>
              <a:rPr lang="en-IN" sz="1200" dirty="0" smtClean="0"/>
              <a:t>Create </a:t>
            </a:r>
            <a:r>
              <a:rPr lang="en-IN" sz="1200" dirty="0"/>
              <a:t>models to represent buses, routes, and schedules in the </a:t>
            </a:r>
            <a:r>
              <a:rPr lang="en-IN" sz="1200" dirty="0" smtClean="0"/>
              <a:t>database . Allow </a:t>
            </a:r>
            <a:r>
              <a:rPr lang="en-IN" sz="1200" dirty="0"/>
              <a:t>administrators to add, edit, or delete buses, routes, and schedules through an admin interface</a:t>
            </a:r>
            <a:r>
              <a:rPr lang="en-IN" sz="1200" dirty="0" smtClean="0"/>
              <a:t>.</a:t>
            </a:r>
          </a:p>
          <a:p>
            <a:pPr>
              <a:lnSpc>
                <a:spcPct val="150000"/>
              </a:lnSpc>
            </a:pPr>
            <a:endParaRPr lang="en-IN" sz="1200" dirty="0" smtClean="0"/>
          </a:p>
          <a:p>
            <a:pPr>
              <a:lnSpc>
                <a:spcPct val="150000"/>
              </a:lnSpc>
            </a:pPr>
            <a:r>
              <a:rPr lang="en-IN" sz="1200" b="1" dirty="0" smtClean="0"/>
              <a:t>Search </a:t>
            </a:r>
            <a:r>
              <a:rPr lang="en-IN" sz="1200" b="1" dirty="0"/>
              <a:t>and Booking </a:t>
            </a:r>
            <a:r>
              <a:rPr lang="en-IN" sz="1200" b="1" dirty="0" smtClean="0"/>
              <a:t>Functionality : </a:t>
            </a:r>
            <a:r>
              <a:rPr lang="en-IN" sz="1200" dirty="0" smtClean="0"/>
              <a:t>Develop </a:t>
            </a:r>
            <a:r>
              <a:rPr lang="en-IN" sz="1200" dirty="0"/>
              <a:t>a search feature allowing users to search for available buses based on source, destination, date, and </a:t>
            </a:r>
            <a:r>
              <a:rPr lang="en-IN" sz="1200" dirty="0" smtClean="0"/>
              <a:t>time . Users </a:t>
            </a:r>
            <a:r>
              <a:rPr lang="en-IN" sz="1200" dirty="0"/>
              <a:t>should be able to view available seats and select their preferred </a:t>
            </a:r>
            <a:r>
              <a:rPr lang="en-IN" sz="1200" dirty="0" smtClean="0"/>
              <a:t>seats . Implement </a:t>
            </a:r>
            <a:r>
              <a:rPr lang="en-IN" sz="1200" dirty="0"/>
              <a:t>a booking system to reserve seats for users once they complete the booking </a:t>
            </a:r>
            <a:r>
              <a:rPr lang="en-IN" sz="1200" dirty="0" smtClean="0"/>
              <a:t>process . </a:t>
            </a:r>
          </a:p>
          <a:p>
            <a:pPr>
              <a:lnSpc>
                <a:spcPct val="150000"/>
              </a:lnSpc>
            </a:pPr>
            <a:endParaRPr lang="en-IN" sz="1200" dirty="0" smtClean="0"/>
          </a:p>
          <a:p>
            <a:pPr>
              <a:lnSpc>
                <a:spcPct val="150000"/>
              </a:lnSpc>
            </a:pPr>
            <a:r>
              <a:rPr lang="en-IN" sz="1200" b="1" dirty="0" smtClean="0"/>
              <a:t>Payment Integration :</a:t>
            </a:r>
            <a:r>
              <a:rPr lang="en-IN" sz="1200" dirty="0"/>
              <a:t> </a:t>
            </a:r>
            <a:r>
              <a:rPr lang="en-IN" sz="1200" dirty="0" smtClean="0"/>
              <a:t>Integrate </a:t>
            </a:r>
            <a:r>
              <a:rPr lang="en-IN" sz="1200" dirty="0"/>
              <a:t>a payment gateway (such as Stripe or PayPal) to facilitate secure online </a:t>
            </a:r>
            <a:r>
              <a:rPr lang="en-IN" sz="1200" dirty="0" smtClean="0"/>
              <a:t>payments . Ensure </a:t>
            </a:r>
            <a:r>
              <a:rPr lang="en-IN" sz="1200" dirty="0"/>
              <a:t>that payment processing is smooth and reliable, providing users with a seamless booking experience.</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138652" y="722553"/>
            <a:ext cx="8017933" cy="3936142"/>
          </a:xfrm>
          <a:prstGeom prst="rect">
            <a:avLst/>
          </a:prstGeom>
          <a:noFill/>
        </p:spPr>
        <p:txBody>
          <a:bodyPr wrap="square">
            <a:spAutoFit/>
          </a:bodyPr>
          <a:lstStyle/>
          <a:p>
            <a:pPr marL="457200" lvl="1">
              <a:lnSpc>
                <a:spcPct val="150000"/>
              </a:lnSpc>
            </a:pPr>
            <a:r>
              <a:rPr lang="en-US" sz="1200" b="1" dirty="0">
                <a:solidFill>
                  <a:srgbClr val="374151"/>
                </a:solidFill>
                <a:latin typeface="+mj-lt"/>
                <a:cs typeface="Times New Roman" panose="02020603050405020304" pitchFamily="18" charset="0"/>
              </a:rPr>
              <a:t>Ticket Confirmation and </a:t>
            </a:r>
            <a:r>
              <a:rPr lang="en-US" sz="1200" b="1" dirty="0" smtClean="0">
                <a:solidFill>
                  <a:srgbClr val="374151"/>
                </a:solidFill>
                <a:latin typeface="+mj-lt"/>
                <a:cs typeface="Times New Roman" panose="02020603050405020304" pitchFamily="18" charset="0"/>
              </a:rPr>
              <a:t>Management : </a:t>
            </a:r>
            <a:r>
              <a:rPr lang="en-US" sz="1200" dirty="0" smtClean="0">
                <a:solidFill>
                  <a:srgbClr val="374151"/>
                </a:solidFill>
                <a:latin typeface="+mj-lt"/>
                <a:cs typeface="Times New Roman" panose="02020603050405020304" pitchFamily="18" charset="0"/>
              </a:rPr>
              <a:t>Upon </a:t>
            </a:r>
            <a:r>
              <a:rPr lang="en-US" sz="1200" dirty="0">
                <a:solidFill>
                  <a:srgbClr val="374151"/>
                </a:solidFill>
                <a:latin typeface="+mj-lt"/>
                <a:cs typeface="Times New Roman" panose="02020603050405020304" pitchFamily="18" charset="0"/>
              </a:rPr>
              <a:t>successful booking and payment, generate a confirmation page with booking </a:t>
            </a:r>
            <a:r>
              <a:rPr lang="en-US" sz="1200" dirty="0" smtClean="0">
                <a:solidFill>
                  <a:srgbClr val="374151"/>
                </a:solidFill>
                <a:latin typeface="+mj-lt"/>
                <a:cs typeface="Times New Roman" panose="02020603050405020304" pitchFamily="18" charset="0"/>
              </a:rPr>
              <a:t>details . Send </a:t>
            </a:r>
            <a:r>
              <a:rPr lang="en-US" sz="1200" dirty="0">
                <a:solidFill>
                  <a:srgbClr val="374151"/>
                </a:solidFill>
                <a:latin typeface="+mj-lt"/>
                <a:cs typeface="Times New Roman" panose="02020603050405020304" pitchFamily="18" charset="0"/>
              </a:rPr>
              <a:t>email or SMS notifications to users with their booking </a:t>
            </a:r>
            <a:r>
              <a:rPr lang="en-US" sz="1200" dirty="0" smtClean="0">
                <a:solidFill>
                  <a:srgbClr val="374151"/>
                </a:solidFill>
                <a:latin typeface="+mj-lt"/>
                <a:cs typeface="Times New Roman" panose="02020603050405020304" pitchFamily="18" charset="0"/>
              </a:rPr>
              <a:t>information . Allow </a:t>
            </a:r>
            <a:r>
              <a:rPr lang="en-US" sz="1200" dirty="0">
                <a:solidFill>
                  <a:srgbClr val="374151"/>
                </a:solidFill>
                <a:latin typeface="+mj-lt"/>
                <a:cs typeface="Times New Roman" panose="02020603050405020304" pitchFamily="18" charset="0"/>
              </a:rPr>
              <a:t>users to view and manage their bookings, including canceling or modifying reservations</a:t>
            </a:r>
            <a:r>
              <a:rPr lang="en-US" sz="1200" dirty="0" smtClean="0">
                <a:solidFill>
                  <a:srgbClr val="374151"/>
                </a:solidFill>
                <a:latin typeface="+mj-lt"/>
                <a:cs typeface="Times New Roman" panose="02020603050405020304" pitchFamily="18" charset="0"/>
              </a:rPr>
              <a:t>.</a:t>
            </a:r>
          </a:p>
          <a:p>
            <a:pPr marL="457200" lvl="1">
              <a:lnSpc>
                <a:spcPct val="150000"/>
              </a:lnSpc>
            </a:pPr>
            <a:endParaRPr lang="en-US" sz="1200" dirty="0" smtClean="0">
              <a:solidFill>
                <a:srgbClr val="374151"/>
              </a:solidFill>
              <a:latin typeface="+mj-lt"/>
              <a:cs typeface="Times New Roman" panose="02020603050405020304" pitchFamily="18" charset="0"/>
            </a:endParaRPr>
          </a:p>
          <a:p>
            <a:pPr marL="457200" lvl="1">
              <a:lnSpc>
                <a:spcPct val="150000"/>
              </a:lnSpc>
            </a:pPr>
            <a:r>
              <a:rPr lang="en-US" sz="1200" b="1" dirty="0" smtClean="0">
                <a:solidFill>
                  <a:srgbClr val="374151"/>
                </a:solidFill>
                <a:latin typeface="+mj-lt"/>
                <a:cs typeface="Times New Roman" panose="02020603050405020304" pitchFamily="18" charset="0"/>
              </a:rPr>
              <a:t>User </a:t>
            </a:r>
            <a:r>
              <a:rPr lang="en-US" sz="1200" b="1" dirty="0">
                <a:solidFill>
                  <a:srgbClr val="374151"/>
                </a:solidFill>
                <a:latin typeface="+mj-lt"/>
                <a:cs typeface="Times New Roman" panose="02020603050405020304" pitchFamily="18" charset="0"/>
              </a:rPr>
              <a:t>Interface </a:t>
            </a:r>
            <a:r>
              <a:rPr lang="en-US" sz="1200" b="1" dirty="0" smtClean="0">
                <a:solidFill>
                  <a:srgbClr val="374151"/>
                </a:solidFill>
                <a:latin typeface="+mj-lt"/>
                <a:cs typeface="Times New Roman" panose="02020603050405020304" pitchFamily="18" charset="0"/>
              </a:rPr>
              <a:t>Design : </a:t>
            </a:r>
            <a:r>
              <a:rPr lang="en-US" sz="1200" dirty="0" smtClean="0">
                <a:solidFill>
                  <a:srgbClr val="374151"/>
                </a:solidFill>
                <a:latin typeface="+mj-lt"/>
                <a:cs typeface="Times New Roman" panose="02020603050405020304" pitchFamily="18" charset="0"/>
              </a:rPr>
              <a:t>Design </a:t>
            </a:r>
            <a:r>
              <a:rPr lang="en-US" sz="1200" dirty="0">
                <a:solidFill>
                  <a:srgbClr val="374151"/>
                </a:solidFill>
                <a:latin typeface="+mj-lt"/>
                <a:cs typeface="Times New Roman" panose="02020603050405020304" pitchFamily="18" charset="0"/>
              </a:rPr>
              <a:t>an intuitive and user-friendly interface for easy navigation and </a:t>
            </a:r>
            <a:r>
              <a:rPr lang="en-US" sz="1200" dirty="0" smtClean="0">
                <a:solidFill>
                  <a:srgbClr val="374151"/>
                </a:solidFill>
                <a:latin typeface="+mj-lt"/>
                <a:cs typeface="Times New Roman" panose="02020603050405020304" pitchFamily="18" charset="0"/>
              </a:rPr>
              <a:t>booking . Utilize </a:t>
            </a:r>
            <a:r>
              <a:rPr lang="en-US" sz="1200" dirty="0">
                <a:solidFill>
                  <a:srgbClr val="374151"/>
                </a:solidFill>
                <a:latin typeface="+mj-lt"/>
                <a:cs typeface="Times New Roman" panose="02020603050405020304" pitchFamily="18" charset="0"/>
              </a:rPr>
              <a:t>HTML, CSS, and JavaScript to create responsive and visually appealing frontend components</a:t>
            </a:r>
            <a:r>
              <a:rPr lang="en-US" sz="1200" dirty="0" smtClean="0">
                <a:solidFill>
                  <a:srgbClr val="374151"/>
                </a:solidFill>
                <a:latin typeface="+mj-lt"/>
                <a:cs typeface="Times New Roman" panose="02020603050405020304" pitchFamily="18" charset="0"/>
              </a:rPr>
              <a:t>.</a:t>
            </a:r>
          </a:p>
          <a:p>
            <a:pPr marL="457200" lvl="1">
              <a:lnSpc>
                <a:spcPct val="150000"/>
              </a:lnSpc>
            </a:pPr>
            <a:endParaRPr lang="en-US" sz="1200" dirty="0" smtClean="0">
              <a:solidFill>
                <a:srgbClr val="374151"/>
              </a:solidFill>
              <a:latin typeface="+mj-lt"/>
              <a:cs typeface="Times New Roman" panose="02020603050405020304" pitchFamily="18" charset="0"/>
            </a:endParaRPr>
          </a:p>
          <a:p>
            <a:pPr marL="457200" lvl="1">
              <a:lnSpc>
                <a:spcPct val="150000"/>
              </a:lnSpc>
            </a:pPr>
            <a:r>
              <a:rPr lang="en-US" sz="1200" b="1" dirty="0" smtClean="0">
                <a:solidFill>
                  <a:srgbClr val="374151"/>
                </a:solidFill>
                <a:latin typeface="+mj-lt"/>
                <a:cs typeface="Times New Roman" panose="02020603050405020304" pitchFamily="18" charset="0"/>
              </a:rPr>
              <a:t>Admin Panel : </a:t>
            </a:r>
            <a:r>
              <a:rPr lang="en-US" sz="1200" dirty="0" smtClean="0">
                <a:solidFill>
                  <a:srgbClr val="374151"/>
                </a:solidFill>
                <a:latin typeface="+mj-lt"/>
                <a:cs typeface="Times New Roman" panose="02020603050405020304" pitchFamily="18" charset="0"/>
              </a:rPr>
              <a:t>Develop </a:t>
            </a:r>
            <a:r>
              <a:rPr lang="en-US" sz="1200" dirty="0">
                <a:solidFill>
                  <a:srgbClr val="374151"/>
                </a:solidFill>
                <a:latin typeface="+mj-lt"/>
                <a:cs typeface="Times New Roman" panose="02020603050405020304" pitchFamily="18" charset="0"/>
              </a:rPr>
              <a:t>an admin panel where administrators can manage buses, routes, schedules, users, and </a:t>
            </a:r>
            <a:r>
              <a:rPr lang="en-US" sz="1200" dirty="0" smtClean="0">
                <a:solidFill>
                  <a:srgbClr val="374151"/>
                </a:solidFill>
                <a:latin typeface="+mj-lt"/>
                <a:cs typeface="Times New Roman" panose="02020603050405020304" pitchFamily="18" charset="0"/>
              </a:rPr>
              <a:t>bookings . Provide </a:t>
            </a:r>
            <a:r>
              <a:rPr lang="en-US" sz="1200" dirty="0">
                <a:solidFill>
                  <a:srgbClr val="374151"/>
                </a:solidFill>
                <a:latin typeface="+mj-lt"/>
                <a:cs typeface="Times New Roman" panose="02020603050405020304" pitchFamily="18" charset="0"/>
              </a:rPr>
              <a:t>access controls to ensure that only authorized personnel can access and modify administrative functionalities</a:t>
            </a:r>
            <a:r>
              <a:rPr lang="en-US" sz="1200" dirty="0" smtClean="0">
                <a:solidFill>
                  <a:srgbClr val="374151"/>
                </a:solidFill>
                <a:latin typeface="+mj-lt"/>
                <a:cs typeface="Times New Roman" panose="02020603050405020304" pitchFamily="18" charset="0"/>
              </a:rPr>
              <a:t>.</a:t>
            </a:r>
          </a:p>
          <a:p>
            <a:pPr marL="457200" lvl="1">
              <a:lnSpc>
                <a:spcPct val="150000"/>
              </a:lnSpc>
            </a:pPr>
            <a:endParaRPr lang="en-US" sz="1200" dirty="0" smtClean="0">
              <a:solidFill>
                <a:srgbClr val="374151"/>
              </a:solidFill>
              <a:latin typeface="+mj-lt"/>
              <a:cs typeface="Times New Roman" panose="02020603050405020304" pitchFamily="18" charset="0"/>
            </a:endParaRPr>
          </a:p>
          <a:p>
            <a:pPr marL="457200" lvl="1">
              <a:lnSpc>
                <a:spcPct val="150000"/>
              </a:lnSpc>
            </a:pPr>
            <a:r>
              <a:rPr lang="en-US" sz="1200" b="1" dirty="0">
                <a:solidFill>
                  <a:srgbClr val="374151"/>
                </a:solidFill>
                <a:latin typeface="+mj-lt"/>
                <a:cs typeface="Times New Roman" panose="02020603050405020304" pitchFamily="18" charset="0"/>
              </a:rPr>
              <a:t>Error Handling and </a:t>
            </a:r>
            <a:r>
              <a:rPr lang="en-US" sz="1200" b="1" dirty="0" smtClean="0">
                <a:solidFill>
                  <a:srgbClr val="374151"/>
                </a:solidFill>
                <a:latin typeface="+mj-lt"/>
                <a:cs typeface="Times New Roman" panose="02020603050405020304" pitchFamily="18" charset="0"/>
              </a:rPr>
              <a:t>Validation : </a:t>
            </a:r>
            <a:r>
              <a:rPr lang="en-US" sz="1200" dirty="0" smtClean="0">
                <a:solidFill>
                  <a:srgbClr val="374151"/>
                </a:solidFill>
                <a:latin typeface="+mj-lt"/>
                <a:cs typeface="Times New Roman" panose="02020603050405020304" pitchFamily="18" charset="0"/>
              </a:rPr>
              <a:t>Implement </a:t>
            </a:r>
            <a:r>
              <a:rPr lang="en-US" sz="1200" dirty="0">
                <a:solidFill>
                  <a:srgbClr val="374151"/>
                </a:solidFill>
                <a:latin typeface="+mj-lt"/>
                <a:cs typeface="Times New Roman" panose="02020603050405020304" pitchFamily="18" charset="0"/>
              </a:rPr>
              <a:t>robust error handling and validation mechanisms to handle invalid inputs and edge cases </a:t>
            </a:r>
            <a:r>
              <a:rPr lang="en-US" sz="1200" dirty="0" smtClean="0">
                <a:solidFill>
                  <a:srgbClr val="374151"/>
                </a:solidFill>
                <a:latin typeface="+mj-lt"/>
                <a:cs typeface="Times New Roman" panose="02020603050405020304" pitchFamily="18" charset="0"/>
              </a:rPr>
              <a:t>gracefully . Display </a:t>
            </a:r>
            <a:r>
              <a:rPr lang="en-US" sz="1200" dirty="0">
                <a:solidFill>
                  <a:srgbClr val="374151"/>
                </a:solidFill>
                <a:latin typeface="+mj-lt"/>
                <a:cs typeface="Times New Roman" panose="02020603050405020304" pitchFamily="18" charset="0"/>
              </a:rPr>
              <a:t>informative error messages to guide users and administrators in resolving issues.</a:t>
            </a:r>
            <a:endParaRPr lang="en-US" sz="1200" b="0" i="0" dirty="0">
              <a:solidFill>
                <a:srgbClr val="374151"/>
              </a:solidFill>
              <a:effectLst/>
              <a:latin typeface="+mj-lt"/>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369393" y="491819"/>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96725" y="715039"/>
            <a:ext cx="8041875" cy="3693319"/>
          </a:xfrm>
          <a:prstGeom prst="rect">
            <a:avLst/>
          </a:prstGeom>
        </p:spPr>
        <p:txBody>
          <a:bodyPr wrap="square">
            <a:spAutoFit/>
          </a:bodyPr>
          <a:lstStyle/>
          <a:p>
            <a:pPr>
              <a:lnSpc>
                <a:spcPct val="150000"/>
              </a:lnSpc>
            </a:pPr>
            <a:r>
              <a:rPr lang="en-IN" sz="1200" b="1" dirty="0"/>
              <a:t>Security </a:t>
            </a:r>
            <a:r>
              <a:rPr lang="en-IN" sz="1200" b="1" dirty="0" smtClean="0"/>
              <a:t>Considerations </a:t>
            </a:r>
            <a:r>
              <a:rPr lang="en-IN" sz="1200" dirty="0" smtClean="0"/>
              <a:t>: Implement </a:t>
            </a:r>
            <a:r>
              <a:rPr lang="en-IN" sz="1200" dirty="0"/>
              <a:t>security best practices to protect user data and prevent unauthorized </a:t>
            </a:r>
            <a:r>
              <a:rPr lang="en-IN" sz="1200" dirty="0" smtClean="0"/>
              <a:t>access . Use </a:t>
            </a:r>
            <a:r>
              <a:rPr lang="en-IN" sz="1200" dirty="0"/>
              <a:t>HTTPS encryption for secure data transmission over the </a:t>
            </a:r>
            <a:r>
              <a:rPr lang="en-IN" sz="1200" dirty="0" smtClean="0"/>
              <a:t>network . Sanitize </a:t>
            </a:r>
            <a:r>
              <a:rPr lang="en-IN" sz="1200" dirty="0"/>
              <a:t>inputs and implement measures to prevent common web vulnerabilities such as SQL injection and cross-site scripting (XSS</a:t>
            </a:r>
            <a:r>
              <a:rPr lang="en-IN" sz="1200" dirty="0" smtClean="0"/>
              <a:t>).</a:t>
            </a:r>
          </a:p>
          <a:p>
            <a:pPr>
              <a:lnSpc>
                <a:spcPct val="150000"/>
              </a:lnSpc>
            </a:pPr>
            <a:endParaRPr lang="en-IN" sz="1200" dirty="0" smtClean="0"/>
          </a:p>
          <a:p>
            <a:pPr>
              <a:lnSpc>
                <a:spcPct val="150000"/>
              </a:lnSpc>
            </a:pPr>
            <a:r>
              <a:rPr lang="en-IN" sz="1200" b="1" dirty="0" smtClean="0"/>
              <a:t>Testing </a:t>
            </a:r>
            <a:r>
              <a:rPr lang="en-IN" sz="1200" b="1" dirty="0"/>
              <a:t>and Quality </a:t>
            </a:r>
            <a:r>
              <a:rPr lang="en-IN" sz="1200" b="1" dirty="0" smtClean="0"/>
              <a:t>Assurance : </a:t>
            </a:r>
            <a:r>
              <a:rPr lang="en-IN" sz="1200" dirty="0" smtClean="0"/>
              <a:t>Conduct </a:t>
            </a:r>
            <a:r>
              <a:rPr lang="en-IN" sz="1200" dirty="0"/>
              <a:t>thorough testing of the application, including unit tests, integration tests, and user acceptance </a:t>
            </a:r>
            <a:r>
              <a:rPr lang="en-IN" sz="1200" dirty="0" smtClean="0"/>
              <a:t>tests . Ensure </a:t>
            </a:r>
            <a:r>
              <a:rPr lang="en-IN" sz="1200" dirty="0"/>
              <a:t>that the application meets functional requirements and performs reliably under various scenarios</a:t>
            </a:r>
            <a:r>
              <a:rPr lang="en-IN" sz="1200" dirty="0" smtClean="0"/>
              <a:t>.</a:t>
            </a:r>
          </a:p>
          <a:p>
            <a:pPr>
              <a:lnSpc>
                <a:spcPct val="150000"/>
              </a:lnSpc>
            </a:pPr>
            <a:endParaRPr lang="en-IN" sz="1200" dirty="0" smtClean="0"/>
          </a:p>
          <a:p>
            <a:pPr>
              <a:lnSpc>
                <a:spcPct val="150000"/>
              </a:lnSpc>
            </a:pPr>
            <a:r>
              <a:rPr lang="en-IN" sz="1200" b="1" dirty="0" smtClean="0"/>
              <a:t>Deployment </a:t>
            </a:r>
            <a:r>
              <a:rPr lang="en-IN" sz="1200" b="1" dirty="0"/>
              <a:t>and </a:t>
            </a:r>
            <a:r>
              <a:rPr lang="en-IN" sz="1200" b="1" dirty="0" smtClean="0"/>
              <a:t>Scalability : </a:t>
            </a:r>
            <a:r>
              <a:rPr lang="en-IN" sz="1200" dirty="0" smtClean="0"/>
              <a:t>Deploy </a:t>
            </a:r>
            <a:r>
              <a:rPr lang="en-IN" sz="1200" dirty="0"/>
              <a:t>the application on a reliable web hosting platform, ensuring scalability and high </a:t>
            </a:r>
            <a:r>
              <a:rPr lang="en-IN" sz="1200" dirty="0" smtClean="0"/>
              <a:t>availability . Monitor </a:t>
            </a:r>
            <a:r>
              <a:rPr lang="en-IN" sz="1200" dirty="0"/>
              <a:t>performance metrics and optimize the application for efficiency and scalability as needed</a:t>
            </a:r>
            <a:r>
              <a:rPr lang="en-IN" sz="1200" dirty="0" smtClean="0"/>
              <a:t>.</a:t>
            </a:r>
          </a:p>
          <a:p>
            <a:pPr>
              <a:lnSpc>
                <a:spcPct val="150000"/>
              </a:lnSpc>
            </a:pPr>
            <a:endParaRPr lang="en-IN" sz="1200" dirty="0" smtClean="0"/>
          </a:p>
          <a:p>
            <a:pPr>
              <a:lnSpc>
                <a:spcPct val="150000"/>
              </a:lnSpc>
            </a:pPr>
            <a:r>
              <a:rPr lang="en-IN" sz="1200" dirty="0" smtClean="0"/>
              <a:t>By </a:t>
            </a:r>
            <a:r>
              <a:rPr lang="en-IN" sz="1200" dirty="0"/>
              <a:t>implementing these solutions, you can develop a robust and feature-rich Bus Reservation System using Python and </a:t>
            </a:r>
            <a:r>
              <a:rPr lang="en-IN" sz="1200" dirty="0" err="1"/>
              <a:t>Django</a:t>
            </a:r>
            <a:r>
              <a:rPr lang="en-IN" sz="1200" dirty="0"/>
              <a:t> that meets the needs of users and administrators alike.</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2006/documentManagement/types"/>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139</TotalTime>
  <Words>1958</Words>
  <Application>Microsoft Office PowerPoint</Application>
  <PresentationFormat>On-screen Show (16:9)</PresentationFormat>
  <Paragraphs>175</Paragraphs>
  <Slides>18</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7" baseType="lpstr">
      <vt:lpstr>Arial</vt:lpstr>
      <vt:lpstr>Arial MT</vt:lpstr>
      <vt:lpstr>Calibri</vt:lpstr>
      <vt:lpstr>Poppins</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THAMIZ</cp:lastModifiedBy>
  <cp:revision>17</cp:revision>
  <dcterms:modified xsi:type="dcterms:W3CDTF">2024-04-08T15:04:27Z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