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205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655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62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866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899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930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024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460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72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59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2724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57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0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82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152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4073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866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667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085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493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8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0054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0215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0879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917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7694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849702" y="3142702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M.logasri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: 3122202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: BCOM 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: JEPPIAAR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314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533400" y="1219200"/>
            <a:ext cx="8077200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COMPONENTS</a:t>
            </a:r>
            <a:endParaRPr lang="en-US" altLang="zh-CN" sz="2400" b="0" i="0" u="none" strike="noStrike" kern="1200" cap="none" spc="0" baseline="0">
              <a:solidFill>
                <a:srgbClr val="00B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MODELLING TECHNIQUES</a:t>
            </a:r>
            <a:endParaRPr lang="en-US" altLang="zh-CN" sz="2400" b="0" i="0" u="none" strike="noStrike" kern="1200" cap="none" spc="0" baseline="0">
              <a:solidFill>
                <a:srgbClr val="00B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OUTPUTS </a:t>
            </a:r>
            <a:endParaRPr lang="en-US" altLang="zh-CN" sz="2400" b="0" i="0" u="none" strike="noStrike" kern="1200" cap="none" spc="0" baseline="0">
              <a:solidFill>
                <a:srgbClr val="00B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EVALUTIONS</a:t>
            </a:r>
            <a:endParaRPr lang="en-US" altLang="zh-CN" sz="2400" b="0" i="0" u="none" strike="noStrike" kern="1200" cap="none" spc="0" baseline="0">
              <a:solidFill>
                <a:srgbClr val="00B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rgbClr val="00B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 using this modelling approach , you can create a comprehensive employee performance analysis solution that provides actionable insights 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recomandations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employee growth and development .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242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609600" y="1295399"/>
            <a:ext cx="7696200" cy="48936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25 % increase in employee engagement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15 % improvement on productivity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20 % reduction in turnover rate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10 %  increase in diversity and inclusion metrics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5 % increase in revenue growth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$X savings in turnover cost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$Y increase in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frevenue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due to improved productivity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$Z return on investment in employee development programs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These results demonstrate the impact of employee performance analysis on business outcomes , employee engagement , and leadership development 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965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09600" y="1524000"/>
            <a:ext cx="8541774" cy="48320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conclusion, employee performance analysis is a crucial process for organizations to evaluate and improve employee performance, drive business outcomes, and enhance overall productivity. By leveraging data analytics, AI-driven insights, and personalized development plans, organizations can.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top performers and develop strategies to retain them, Address skill gaps and improve employee performance, Enhance diversity, equity, and inclusion initiatives, Establish a robust succession planning process, Drive business growth and revenue increase.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85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788161" y="21905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37609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37609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05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17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18" name="对象"/>
          <p:cNvGrpSpPr>
            <a:grpSpLocks/>
          </p:cNvGrpSpPr>
          <p:nvPr/>
        </p:nvGrpSpPr>
        <p:grpSpPr>
          <a:xfrm>
            <a:off x="820216" y="1524000"/>
            <a:ext cx="7028383" cy="4667250"/>
            <a:chOff x="820216" y="1524000"/>
            <a:chExt cx="7028383" cy="4667250"/>
          </a:xfrm>
        </p:grpSpPr>
        <p:sp>
          <p:nvSpPr>
            <p:cNvPr id="118" name="对象"/>
            <p:cNvSpPr>
              <a:spLocks/>
            </p:cNvSpPr>
            <p:nvPr/>
          </p:nvSpPr>
          <p:spPr>
            <a:xfrm rot="0">
              <a:off x="820216" y="1524000"/>
              <a:ext cx="7028383" cy="46672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sp>
        <p:sp>
          <p:nvSpPr>
            <p:cNvPr id="114" name="等腰三角形"/>
            <p:cNvSpPr>
              <a:spLocks/>
            </p:cNvSpPr>
            <p:nvPr/>
          </p:nvSpPr>
          <p:spPr>
            <a:xfrm rot="0">
              <a:off x="1650738" y="1524000"/>
              <a:ext cx="4667250" cy="4667250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40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5" name="圆角矩形"/>
            <p:cNvSpPr>
              <a:spLocks/>
            </p:cNvSpPr>
            <p:nvPr/>
          </p:nvSpPr>
          <p:spPr>
            <a:xfrm rot="0">
              <a:off x="3984363" y="1990725"/>
              <a:ext cx="3033712" cy="1166812"/>
            </a:xfrm>
            <a:prstGeom prst="roundRect">
              <a:avLst>
                <a:gd name="adj" fmla="val 16666"/>
              </a:avLst>
            </a:prstGeom>
            <a:solidFill>
              <a:srgbClr val="FFFFFF">
                <a:alpha val="90000"/>
              </a:srgbClr>
            </a:solidFill>
            <a:ln w="25400" cmpd="sng" cap="flat">
              <a:solidFill>
                <a:srgbClr val="4F81BD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200" b="0" i="0" u="none" strike="noStrike" kern="1200" cap="none" spc="0" baseline="0">
                  <a:solidFill>
                    <a:srgbClr val="0000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Ouality of the product &amp; failure to meet timeliness</a:t>
              </a:r>
              <a:endParaRPr lang="zh-CN" altLang="en-US" sz="2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16" name="圆角矩形"/>
            <p:cNvSpPr>
              <a:spLocks/>
            </p:cNvSpPr>
            <p:nvPr/>
          </p:nvSpPr>
          <p:spPr>
            <a:xfrm rot="0">
              <a:off x="3984363" y="3274218"/>
              <a:ext cx="3033712" cy="1166812"/>
            </a:xfrm>
            <a:prstGeom prst="roundRect">
              <a:avLst>
                <a:gd name="adj" fmla="val 16666"/>
              </a:avLst>
            </a:prstGeom>
            <a:solidFill>
              <a:srgbClr val="FFFFFF">
                <a:alpha val="90000"/>
              </a:srgbClr>
            </a:solidFill>
            <a:ln w="25400" cmpd="sng" cap="flat">
              <a:solidFill>
                <a:srgbClr val="4F81BD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200" b="0" i="0" u="none" strike="noStrike" kern="1200" cap="none" spc="0" baseline="0">
                  <a:solidFill>
                    <a:srgbClr val="0000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Low productivity </a:t>
              </a:r>
              <a:endParaRPr lang="zh-CN" altLang="en-US" sz="2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17" name="圆角矩形"/>
            <p:cNvSpPr>
              <a:spLocks/>
            </p:cNvSpPr>
            <p:nvPr/>
          </p:nvSpPr>
          <p:spPr>
            <a:xfrm rot="0">
              <a:off x="3984363" y="4557712"/>
              <a:ext cx="3033712" cy="1166812"/>
            </a:xfrm>
            <a:prstGeom prst="roundRect">
              <a:avLst>
                <a:gd name="adj" fmla="val 16666"/>
              </a:avLst>
            </a:prstGeom>
            <a:solidFill>
              <a:srgbClr val="FFFFFF">
                <a:alpha val="90000"/>
              </a:srgbClr>
            </a:solidFill>
            <a:ln w="25400" cmpd="sng" cap="flat">
              <a:solidFill>
                <a:srgbClr val="4F81BD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200" b="0" i="0" u="none" strike="noStrike" kern="1200" cap="none" spc="0" baseline="0">
                  <a:solidFill>
                    <a:srgbClr val="0000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Committing errors in projects</a:t>
              </a:r>
              <a:endParaRPr lang="zh-CN" altLang="en-US" sz="2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508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1857375"/>
            <a:ext cx="6575425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overview provides the comprehensive  framework for employees performance analysis , including data collection , analysis , performance evaluation ,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recomandations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improvement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Some of the topics are the important in project overview they are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"/>
          <p:cNvSpPr>
            <a:spLocks/>
          </p:cNvSpPr>
          <p:nvPr/>
        </p:nvSpPr>
        <p:spPr>
          <a:xfrm rot="0">
            <a:off x="914400" y="3665218"/>
            <a:ext cx="7010399" cy="2804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9ABB59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28" name="矩形"/>
          <p:cNvSpPr>
            <a:spLocks/>
          </p:cNvSpPr>
          <p:nvPr/>
        </p:nvSpPr>
        <p:spPr>
          <a:xfrm rot="0">
            <a:off x="1755648" y="4155946"/>
            <a:ext cx="2313432" cy="1374038"/>
          </a:xfrm>
          <a:prstGeom prst="rect"/>
          <a:noFill/>
          <a:ln w="25400" cmpd="sng" cap="flat">
            <a:noFill/>
            <a:prstDash val="solid"/>
            <a:round/>
          </a:ln>
        </p:spPr>
      </p:sp>
      <p:sp>
        <p:nvSpPr>
          <p:cNvPr id="129" name="矩形"/>
          <p:cNvSpPr>
            <a:spLocks/>
          </p:cNvSpPr>
          <p:nvPr/>
        </p:nvSpPr>
        <p:spPr>
          <a:xfrm rot="0">
            <a:off x="1755648" y="4155946"/>
            <a:ext cx="2313432" cy="1374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568" rIns="0" bIns="106679" anchor="ctr" anchorCtr="0">
            <a:prstTxWarp prst="textNoShape"/>
          </a:bodyPr>
          <a:lstStyle/>
          <a:p>
            <a:pPr marL="0" indent="0" algn="l" defTabSz="1244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</a:t>
            </a:r>
            <a:endParaRPr lang="en-US" altLang="zh-CN" sz="2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8001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 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8001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timeline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4419600" y="4604612"/>
            <a:ext cx="2734055" cy="1374038"/>
          </a:xfrm>
          <a:prstGeom prst="rect"/>
          <a:noFill/>
          <a:ln w="25400" cmpd="sng" cap="flat">
            <a:noFill/>
            <a:prstDash val="solid"/>
            <a:round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4419600" y="4604612"/>
            <a:ext cx="2734055" cy="1374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568" rIns="0" bIns="106679" anchor="ctr" anchorCtr="0">
            <a:prstTxWarp prst="textNoShape"/>
          </a:bodyPr>
          <a:lstStyle/>
          <a:p>
            <a:pPr marL="0" indent="0" algn="l" defTabSz="1244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</a:t>
            </a:r>
            <a:endParaRPr lang="en-US" altLang="zh-CN" sz="2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8001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deliverables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171450" indent="-171450" algn="l" defTabSz="800100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resources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95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699452" y="1695450"/>
            <a:ext cx="7072948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end users can benefit from employee performance analysis by gaining insights into employee strength , weakness ,and areas for improvement , and making data-driven decisions to drive business outcomes 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Thes are the end users of the employee performance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9" name="六边形"/>
          <p:cNvSpPr>
            <a:spLocks/>
          </p:cNvSpPr>
          <p:nvPr/>
        </p:nvSpPr>
        <p:spPr>
          <a:xfrm rot="0">
            <a:off x="3352803" y="4343395"/>
            <a:ext cx="1511083" cy="1307148"/>
          </a:xfrm>
          <a:prstGeom prst="hexagon">
            <a:avLst>
              <a:gd name="adj" fmla="val 28568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3603211" y="4560008"/>
            <a:ext cx="1010266" cy="8739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Succession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Planning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1" name="六边形"/>
          <p:cNvSpPr>
            <a:spLocks/>
          </p:cNvSpPr>
          <p:nvPr/>
        </p:nvSpPr>
        <p:spPr>
          <a:xfrm rot="0">
            <a:off x="4457711" y="3736248"/>
            <a:ext cx="570126" cy="491239"/>
          </a:xfrm>
          <a:prstGeom prst="hexagon">
            <a:avLst>
              <a:gd name="adj" fmla="val 28896"/>
              <a:gd name="vf" fmla="val 115470"/>
            </a:avLst>
          </a:prstGeom>
          <a:solidFill>
            <a:srgbClr val="FCDCCE"/>
          </a:solidFill>
          <a:ln w="12700" cmpd="sng" cap="flat">
            <a:noFill/>
            <a:prstDash val="solid"/>
            <a:round/>
          </a:ln>
        </p:spPr>
      </p:sp>
      <p:sp>
        <p:nvSpPr>
          <p:cNvPr id="142" name="六边形"/>
          <p:cNvSpPr>
            <a:spLocks/>
          </p:cNvSpPr>
          <p:nvPr/>
        </p:nvSpPr>
        <p:spPr>
          <a:xfrm rot="0">
            <a:off x="3602826" y="3172778"/>
            <a:ext cx="1238322" cy="1071294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3808042" y="3350314"/>
            <a:ext cx="827890" cy="716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4" name="六边形"/>
          <p:cNvSpPr>
            <a:spLocks/>
          </p:cNvSpPr>
          <p:nvPr/>
        </p:nvSpPr>
        <p:spPr>
          <a:xfrm rot="0">
            <a:off x="5123093" y="4654605"/>
            <a:ext cx="570126" cy="491239"/>
          </a:xfrm>
          <a:prstGeom prst="hexagon">
            <a:avLst>
              <a:gd name="adj" fmla="val 28896"/>
              <a:gd name="vf" fmla="val 115470"/>
            </a:avLst>
          </a:prstGeom>
          <a:solidFill>
            <a:srgbClr val="FCDCCE"/>
          </a:solidFill>
          <a:ln w="12700" cmpd="sng" cap="flat">
            <a:noFill/>
            <a:prstDash val="solid"/>
            <a:round/>
          </a:ln>
        </p:spPr>
      </p:sp>
      <p:sp>
        <p:nvSpPr>
          <p:cNvPr id="145" name="六边形"/>
          <p:cNvSpPr>
            <a:spLocks/>
          </p:cNvSpPr>
          <p:nvPr/>
        </p:nvSpPr>
        <p:spPr>
          <a:xfrm rot="0">
            <a:off x="4786360" y="3831695"/>
            <a:ext cx="1238321" cy="1071293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6" name="矩形"/>
          <p:cNvSpPr>
            <a:spLocks/>
          </p:cNvSpPr>
          <p:nvPr/>
        </p:nvSpPr>
        <p:spPr>
          <a:xfrm rot="0">
            <a:off x="4991575" y="4009231"/>
            <a:ext cx="827890" cy="7162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benefits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7" name="六边形"/>
          <p:cNvSpPr>
            <a:spLocks/>
          </p:cNvSpPr>
          <p:nvPr/>
        </p:nvSpPr>
        <p:spPr>
          <a:xfrm rot="0">
            <a:off x="4660876" y="5691258"/>
            <a:ext cx="570126" cy="491240"/>
          </a:xfrm>
          <a:prstGeom prst="hexagon">
            <a:avLst>
              <a:gd name="adj" fmla="val 28896"/>
              <a:gd name="vf" fmla="val 115470"/>
            </a:avLst>
          </a:prstGeom>
          <a:solidFill>
            <a:srgbClr val="FCDCCE"/>
          </a:solidFill>
          <a:ln w="12700" cmpd="sng" cap="flat">
            <a:noFill/>
            <a:prstDash val="solid"/>
            <a:round/>
          </a:ln>
        </p:spPr>
      </p:sp>
      <p:sp>
        <p:nvSpPr>
          <p:cNvPr id="148" name="六边形"/>
          <p:cNvSpPr>
            <a:spLocks/>
          </p:cNvSpPr>
          <p:nvPr/>
        </p:nvSpPr>
        <p:spPr>
          <a:xfrm rot="0">
            <a:off x="4828178" y="5132129"/>
            <a:ext cx="1238322" cy="1071294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9" name="矩形"/>
          <p:cNvSpPr>
            <a:spLocks/>
          </p:cNvSpPr>
          <p:nvPr/>
        </p:nvSpPr>
        <p:spPr>
          <a:xfrm rot="0">
            <a:off x="5033394" y="5309665"/>
            <a:ext cx="827889" cy="716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development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0" name="六边形"/>
          <p:cNvSpPr>
            <a:spLocks/>
          </p:cNvSpPr>
          <p:nvPr/>
        </p:nvSpPr>
        <p:spPr>
          <a:xfrm rot="0">
            <a:off x="3514293" y="5798867"/>
            <a:ext cx="570127" cy="491240"/>
          </a:xfrm>
          <a:prstGeom prst="hexagon">
            <a:avLst>
              <a:gd name="adj" fmla="val 28896"/>
              <a:gd name="vf" fmla="val 115470"/>
            </a:avLst>
          </a:prstGeom>
          <a:solidFill>
            <a:srgbClr val="FCDCCE"/>
          </a:solidFill>
          <a:ln w="12700" cmpd="sng" cap="flat">
            <a:noFill/>
            <a:prstDash val="solid"/>
            <a:round/>
          </a:ln>
        </p:spPr>
      </p:sp>
      <p:sp>
        <p:nvSpPr>
          <p:cNvPr id="151" name="六边形"/>
          <p:cNvSpPr>
            <a:spLocks/>
          </p:cNvSpPr>
          <p:nvPr/>
        </p:nvSpPr>
        <p:spPr>
          <a:xfrm rot="0">
            <a:off x="3650675" y="5786705"/>
            <a:ext cx="1238321" cy="1071293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52" name="矩形"/>
          <p:cNvSpPr>
            <a:spLocks/>
          </p:cNvSpPr>
          <p:nvPr/>
        </p:nvSpPr>
        <p:spPr>
          <a:xfrm rot="0">
            <a:off x="3855891" y="5964241"/>
            <a:ext cx="827890" cy="7162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Leadership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Executive 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六边形"/>
          <p:cNvSpPr>
            <a:spLocks/>
          </p:cNvSpPr>
          <p:nvPr/>
        </p:nvSpPr>
        <p:spPr>
          <a:xfrm rot="0">
            <a:off x="2838015" y="4880877"/>
            <a:ext cx="570126" cy="491240"/>
          </a:xfrm>
          <a:prstGeom prst="hexagon">
            <a:avLst>
              <a:gd name="adj" fmla="val 28896"/>
              <a:gd name="vf" fmla="val 115470"/>
            </a:avLst>
          </a:prstGeom>
          <a:solidFill>
            <a:srgbClr val="FCDCCE"/>
          </a:solidFill>
          <a:ln w="12700" cmpd="sng" cap="flat">
            <a:noFill/>
            <a:prstDash val="solid"/>
            <a:round/>
          </a:ln>
        </p:spPr>
      </p:sp>
      <p:sp>
        <p:nvSpPr>
          <p:cNvPr id="154" name="六边形"/>
          <p:cNvSpPr>
            <a:spLocks/>
          </p:cNvSpPr>
          <p:nvPr/>
        </p:nvSpPr>
        <p:spPr>
          <a:xfrm rot="0">
            <a:off x="2509717" y="5127788"/>
            <a:ext cx="1238322" cy="1071293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2714933" y="5305324"/>
            <a:ext cx="827890" cy="716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6" name="六边形"/>
          <p:cNvSpPr>
            <a:spLocks/>
          </p:cNvSpPr>
          <p:nvPr/>
        </p:nvSpPr>
        <p:spPr>
          <a:xfrm rot="0">
            <a:off x="2509717" y="3830221"/>
            <a:ext cx="1238322" cy="1071294"/>
          </a:xfrm>
          <a:prstGeom prst="hexagon">
            <a:avLst>
              <a:gd name="adj" fmla="val 28565"/>
              <a:gd name="vf" fmla="val 115470"/>
            </a:avLst>
          </a:prstGeom>
          <a:solidFill>
            <a:srgbClr val="F79747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2714933" y="4007757"/>
            <a:ext cx="827890" cy="7162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7780" tIns="17780" rIns="17780" bIns="17780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Supervisor 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958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895600" y="1695450"/>
            <a:ext cx="6172200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solution is by using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empowerplus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organization can unlock the full potential of their employees , driven business growth , and stay ahead in the competitive market 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value proposition are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comprehensive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insights , AI driven analysis , personalized development plans , real-time feedback , bias-free evaluation , integration with HR systems 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35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457200" y="1219200"/>
            <a:ext cx="84582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 NAME : EMPLOYEE PERFORMANCE ANALYSIS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This dataset description provides a comprehensive overview of the data used for employee performance analysis , including sources , fields , types , volume , quality , and security measures.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 : this dataset contains employee performance data , including demographic information , job details , performance metrics , and feedback . The dataset is used to analyze improvement , and developed targeted growth plans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9254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362200" y="2019300"/>
            <a:ext cx="533400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 “WOW”  factors highlights the innovation features , benefits , and value proposition of your solution , showcasing its potential to transform employees performance analysis and development 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 are the some of our solutions they are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unparalleled insights , transformative AI technology , unbiased decision-making , seamless integration , data-driven storytelling , proactive retention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stratigies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 managerial mastery , future-proofing .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4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2024-09-09T03:49:34Z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