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4" r:id="rId4"/>
  </p:sldMasterIdLst>
  <p:notesMasterIdLst>
    <p:notesMasterId r:id="rId15"/>
  </p:notesMasterIdLst>
  <p:handoutMasterIdLst>
    <p:handoutMasterId r:id="rId16"/>
  </p:handoutMasterIdLst>
  <p:sldIdLst>
    <p:sldId id="268" r:id="rId5"/>
    <p:sldId id="270" r:id="rId6"/>
    <p:sldId id="269" r:id="rId7"/>
    <p:sldId id="276" r:id="rId8"/>
    <p:sldId id="271" r:id="rId9"/>
    <p:sldId id="272" r:id="rId10"/>
    <p:sldId id="273" r:id="rId11"/>
    <p:sldId id="274" r:id="rId12"/>
    <p:sldId id="277" r:id="rId13"/>
    <p:sldId id="279" r:id="rId14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4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pos="959">
          <p15:clr>
            <a:srgbClr val="A4A3A4"/>
          </p15:clr>
        </p15:guide>
        <p15:guide id="5" pos="67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66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E89C0A-D4CC-6119-EDAF-35C0C4426801}" v="146" dt="2024-10-17T04:40:43.433"/>
    <p1510:client id="{1943E7A7-D563-3AB0-72E6-F3D0DB87FB13}" v="456" dt="2024-10-17T06:40:16.362"/>
    <p1510:client id="{F3B7793F-018F-CC60-BBFE-C400D08213A6}" v="360" dt="2024-10-17T02:15:03.480"/>
  </p1510:revLst>
</p1510:revInfo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160"/>
        <p:guide orient="horz" pos="384"/>
        <p:guide orient="horz" pos="3792"/>
        <p:guide pos="959"/>
        <p:guide pos="671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313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A74EB7-856E-45FD-83F0-5F7C6F3E4372}" type="datetimeFigureOut">
              <a:rPr lang="en-US"/>
              <a:t>12/2/2024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86E15-F82A-4596-A46C-375C6D3981E1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683081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1B0E40-8125-41F8-BB6C-139D8D531A4F}" type="datetimeFigureOut">
              <a:rPr lang="en-US"/>
              <a:t>12/2/2024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105DB2-FD3E-441D-8B7E-7AE83ECE27B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94720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276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4439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6001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020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7302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8745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4894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3456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744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block"/>
          <p:cNvSpPr/>
          <p:nvPr/>
        </p:nvSpPr>
        <p:spPr bwMode="invGray">
          <a:xfrm>
            <a:off x="1141413" y="1600200"/>
            <a:ext cx="11047412" cy="32766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grpSp>
        <p:nvGrpSpPr>
          <p:cNvPr id="7" name="top graphic"/>
          <p:cNvGrpSpPr/>
          <p:nvPr/>
        </p:nvGrpSpPr>
        <p:grpSpPr>
          <a:xfrm>
            <a:off x="1279" y="0"/>
            <a:ext cx="12188952" cy="429768"/>
            <a:chOff x="1279" y="0"/>
            <a:chExt cx="12188952" cy="429768"/>
          </a:xfrm>
        </p:grpSpPr>
        <p:sp>
          <p:nvSpPr>
            <p:cNvPr id="8" name="Rectangle 7"/>
            <p:cNvSpPr/>
            <p:nvPr/>
          </p:nvSpPr>
          <p:spPr>
            <a:xfrm>
              <a:off x="1279" y="0"/>
              <a:ext cx="12188952" cy="228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79" y="228600"/>
              <a:ext cx="12188952" cy="20116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279" y="306324"/>
              <a:ext cx="12188952" cy="457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grpSp>
        <p:nvGrpSpPr>
          <p:cNvPr id="23" name="bottom graphic"/>
          <p:cNvGrpSpPr/>
          <p:nvPr/>
        </p:nvGrpSpPr>
        <p:grpSpPr>
          <a:xfrm>
            <a:off x="0" y="6080760"/>
            <a:ext cx="12190231" cy="777240"/>
            <a:chOff x="0" y="6080760"/>
            <a:chExt cx="12190231" cy="777240"/>
          </a:xfrm>
        </p:grpSpPr>
        <p:sp>
          <p:nvSpPr>
            <p:cNvPr id="13" name="Rectangle 12"/>
            <p:cNvSpPr/>
            <p:nvPr/>
          </p:nvSpPr>
          <p:spPr>
            <a:xfrm>
              <a:off x="0" y="6217920"/>
              <a:ext cx="12188825" cy="6400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279" y="60807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279" y="6172200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 bwMode="invGray">
          <a:xfrm>
            <a:off x="1522414" y="1905000"/>
            <a:ext cx="9143998" cy="26670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bg1"/>
                </a:solidFill>
                <a:effectLst>
                  <a:outerShdw blurRad="88900" algn="ctr" rotWithShape="0">
                    <a:prstClr val="black">
                      <a:alpha val="3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029200"/>
            <a:ext cx="8229598" cy="838200"/>
          </a:xfrm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B76B7-5811-4114-8A95-998148FFD529}" type="datetime1">
              <a:rPr lang="en-US" smtClean="0"/>
              <a:t>12/2/2024</a:t>
            </a:fld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169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C077A-EF7A-41AA-8976-110EB7416C60}" type="datetime1">
              <a:rPr lang="en-US" smtClean="0"/>
              <a:t>12/2/2024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790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94507" y="609600"/>
            <a:ext cx="1143001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3" y="609600"/>
            <a:ext cx="7696198" cy="54102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5912B-6681-4BDF-AE10-F59636249FF3}" type="datetime1">
              <a:rPr lang="en-US" smtClean="0"/>
              <a:t>12/2/2024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41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C8E22-D0BA-4CB4-9C32-B27533199514}" type="datetime1">
              <a:rPr lang="en-US" smtClean="0"/>
              <a:t>12/2/2024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0647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180A9-7A83-412D-A8AC-5AF60A8AA507}" type="datetime1">
              <a:rPr lang="en-US" smtClean="0"/>
              <a:t>12/2/2024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8679959-09A6-4092-A9BD-4F9F6BA7EC5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08125" y="5791200"/>
            <a:ext cx="9158288" cy="493713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0040" indent="0">
              <a:buNone/>
              <a:defRPr/>
            </a:lvl2pPr>
            <a:lvl3pPr marL="594360" indent="0">
              <a:buNone/>
              <a:defRPr/>
            </a:lvl3pPr>
            <a:lvl4pPr marL="868680" indent="0">
              <a:buNone/>
              <a:defRPr/>
            </a:lvl4pPr>
            <a:lvl5pPr marL="109728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94591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4876800"/>
            <a:ext cx="8229598" cy="1143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A563DF0-FDDF-4143-9D8C-6AF41892E174}" type="datetime1">
              <a:rPr lang="en-US" smtClean="0"/>
              <a:t>12/2/2024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106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4999"/>
            <a:ext cx="4435564" cy="408892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849" y="1904999"/>
            <a:ext cx="4435564" cy="408892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B83F9-4677-4C31-8407-7919061A580B}" type="datetime1">
              <a:rPr lang="en-US" smtClean="0"/>
              <a:t>12/2/2024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259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828800"/>
            <a:ext cx="4419599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590801"/>
            <a:ext cx="4419599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6814" y="1828800"/>
            <a:ext cx="4419599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6814" y="2590801"/>
            <a:ext cx="4419599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939A6-3450-434F-A872-BEE63F7EB093}" type="datetime1">
              <a:rPr lang="en-US" smtClean="0"/>
              <a:t>12/2/2024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700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ABB1C-FA00-4171-BA31-4C5E719472F3}" type="datetime1">
              <a:rPr lang="en-US" smtClean="0"/>
              <a:t>12/2/2024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316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bottom graphic"/>
          <p:cNvGrpSpPr/>
          <p:nvPr userDrawn="1"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7" name="Rectangle 6"/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C8610-5B57-4C6B-BF9F-F5397A1F60B8}" type="datetime1">
              <a:rPr lang="en-US" smtClean="0"/>
              <a:t>12/2/2024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35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"/>
          <p:cNvSpPr/>
          <p:nvPr/>
        </p:nvSpPr>
        <p:spPr>
          <a:xfrm>
            <a:off x="1217610" y="1019175"/>
            <a:ext cx="6126480" cy="4572000"/>
          </a:xfrm>
          <a:prstGeom prst="rect">
            <a:avLst/>
          </a:prstGeom>
          <a:noFill/>
          <a:ln w="1016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4" y="1371600"/>
            <a:ext cx="3124200" cy="2057400"/>
          </a:xfrm>
        </p:spPr>
        <p:txBody>
          <a:bodyPr anchor="b">
            <a:normAutofit/>
          </a:bodyPr>
          <a:lstStyle>
            <a:lvl1pPr algn="l">
              <a:defRPr sz="32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1930" y="1293495"/>
            <a:ext cx="5577840" cy="40233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4" y="3536829"/>
            <a:ext cx="3124200" cy="1797169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BF3DD-8B6D-46AA-BCA9-242D4EF63DDF}" type="datetime1">
              <a:rPr lang="en-US" smtClean="0"/>
              <a:t>12/2/2024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132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"/>
          <p:cNvSpPr/>
          <p:nvPr/>
        </p:nvSpPr>
        <p:spPr>
          <a:xfrm>
            <a:off x="1217610" y="1019175"/>
            <a:ext cx="6126480" cy="4572000"/>
          </a:xfrm>
          <a:prstGeom prst="rect">
            <a:avLst/>
          </a:prstGeom>
          <a:noFill/>
          <a:ln w="1016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4" y="1371600"/>
            <a:ext cx="3124200" cy="205740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400490" y="1202055"/>
            <a:ext cx="5760720" cy="4206240"/>
          </a:xfrm>
          <a:solidFill>
            <a:schemeClr val="bg1">
              <a:lumMod val="95000"/>
            </a:schemeClr>
          </a:solidFill>
        </p:spPr>
        <p:txBody>
          <a:bodyPr tIns="914400">
            <a:normAutofit/>
          </a:bodyPr>
          <a:lstStyle>
            <a:lvl1pPr marL="0" indent="0" algn="ctr">
              <a:spcBef>
                <a:spcPts val="0"/>
              </a:spcBef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4" y="3536829"/>
            <a:ext cx="3124200" cy="1797171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41AE9-3D4A-4A08-B03D-DC6D2ADF5464}" type="datetime1">
              <a:rPr lang="en-US" smtClean="0"/>
              <a:t>12/2/2024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862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bottom graphic"/>
          <p:cNvGrpSpPr/>
          <p:nvPr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7" name="Rectangle 6"/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grpSp>
        <p:nvGrpSpPr>
          <p:cNvPr id="10" name="top graphic"/>
          <p:cNvGrpSpPr/>
          <p:nvPr/>
        </p:nvGrpSpPr>
        <p:grpSpPr>
          <a:xfrm>
            <a:off x="1279" y="0"/>
            <a:ext cx="12188952" cy="320040"/>
            <a:chOff x="1279" y="0"/>
            <a:chExt cx="12188952" cy="320040"/>
          </a:xfrm>
        </p:grpSpPr>
        <p:sp>
          <p:nvSpPr>
            <p:cNvPr id="11" name="Rectangle 10"/>
            <p:cNvSpPr/>
            <p:nvPr/>
          </p:nvSpPr>
          <p:spPr>
            <a:xfrm>
              <a:off x="1279" y="0"/>
              <a:ext cx="12188952" cy="17023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279" y="170234"/>
              <a:ext cx="12188952" cy="14980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279" y="231421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876" y="609600"/>
            <a:ext cx="9143538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76" y="1905000"/>
            <a:ext cx="9143538" cy="36974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1507498" y="6516865"/>
            <a:ext cx="606214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7994363" y="6516865"/>
            <a:ext cx="132762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5C6E67D0-0200-42BE-A0B2-78C70FBBB312}" type="datetime1">
              <a:rPr lang="en-US" smtClean="0"/>
              <a:pPr/>
              <a:t>12/2/2024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9730094" y="6516865"/>
            <a:ext cx="93631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681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  <p:sldLayoutId id="2147483914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SzPct val="100000"/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1412" y="988142"/>
            <a:ext cx="11963398" cy="2667000"/>
          </a:xfrm>
        </p:spPr>
        <p:txBody>
          <a:bodyPr>
            <a:normAutofit/>
          </a:bodyPr>
          <a:lstStyle/>
          <a:p>
            <a:r>
              <a:rPr lang="en-US" sz="6000" dirty="0">
                <a:ea typeface="Calibri"/>
                <a:cs typeface="Calibri"/>
              </a:rPr>
              <a:t>UTERUS CANCER IDENTIFICATION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 Synergy Sharks |Nandha Engineering College</a:t>
            </a:r>
          </a:p>
        </p:txBody>
      </p:sp>
    </p:spTree>
    <p:extLst>
      <p:ext uri="{BB962C8B-B14F-4D97-AF65-F5344CB8AC3E}">
        <p14:creationId xmlns:p14="http://schemas.microsoft.com/office/powerpoint/2010/main" val="2957189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3D cute robot character generative ai | Premium AI-generated PSD">
            <a:extLst>
              <a:ext uri="{FF2B5EF4-FFF2-40B4-BE49-F238E27FC236}">
                <a16:creationId xmlns:a16="http://schemas.microsoft.com/office/drawing/2014/main" id="{422582A5-9DCE-BA3A-EA68-ACE64909BA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0258" y="1210782"/>
            <a:ext cx="3754335" cy="3819525"/>
          </a:xfrm>
          <a:prstGeom prst="rect">
            <a:avLst/>
          </a:prstGeom>
        </p:spPr>
      </p:pic>
      <p:sp>
        <p:nvSpPr>
          <p:cNvPr id="6" name="TextBox 1">
            <a:extLst>
              <a:ext uri="{FF2B5EF4-FFF2-40B4-BE49-F238E27FC236}">
                <a16:creationId xmlns:a16="http://schemas.microsoft.com/office/drawing/2014/main" id="{CE81D328-0C62-5828-CCA2-7007158995C0}"/>
              </a:ext>
            </a:extLst>
          </p:cNvPr>
          <p:cNvSpPr txBox="1"/>
          <p:nvPr/>
        </p:nvSpPr>
        <p:spPr>
          <a:xfrm>
            <a:off x="907079" y="1716113"/>
            <a:ext cx="5480776" cy="2800767"/>
          </a:xfrm>
          <a:custGeom>
            <a:avLst/>
            <a:gdLst>
              <a:gd name="connsiteX0" fmla="*/ 0 w 5480776"/>
              <a:gd name="connsiteY0" fmla="*/ 0 h 2800767"/>
              <a:gd name="connsiteX1" fmla="*/ 602885 w 5480776"/>
              <a:gd name="connsiteY1" fmla="*/ 0 h 2800767"/>
              <a:gd name="connsiteX2" fmla="*/ 1096155 w 5480776"/>
              <a:gd name="connsiteY2" fmla="*/ 0 h 2800767"/>
              <a:gd name="connsiteX3" fmla="*/ 1479810 w 5480776"/>
              <a:gd name="connsiteY3" fmla="*/ 0 h 2800767"/>
              <a:gd name="connsiteX4" fmla="*/ 2027887 w 5480776"/>
              <a:gd name="connsiteY4" fmla="*/ 0 h 2800767"/>
              <a:gd name="connsiteX5" fmla="*/ 2521157 w 5480776"/>
              <a:gd name="connsiteY5" fmla="*/ 0 h 2800767"/>
              <a:gd name="connsiteX6" fmla="*/ 3178850 w 5480776"/>
              <a:gd name="connsiteY6" fmla="*/ 0 h 2800767"/>
              <a:gd name="connsiteX7" fmla="*/ 3726928 w 5480776"/>
              <a:gd name="connsiteY7" fmla="*/ 0 h 2800767"/>
              <a:gd name="connsiteX8" fmla="*/ 4384621 w 5480776"/>
              <a:gd name="connsiteY8" fmla="*/ 0 h 2800767"/>
              <a:gd name="connsiteX9" fmla="*/ 5480776 w 5480776"/>
              <a:gd name="connsiteY9" fmla="*/ 0 h 2800767"/>
              <a:gd name="connsiteX10" fmla="*/ 5480776 w 5480776"/>
              <a:gd name="connsiteY10" fmla="*/ 476130 h 2800767"/>
              <a:gd name="connsiteX11" fmla="*/ 5480776 w 5480776"/>
              <a:gd name="connsiteY11" fmla="*/ 980268 h 2800767"/>
              <a:gd name="connsiteX12" fmla="*/ 5480776 w 5480776"/>
              <a:gd name="connsiteY12" fmla="*/ 1456399 h 2800767"/>
              <a:gd name="connsiteX13" fmla="*/ 5480776 w 5480776"/>
              <a:gd name="connsiteY13" fmla="*/ 1988545 h 2800767"/>
              <a:gd name="connsiteX14" fmla="*/ 5480776 w 5480776"/>
              <a:gd name="connsiteY14" fmla="*/ 2800767 h 2800767"/>
              <a:gd name="connsiteX15" fmla="*/ 4987506 w 5480776"/>
              <a:gd name="connsiteY15" fmla="*/ 2800767 h 2800767"/>
              <a:gd name="connsiteX16" fmla="*/ 4439429 w 5480776"/>
              <a:gd name="connsiteY16" fmla="*/ 2800767 h 2800767"/>
              <a:gd name="connsiteX17" fmla="*/ 4000966 w 5480776"/>
              <a:gd name="connsiteY17" fmla="*/ 2800767 h 2800767"/>
              <a:gd name="connsiteX18" fmla="*/ 3452889 w 5480776"/>
              <a:gd name="connsiteY18" fmla="*/ 2800767 h 2800767"/>
              <a:gd name="connsiteX19" fmla="*/ 3069235 w 5480776"/>
              <a:gd name="connsiteY19" fmla="*/ 2800767 h 2800767"/>
              <a:gd name="connsiteX20" fmla="*/ 2685580 w 5480776"/>
              <a:gd name="connsiteY20" fmla="*/ 2800767 h 2800767"/>
              <a:gd name="connsiteX21" fmla="*/ 2137503 w 5480776"/>
              <a:gd name="connsiteY21" fmla="*/ 2800767 h 2800767"/>
              <a:gd name="connsiteX22" fmla="*/ 1644233 w 5480776"/>
              <a:gd name="connsiteY22" fmla="*/ 2800767 h 2800767"/>
              <a:gd name="connsiteX23" fmla="*/ 1260578 w 5480776"/>
              <a:gd name="connsiteY23" fmla="*/ 2800767 h 2800767"/>
              <a:gd name="connsiteX24" fmla="*/ 602885 w 5480776"/>
              <a:gd name="connsiteY24" fmla="*/ 2800767 h 2800767"/>
              <a:gd name="connsiteX25" fmla="*/ 0 w 5480776"/>
              <a:gd name="connsiteY25" fmla="*/ 2800767 h 2800767"/>
              <a:gd name="connsiteX26" fmla="*/ 0 w 5480776"/>
              <a:gd name="connsiteY26" fmla="*/ 2268621 h 2800767"/>
              <a:gd name="connsiteX27" fmla="*/ 0 w 5480776"/>
              <a:gd name="connsiteY27" fmla="*/ 1652453 h 2800767"/>
              <a:gd name="connsiteX28" fmla="*/ 0 w 5480776"/>
              <a:gd name="connsiteY28" fmla="*/ 1120307 h 2800767"/>
              <a:gd name="connsiteX29" fmla="*/ 0 w 5480776"/>
              <a:gd name="connsiteY29" fmla="*/ 504138 h 2800767"/>
              <a:gd name="connsiteX30" fmla="*/ 0 w 5480776"/>
              <a:gd name="connsiteY30" fmla="*/ 0 h 2800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5480776" h="2800767" extrusionOk="0">
                <a:moveTo>
                  <a:pt x="0" y="0"/>
                </a:moveTo>
                <a:cubicBezTo>
                  <a:pt x="223716" y="-25545"/>
                  <a:pt x="458468" y="57078"/>
                  <a:pt x="602885" y="0"/>
                </a:cubicBezTo>
                <a:cubicBezTo>
                  <a:pt x="747303" y="-57078"/>
                  <a:pt x="991461" y="46399"/>
                  <a:pt x="1096155" y="0"/>
                </a:cubicBezTo>
                <a:cubicBezTo>
                  <a:pt x="1200849" y="-46399"/>
                  <a:pt x="1344780" y="33697"/>
                  <a:pt x="1479810" y="0"/>
                </a:cubicBezTo>
                <a:cubicBezTo>
                  <a:pt x="1614840" y="-33697"/>
                  <a:pt x="1803957" y="6377"/>
                  <a:pt x="2027887" y="0"/>
                </a:cubicBezTo>
                <a:cubicBezTo>
                  <a:pt x="2251817" y="-6377"/>
                  <a:pt x="2412982" y="22973"/>
                  <a:pt x="2521157" y="0"/>
                </a:cubicBezTo>
                <a:cubicBezTo>
                  <a:pt x="2629332" y="-22973"/>
                  <a:pt x="2919430" y="20271"/>
                  <a:pt x="3178850" y="0"/>
                </a:cubicBezTo>
                <a:cubicBezTo>
                  <a:pt x="3438270" y="-20271"/>
                  <a:pt x="3580902" y="53177"/>
                  <a:pt x="3726928" y="0"/>
                </a:cubicBezTo>
                <a:cubicBezTo>
                  <a:pt x="3872954" y="-53177"/>
                  <a:pt x="4089870" y="47501"/>
                  <a:pt x="4384621" y="0"/>
                </a:cubicBezTo>
                <a:cubicBezTo>
                  <a:pt x="4679372" y="-47501"/>
                  <a:pt x="5167986" y="116285"/>
                  <a:pt x="5480776" y="0"/>
                </a:cubicBezTo>
                <a:cubicBezTo>
                  <a:pt x="5513766" y="152508"/>
                  <a:pt x="5466455" y="275182"/>
                  <a:pt x="5480776" y="476130"/>
                </a:cubicBezTo>
                <a:cubicBezTo>
                  <a:pt x="5495097" y="677078"/>
                  <a:pt x="5423662" y="840528"/>
                  <a:pt x="5480776" y="980268"/>
                </a:cubicBezTo>
                <a:cubicBezTo>
                  <a:pt x="5537890" y="1120008"/>
                  <a:pt x="5450489" y="1354073"/>
                  <a:pt x="5480776" y="1456399"/>
                </a:cubicBezTo>
                <a:cubicBezTo>
                  <a:pt x="5511063" y="1558725"/>
                  <a:pt x="5424552" y="1729954"/>
                  <a:pt x="5480776" y="1988545"/>
                </a:cubicBezTo>
                <a:cubicBezTo>
                  <a:pt x="5537000" y="2247136"/>
                  <a:pt x="5452591" y="2407203"/>
                  <a:pt x="5480776" y="2800767"/>
                </a:cubicBezTo>
                <a:cubicBezTo>
                  <a:pt x="5267882" y="2856196"/>
                  <a:pt x="5160547" y="2762057"/>
                  <a:pt x="4987506" y="2800767"/>
                </a:cubicBezTo>
                <a:cubicBezTo>
                  <a:pt x="4814465" y="2839477"/>
                  <a:pt x="4676615" y="2759769"/>
                  <a:pt x="4439429" y="2800767"/>
                </a:cubicBezTo>
                <a:cubicBezTo>
                  <a:pt x="4202243" y="2841765"/>
                  <a:pt x="4194849" y="2754841"/>
                  <a:pt x="4000966" y="2800767"/>
                </a:cubicBezTo>
                <a:cubicBezTo>
                  <a:pt x="3807083" y="2846693"/>
                  <a:pt x="3639645" y="2799149"/>
                  <a:pt x="3452889" y="2800767"/>
                </a:cubicBezTo>
                <a:cubicBezTo>
                  <a:pt x="3266133" y="2802385"/>
                  <a:pt x="3148848" y="2766259"/>
                  <a:pt x="3069235" y="2800767"/>
                </a:cubicBezTo>
                <a:cubicBezTo>
                  <a:pt x="2989622" y="2835275"/>
                  <a:pt x="2775090" y="2769152"/>
                  <a:pt x="2685580" y="2800767"/>
                </a:cubicBezTo>
                <a:cubicBezTo>
                  <a:pt x="2596071" y="2832382"/>
                  <a:pt x="2271356" y="2799653"/>
                  <a:pt x="2137503" y="2800767"/>
                </a:cubicBezTo>
                <a:cubicBezTo>
                  <a:pt x="2003650" y="2801881"/>
                  <a:pt x="1888330" y="2771871"/>
                  <a:pt x="1644233" y="2800767"/>
                </a:cubicBezTo>
                <a:cubicBezTo>
                  <a:pt x="1400136" y="2829663"/>
                  <a:pt x="1418364" y="2791918"/>
                  <a:pt x="1260578" y="2800767"/>
                </a:cubicBezTo>
                <a:cubicBezTo>
                  <a:pt x="1102792" y="2809616"/>
                  <a:pt x="786184" y="2794361"/>
                  <a:pt x="602885" y="2800767"/>
                </a:cubicBezTo>
                <a:cubicBezTo>
                  <a:pt x="419586" y="2807173"/>
                  <a:pt x="266579" y="2787483"/>
                  <a:pt x="0" y="2800767"/>
                </a:cubicBezTo>
                <a:cubicBezTo>
                  <a:pt x="-49039" y="2675699"/>
                  <a:pt x="30050" y="2438171"/>
                  <a:pt x="0" y="2268621"/>
                </a:cubicBezTo>
                <a:cubicBezTo>
                  <a:pt x="-30050" y="2099071"/>
                  <a:pt x="36341" y="1839923"/>
                  <a:pt x="0" y="1652453"/>
                </a:cubicBezTo>
                <a:cubicBezTo>
                  <a:pt x="-36341" y="1464983"/>
                  <a:pt x="44433" y="1273903"/>
                  <a:pt x="0" y="1120307"/>
                </a:cubicBezTo>
                <a:cubicBezTo>
                  <a:pt x="-44433" y="966711"/>
                  <a:pt x="30055" y="680414"/>
                  <a:pt x="0" y="504138"/>
                </a:cubicBezTo>
                <a:cubicBezTo>
                  <a:pt x="-30055" y="327862"/>
                  <a:pt x="29129" y="135969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accent1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958226764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scene3d>
            <a:camera prst="perspectiveFront"/>
            <a:lightRig rig="threePt" dir="t"/>
          </a:scene3d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8800" b="1" dirty="0">
                <a:solidFill>
                  <a:srgbClr val="345D7E"/>
                </a:solidFill>
                <a:latin typeface="Algerian"/>
              </a:rPr>
              <a:t>THANK      YOU</a:t>
            </a:r>
          </a:p>
        </p:txBody>
      </p:sp>
    </p:spTree>
    <p:extLst>
      <p:ext uri="{BB962C8B-B14F-4D97-AF65-F5344CB8AC3E}">
        <p14:creationId xmlns:p14="http://schemas.microsoft.com/office/powerpoint/2010/main" val="866010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74863" y="249735"/>
            <a:ext cx="9143538" cy="1066800"/>
          </a:xfrm>
        </p:spPr>
        <p:txBody>
          <a:bodyPr/>
          <a:lstStyle/>
          <a:p>
            <a:r>
              <a:rPr lang="en-US" dirty="0"/>
              <a:t>Description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47206" y="1316535"/>
            <a:ext cx="9894411" cy="4180712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pPr marL="0" indent="0">
              <a:buNone/>
            </a:pPr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Deep Learning Techniques</a:t>
            </a:r>
            <a:r>
              <a:rPr lang="en-US" dirty="0"/>
              <a:t>: Utilizes convolutional neural networks (CNNs) and other advanced architectures to analyze medical images for detecting uterine cancer.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Data Processing</a:t>
            </a:r>
            <a:r>
              <a:rPr lang="en-US" dirty="0"/>
              <a:t>: Preprocessing steps include noise reduction, normalization, and segmentation of relevant areas in imaging modalities like MRI or histopathology slides.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Training and Learning</a:t>
            </a:r>
            <a:r>
              <a:rPr lang="en-US" dirty="0"/>
              <a:t>: Models are trained on annotated datasets to identify patterns and features unique to cancerous and healthy tissues.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Evaluation Metrics</a:t>
            </a:r>
            <a:r>
              <a:rPr lang="en-US" dirty="0"/>
              <a:t>: Accuracy, sensitivity, specificity, and F1-score are used to measure model performance and reliability in diagnosis.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Clinical Application</a:t>
            </a:r>
            <a:r>
              <a:rPr lang="en-US" dirty="0"/>
              <a:t>: Enables early, non-invasive detection and aids in precise diagnosis, potentially improving patient outcomes and treatment planning.</a:t>
            </a:r>
          </a:p>
          <a:p>
            <a:pPr marL="342900" indent="-342900" algn="just">
              <a:buChar char="Ø"/>
            </a:pPr>
            <a:endParaRPr lang="en-US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52966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563" y="126352"/>
            <a:ext cx="9143538" cy="1066800"/>
          </a:xfrm>
        </p:spPr>
        <p:txBody>
          <a:bodyPr/>
          <a:lstStyle/>
          <a:p>
            <a:r>
              <a:rPr lang="en-US" dirty="0"/>
              <a:t>Project Goals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7A0E7D33-5E6C-A473-2EB9-7C5C1B7F63A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46150" y="1317239"/>
            <a:ext cx="9872662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Automation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Design a deep learning model to automate the detection and classification of uterine cancer from medical imaging data.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Accuracy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Achieve high diagnostic accuracy by leveraging advanced neural network architectures and optimized training techniques.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Early Detection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Enable early and reliable identification of uterine cancer to improve patient outcomes and survival rates.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Clinical Support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Provide a tool to assist clinicians in making faster and more precise diagnoses for effective treatment planning.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8110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6849" y="280581"/>
            <a:ext cx="9143538" cy="1066800"/>
          </a:xfrm>
        </p:spPr>
        <p:txBody>
          <a:bodyPr/>
          <a:lstStyle/>
          <a:p>
            <a:r>
              <a:rPr lang="en-US" dirty="0">
                <a:ea typeface="Calibri"/>
                <a:cs typeface="Calibri"/>
              </a:rPr>
              <a:t>Project Implementation: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ABBF71E-EB2A-0999-2AF9-BA59FB2AE72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08012" y="1443841"/>
            <a:ext cx="10439400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Collection and Preprocessing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Gather and preprocess medical imaging data (e.g., MRI, histopathology) with necessary steps like noise reduction, normalization, and segmentation for better model input.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Development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Select and implement a deep learning architecture (e.g., CNN) for detecting cancerous features in images, incorporating data augmentation techniques to improve model robustness.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Training and Evaluation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Train the model using labeled datasets, then evaluate its performance with metrics such as accuracy, sensitivity, and specificity, ensuring reliable results.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Deployment and Validation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Deploy the trained model into a clinical setting for real-world testing and validation, optimizing based on feedback from medical professionals for practical use.</a:t>
            </a:r>
          </a:p>
        </p:txBody>
      </p:sp>
    </p:spTree>
    <p:extLst>
      <p:ext uri="{BB962C8B-B14F-4D97-AF65-F5344CB8AC3E}">
        <p14:creationId xmlns:p14="http://schemas.microsoft.com/office/powerpoint/2010/main" val="2585531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32568" y="280581"/>
            <a:ext cx="9143538" cy="1066800"/>
          </a:xfrm>
        </p:spPr>
        <p:txBody>
          <a:bodyPr/>
          <a:lstStyle/>
          <a:p>
            <a:r>
              <a:rPr lang="en-US" dirty="0">
                <a:ea typeface="Calibri"/>
                <a:cs typeface="Calibri"/>
              </a:rPr>
              <a:t>Type of Neural Network Used: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93812" y="1447800"/>
            <a:ext cx="9143538" cy="369746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Convolutional Neural Networks (CNNs)</a:t>
            </a:r>
            <a:r>
              <a:rPr lang="en-US" dirty="0">
                <a:ea typeface="+mn-lt"/>
                <a:cs typeface="+mn-lt"/>
              </a:rPr>
              <a:t> :</a:t>
            </a:r>
            <a:endParaRPr lang="en-US" dirty="0"/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               It is  a type of deep learning architecture specifically designed for processing and analyzing image data. </a:t>
            </a:r>
            <a:endParaRPr lang="en-US"/>
          </a:p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Key Components of CNNs: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>
              <a:buClr>
                <a:srgbClr val="000000"/>
              </a:buClr>
              <a:buNone/>
            </a:pPr>
            <a:r>
              <a:rPr lang="en-US" b="1" dirty="0">
                <a:ea typeface="+mn-lt"/>
                <a:cs typeface="+mn-lt"/>
              </a:rPr>
              <a:t>          Convolutional Layers:</a:t>
            </a:r>
            <a:r>
              <a:rPr lang="en-US" dirty="0">
                <a:ea typeface="+mn-lt"/>
                <a:cs typeface="+mn-lt"/>
              </a:rPr>
              <a:t> Extract features using filters.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>
              <a:buClr>
                <a:srgbClr val="000000"/>
              </a:buClr>
              <a:buNone/>
            </a:pPr>
            <a:r>
              <a:rPr lang="en-US" b="1" dirty="0">
                <a:ea typeface="Calibri" panose="020F0502020204030204"/>
                <a:cs typeface="Calibri" panose="020F0502020204030204"/>
              </a:rPr>
              <a:t>   Pooling Layers:</a:t>
            </a:r>
            <a:r>
              <a:rPr lang="en-US" dirty="0">
                <a:ea typeface="Calibri" panose="020F0502020204030204"/>
                <a:cs typeface="Calibri" panose="020F0502020204030204"/>
              </a:rPr>
              <a:t> Reduce dimensionality.</a:t>
            </a:r>
          </a:p>
          <a:p>
            <a:pPr marL="0" indent="0">
              <a:buClr>
                <a:srgbClr val="000000"/>
              </a:buClr>
              <a:buNone/>
            </a:pPr>
            <a:r>
              <a:rPr lang="en-US" b="1" dirty="0">
                <a:ea typeface="Calibri" panose="020F0502020204030204"/>
                <a:cs typeface="Calibri" panose="020F0502020204030204"/>
              </a:rPr>
              <a:t>          Fully Connected Layers:</a:t>
            </a:r>
            <a:r>
              <a:rPr lang="en-US" dirty="0">
                <a:ea typeface="Calibri" panose="020F0502020204030204"/>
                <a:cs typeface="Calibri" panose="020F0502020204030204"/>
              </a:rPr>
              <a:t> Combine features for classification.</a:t>
            </a:r>
          </a:p>
          <a:p>
            <a:pPr>
              <a:buClr>
                <a:srgbClr val="000000"/>
              </a:buClr>
              <a:buChar char="v"/>
            </a:pPr>
            <a:endParaRPr lang="en-US" dirty="0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255868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38286" y="239453"/>
            <a:ext cx="9143538" cy="1066800"/>
          </a:xfrm>
        </p:spPr>
        <p:txBody>
          <a:bodyPr/>
          <a:lstStyle/>
          <a:p>
            <a:r>
              <a:rPr lang="en-US" dirty="0">
                <a:ea typeface="Calibri"/>
                <a:cs typeface="Calibri"/>
              </a:rPr>
              <a:t>Frameworks used: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68587" y="1575981"/>
            <a:ext cx="9750407" cy="369746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TensorFlow:</a:t>
            </a: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              A popular open-source framework developed by Google, offering a flexible and scalable platform for building and training deep learning models.</a:t>
            </a:r>
            <a:endParaRPr lang="en-US">
              <a:ea typeface="Calibri"/>
              <a:cs typeface="Calibri"/>
            </a:endParaRPr>
          </a:p>
          <a:p>
            <a:pPr marL="0" indent="0">
              <a:buClr>
                <a:srgbClr val="000000"/>
              </a:buClr>
              <a:buNone/>
            </a:pPr>
            <a:r>
              <a:rPr lang="en-US" b="1" dirty="0" err="1">
                <a:ea typeface="+mn-lt"/>
                <a:cs typeface="+mn-lt"/>
              </a:rPr>
              <a:t>Keras</a:t>
            </a:r>
            <a:r>
              <a:rPr lang="en-US" b="1" dirty="0">
                <a:ea typeface="+mn-lt"/>
                <a:cs typeface="+mn-lt"/>
              </a:rPr>
              <a:t>:</a:t>
            </a: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             A high-level API built on top of TensorFlow or Theano, providing a simplified interface for building and training deep learning models.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pPr>
              <a:buClr>
                <a:srgbClr val="000000"/>
              </a:buClr>
            </a:pPr>
            <a:endParaRPr lang="en-US" dirty="0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224243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73711" y="95507"/>
            <a:ext cx="9143538" cy="1066800"/>
          </a:xfrm>
        </p:spPr>
        <p:txBody>
          <a:bodyPr/>
          <a:lstStyle/>
          <a:p>
            <a:r>
              <a:rPr lang="en-US" dirty="0">
                <a:ea typeface="Calibri"/>
                <a:cs typeface="Calibri"/>
              </a:rPr>
              <a:t>Activation Functions: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20018" y="1164708"/>
            <a:ext cx="8351519" cy="507523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 err="1">
                <a:ea typeface="+mn-lt"/>
                <a:cs typeface="+mn-lt"/>
              </a:rPr>
              <a:t>ReLU</a:t>
            </a:r>
            <a:r>
              <a:rPr lang="en-US" b="1" dirty="0">
                <a:ea typeface="+mn-lt"/>
                <a:cs typeface="+mn-lt"/>
              </a:rPr>
              <a:t> (Rectified Linear Unit):</a:t>
            </a:r>
            <a:r>
              <a:rPr lang="en-US" dirty="0">
                <a:ea typeface="+mn-lt"/>
                <a:cs typeface="+mn-lt"/>
              </a:rPr>
              <a:t> </a:t>
            </a:r>
            <a:endParaRPr lang="en-US"/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         f(x) = max(0, x)</a:t>
            </a:r>
            <a:endParaRPr lang="en-US" dirty="0"/>
          </a:p>
          <a:p>
            <a:pPr marL="342900" indent="-342900">
              <a:buClr>
                <a:srgbClr val="000000"/>
              </a:buClr>
              <a:buChar char="q"/>
            </a:pPr>
            <a:r>
              <a:rPr lang="en-US" dirty="0" err="1">
                <a:ea typeface="+mn-lt"/>
                <a:cs typeface="+mn-lt"/>
              </a:rPr>
              <a:t>Relu</a:t>
            </a:r>
            <a:r>
              <a:rPr lang="en-US" dirty="0">
                <a:ea typeface="+mn-lt"/>
                <a:cs typeface="+mn-lt"/>
              </a:rPr>
              <a:t> is simple and computationally efficient.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342900" indent="-342900">
              <a:buClr>
                <a:srgbClr val="000000"/>
              </a:buClr>
              <a:buChar char="q"/>
            </a:pPr>
            <a:r>
              <a:rPr lang="en-US" dirty="0">
                <a:ea typeface="+mn-lt"/>
                <a:cs typeface="+mn-lt"/>
              </a:rPr>
              <a:t>It helps prevent the vanishing gradient problem.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342900" indent="-342900">
              <a:buClr>
                <a:srgbClr val="000000"/>
              </a:buClr>
              <a:buChar char="q"/>
            </a:pPr>
            <a:r>
              <a:rPr lang="en-US" dirty="0">
                <a:ea typeface="+mn-lt"/>
                <a:cs typeface="+mn-lt"/>
              </a:rPr>
              <a:t>It is used in hidden layers.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>
              <a:buClr>
                <a:prstClr val="black"/>
              </a:buClr>
              <a:buNone/>
            </a:pPr>
            <a:r>
              <a:rPr lang="en-US" b="1" dirty="0">
                <a:ea typeface="+mn-lt"/>
                <a:cs typeface="+mn-lt"/>
              </a:rPr>
              <a:t>Sigmoid:</a:t>
            </a:r>
            <a:r>
              <a:rPr lang="en-US" dirty="0">
                <a:ea typeface="+mn-lt"/>
                <a:cs typeface="+mn-lt"/>
              </a:rPr>
              <a:t> </a:t>
            </a: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  f(x) = 1 / (1 + e^(-x))</a:t>
            </a:r>
          </a:p>
          <a:p>
            <a:pPr marL="342900" indent="-342900">
              <a:buChar char="q"/>
            </a:pPr>
            <a:r>
              <a:rPr lang="en-US" sz="2200" dirty="0">
                <a:ea typeface="Calibri"/>
                <a:cs typeface="Calibri"/>
              </a:rPr>
              <a:t>It produces outputs in the range of 0 to 1.</a:t>
            </a:r>
          </a:p>
          <a:p>
            <a:pPr marL="342900" indent="-342900">
              <a:buChar char="q"/>
            </a:pPr>
            <a:r>
              <a:rPr lang="en-US" sz="2200" dirty="0">
                <a:ea typeface="Calibri"/>
                <a:cs typeface="Calibri"/>
              </a:rPr>
              <a:t>It is  used in output layer .</a:t>
            </a:r>
          </a:p>
          <a:p>
            <a:pPr marL="342900" indent="-342900">
              <a:buChar char="q"/>
            </a:pPr>
            <a:endParaRPr lang="en-US" sz="220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19010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693207" y="126353"/>
            <a:ext cx="9143538" cy="1066800"/>
          </a:xfrm>
        </p:spPr>
        <p:txBody>
          <a:bodyPr/>
          <a:lstStyle/>
          <a:p>
            <a:r>
              <a:rPr lang="en-US" dirty="0">
                <a:ea typeface="Calibri"/>
                <a:cs typeface="Calibri"/>
              </a:rPr>
              <a:t>Accuracy &amp; Loss Graph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0A4241-0CAF-D37D-B90A-DE8604460A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412" y="1193153"/>
            <a:ext cx="5867908" cy="490014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32CDA9A-3910-EE32-229E-58485206EA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9212" y="1126970"/>
            <a:ext cx="5018020" cy="5066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381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855517" y="157198"/>
            <a:ext cx="9143538" cy="1066800"/>
          </a:xfrm>
        </p:spPr>
        <p:txBody>
          <a:bodyPr/>
          <a:lstStyle/>
          <a:p>
            <a:r>
              <a:rPr lang="en-US" dirty="0">
                <a:ea typeface="Calibri"/>
                <a:cs typeface="Calibri"/>
              </a:rPr>
              <a:t>Output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8668909-27A8-2326-F4F4-1D6527F92F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5012" y="1371600"/>
            <a:ext cx="6271803" cy="450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217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oject planning overview presentatio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98000"/>
              </a:schemeClr>
            </a:duotone>
          </a:blip>
          <a:tile tx="0" ty="0" sx="100000" sy="100000" flip="none" algn="ctr"/>
        </a:blipFill>
      </a:bgFillStyleLst>
    </a:fmtScheme>
  </a:themeElements>
  <a:objectDefaults>
    <a:spDef>
      <a:spPr>
        <a:solidFill>
          <a:schemeClr val="accent1">
            <a:lumMod val="50000"/>
          </a:schemeClr>
        </a:solidFill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accent1">
              <a:lumMod val="20000"/>
              <a:lumOff val="80000"/>
            </a:schemeClr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project planning overview presentation.potx" id="{0D6D6775-FC9F-484B-A889-C0FCD86449E3}" vid="{CBE6795F-D548-4056-89FC-5BC618C494F3}"/>
    </a:ext>
  </a:extLst>
</a:theme>
</file>

<file path=ppt/theme/theme2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7f9b5e87859ce6d7eedbdc6e4e4205c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5e0075ee7624d6a846e01eb6183742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Status xmlns="71af3243-3dd4-4a8d-8c0d-dd76da1f02a5">Not started</Status>
  </documentManagement>
</p:properties>
</file>

<file path=customXml/itemProps1.xml><?xml version="1.0" encoding="utf-8"?>
<ds:datastoreItem xmlns:ds="http://schemas.openxmlformats.org/officeDocument/2006/customXml" ds:itemID="{F7899FBA-1AD4-4033-B00E-3D5509AC949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A98DE2B-08FC-42B8-81F2-DF2F387D33F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26E34E5-4B82-4442-A3EF-427A3304621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TF03460544</Template>
  <TotalTime>103</TotalTime>
  <Words>551</Words>
  <Application>Microsoft Office PowerPoint</Application>
  <PresentationFormat>Custom</PresentationFormat>
  <Paragraphs>67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Algerian</vt:lpstr>
      <vt:lpstr>Arial</vt:lpstr>
      <vt:lpstr>Calibri</vt:lpstr>
      <vt:lpstr>Wingdings</vt:lpstr>
      <vt:lpstr>Project planning overview presentation</vt:lpstr>
      <vt:lpstr>UTERUS CANCER IDENTIFICATION</vt:lpstr>
      <vt:lpstr>Description</vt:lpstr>
      <vt:lpstr>Project Goals</vt:lpstr>
      <vt:lpstr>Project Implementation:</vt:lpstr>
      <vt:lpstr>Type of Neural Network Used:</vt:lpstr>
      <vt:lpstr>Frameworks used:</vt:lpstr>
      <vt:lpstr>Activation Functions:</vt:lpstr>
      <vt:lpstr>Accuracy &amp; Loss Graph</vt:lpstr>
      <vt:lpstr>Output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Logavarshini</dc:creator>
  <cp:lastModifiedBy>Loga Varshini 12</cp:lastModifiedBy>
  <cp:revision>360</cp:revision>
  <dcterms:created xsi:type="dcterms:W3CDTF">2024-10-16T16:49:32Z</dcterms:created>
  <dcterms:modified xsi:type="dcterms:W3CDTF">2024-12-02T07:00:17Z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