
<file path=[Content_Types].xml><?xml version="1.0" encoding="utf-8"?>
<Types xmlns="http://schemas.openxmlformats.org/package/2006/content-types">
  <Override PartName="/ppt/slides/slide6.xml" ContentType="application/vnd.openxmlformats-officedocument.presentationml.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72" r:id="rId3"/>
    <p:sldId id="273" r:id="rId4"/>
    <p:sldId id="259" r:id="rId5"/>
    <p:sldId id="260" r:id="rId6"/>
    <p:sldId id="261" r:id="rId7"/>
    <p:sldId id="262" r:id="rId8"/>
    <p:sldId id="269" r:id="rId9"/>
    <p:sldId id="263" r:id="rId10"/>
    <p:sldId id="264" r:id="rId11"/>
    <p:sldId id="265" r:id="rId12"/>
    <p:sldId id="270"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876" y="-14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lenovo\Desktop\Logendran%20Ex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enovo\Desktop\Employee%20salary%20analysi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lenovo\Desktop\Logendran%20Exxcel.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lenovo\Desktop\Logendran%20Exxcel.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lenovo\Desktop\Logendran%20Ex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6"/>
  <c:chart>
    <c:view3D>
      <c:rAngAx val="1"/>
    </c:view3D>
    <c:plotArea>
      <c:layout/>
      <c:bar3DChart>
        <c:barDir val="col"/>
        <c:grouping val="clustered"/>
        <c:ser>
          <c:idx val="0"/>
          <c:order val="0"/>
          <c:cat>
            <c:strRef>
              <c:f>Sheet2!$A$2:$A$4</c:f>
              <c:strCache>
                <c:ptCount val="3"/>
                <c:pt idx="0">
                  <c:v>Female</c:v>
                </c:pt>
                <c:pt idx="1">
                  <c:v>Male</c:v>
                </c:pt>
                <c:pt idx="2">
                  <c:v>Not Revealed</c:v>
                </c:pt>
              </c:strCache>
            </c:strRef>
          </c:cat>
          <c:val>
            <c:numRef>
              <c:f>Sheet2!$B$2:$B$4</c:f>
              <c:numCache>
                <c:formatCode>General</c:formatCode>
                <c:ptCount val="3"/>
                <c:pt idx="0">
                  <c:v>328313400</c:v>
                </c:pt>
                <c:pt idx="1">
                  <c:v>311021400</c:v>
                </c:pt>
                <c:pt idx="2">
                  <c:v>15952600</c:v>
                </c:pt>
              </c:numCache>
            </c:numRef>
          </c:val>
        </c:ser>
        <c:shape val="cylinder"/>
        <c:axId val="71571712"/>
        <c:axId val="71574272"/>
        <c:axId val="0"/>
      </c:bar3DChart>
      <c:catAx>
        <c:axId val="71571712"/>
        <c:scaling>
          <c:orientation val="minMax"/>
        </c:scaling>
        <c:axPos val="b"/>
        <c:tickLblPos val="nextTo"/>
        <c:crossAx val="71574272"/>
        <c:crosses val="autoZero"/>
        <c:auto val="1"/>
        <c:lblAlgn val="ctr"/>
        <c:lblOffset val="100"/>
      </c:catAx>
      <c:valAx>
        <c:axId val="71574272"/>
        <c:scaling>
          <c:orientation val="minMax"/>
        </c:scaling>
        <c:axPos val="l"/>
        <c:majorGridlines/>
        <c:numFmt formatCode="General" sourceLinked="1"/>
        <c:tickLblPos val="nextTo"/>
        <c:crossAx val="71571712"/>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4"/>
  <c:chart>
    <c:plotArea>
      <c:layout>
        <c:manualLayout>
          <c:layoutTarget val="inner"/>
          <c:xMode val="edge"/>
          <c:yMode val="edge"/>
          <c:x val="0.15598930032144881"/>
          <c:y val="4.7065787316074303E-2"/>
          <c:w val="0.68172986069049257"/>
          <c:h val="0.80166832388272258"/>
        </c:manualLayout>
      </c:layout>
      <c:barChart>
        <c:barDir val="col"/>
        <c:grouping val="clustered"/>
        <c:axId val="90397696"/>
        <c:axId val="111386624"/>
      </c:barChart>
      <c:catAx>
        <c:axId val="90397696"/>
        <c:scaling>
          <c:orientation val="minMax"/>
        </c:scaling>
        <c:axPos val="b"/>
        <c:tickLblPos val="nextTo"/>
        <c:crossAx val="111386624"/>
        <c:crosses val="autoZero"/>
        <c:auto val="1"/>
        <c:lblAlgn val="ctr"/>
        <c:lblOffset val="100"/>
      </c:catAx>
      <c:valAx>
        <c:axId val="111386624"/>
        <c:scaling>
          <c:orientation val="minMax"/>
        </c:scaling>
        <c:axPos val="l"/>
        <c:majorGridlines/>
        <c:numFmt formatCode="General" sourceLinked="1"/>
        <c:tickLblPos val="nextTo"/>
        <c:crossAx val="90397696"/>
        <c:crosses val="autoZero"/>
        <c:crossBetween val="between"/>
      </c:valAx>
    </c:plotArea>
    <c:legend>
      <c:legendPos val="r"/>
      <c:layout/>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style val="39"/>
  <c:chart>
    <c:view3D>
      <c:rAngAx val="1"/>
    </c:view3D>
    <c:plotArea>
      <c:layout>
        <c:manualLayout>
          <c:layoutTarget val="inner"/>
          <c:xMode val="edge"/>
          <c:yMode val="edge"/>
          <c:x val="8.9845488929284817E-2"/>
          <c:y val="2.667253327966114E-2"/>
          <c:w val="0.82251999024553024"/>
          <c:h val="0.71382858543753303"/>
        </c:manualLayout>
      </c:layout>
      <c:bar3DChart>
        <c:barDir val="col"/>
        <c:grouping val="clustered"/>
        <c:ser>
          <c:idx val="0"/>
          <c:order val="0"/>
          <c:cat>
            <c:strRef>
              <c:f>Sheet2!$A$18:$A$30</c:f>
              <c:strCache>
                <c:ptCount val="13"/>
                <c:pt idx="0">
                  <c:v>Accounting</c:v>
                </c:pt>
                <c:pt idx="1">
                  <c:v>Business Development</c:v>
                </c:pt>
                <c:pt idx="2">
                  <c:v>CEO</c:v>
                </c:pt>
                <c:pt idx="3">
                  <c:v>Engineering</c:v>
                </c:pt>
                <c:pt idx="4">
                  <c:v>Human Resources</c:v>
                </c:pt>
                <c:pt idx="5">
                  <c:v>Legal</c:v>
                </c:pt>
                <c:pt idx="6">
                  <c:v>Marketing</c:v>
                </c:pt>
                <c:pt idx="7">
                  <c:v>Product Management</c:v>
                </c:pt>
                <c:pt idx="8">
                  <c:v>Research and Development</c:v>
                </c:pt>
                <c:pt idx="9">
                  <c:v>Sales</c:v>
                </c:pt>
                <c:pt idx="10">
                  <c:v>Services</c:v>
                </c:pt>
                <c:pt idx="11">
                  <c:v>Support</c:v>
                </c:pt>
                <c:pt idx="12">
                  <c:v>Training</c:v>
                </c:pt>
              </c:strCache>
            </c:strRef>
          </c:cat>
          <c:val>
            <c:numRef>
              <c:f>Sheet2!$B$18:$B$30</c:f>
              <c:numCache>
                <c:formatCode>General</c:formatCode>
                <c:ptCount val="13"/>
                <c:pt idx="0">
                  <c:v>49332600</c:v>
                </c:pt>
                <c:pt idx="1">
                  <c:v>56468800</c:v>
                </c:pt>
                <c:pt idx="2">
                  <c:v>10000000</c:v>
                </c:pt>
                <c:pt idx="3">
                  <c:v>53968900</c:v>
                </c:pt>
                <c:pt idx="4">
                  <c:v>52175100</c:v>
                </c:pt>
                <c:pt idx="5">
                  <c:v>58130500</c:v>
                </c:pt>
                <c:pt idx="6">
                  <c:v>48287200</c:v>
                </c:pt>
                <c:pt idx="7">
                  <c:v>57665900</c:v>
                </c:pt>
                <c:pt idx="8">
                  <c:v>45349300</c:v>
                </c:pt>
                <c:pt idx="9">
                  <c:v>53813200</c:v>
                </c:pt>
                <c:pt idx="10">
                  <c:v>59067300</c:v>
                </c:pt>
                <c:pt idx="11">
                  <c:v>56116900</c:v>
                </c:pt>
                <c:pt idx="12">
                  <c:v>54911700</c:v>
                </c:pt>
              </c:numCache>
            </c:numRef>
          </c:val>
        </c:ser>
        <c:shape val="cylinder"/>
        <c:axId val="90784512"/>
        <c:axId val="90786432"/>
        <c:axId val="0"/>
      </c:bar3DChart>
      <c:catAx>
        <c:axId val="90784512"/>
        <c:scaling>
          <c:orientation val="minMax"/>
        </c:scaling>
        <c:axPos val="b"/>
        <c:tickLblPos val="nextTo"/>
        <c:crossAx val="90786432"/>
        <c:crosses val="autoZero"/>
        <c:auto val="1"/>
        <c:lblAlgn val="ctr"/>
        <c:lblOffset val="100"/>
      </c:catAx>
      <c:valAx>
        <c:axId val="90786432"/>
        <c:scaling>
          <c:orientation val="minMax"/>
        </c:scaling>
        <c:axPos val="l"/>
        <c:majorGridlines/>
        <c:numFmt formatCode="General" sourceLinked="1"/>
        <c:tickLblPos val="nextTo"/>
        <c:crossAx val="90784512"/>
        <c:crosses val="autoZero"/>
        <c:crossBetween val="between"/>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style val="6"/>
  <c:chart>
    <c:view3D>
      <c:rotX val="30"/>
      <c:perspective val="30"/>
    </c:view3D>
    <c:plotArea>
      <c:layout>
        <c:manualLayout>
          <c:layoutTarget val="inner"/>
          <c:xMode val="edge"/>
          <c:yMode val="edge"/>
          <c:x val="3.0555555555555572E-2"/>
          <c:y val="5.0925925925925923E-2"/>
          <c:w val="0.72351531058617713"/>
          <c:h val="0.89814814814814814"/>
        </c:manualLayout>
      </c:layout>
      <c:pie3DChart>
        <c:varyColors val="1"/>
        <c:ser>
          <c:idx val="0"/>
          <c:order val="0"/>
          <c:cat>
            <c:strRef>
              <c:f>Sheet2!$A$8:$A$10</c:f>
              <c:strCache>
                <c:ptCount val="3"/>
                <c:pt idx="0">
                  <c:v>Female</c:v>
                </c:pt>
                <c:pt idx="1">
                  <c:v>Male</c:v>
                </c:pt>
                <c:pt idx="2">
                  <c:v>Not Revealed</c:v>
                </c:pt>
              </c:strCache>
            </c:strRef>
          </c:cat>
          <c:val>
            <c:numRef>
              <c:f>Sheet2!$B$8:$B$10</c:f>
              <c:numCache>
                <c:formatCode>0.0</c:formatCode>
                <c:ptCount val="3"/>
                <c:pt idx="0">
                  <c:v>50.102199431882866</c:v>
                </c:pt>
                <c:pt idx="1">
                  <c:v>47.463357299407868</c:v>
                </c:pt>
                <c:pt idx="2">
                  <c:v>2.4344432687092716</c:v>
                </c:pt>
              </c:numCache>
            </c:numRef>
          </c:val>
        </c:ser>
      </c:pie3DChart>
    </c:plotArea>
    <c:legend>
      <c:legendPos val="r"/>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style val="7"/>
  <c:chart>
    <c:plotArea>
      <c:layout/>
      <c:doughnutChart>
        <c:varyColors val="1"/>
        <c:ser>
          <c:idx val="0"/>
          <c:order val="0"/>
          <c:dLbls>
            <c:showVal val="1"/>
            <c:showLeaderLines val="1"/>
          </c:dLbls>
          <c:cat>
            <c:strRef>
              <c:f>Sheet2!$A$34:$A$46</c:f>
              <c:strCache>
                <c:ptCount val="13"/>
                <c:pt idx="0">
                  <c:v>Accounting</c:v>
                </c:pt>
                <c:pt idx="1">
                  <c:v>Business Development</c:v>
                </c:pt>
                <c:pt idx="2">
                  <c:v>CEO</c:v>
                </c:pt>
                <c:pt idx="3">
                  <c:v>Engineering</c:v>
                </c:pt>
                <c:pt idx="4">
                  <c:v>Human Resources</c:v>
                </c:pt>
                <c:pt idx="5">
                  <c:v>Legal</c:v>
                </c:pt>
                <c:pt idx="6">
                  <c:v>Marketing</c:v>
                </c:pt>
                <c:pt idx="7">
                  <c:v>Product Management</c:v>
                </c:pt>
                <c:pt idx="8">
                  <c:v>Research and Development</c:v>
                </c:pt>
                <c:pt idx="9">
                  <c:v>Sales</c:v>
                </c:pt>
                <c:pt idx="10">
                  <c:v>Services</c:v>
                </c:pt>
                <c:pt idx="11">
                  <c:v>Support</c:v>
                </c:pt>
                <c:pt idx="12">
                  <c:v>Training</c:v>
                </c:pt>
              </c:strCache>
            </c:strRef>
          </c:cat>
          <c:val>
            <c:numRef>
              <c:f>Sheet2!$B$34:$B$46</c:f>
              <c:numCache>
                <c:formatCode>0.0</c:formatCode>
                <c:ptCount val="13"/>
                <c:pt idx="0">
                  <c:v>7.5283913592722822</c:v>
                </c:pt>
                <c:pt idx="1">
                  <c:v>8.6174097045052278</c:v>
                </c:pt>
                <c:pt idx="2">
                  <c:v>1.5260479600248684</c:v>
                </c:pt>
                <c:pt idx="3">
                  <c:v>8.2359129749786124</c:v>
                </c:pt>
                <c:pt idx="4">
                  <c:v>7.962170491909351</c:v>
                </c:pt>
                <c:pt idx="5">
                  <c:v>8.8709930940225608</c:v>
                </c:pt>
                <c:pt idx="6">
                  <c:v>7.3688583055312824</c:v>
                </c:pt>
                <c:pt idx="7">
                  <c:v>8.8000929057998061</c:v>
                </c:pt>
                <c:pt idx="8">
                  <c:v>6.9205206753555766</c:v>
                </c:pt>
                <c:pt idx="9">
                  <c:v>8.2121524082410247</c:v>
                </c:pt>
                <c:pt idx="10">
                  <c:v>9.0139532669176923</c:v>
                </c:pt>
                <c:pt idx="11">
                  <c:v>8.5637080767919542</c:v>
                </c:pt>
                <c:pt idx="12">
                  <c:v>8.3797887766497574</c:v>
                </c:pt>
              </c:numCache>
            </c:numRef>
          </c:val>
        </c:ser>
        <c:firstSliceAng val="0"/>
        <c:holeSize val="50"/>
      </c:doughnutChart>
    </c:plotArea>
    <c:legend>
      <c:legendPos val="r"/>
      <c:layout/>
    </c:legend>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75E310-757A-4BF3-AC0F-054B8E16E530}"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C33232D-036A-4342-97E2-6900F937E846}">
      <dgm:prSet phldrT="[Text]"/>
      <dgm:spPr/>
      <dgm:t>
        <a:bodyPr/>
        <a:lstStyle/>
        <a:p>
          <a:r>
            <a:rPr lang="en-US" b="1" dirty="0" smtClean="0"/>
            <a:t>Filter – To divide the data </a:t>
          </a:r>
          <a:endParaRPr lang="en-US" b="1" dirty="0"/>
        </a:p>
      </dgm:t>
    </dgm:pt>
    <dgm:pt modelId="{AD8D9367-0E12-4C8E-9A97-947067A8C91E}" type="parTrans" cxnId="{321E9B5F-445C-469C-9722-0890F6ECC037}">
      <dgm:prSet/>
      <dgm:spPr/>
      <dgm:t>
        <a:bodyPr/>
        <a:lstStyle/>
        <a:p>
          <a:endParaRPr lang="en-US"/>
        </a:p>
      </dgm:t>
    </dgm:pt>
    <dgm:pt modelId="{D887B92A-5BCC-4163-91DD-007777EF2047}" type="sibTrans" cxnId="{321E9B5F-445C-469C-9722-0890F6ECC037}">
      <dgm:prSet/>
      <dgm:spPr/>
      <dgm:t>
        <a:bodyPr/>
        <a:lstStyle/>
        <a:p>
          <a:endParaRPr lang="en-US"/>
        </a:p>
      </dgm:t>
    </dgm:pt>
    <dgm:pt modelId="{A93CC9A8-05C2-463D-BADC-292B8A4CFB8D}">
      <dgm:prSet phldrT="[Text]"/>
      <dgm:spPr/>
      <dgm:t>
        <a:bodyPr/>
        <a:lstStyle/>
        <a:p>
          <a:r>
            <a:rPr lang="en-US" b="1" dirty="0" smtClean="0"/>
            <a:t>Formula – To calculate the average, percentage etc… </a:t>
          </a:r>
          <a:endParaRPr lang="en-US" b="1" dirty="0"/>
        </a:p>
      </dgm:t>
    </dgm:pt>
    <dgm:pt modelId="{D3FC59D1-C54C-478E-AB0B-BB87BC1AC455}" type="parTrans" cxnId="{5044ED94-8774-4D87-9017-3FF2B17707A6}">
      <dgm:prSet/>
      <dgm:spPr/>
      <dgm:t>
        <a:bodyPr/>
        <a:lstStyle/>
        <a:p>
          <a:endParaRPr lang="en-US"/>
        </a:p>
      </dgm:t>
    </dgm:pt>
    <dgm:pt modelId="{6508C7F8-7BE5-4F86-8F16-613BC33B0A77}" type="sibTrans" cxnId="{5044ED94-8774-4D87-9017-3FF2B17707A6}">
      <dgm:prSet/>
      <dgm:spPr/>
      <dgm:t>
        <a:bodyPr/>
        <a:lstStyle/>
        <a:p>
          <a:endParaRPr lang="en-US"/>
        </a:p>
      </dgm:t>
    </dgm:pt>
    <dgm:pt modelId="{AF097F99-C4FD-48AC-96EE-C07E375E6F5D}">
      <dgm:prSet phldrT="[Text]"/>
      <dgm:spPr/>
      <dgm:t>
        <a:bodyPr/>
        <a:lstStyle/>
        <a:p>
          <a:r>
            <a:rPr lang="en-US" b="1" dirty="0" smtClean="0"/>
            <a:t>Pivot table – To summarize the data</a:t>
          </a:r>
          <a:endParaRPr lang="en-US" b="1" dirty="0"/>
        </a:p>
      </dgm:t>
    </dgm:pt>
    <dgm:pt modelId="{00382235-F11F-4FF8-9812-3CE281F8D766}" type="parTrans" cxnId="{5C16A98C-458E-4D6E-BA14-EF680FA918CD}">
      <dgm:prSet/>
      <dgm:spPr/>
      <dgm:t>
        <a:bodyPr/>
        <a:lstStyle/>
        <a:p>
          <a:endParaRPr lang="en-US"/>
        </a:p>
      </dgm:t>
    </dgm:pt>
    <dgm:pt modelId="{05D6F10B-86AF-4827-BA25-04C4E347C9FE}" type="sibTrans" cxnId="{5C16A98C-458E-4D6E-BA14-EF680FA918CD}">
      <dgm:prSet/>
      <dgm:spPr/>
      <dgm:t>
        <a:bodyPr/>
        <a:lstStyle/>
        <a:p>
          <a:endParaRPr lang="en-US"/>
        </a:p>
      </dgm:t>
    </dgm:pt>
    <dgm:pt modelId="{19259F25-4CF2-4429-AD68-2683821EB328}">
      <dgm:prSet phldrT="[Text]"/>
      <dgm:spPr/>
      <dgm:t>
        <a:bodyPr/>
        <a:lstStyle/>
        <a:p>
          <a:r>
            <a:rPr lang="en-US" b="1" dirty="0" smtClean="0"/>
            <a:t>Graphs - Visualization</a:t>
          </a:r>
          <a:endParaRPr lang="en-US" b="1" dirty="0"/>
        </a:p>
      </dgm:t>
    </dgm:pt>
    <dgm:pt modelId="{26DEA765-112A-4948-8C1B-C6ED90E5770A}" type="parTrans" cxnId="{56F8A2FE-1F65-497E-B8CA-2801AB788C78}">
      <dgm:prSet/>
      <dgm:spPr/>
      <dgm:t>
        <a:bodyPr/>
        <a:lstStyle/>
        <a:p>
          <a:endParaRPr lang="en-US"/>
        </a:p>
      </dgm:t>
    </dgm:pt>
    <dgm:pt modelId="{06237A87-5D7F-4D20-B328-6FF3D5B7A9B1}" type="sibTrans" cxnId="{56F8A2FE-1F65-497E-B8CA-2801AB788C78}">
      <dgm:prSet/>
      <dgm:spPr/>
      <dgm:t>
        <a:bodyPr/>
        <a:lstStyle/>
        <a:p>
          <a:endParaRPr lang="en-US"/>
        </a:p>
      </dgm:t>
    </dgm:pt>
    <dgm:pt modelId="{9C6B4DA4-7AF2-4EDE-B24B-632303E3C022}" type="pres">
      <dgm:prSet presAssocID="{2075E310-757A-4BF3-AC0F-054B8E16E530}" presName="linear" presStyleCnt="0">
        <dgm:presLayoutVars>
          <dgm:dir/>
          <dgm:animLvl val="lvl"/>
          <dgm:resizeHandles val="exact"/>
        </dgm:presLayoutVars>
      </dgm:prSet>
      <dgm:spPr/>
      <dgm:t>
        <a:bodyPr/>
        <a:lstStyle/>
        <a:p>
          <a:endParaRPr lang="en-US"/>
        </a:p>
      </dgm:t>
    </dgm:pt>
    <dgm:pt modelId="{BD5BB998-F1A3-430E-9856-75443FEAD768}" type="pres">
      <dgm:prSet presAssocID="{CC33232D-036A-4342-97E2-6900F937E846}" presName="parentLin" presStyleCnt="0"/>
      <dgm:spPr/>
    </dgm:pt>
    <dgm:pt modelId="{5A86842E-4BD7-4458-A7B9-436FE12CCA59}" type="pres">
      <dgm:prSet presAssocID="{CC33232D-036A-4342-97E2-6900F937E846}" presName="parentLeftMargin" presStyleLbl="node1" presStyleIdx="0" presStyleCnt="4"/>
      <dgm:spPr/>
      <dgm:t>
        <a:bodyPr/>
        <a:lstStyle/>
        <a:p>
          <a:endParaRPr lang="en-US"/>
        </a:p>
      </dgm:t>
    </dgm:pt>
    <dgm:pt modelId="{E531A7A4-BEC8-48A9-8E1F-F2FBC0EEE45F}" type="pres">
      <dgm:prSet presAssocID="{CC33232D-036A-4342-97E2-6900F937E846}" presName="parentText" presStyleLbl="node1" presStyleIdx="0" presStyleCnt="4">
        <dgm:presLayoutVars>
          <dgm:chMax val="0"/>
          <dgm:bulletEnabled val="1"/>
        </dgm:presLayoutVars>
      </dgm:prSet>
      <dgm:spPr/>
      <dgm:t>
        <a:bodyPr/>
        <a:lstStyle/>
        <a:p>
          <a:endParaRPr lang="en-US"/>
        </a:p>
      </dgm:t>
    </dgm:pt>
    <dgm:pt modelId="{E2F42F44-7207-42DC-93C7-3DE0766CF176}" type="pres">
      <dgm:prSet presAssocID="{CC33232D-036A-4342-97E2-6900F937E846}" presName="negativeSpace" presStyleCnt="0"/>
      <dgm:spPr/>
    </dgm:pt>
    <dgm:pt modelId="{A8E0EE29-15DF-4E71-9F51-7E08858E7ED7}" type="pres">
      <dgm:prSet presAssocID="{CC33232D-036A-4342-97E2-6900F937E846}" presName="childText" presStyleLbl="conFgAcc1" presStyleIdx="0" presStyleCnt="4">
        <dgm:presLayoutVars>
          <dgm:bulletEnabled val="1"/>
        </dgm:presLayoutVars>
      </dgm:prSet>
      <dgm:spPr/>
    </dgm:pt>
    <dgm:pt modelId="{21FA6F3B-2397-4BC7-905C-678BB910E7FD}" type="pres">
      <dgm:prSet presAssocID="{D887B92A-5BCC-4163-91DD-007777EF2047}" presName="spaceBetweenRectangles" presStyleCnt="0"/>
      <dgm:spPr/>
    </dgm:pt>
    <dgm:pt modelId="{2027F4F1-BAF4-4199-B493-76DC6E15D67B}" type="pres">
      <dgm:prSet presAssocID="{A93CC9A8-05C2-463D-BADC-292B8A4CFB8D}" presName="parentLin" presStyleCnt="0"/>
      <dgm:spPr/>
    </dgm:pt>
    <dgm:pt modelId="{ADA39630-3EEA-4DA8-B85D-1F36616CC813}" type="pres">
      <dgm:prSet presAssocID="{A93CC9A8-05C2-463D-BADC-292B8A4CFB8D}" presName="parentLeftMargin" presStyleLbl="node1" presStyleIdx="0" presStyleCnt="4"/>
      <dgm:spPr/>
      <dgm:t>
        <a:bodyPr/>
        <a:lstStyle/>
        <a:p>
          <a:endParaRPr lang="en-US"/>
        </a:p>
      </dgm:t>
    </dgm:pt>
    <dgm:pt modelId="{8563879F-94F6-43CC-9D41-CC6D96D034E8}" type="pres">
      <dgm:prSet presAssocID="{A93CC9A8-05C2-463D-BADC-292B8A4CFB8D}" presName="parentText" presStyleLbl="node1" presStyleIdx="1" presStyleCnt="4" custScaleX="111278">
        <dgm:presLayoutVars>
          <dgm:chMax val="0"/>
          <dgm:bulletEnabled val="1"/>
        </dgm:presLayoutVars>
      </dgm:prSet>
      <dgm:spPr/>
      <dgm:t>
        <a:bodyPr/>
        <a:lstStyle/>
        <a:p>
          <a:endParaRPr lang="en-US"/>
        </a:p>
      </dgm:t>
    </dgm:pt>
    <dgm:pt modelId="{F09346D0-017D-44F6-A0EA-6F5EDFFE43F1}" type="pres">
      <dgm:prSet presAssocID="{A93CC9A8-05C2-463D-BADC-292B8A4CFB8D}" presName="negativeSpace" presStyleCnt="0"/>
      <dgm:spPr/>
    </dgm:pt>
    <dgm:pt modelId="{A850A232-DAE8-4764-AE8C-1E20D75C369A}" type="pres">
      <dgm:prSet presAssocID="{A93CC9A8-05C2-463D-BADC-292B8A4CFB8D}" presName="childText" presStyleLbl="conFgAcc1" presStyleIdx="1" presStyleCnt="4">
        <dgm:presLayoutVars>
          <dgm:bulletEnabled val="1"/>
        </dgm:presLayoutVars>
      </dgm:prSet>
      <dgm:spPr/>
    </dgm:pt>
    <dgm:pt modelId="{E443E640-AA48-41BF-B747-E76977D1D71C}" type="pres">
      <dgm:prSet presAssocID="{6508C7F8-7BE5-4F86-8F16-613BC33B0A77}" presName="spaceBetweenRectangles" presStyleCnt="0"/>
      <dgm:spPr/>
    </dgm:pt>
    <dgm:pt modelId="{2A616542-904A-4832-8B01-2A86A878B2A8}" type="pres">
      <dgm:prSet presAssocID="{AF097F99-C4FD-48AC-96EE-C07E375E6F5D}" presName="parentLin" presStyleCnt="0"/>
      <dgm:spPr/>
    </dgm:pt>
    <dgm:pt modelId="{F75C5D1E-C33D-41A4-AE07-FBED009BE49B}" type="pres">
      <dgm:prSet presAssocID="{AF097F99-C4FD-48AC-96EE-C07E375E6F5D}" presName="parentLeftMargin" presStyleLbl="node1" presStyleIdx="1" presStyleCnt="4"/>
      <dgm:spPr/>
      <dgm:t>
        <a:bodyPr/>
        <a:lstStyle/>
        <a:p>
          <a:endParaRPr lang="en-US"/>
        </a:p>
      </dgm:t>
    </dgm:pt>
    <dgm:pt modelId="{7042B51B-E7BA-44A5-B112-C820D77ADA48}" type="pres">
      <dgm:prSet presAssocID="{AF097F99-C4FD-48AC-96EE-C07E375E6F5D}" presName="parentText" presStyleLbl="node1" presStyleIdx="2" presStyleCnt="4">
        <dgm:presLayoutVars>
          <dgm:chMax val="0"/>
          <dgm:bulletEnabled val="1"/>
        </dgm:presLayoutVars>
      </dgm:prSet>
      <dgm:spPr/>
      <dgm:t>
        <a:bodyPr/>
        <a:lstStyle/>
        <a:p>
          <a:endParaRPr lang="en-US"/>
        </a:p>
      </dgm:t>
    </dgm:pt>
    <dgm:pt modelId="{7162DF03-CC7F-4DFE-A9D9-874EAD76F3C1}" type="pres">
      <dgm:prSet presAssocID="{AF097F99-C4FD-48AC-96EE-C07E375E6F5D}" presName="negativeSpace" presStyleCnt="0"/>
      <dgm:spPr/>
    </dgm:pt>
    <dgm:pt modelId="{E99AB7DF-91F8-424C-B8BF-501A03610344}" type="pres">
      <dgm:prSet presAssocID="{AF097F99-C4FD-48AC-96EE-C07E375E6F5D}" presName="childText" presStyleLbl="conFgAcc1" presStyleIdx="2" presStyleCnt="4">
        <dgm:presLayoutVars>
          <dgm:bulletEnabled val="1"/>
        </dgm:presLayoutVars>
      </dgm:prSet>
      <dgm:spPr/>
    </dgm:pt>
    <dgm:pt modelId="{DB03AD19-B9B9-4B10-BD7F-1404DAA16406}" type="pres">
      <dgm:prSet presAssocID="{05D6F10B-86AF-4827-BA25-04C4E347C9FE}" presName="spaceBetweenRectangles" presStyleCnt="0"/>
      <dgm:spPr/>
    </dgm:pt>
    <dgm:pt modelId="{8A6CA261-2390-4901-A77D-70C8CF1E74FB}" type="pres">
      <dgm:prSet presAssocID="{19259F25-4CF2-4429-AD68-2683821EB328}" presName="parentLin" presStyleCnt="0"/>
      <dgm:spPr/>
    </dgm:pt>
    <dgm:pt modelId="{0B1DC1E6-BBA3-4321-A890-FA3998055934}" type="pres">
      <dgm:prSet presAssocID="{19259F25-4CF2-4429-AD68-2683821EB328}" presName="parentLeftMargin" presStyleLbl="node1" presStyleIdx="2" presStyleCnt="4"/>
      <dgm:spPr/>
      <dgm:t>
        <a:bodyPr/>
        <a:lstStyle/>
        <a:p>
          <a:endParaRPr lang="en-US"/>
        </a:p>
      </dgm:t>
    </dgm:pt>
    <dgm:pt modelId="{2F2669E9-E610-42DD-A00B-0EB5916E00AC}" type="pres">
      <dgm:prSet presAssocID="{19259F25-4CF2-4429-AD68-2683821EB328}" presName="parentText" presStyleLbl="node1" presStyleIdx="3" presStyleCnt="4">
        <dgm:presLayoutVars>
          <dgm:chMax val="0"/>
          <dgm:bulletEnabled val="1"/>
        </dgm:presLayoutVars>
      </dgm:prSet>
      <dgm:spPr/>
      <dgm:t>
        <a:bodyPr/>
        <a:lstStyle/>
        <a:p>
          <a:endParaRPr lang="en-US"/>
        </a:p>
      </dgm:t>
    </dgm:pt>
    <dgm:pt modelId="{57226648-D411-4FE2-8B26-3759B3471AA7}" type="pres">
      <dgm:prSet presAssocID="{19259F25-4CF2-4429-AD68-2683821EB328}" presName="negativeSpace" presStyleCnt="0"/>
      <dgm:spPr/>
    </dgm:pt>
    <dgm:pt modelId="{CFDE139E-9ADA-476F-8693-142DF69902A4}" type="pres">
      <dgm:prSet presAssocID="{19259F25-4CF2-4429-AD68-2683821EB328}" presName="childText" presStyleLbl="conFgAcc1" presStyleIdx="3" presStyleCnt="4">
        <dgm:presLayoutVars>
          <dgm:bulletEnabled val="1"/>
        </dgm:presLayoutVars>
      </dgm:prSet>
      <dgm:spPr/>
    </dgm:pt>
  </dgm:ptLst>
  <dgm:cxnLst>
    <dgm:cxn modelId="{43119DD7-9319-4FDC-9D4D-4FFE4747329B}" type="presOf" srcId="{A93CC9A8-05C2-463D-BADC-292B8A4CFB8D}" destId="{8563879F-94F6-43CC-9D41-CC6D96D034E8}" srcOrd="1" destOrd="0" presId="urn:microsoft.com/office/officeart/2005/8/layout/list1"/>
    <dgm:cxn modelId="{56F8A2FE-1F65-497E-B8CA-2801AB788C78}" srcId="{2075E310-757A-4BF3-AC0F-054B8E16E530}" destId="{19259F25-4CF2-4429-AD68-2683821EB328}" srcOrd="3" destOrd="0" parTransId="{26DEA765-112A-4948-8C1B-C6ED90E5770A}" sibTransId="{06237A87-5D7F-4D20-B328-6FF3D5B7A9B1}"/>
    <dgm:cxn modelId="{B882DAFC-34B5-4C89-877F-868AED78FD67}" type="presOf" srcId="{2075E310-757A-4BF3-AC0F-054B8E16E530}" destId="{9C6B4DA4-7AF2-4EDE-B24B-632303E3C022}" srcOrd="0" destOrd="0" presId="urn:microsoft.com/office/officeart/2005/8/layout/list1"/>
    <dgm:cxn modelId="{5C16A98C-458E-4D6E-BA14-EF680FA918CD}" srcId="{2075E310-757A-4BF3-AC0F-054B8E16E530}" destId="{AF097F99-C4FD-48AC-96EE-C07E375E6F5D}" srcOrd="2" destOrd="0" parTransId="{00382235-F11F-4FF8-9812-3CE281F8D766}" sibTransId="{05D6F10B-86AF-4827-BA25-04C4E347C9FE}"/>
    <dgm:cxn modelId="{2243C0EC-D345-4962-937E-54CCCDEC210D}" type="presOf" srcId="{19259F25-4CF2-4429-AD68-2683821EB328}" destId="{2F2669E9-E610-42DD-A00B-0EB5916E00AC}" srcOrd="1" destOrd="0" presId="urn:microsoft.com/office/officeart/2005/8/layout/list1"/>
    <dgm:cxn modelId="{07D891B5-767E-4CC1-AD56-6FD3D6FC3DAA}" type="presOf" srcId="{AF097F99-C4FD-48AC-96EE-C07E375E6F5D}" destId="{7042B51B-E7BA-44A5-B112-C820D77ADA48}" srcOrd="1" destOrd="0" presId="urn:microsoft.com/office/officeart/2005/8/layout/list1"/>
    <dgm:cxn modelId="{5044ED94-8774-4D87-9017-3FF2B17707A6}" srcId="{2075E310-757A-4BF3-AC0F-054B8E16E530}" destId="{A93CC9A8-05C2-463D-BADC-292B8A4CFB8D}" srcOrd="1" destOrd="0" parTransId="{D3FC59D1-C54C-478E-AB0B-BB87BC1AC455}" sibTransId="{6508C7F8-7BE5-4F86-8F16-613BC33B0A77}"/>
    <dgm:cxn modelId="{393BD110-FE69-4139-9A70-8479CFD4948F}" type="presOf" srcId="{CC33232D-036A-4342-97E2-6900F937E846}" destId="{5A86842E-4BD7-4458-A7B9-436FE12CCA59}" srcOrd="0" destOrd="0" presId="urn:microsoft.com/office/officeart/2005/8/layout/list1"/>
    <dgm:cxn modelId="{6BC610CE-B501-46A3-B1F6-48D0052C2ACF}" type="presOf" srcId="{CC33232D-036A-4342-97E2-6900F937E846}" destId="{E531A7A4-BEC8-48A9-8E1F-F2FBC0EEE45F}" srcOrd="1" destOrd="0" presId="urn:microsoft.com/office/officeart/2005/8/layout/list1"/>
    <dgm:cxn modelId="{4CB561F1-D2D3-4588-874A-52ED58C22EB2}" type="presOf" srcId="{A93CC9A8-05C2-463D-BADC-292B8A4CFB8D}" destId="{ADA39630-3EEA-4DA8-B85D-1F36616CC813}" srcOrd="0" destOrd="0" presId="urn:microsoft.com/office/officeart/2005/8/layout/list1"/>
    <dgm:cxn modelId="{C004FED1-5E89-482A-87D2-4C4012109856}" type="presOf" srcId="{AF097F99-C4FD-48AC-96EE-C07E375E6F5D}" destId="{F75C5D1E-C33D-41A4-AE07-FBED009BE49B}" srcOrd="0" destOrd="0" presId="urn:microsoft.com/office/officeart/2005/8/layout/list1"/>
    <dgm:cxn modelId="{321E9B5F-445C-469C-9722-0890F6ECC037}" srcId="{2075E310-757A-4BF3-AC0F-054B8E16E530}" destId="{CC33232D-036A-4342-97E2-6900F937E846}" srcOrd="0" destOrd="0" parTransId="{AD8D9367-0E12-4C8E-9A97-947067A8C91E}" sibTransId="{D887B92A-5BCC-4163-91DD-007777EF2047}"/>
    <dgm:cxn modelId="{A6B74B15-1420-416D-90DE-1C34E0875C03}" type="presOf" srcId="{19259F25-4CF2-4429-AD68-2683821EB328}" destId="{0B1DC1E6-BBA3-4321-A890-FA3998055934}" srcOrd="0" destOrd="0" presId="urn:microsoft.com/office/officeart/2005/8/layout/list1"/>
    <dgm:cxn modelId="{6B57B9E7-513F-44E7-A163-04B8FF468BF2}" type="presParOf" srcId="{9C6B4DA4-7AF2-4EDE-B24B-632303E3C022}" destId="{BD5BB998-F1A3-430E-9856-75443FEAD768}" srcOrd="0" destOrd="0" presId="urn:microsoft.com/office/officeart/2005/8/layout/list1"/>
    <dgm:cxn modelId="{E3D9BCBD-9719-4432-AE11-B9B322FF30B8}" type="presParOf" srcId="{BD5BB998-F1A3-430E-9856-75443FEAD768}" destId="{5A86842E-4BD7-4458-A7B9-436FE12CCA59}" srcOrd="0" destOrd="0" presId="urn:microsoft.com/office/officeart/2005/8/layout/list1"/>
    <dgm:cxn modelId="{9D643576-549B-4E2C-9F66-F361A9245439}" type="presParOf" srcId="{BD5BB998-F1A3-430E-9856-75443FEAD768}" destId="{E531A7A4-BEC8-48A9-8E1F-F2FBC0EEE45F}" srcOrd="1" destOrd="0" presId="urn:microsoft.com/office/officeart/2005/8/layout/list1"/>
    <dgm:cxn modelId="{BFC311DA-8A8A-4E19-B5F3-20AACB3A5156}" type="presParOf" srcId="{9C6B4DA4-7AF2-4EDE-B24B-632303E3C022}" destId="{E2F42F44-7207-42DC-93C7-3DE0766CF176}" srcOrd="1" destOrd="0" presId="urn:microsoft.com/office/officeart/2005/8/layout/list1"/>
    <dgm:cxn modelId="{6CEBCBC5-C4EE-4F1F-923A-C507811D69E2}" type="presParOf" srcId="{9C6B4DA4-7AF2-4EDE-B24B-632303E3C022}" destId="{A8E0EE29-15DF-4E71-9F51-7E08858E7ED7}" srcOrd="2" destOrd="0" presId="urn:microsoft.com/office/officeart/2005/8/layout/list1"/>
    <dgm:cxn modelId="{6C8195DE-A0FB-4E6D-AAE6-B7230E22F423}" type="presParOf" srcId="{9C6B4DA4-7AF2-4EDE-B24B-632303E3C022}" destId="{21FA6F3B-2397-4BC7-905C-678BB910E7FD}" srcOrd="3" destOrd="0" presId="urn:microsoft.com/office/officeart/2005/8/layout/list1"/>
    <dgm:cxn modelId="{37B820A0-AB07-4625-9337-034B409CFBA1}" type="presParOf" srcId="{9C6B4DA4-7AF2-4EDE-B24B-632303E3C022}" destId="{2027F4F1-BAF4-4199-B493-76DC6E15D67B}" srcOrd="4" destOrd="0" presId="urn:microsoft.com/office/officeart/2005/8/layout/list1"/>
    <dgm:cxn modelId="{43E747C4-9063-40D3-B17E-90FCCE12C92A}" type="presParOf" srcId="{2027F4F1-BAF4-4199-B493-76DC6E15D67B}" destId="{ADA39630-3EEA-4DA8-B85D-1F36616CC813}" srcOrd="0" destOrd="0" presId="urn:microsoft.com/office/officeart/2005/8/layout/list1"/>
    <dgm:cxn modelId="{2CA6681F-E6E3-4D59-84D8-08A8DD856C2A}" type="presParOf" srcId="{2027F4F1-BAF4-4199-B493-76DC6E15D67B}" destId="{8563879F-94F6-43CC-9D41-CC6D96D034E8}" srcOrd="1" destOrd="0" presId="urn:microsoft.com/office/officeart/2005/8/layout/list1"/>
    <dgm:cxn modelId="{8E332869-474E-4704-A97B-8403114D1BEE}" type="presParOf" srcId="{9C6B4DA4-7AF2-4EDE-B24B-632303E3C022}" destId="{F09346D0-017D-44F6-A0EA-6F5EDFFE43F1}" srcOrd="5" destOrd="0" presId="urn:microsoft.com/office/officeart/2005/8/layout/list1"/>
    <dgm:cxn modelId="{F6AC3634-E42E-45F2-AC18-6A4F688B54B1}" type="presParOf" srcId="{9C6B4DA4-7AF2-4EDE-B24B-632303E3C022}" destId="{A850A232-DAE8-4764-AE8C-1E20D75C369A}" srcOrd="6" destOrd="0" presId="urn:microsoft.com/office/officeart/2005/8/layout/list1"/>
    <dgm:cxn modelId="{B6EC204F-5049-447A-BA3A-02ACB50B88B8}" type="presParOf" srcId="{9C6B4DA4-7AF2-4EDE-B24B-632303E3C022}" destId="{E443E640-AA48-41BF-B747-E76977D1D71C}" srcOrd="7" destOrd="0" presId="urn:microsoft.com/office/officeart/2005/8/layout/list1"/>
    <dgm:cxn modelId="{DB68B036-2B35-4E20-802A-AE284BB8D945}" type="presParOf" srcId="{9C6B4DA4-7AF2-4EDE-B24B-632303E3C022}" destId="{2A616542-904A-4832-8B01-2A86A878B2A8}" srcOrd="8" destOrd="0" presId="urn:microsoft.com/office/officeart/2005/8/layout/list1"/>
    <dgm:cxn modelId="{7886CD0D-317C-42A4-ABD1-6B1E82E9D833}" type="presParOf" srcId="{2A616542-904A-4832-8B01-2A86A878B2A8}" destId="{F75C5D1E-C33D-41A4-AE07-FBED009BE49B}" srcOrd="0" destOrd="0" presId="urn:microsoft.com/office/officeart/2005/8/layout/list1"/>
    <dgm:cxn modelId="{56639496-95FD-4CC0-B832-27F941F0EA31}" type="presParOf" srcId="{2A616542-904A-4832-8B01-2A86A878B2A8}" destId="{7042B51B-E7BA-44A5-B112-C820D77ADA48}" srcOrd="1" destOrd="0" presId="urn:microsoft.com/office/officeart/2005/8/layout/list1"/>
    <dgm:cxn modelId="{CB91DEB4-D8E9-4BFE-B765-4E1C9E346CC3}" type="presParOf" srcId="{9C6B4DA4-7AF2-4EDE-B24B-632303E3C022}" destId="{7162DF03-CC7F-4DFE-A9D9-874EAD76F3C1}" srcOrd="9" destOrd="0" presId="urn:microsoft.com/office/officeart/2005/8/layout/list1"/>
    <dgm:cxn modelId="{043BA6FE-7497-4D34-A0C5-94D3BB252BB0}" type="presParOf" srcId="{9C6B4DA4-7AF2-4EDE-B24B-632303E3C022}" destId="{E99AB7DF-91F8-424C-B8BF-501A03610344}" srcOrd="10" destOrd="0" presId="urn:microsoft.com/office/officeart/2005/8/layout/list1"/>
    <dgm:cxn modelId="{5365DE53-8B7B-4037-ADA3-5B66698CA6D3}" type="presParOf" srcId="{9C6B4DA4-7AF2-4EDE-B24B-632303E3C022}" destId="{DB03AD19-B9B9-4B10-BD7F-1404DAA16406}" srcOrd="11" destOrd="0" presId="urn:microsoft.com/office/officeart/2005/8/layout/list1"/>
    <dgm:cxn modelId="{7F45319C-A21D-482A-A267-32C54E39099F}" type="presParOf" srcId="{9C6B4DA4-7AF2-4EDE-B24B-632303E3C022}" destId="{8A6CA261-2390-4901-A77D-70C8CF1E74FB}" srcOrd="12" destOrd="0" presId="urn:microsoft.com/office/officeart/2005/8/layout/list1"/>
    <dgm:cxn modelId="{C458986B-8AB2-4E54-978A-E9CF4ABCCE1E}" type="presParOf" srcId="{8A6CA261-2390-4901-A77D-70C8CF1E74FB}" destId="{0B1DC1E6-BBA3-4321-A890-FA3998055934}" srcOrd="0" destOrd="0" presId="urn:microsoft.com/office/officeart/2005/8/layout/list1"/>
    <dgm:cxn modelId="{F65CC3D0-AB08-40E7-86A1-A070620A3D92}" type="presParOf" srcId="{8A6CA261-2390-4901-A77D-70C8CF1E74FB}" destId="{2F2669E9-E610-42DD-A00B-0EB5916E00AC}" srcOrd="1" destOrd="0" presId="urn:microsoft.com/office/officeart/2005/8/layout/list1"/>
    <dgm:cxn modelId="{2A128C3D-8007-4ECF-87AF-4F72AA6CED09}" type="presParOf" srcId="{9C6B4DA4-7AF2-4EDE-B24B-632303E3C022}" destId="{57226648-D411-4FE2-8B26-3759B3471AA7}" srcOrd="13" destOrd="0" presId="urn:microsoft.com/office/officeart/2005/8/layout/list1"/>
    <dgm:cxn modelId="{F887B7C2-6193-4704-A3BC-42664E821B95}" type="presParOf" srcId="{9C6B4DA4-7AF2-4EDE-B24B-632303E3C022}" destId="{CFDE139E-9ADA-476F-8693-142DF69902A4}" srcOrd="14"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B94E827B-17B9-4C38-9153-9455D9E96B90}" type="doc">
      <dgm:prSet loTypeId="urn:microsoft.com/office/officeart/2005/8/layout/radial1" loCatId="cycle" qsTypeId="urn:microsoft.com/office/officeart/2005/8/quickstyle/simple3" qsCatId="simple" csTypeId="urn:microsoft.com/office/officeart/2005/8/colors/colorful3" csCatId="colorful" phldr="1"/>
      <dgm:spPr/>
      <dgm:t>
        <a:bodyPr/>
        <a:lstStyle/>
        <a:p>
          <a:endParaRPr lang="en-US"/>
        </a:p>
      </dgm:t>
    </dgm:pt>
    <dgm:pt modelId="{8183D6AB-855A-41C2-A062-AF18F2F178F2}">
      <dgm:prSet phldrT="[Text]"/>
      <dgm:spPr/>
      <dgm:t>
        <a:bodyPr/>
        <a:lstStyle/>
        <a:p>
          <a:r>
            <a:rPr lang="en-US" dirty="0" smtClean="0"/>
            <a:t>Features used to analysis</a:t>
          </a:r>
          <a:endParaRPr lang="en-US" dirty="0"/>
        </a:p>
      </dgm:t>
    </dgm:pt>
    <dgm:pt modelId="{2AEA00B5-7950-49CE-BD3B-A3D45D8D7D1B}" type="parTrans" cxnId="{2C4E48FB-DDF1-4673-9C6B-034299AAC462}">
      <dgm:prSet/>
      <dgm:spPr/>
      <dgm:t>
        <a:bodyPr/>
        <a:lstStyle/>
        <a:p>
          <a:endParaRPr lang="en-US"/>
        </a:p>
      </dgm:t>
    </dgm:pt>
    <dgm:pt modelId="{D5E02B46-C402-4A36-8D08-090D77098352}" type="sibTrans" cxnId="{2C4E48FB-DDF1-4673-9C6B-034299AAC462}">
      <dgm:prSet/>
      <dgm:spPr/>
      <dgm:t>
        <a:bodyPr/>
        <a:lstStyle/>
        <a:p>
          <a:endParaRPr lang="en-US"/>
        </a:p>
      </dgm:t>
    </dgm:pt>
    <dgm:pt modelId="{F36AFC0C-E8C9-4234-958B-02E5A9E31532}">
      <dgm:prSet phldrT="[Text]" custT="1"/>
      <dgm:spPr/>
      <dgm:t>
        <a:bodyPr/>
        <a:lstStyle/>
        <a:p>
          <a:r>
            <a:rPr lang="en-US" sz="2000" dirty="0" smtClean="0"/>
            <a:t>Salary-numbers</a:t>
          </a:r>
          <a:endParaRPr lang="en-US" sz="2000" dirty="0"/>
        </a:p>
      </dgm:t>
    </dgm:pt>
    <dgm:pt modelId="{A241ECA8-BD44-42F5-BA24-CD4E9F0BBD20}" type="parTrans" cxnId="{E7EA827C-D03D-4A40-91AE-DDB34861F0A8}">
      <dgm:prSet/>
      <dgm:spPr/>
      <dgm:t>
        <a:bodyPr/>
        <a:lstStyle/>
        <a:p>
          <a:endParaRPr lang="en-US"/>
        </a:p>
      </dgm:t>
    </dgm:pt>
    <dgm:pt modelId="{50B0CA5C-6AE3-4E05-80AE-CD5F76F2579E}" type="sibTrans" cxnId="{E7EA827C-D03D-4A40-91AE-DDB34861F0A8}">
      <dgm:prSet/>
      <dgm:spPr/>
      <dgm:t>
        <a:bodyPr/>
        <a:lstStyle/>
        <a:p>
          <a:endParaRPr lang="en-US"/>
        </a:p>
      </dgm:t>
    </dgm:pt>
    <dgm:pt modelId="{7E5AD519-A72C-409F-85A6-CCCBDB27C7CA}">
      <dgm:prSet phldrT="[Text]" custT="1"/>
      <dgm:spPr/>
      <dgm:t>
        <a:bodyPr/>
        <a:lstStyle/>
        <a:p>
          <a:r>
            <a:rPr lang="en-US" sz="2000" dirty="0" smtClean="0"/>
            <a:t>Department -text</a:t>
          </a:r>
        </a:p>
      </dgm:t>
    </dgm:pt>
    <dgm:pt modelId="{E8F27DB0-3A06-4772-A7B5-F3E9DD51DD91}" type="parTrans" cxnId="{CC2D44EB-D3E6-4A8F-92F6-3E3500619C3B}">
      <dgm:prSet/>
      <dgm:spPr/>
      <dgm:t>
        <a:bodyPr/>
        <a:lstStyle/>
        <a:p>
          <a:endParaRPr lang="en-US"/>
        </a:p>
      </dgm:t>
    </dgm:pt>
    <dgm:pt modelId="{D825F31C-CAEF-4841-B7EB-C1BA9D5FCECD}" type="sibTrans" cxnId="{CC2D44EB-D3E6-4A8F-92F6-3E3500619C3B}">
      <dgm:prSet/>
      <dgm:spPr/>
      <dgm:t>
        <a:bodyPr/>
        <a:lstStyle/>
        <a:p>
          <a:endParaRPr lang="en-US"/>
        </a:p>
      </dgm:t>
    </dgm:pt>
    <dgm:pt modelId="{5587A925-1BC9-4E00-8D91-48DC39D1477C}">
      <dgm:prSet phldrT="[Text]"/>
      <dgm:spPr/>
      <dgm:t>
        <a:bodyPr/>
        <a:lstStyle/>
        <a:p>
          <a:r>
            <a:rPr lang="en-US" dirty="0" smtClean="0"/>
            <a:t>Tenure-numbers</a:t>
          </a:r>
          <a:endParaRPr lang="en-US" dirty="0"/>
        </a:p>
      </dgm:t>
    </dgm:pt>
    <dgm:pt modelId="{F2376C39-CC61-47D3-8308-466A866F2E67}" type="parTrans" cxnId="{D79DBCC2-E836-45DC-96CB-8162712163DF}">
      <dgm:prSet/>
      <dgm:spPr/>
      <dgm:t>
        <a:bodyPr/>
        <a:lstStyle/>
        <a:p>
          <a:endParaRPr lang="en-US"/>
        </a:p>
      </dgm:t>
    </dgm:pt>
    <dgm:pt modelId="{1E1E9637-00D7-4994-BBBE-F91B825DC499}" type="sibTrans" cxnId="{D79DBCC2-E836-45DC-96CB-8162712163DF}">
      <dgm:prSet/>
      <dgm:spPr/>
      <dgm:t>
        <a:bodyPr/>
        <a:lstStyle/>
        <a:p>
          <a:endParaRPr lang="en-US"/>
        </a:p>
      </dgm:t>
    </dgm:pt>
    <dgm:pt modelId="{90261FD9-4476-4FC5-B752-7DB7ABB717A0}">
      <dgm:prSet phldrT="[Text]"/>
      <dgm:spPr/>
      <dgm:t>
        <a:bodyPr/>
        <a:lstStyle/>
        <a:p>
          <a:r>
            <a:rPr lang="en-US" dirty="0" smtClean="0"/>
            <a:t>Gender-</a:t>
          </a:r>
        </a:p>
        <a:p>
          <a:r>
            <a:rPr lang="en-US" dirty="0" smtClean="0"/>
            <a:t>Text</a:t>
          </a:r>
          <a:endParaRPr lang="en-US" dirty="0"/>
        </a:p>
      </dgm:t>
    </dgm:pt>
    <dgm:pt modelId="{27A40357-8F0C-4548-A5A5-4B0EA65072E2}" type="parTrans" cxnId="{C415008D-FE22-4655-9B6D-1F6C79B12108}">
      <dgm:prSet/>
      <dgm:spPr/>
      <dgm:t>
        <a:bodyPr/>
        <a:lstStyle/>
        <a:p>
          <a:endParaRPr lang="en-US"/>
        </a:p>
      </dgm:t>
    </dgm:pt>
    <dgm:pt modelId="{A8118311-D785-48BC-B030-DFE41B125C38}" type="sibTrans" cxnId="{C415008D-FE22-4655-9B6D-1F6C79B12108}">
      <dgm:prSet/>
      <dgm:spPr/>
      <dgm:t>
        <a:bodyPr/>
        <a:lstStyle/>
        <a:p>
          <a:endParaRPr lang="en-US"/>
        </a:p>
      </dgm:t>
    </dgm:pt>
    <dgm:pt modelId="{8B2165C2-D895-4FF6-B3DC-5CC3604F7406}" type="pres">
      <dgm:prSet presAssocID="{B94E827B-17B9-4C38-9153-9455D9E96B90}" presName="cycle" presStyleCnt="0">
        <dgm:presLayoutVars>
          <dgm:chMax val="1"/>
          <dgm:dir/>
          <dgm:animLvl val="ctr"/>
          <dgm:resizeHandles val="exact"/>
        </dgm:presLayoutVars>
      </dgm:prSet>
      <dgm:spPr/>
      <dgm:t>
        <a:bodyPr/>
        <a:lstStyle/>
        <a:p>
          <a:endParaRPr lang="en-US"/>
        </a:p>
      </dgm:t>
    </dgm:pt>
    <dgm:pt modelId="{638CD16C-6061-4DDD-A877-298724954282}" type="pres">
      <dgm:prSet presAssocID="{8183D6AB-855A-41C2-A062-AF18F2F178F2}" presName="centerShape" presStyleLbl="node0" presStyleIdx="0" presStyleCnt="1"/>
      <dgm:spPr/>
      <dgm:t>
        <a:bodyPr/>
        <a:lstStyle/>
        <a:p>
          <a:endParaRPr lang="en-US"/>
        </a:p>
      </dgm:t>
    </dgm:pt>
    <dgm:pt modelId="{991ECC93-0F05-424F-990E-DA6AE8C9A0EF}" type="pres">
      <dgm:prSet presAssocID="{A241ECA8-BD44-42F5-BA24-CD4E9F0BBD20}" presName="Name9" presStyleLbl="parChTrans1D2" presStyleIdx="0" presStyleCnt="4"/>
      <dgm:spPr/>
      <dgm:t>
        <a:bodyPr/>
        <a:lstStyle/>
        <a:p>
          <a:endParaRPr lang="en-US"/>
        </a:p>
      </dgm:t>
    </dgm:pt>
    <dgm:pt modelId="{DDF6FF8A-8D12-4F0E-B67D-B0E6CBB4AA53}" type="pres">
      <dgm:prSet presAssocID="{A241ECA8-BD44-42F5-BA24-CD4E9F0BBD20}" presName="connTx" presStyleLbl="parChTrans1D2" presStyleIdx="0" presStyleCnt="4"/>
      <dgm:spPr/>
      <dgm:t>
        <a:bodyPr/>
        <a:lstStyle/>
        <a:p>
          <a:endParaRPr lang="en-US"/>
        </a:p>
      </dgm:t>
    </dgm:pt>
    <dgm:pt modelId="{80B42ED8-5880-4BE0-BEA1-6D0B3CFDEE24}" type="pres">
      <dgm:prSet presAssocID="{F36AFC0C-E8C9-4234-958B-02E5A9E31532}" presName="node" presStyleLbl="node1" presStyleIdx="0" presStyleCnt="4">
        <dgm:presLayoutVars>
          <dgm:bulletEnabled val="1"/>
        </dgm:presLayoutVars>
      </dgm:prSet>
      <dgm:spPr/>
      <dgm:t>
        <a:bodyPr/>
        <a:lstStyle/>
        <a:p>
          <a:endParaRPr lang="en-US"/>
        </a:p>
      </dgm:t>
    </dgm:pt>
    <dgm:pt modelId="{F2DD9B26-50BF-4967-AB9B-D8B5FF615F0D}" type="pres">
      <dgm:prSet presAssocID="{E8F27DB0-3A06-4772-A7B5-F3E9DD51DD91}" presName="Name9" presStyleLbl="parChTrans1D2" presStyleIdx="1" presStyleCnt="4"/>
      <dgm:spPr/>
      <dgm:t>
        <a:bodyPr/>
        <a:lstStyle/>
        <a:p>
          <a:endParaRPr lang="en-US"/>
        </a:p>
      </dgm:t>
    </dgm:pt>
    <dgm:pt modelId="{D9B75CA8-C797-4E81-BD0F-004A0D8AECC4}" type="pres">
      <dgm:prSet presAssocID="{E8F27DB0-3A06-4772-A7B5-F3E9DD51DD91}" presName="connTx" presStyleLbl="parChTrans1D2" presStyleIdx="1" presStyleCnt="4"/>
      <dgm:spPr/>
      <dgm:t>
        <a:bodyPr/>
        <a:lstStyle/>
        <a:p>
          <a:endParaRPr lang="en-US"/>
        </a:p>
      </dgm:t>
    </dgm:pt>
    <dgm:pt modelId="{AA541C78-310B-44EC-B830-6CC8E00E1FDC}" type="pres">
      <dgm:prSet presAssocID="{7E5AD519-A72C-409F-85A6-CCCBDB27C7CA}" presName="node" presStyleLbl="node1" presStyleIdx="1" presStyleCnt="4">
        <dgm:presLayoutVars>
          <dgm:bulletEnabled val="1"/>
        </dgm:presLayoutVars>
      </dgm:prSet>
      <dgm:spPr/>
      <dgm:t>
        <a:bodyPr/>
        <a:lstStyle/>
        <a:p>
          <a:endParaRPr lang="en-US"/>
        </a:p>
      </dgm:t>
    </dgm:pt>
    <dgm:pt modelId="{9C7A3A24-2BCA-4E5A-A4F9-165CDAF63F28}" type="pres">
      <dgm:prSet presAssocID="{F2376C39-CC61-47D3-8308-466A866F2E67}" presName="Name9" presStyleLbl="parChTrans1D2" presStyleIdx="2" presStyleCnt="4"/>
      <dgm:spPr/>
      <dgm:t>
        <a:bodyPr/>
        <a:lstStyle/>
        <a:p>
          <a:endParaRPr lang="en-US"/>
        </a:p>
      </dgm:t>
    </dgm:pt>
    <dgm:pt modelId="{7C338B27-750E-4B66-A70C-CC46D468310C}" type="pres">
      <dgm:prSet presAssocID="{F2376C39-CC61-47D3-8308-466A866F2E67}" presName="connTx" presStyleLbl="parChTrans1D2" presStyleIdx="2" presStyleCnt="4"/>
      <dgm:spPr/>
      <dgm:t>
        <a:bodyPr/>
        <a:lstStyle/>
        <a:p>
          <a:endParaRPr lang="en-US"/>
        </a:p>
      </dgm:t>
    </dgm:pt>
    <dgm:pt modelId="{B67DAE6D-263E-48A9-8CEF-28805F1BDB43}" type="pres">
      <dgm:prSet presAssocID="{5587A925-1BC9-4E00-8D91-48DC39D1477C}" presName="node" presStyleLbl="node1" presStyleIdx="2" presStyleCnt="4">
        <dgm:presLayoutVars>
          <dgm:bulletEnabled val="1"/>
        </dgm:presLayoutVars>
      </dgm:prSet>
      <dgm:spPr/>
      <dgm:t>
        <a:bodyPr/>
        <a:lstStyle/>
        <a:p>
          <a:endParaRPr lang="en-US"/>
        </a:p>
      </dgm:t>
    </dgm:pt>
    <dgm:pt modelId="{ECA1C452-788D-46CC-B6B3-975C37E92858}" type="pres">
      <dgm:prSet presAssocID="{27A40357-8F0C-4548-A5A5-4B0EA65072E2}" presName="Name9" presStyleLbl="parChTrans1D2" presStyleIdx="3" presStyleCnt="4"/>
      <dgm:spPr/>
      <dgm:t>
        <a:bodyPr/>
        <a:lstStyle/>
        <a:p>
          <a:endParaRPr lang="en-US"/>
        </a:p>
      </dgm:t>
    </dgm:pt>
    <dgm:pt modelId="{78009A7A-B32A-40D7-9B7E-B1345F85EDDA}" type="pres">
      <dgm:prSet presAssocID="{27A40357-8F0C-4548-A5A5-4B0EA65072E2}" presName="connTx" presStyleLbl="parChTrans1D2" presStyleIdx="3" presStyleCnt="4"/>
      <dgm:spPr/>
      <dgm:t>
        <a:bodyPr/>
        <a:lstStyle/>
        <a:p>
          <a:endParaRPr lang="en-US"/>
        </a:p>
      </dgm:t>
    </dgm:pt>
    <dgm:pt modelId="{096BF4BC-99CA-4A4D-BA05-95848EA1D44A}" type="pres">
      <dgm:prSet presAssocID="{90261FD9-4476-4FC5-B752-7DB7ABB717A0}" presName="node" presStyleLbl="node1" presStyleIdx="3" presStyleCnt="4">
        <dgm:presLayoutVars>
          <dgm:bulletEnabled val="1"/>
        </dgm:presLayoutVars>
      </dgm:prSet>
      <dgm:spPr/>
      <dgm:t>
        <a:bodyPr/>
        <a:lstStyle/>
        <a:p>
          <a:endParaRPr lang="en-US"/>
        </a:p>
      </dgm:t>
    </dgm:pt>
  </dgm:ptLst>
  <dgm:cxnLst>
    <dgm:cxn modelId="{2C4E48FB-DDF1-4673-9C6B-034299AAC462}" srcId="{B94E827B-17B9-4C38-9153-9455D9E96B90}" destId="{8183D6AB-855A-41C2-A062-AF18F2F178F2}" srcOrd="0" destOrd="0" parTransId="{2AEA00B5-7950-49CE-BD3B-A3D45D8D7D1B}" sibTransId="{D5E02B46-C402-4A36-8D08-090D77098352}"/>
    <dgm:cxn modelId="{C415008D-FE22-4655-9B6D-1F6C79B12108}" srcId="{8183D6AB-855A-41C2-A062-AF18F2F178F2}" destId="{90261FD9-4476-4FC5-B752-7DB7ABB717A0}" srcOrd="3" destOrd="0" parTransId="{27A40357-8F0C-4548-A5A5-4B0EA65072E2}" sibTransId="{A8118311-D785-48BC-B030-DFE41B125C38}"/>
    <dgm:cxn modelId="{3B3D4047-69E9-45A4-B1D4-6461E29D9F72}" type="presOf" srcId="{B94E827B-17B9-4C38-9153-9455D9E96B90}" destId="{8B2165C2-D895-4FF6-B3DC-5CC3604F7406}" srcOrd="0" destOrd="0" presId="urn:microsoft.com/office/officeart/2005/8/layout/radial1"/>
    <dgm:cxn modelId="{DBB1FECF-FF32-433F-AFCA-B0F014F137D8}" type="presOf" srcId="{F2376C39-CC61-47D3-8308-466A866F2E67}" destId="{7C338B27-750E-4B66-A70C-CC46D468310C}" srcOrd="1" destOrd="0" presId="urn:microsoft.com/office/officeart/2005/8/layout/radial1"/>
    <dgm:cxn modelId="{C304BD35-F14F-44E4-AEFF-000A845D59AC}" type="presOf" srcId="{7E5AD519-A72C-409F-85A6-CCCBDB27C7CA}" destId="{AA541C78-310B-44EC-B830-6CC8E00E1FDC}" srcOrd="0" destOrd="0" presId="urn:microsoft.com/office/officeart/2005/8/layout/radial1"/>
    <dgm:cxn modelId="{EF18AD8A-E9DD-4DBB-972E-688BB23A9381}" type="presOf" srcId="{F2376C39-CC61-47D3-8308-466A866F2E67}" destId="{9C7A3A24-2BCA-4E5A-A4F9-165CDAF63F28}" srcOrd="0" destOrd="0" presId="urn:microsoft.com/office/officeart/2005/8/layout/radial1"/>
    <dgm:cxn modelId="{944F8C9C-0C1D-4F56-9CFE-FA58D10BCA0A}" type="presOf" srcId="{8183D6AB-855A-41C2-A062-AF18F2F178F2}" destId="{638CD16C-6061-4DDD-A877-298724954282}" srcOrd="0" destOrd="0" presId="urn:microsoft.com/office/officeart/2005/8/layout/radial1"/>
    <dgm:cxn modelId="{D79DBCC2-E836-45DC-96CB-8162712163DF}" srcId="{8183D6AB-855A-41C2-A062-AF18F2F178F2}" destId="{5587A925-1BC9-4E00-8D91-48DC39D1477C}" srcOrd="2" destOrd="0" parTransId="{F2376C39-CC61-47D3-8308-466A866F2E67}" sibTransId="{1E1E9637-00D7-4994-BBBE-F91B825DC499}"/>
    <dgm:cxn modelId="{E71A65D7-F932-4B7F-B561-E4A0A4C9E8BC}" type="presOf" srcId="{E8F27DB0-3A06-4772-A7B5-F3E9DD51DD91}" destId="{F2DD9B26-50BF-4967-AB9B-D8B5FF615F0D}" srcOrd="0" destOrd="0" presId="urn:microsoft.com/office/officeart/2005/8/layout/radial1"/>
    <dgm:cxn modelId="{E3A02C78-3B50-4DFA-9A24-CF8756A82E3E}" type="presOf" srcId="{F36AFC0C-E8C9-4234-958B-02E5A9E31532}" destId="{80B42ED8-5880-4BE0-BEA1-6D0B3CFDEE24}" srcOrd="0" destOrd="0" presId="urn:microsoft.com/office/officeart/2005/8/layout/radial1"/>
    <dgm:cxn modelId="{DFFF7528-017D-445D-AAC0-707B7E274FA8}" type="presOf" srcId="{A241ECA8-BD44-42F5-BA24-CD4E9F0BBD20}" destId="{991ECC93-0F05-424F-990E-DA6AE8C9A0EF}" srcOrd="0" destOrd="0" presId="urn:microsoft.com/office/officeart/2005/8/layout/radial1"/>
    <dgm:cxn modelId="{C311B4A6-9BD3-48A5-AECD-EAFDC8DD843D}" type="presOf" srcId="{90261FD9-4476-4FC5-B752-7DB7ABB717A0}" destId="{096BF4BC-99CA-4A4D-BA05-95848EA1D44A}" srcOrd="0" destOrd="0" presId="urn:microsoft.com/office/officeart/2005/8/layout/radial1"/>
    <dgm:cxn modelId="{256C922B-25DD-45AA-A681-ECA9DB098FCC}" type="presOf" srcId="{27A40357-8F0C-4548-A5A5-4B0EA65072E2}" destId="{78009A7A-B32A-40D7-9B7E-B1345F85EDDA}" srcOrd="1" destOrd="0" presId="urn:microsoft.com/office/officeart/2005/8/layout/radial1"/>
    <dgm:cxn modelId="{595CE89C-A289-46C5-9EF6-0C8A728097BA}" type="presOf" srcId="{5587A925-1BC9-4E00-8D91-48DC39D1477C}" destId="{B67DAE6D-263E-48A9-8CEF-28805F1BDB43}" srcOrd="0" destOrd="0" presId="urn:microsoft.com/office/officeart/2005/8/layout/radial1"/>
    <dgm:cxn modelId="{388BE3AF-0515-4374-A050-FA1145801A21}" type="presOf" srcId="{27A40357-8F0C-4548-A5A5-4B0EA65072E2}" destId="{ECA1C452-788D-46CC-B6B3-975C37E92858}" srcOrd="0" destOrd="0" presId="urn:microsoft.com/office/officeart/2005/8/layout/radial1"/>
    <dgm:cxn modelId="{E7EA827C-D03D-4A40-91AE-DDB34861F0A8}" srcId="{8183D6AB-855A-41C2-A062-AF18F2F178F2}" destId="{F36AFC0C-E8C9-4234-958B-02E5A9E31532}" srcOrd="0" destOrd="0" parTransId="{A241ECA8-BD44-42F5-BA24-CD4E9F0BBD20}" sibTransId="{50B0CA5C-6AE3-4E05-80AE-CD5F76F2579E}"/>
    <dgm:cxn modelId="{6825CB88-738D-4F78-928B-BFBAEB3F8CA3}" type="presOf" srcId="{A241ECA8-BD44-42F5-BA24-CD4E9F0BBD20}" destId="{DDF6FF8A-8D12-4F0E-B67D-B0E6CBB4AA53}" srcOrd="1" destOrd="0" presId="urn:microsoft.com/office/officeart/2005/8/layout/radial1"/>
    <dgm:cxn modelId="{CC2D44EB-D3E6-4A8F-92F6-3E3500619C3B}" srcId="{8183D6AB-855A-41C2-A062-AF18F2F178F2}" destId="{7E5AD519-A72C-409F-85A6-CCCBDB27C7CA}" srcOrd="1" destOrd="0" parTransId="{E8F27DB0-3A06-4772-A7B5-F3E9DD51DD91}" sibTransId="{D825F31C-CAEF-4841-B7EB-C1BA9D5FCECD}"/>
    <dgm:cxn modelId="{8ADC040C-9752-4DA3-A4A1-5E122F0C3E18}" type="presOf" srcId="{E8F27DB0-3A06-4772-A7B5-F3E9DD51DD91}" destId="{D9B75CA8-C797-4E81-BD0F-004A0D8AECC4}" srcOrd="1" destOrd="0" presId="urn:microsoft.com/office/officeart/2005/8/layout/radial1"/>
    <dgm:cxn modelId="{ED4BC40E-DB67-41E7-8FC6-2DA7193CC41E}" type="presParOf" srcId="{8B2165C2-D895-4FF6-B3DC-5CC3604F7406}" destId="{638CD16C-6061-4DDD-A877-298724954282}" srcOrd="0" destOrd="0" presId="urn:microsoft.com/office/officeart/2005/8/layout/radial1"/>
    <dgm:cxn modelId="{771CD37D-3296-4E8B-96C1-80C1DE9CEA76}" type="presParOf" srcId="{8B2165C2-D895-4FF6-B3DC-5CC3604F7406}" destId="{991ECC93-0F05-424F-990E-DA6AE8C9A0EF}" srcOrd="1" destOrd="0" presId="urn:microsoft.com/office/officeart/2005/8/layout/radial1"/>
    <dgm:cxn modelId="{D69D9D9E-7BBF-4FEE-BBF6-EBEF7AA4B57C}" type="presParOf" srcId="{991ECC93-0F05-424F-990E-DA6AE8C9A0EF}" destId="{DDF6FF8A-8D12-4F0E-B67D-B0E6CBB4AA53}" srcOrd="0" destOrd="0" presId="urn:microsoft.com/office/officeart/2005/8/layout/radial1"/>
    <dgm:cxn modelId="{44D3519C-C270-400F-B625-62C94EDEC535}" type="presParOf" srcId="{8B2165C2-D895-4FF6-B3DC-5CC3604F7406}" destId="{80B42ED8-5880-4BE0-BEA1-6D0B3CFDEE24}" srcOrd="2" destOrd="0" presId="urn:microsoft.com/office/officeart/2005/8/layout/radial1"/>
    <dgm:cxn modelId="{8BC667B7-C29C-4C54-99E1-3689E86946AE}" type="presParOf" srcId="{8B2165C2-D895-4FF6-B3DC-5CC3604F7406}" destId="{F2DD9B26-50BF-4967-AB9B-D8B5FF615F0D}" srcOrd="3" destOrd="0" presId="urn:microsoft.com/office/officeart/2005/8/layout/radial1"/>
    <dgm:cxn modelId="{CAC55A65-87B6-4E70-AC98-44A30758F494}" type="presParOf" srcId="{F2DD9B26-50BF-4967-AB9B-D8B5FF615F0D}" destId="{D9B75CA8-C797-4E81-BD0F-004A0D8AECC4}" srcOrd="0" destOrd="0" presId="urn:microsoft.com/office/officeart/2005/8/layout/radial1"/>
    <dgm:cxn modelId="{21086A9E-87F6-410E-B08B-84BC484DEFB5}" type="presParOf" srcId="{8B2165C2-D895-4FF6-B3DC-5CC3604F7406}" destId="{AA541C78-310B-44EC-B830-6CC8E00E1FDC}" srcOrd="4" destOrd="0" presId="urn:microsoft.com/office/officeart/2005/8/layout/radial1"/>
    <dgm:cxn modelId="{BD56CB9D-0A04-451A-867C-D583C5A366CD}" type="presParOf" srcId="{8B2165C2-D895-4FF6-B3DC-5CC3604F7406}" destId="{9C7A3A24-2BCA-4E5A-A4F9-165CDAF63F28}" srcOrd="5" destOrd="0" presId="urn:microsoft.com/office/officeart/2005/8/layout/radial1"/>
    <dgm:cxn modelId="{E9BA2D1D-2E85-4D96-9752-457B5B306246}" type="presParOf" srcId="{9C7A3A24-2BCA-4E5A-A4F9-165CDAF63F28}" destId="{7C338B27-750E-4B66-A70C-CC46D468310C}" srcOrd="0" destOrd="0" presId="urn:microsoft.com/office/officeart/2005/8/layout/radial1"/>
    <dgm:cxn modelId="{E7C0234F-C867-47CC-9B36-BD038B0A6872}" type="presParOf" srcId="{8B2165C2-D895-4FF6-B3DC-5CC3604F7406}" destId="{B67DAE6D-263E-48A9-8CEF-28805F1BDB43}" srcOrd="6" destOrd="0" presId="urn:microsoft.com/office/officeart/2005/8/layout/radial1"/>
    <dgm:cxn modelId="{BD0400C4-EDA8-4CBD-BCE8-20D024CB4B17}" type="presParOf" srcId="{8B2165C2-D895-4FF6-B3DC-5CC3604F7406}" destId="{ECA1C452-788D-46CC-B6B3-975C37E92858}" srcOrd="7" destOrd="0" presId="urn:microsoft.com/office/officeart/2005/8/layout/radial1"/>
    <dgm:cxn modelId="{E7787E3E-A089-49B3-9851-C261E484226C}" type="presParOf" srcId="{ECA1C452-788D-46CC-B6B3-975C37E92858}" destId="{78009A7A-B32A-40D7-9B7E-B1345F85EDDA}" srcOrd="0" destOrd="0" presId="urn:microsoft.com/office/officeart/2005/8/layout/radial1"/>
    <dgm:cxn modelId="{78968826-021B-4D5E-84CA-8903A4F61E64}" type="presParOf" srcId="{8B2165C2-D895-4FF6-B3DC-5CC3604F7406}" destId="{096BF4BC-99CA-4A4D-BA05-95848EA1D44A}" srcOrd="8" destOrd="0" presId="urn:microsoft.com/office/officeart/2005/8/layout/radial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tile tx="0" ty="0" sx="100000" sy="100000" flip="none" algn="tl"/>
        </a:blip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1881158" y="3286124"/>
            <a:ext cx="8610600" cy="1938992"/>
          </a:xfrm>
          <a:prstGeom prst="rect">
            <a:avLst/>
          </a:prstGeom>
          <a:noFill/>
        </p:spPr>
        <p:txBody>
          <a:bodyPr wrap="square" rtlCol="0">
            <a:spAutoFit/>
          </a:bodyPr>
          <a:lstStyle/>
          <a:p>
            <a:r>
              <a:rPr lang="en-US" sz="2400" dirty="0">
                <a:cs typeface="Arial" pitchFamily="34" charset="0"/>
              </a:rPr>
              <a:t>STUDENT NAME</a:t>
            </a:r>
            <a:r>
              <a:rPr lang="en-US" sz="2400" dirty="0" smtClean="0">
                <a:cs typeface="Arial" pitchFamily="34" charset="0"/>
              </a:rPr>
              <a:t>: </a:t>
            </a:r>
            <a:r>
              <a:rPr lang="en-US" sz="2400" dirty="0" smtClean="0">
                <a:cs typeface="Arial" pitchFamily="34" charset="0"/>
              </a:rPr>
              <a:t>LOGENDRAN S </a:t>
            </a:r>
            <a:endParaRPr lang="en-US" sz="2400" dirty="0">
              <a:cs typeface="Arial" pitchFamily="34" charset="0"/>
            </a:endParaRPr>
          </a:p>
          <a:p>
            <a:r>
              <a:rPr lang="en-US" sz="2400" dirty="0">
                <a:cs typeface="Arial" pitchFamily="34" charset="0"/>
              </a:rPr>
              <a:t>REGISTER </a:t>
            </a:r>
            <a:r>
              <a:rPr lang="en-US" sz="2400" dirty="0" smtClean="0">
                <a:cs typeface="Arial" pitchFamily="34" charset="0"/>
              </a:rPr>
              <a:t>NO:2213211036012/unm13212213211036012</a:t>
            </a:r>
            <a:endParaRPr lang="en-US" sz="2400" dirty="0" smtClean="0">
              <a:cs typeface="Arial" pitchFamily="34" charset="0"/>
            </a:endParaRPr>
          </a:p>
          <a:p>
            <a:r>
              <a:rPr lang="en-US" sz="2400" dirty="0" smtClean="0">
                <a:cs typeface="Arial" pitchFamily="34" charset="0"/>
              </a:rPr>
              <a:t>DEPARTMENT: </a:t>
            </a:r>
            <a:r>
              <a:rPr lang="en-US" sz="2400" dirty="0" smtClean="0">
                <a:cs typeface="Arial" pitchFamily="34" charset="0"/>
              </a:rPr>
              <a:t>B.com(Commerce)</a:t>
            </a:r>
            <a:endParaRPr lang="en-US" sz="2400" dirty="0" smtClean="0">
              <a:cs typeface="Arial" pitchFamily="34" charset="0"/>
            </a:endParaRPr>
          </a:p>
          <a:p>
            <a:r>
              <a:rPr lang="en-US" sz="2400" dirty="0" smtClean="0">
                <a:cs typeface="Arial" pitchFamily="34" charset="0"/>
              </a:rPr>
              <a:t>COLLEGE:Presidency College, Chennai</a:t>
            </a:r>
            <a:endParaRPr lang="en-US" sz="2400" dirty="0">
              <a:cs typeface="Arial" pitchFamily="34" charset="0"/>
            </a:endParaRPr>
          </a:p>
          <a:p>
            <a:r>
              <a:rPr lang="en-US" sz="2400" dirty="0">
                <a:cs typeface="Arial" pitchFamily="34" charset="0"/>
              </a:rPr>
              <a:t>           </a:t>
            </a:r>
            <a:endParaRPr lang="en-IN" sz="2400" dirty="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523836" y="1285860"/>
            <a:ext cx="10287072" cy="4870564"/>
          </a:xfrm>
          <a:prstGeom prst="rect">
            <a:avLst/>
          </a:prstGeom>
        </p:spPr>
        <p:txBody>
          <a:bodyPr wrap="square">
            <a:spAutoFit/>
          </a:bodyPr>
          <a:lstStyle/>
          <a:p>
            <a:pPr>
              <a:lnSpc>
                <a:spcPct val="150000"/>
              </a:lnSpc>
              <a:buFont typeface="Wingdings" pitchFamily="2" charset="2"/>
              <a:buChar char="v"/>
            </a:pPr>
            <a:r>
              <a:rPr lang="en-US" sz="2300" dirty="0" smtClean="0"/>
              <a:t>To analyze employee salary, gather data on employee demographics, job roles, and salaries. Clean and preprocess the data, handling missing values and outliers.</a:t>
            </a:r>
          </a:p>
          <a:p>
            <a:pPr>
              <a:lnSpc>
                <a:spcPct val="150000"/>
              </a:lnSpc>
              <a:buFont typeface="Wingdings" pitchFamily="2" charset="2"/>
              <a:buChar char="v"/>
            </a:pPr>
            <a:r>
              <a:rPr lang="en-US" sz="2300" dirty="0" smtClean="0"/>
              <a:t> Use descriptive statistics to understand central tendencies and variability. </a:t>
            </a:r>
          </a:p>
          <a:p>
            <a:pPr>
              <a:lnSpc>
                <a:spcPct val="150000"/>
              </a:lnSpc>
              <a:buFont typeface="Wingdings" pitchFamily="2" charset="2"/>
              <a:buChar char="v"/>
            </a:pPr>
            <a:r>
              <a:rPr lang="en-US" sz="2300" dirty="0" smtClean="0"/>
              <a:t>Apply visualizations like histograms, box plots, and scatter plots to explore relationships between salary and other variables. </a:t>
            </a:r>
          </a:p>
          <a:p>
            <a:pPr>
              <a:lnSpc>
                <a:spcPct val="150000"/>
              </a:lnSpc>
              <a:buFont typeface="Wingdings" pitchFamily="2" charset="2"/>
              <a:buChar char="v"/>
            </a:pPr>
            <a:r>
              <a:rPr lang="en-US" sz="2300" dirty="0" smtClean="0"/>
              <a:t>For deeper insights, consider linear regression to model salary as a function of factors like experience, education, and department. </a:t>
            </a:r>
          </a:p>
          <a:p>
            <a:pPr>
              <a:lnSpc>
                <a:spcPct val="150000"/>
              </a:lnSpc>
              <a:buFont typeface="Wingdings" pitchFamily="2" charset="2"/>
              <a:buChar char="v"/>
            </a:pPr>
            <a:r>
              <a:rPr lang="en-US" sz="2300" dirty="0" smtClean="0"/>
              <a:t>You can also cluster employees to identify salary groups or use machine learning techniques to predict salaries based on input features.</a:t>
            </a:r>
            <a:endParaRPr lang="en-US" sz="23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1" name="TextBox 10"/>
          <p:cNvSpPr txBox="1"/>
          <p:nvPr/>
        </p:nvSpPr>
        <p:spPr>
          <a:xfrm>
            <a:off x="2524100" y="5811560"/>
            <a:ext cx="5072098" cy="707886"/>
          </a:xfrm>
          <a:prstGeom prst="rect">
            <a:avLst/>
          </a:prstGeom>
          <a:noFill/>
        </p:spPr>
        <p:txBody>
          <a:bodyPr wrap="square" rtlCol="0">
            <a:spAutoFit/>
          </a:bodyPr>
          <a:lstStyle/>
          <a:p>
            <a:r>
              <a:rPr lang="en-US" sz="2200" b="1" dirty="0" smtClean="0"/>
              <a:t>Salary analysis on the basis of gender</a:t>
            </a:r>
          </a:p>
          <a:p>
            <a:endParaRPr lang="en-US" dirty="0"/>
          </a:p>
        </p:txBody>
      </p:sp>
      <p:graphicFrame>
        <p:nvGraphicFramePr>
          <p:cNvPr id="12" name="Chart 11"/>
          <p:cNvGraphicFramePr/>
          <p:nvPr/>
        </p:nvGraphicFramePr>
        <p:xfrm>
          <a:off x="1309654" y="1500174"/>
          <a:ext cx="7215238" cy="400052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381224" y="5943326"/>
            <a:ext cx="4983478" cy="1829347"/>
          </a:xfrm>
          <a:prstGeom prst="rect">
            <a:avLst/>
          </a:prstGeom>
        </p:spPr>
        <p:txBody>
          <a:bodyPr vert="horz" wrap="square" lIns="0" tIns="13335" rIns="0" bIns="0" rtlCol="0">
            <a:spAutoFit/>
          </a:bodyPr>
          <a:lstStyle/>
          <a:p>
            <a:r>
              <a:rPr lang="en-US" sz="2200" dirty="0" smtClean="0"/>
              <a:t>Department wise salary analysis</a:t>
            </a:r>
            <a:r>
              <a:rPr lang="en-US" dirty="0" smtClean="0"/>
              <a:t/>
            </a:r>
            <a:br>
              <a:rPr lang="en-US" dirty="0" smtClean="0"/>
            </a:br>
            <a:r>
              <a:rPr lang="en-US" dirty="0" smtClean="0"/>
              <a:t/>
            </a:r>
            <a:br>
              <a:rPr lang="en-US"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238084" y="1357298"/>
          <a:ext cx="7858180" cy="45005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nvGraphicFramePr>
        <p:xfrm>
          <a:off x="309522" y="500042"/>
          <a:ext cx="8882082" cy="528641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52398" y="1214422"/>
            <a:ext cx="5286412" cy="2167901"/>
          </a:xfrm>
          <a:prstGeom prst="rect">
            <a:avLst/>
          </a:prstGeom>
        </p:spPr>
        <p:txBody>
          <a:bodyPr vert="horz" wrap="square" lIns="0" tIns="13335" rIns="0" bIns="0" rtlCol="0">
            <a:spAutoFit/>
          </a:bodyPr>
          <a:lstStyle/>
          <a:p>
            <a:r>
              <a:rPr lang="en-US" sz="2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Percentage analysis </a:t>
            </a:r>
            <a:br>
              <a:rPr lang="en-US" sz="2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br>
            <a:r>
              <a:rPr lang="en-US" sz="2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on the basis of gender</a:t>
            </a:r>
            <a:r>
              <a:rPr 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
            </a:r>
            <a:br>
              <a:rPr 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br>
            <a:r>
              <a:rPr lang="en-US" dirty="0" smtClean="0"/>
              <a:t/>
            </a:r>
            <a:br>
              <a:rPr lang="en-US"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14" name="TextBox 13"/>
          <p:cNvSpPr txBox="1"/>
          <p:nvPr/>
        </p:nvSpPr>
        <p:spPr>
          <a:xfrm>
            <a:off x="6453190" y="4357694"/>
            <a:ext cx="3357586" cy="646331"/>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Percentage  department 	salary analysis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graphicFrame>
        <p:nvGraphicFramePr>
          <p:cNvPr id="12" name="Chart 11"/>
          <p:cNvGraphicFramePr/>
          <p:nvPr/>
        </p:nvGraphicFramePr>
        <p:xfrm>
          <a:off x="4595802" y="500042"/>
          <a:ext cx="5429272" cy="31575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p:nvPr/>
        </p:nvGraphicFramePr>
        <p:xfrm>
          <a:off x="666712" y="3214686"/>
          <a:ext cx="5715040" cy="328614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95274" y="1285860"/>
            <a:ext cx="9715568" cy="4693593"/>
          </a:xfrm>
          <a:prstGeom prst="rect">
            <a:avLst/>
          </a:prstGeom>
          <a:noFill/>
        </p:spPr>
        <p:txBody>
          <a:bodyPr wrap="square" rtlCol="0">
            <a:spAutoFit/>
          </a:bodyPr>
          <a:lstStyle/>
          <a:p>
            <a:pPr>
              <a:buFont typeface="Wingdings" pitchFamily="2" charset="2"/>
              <a:buChar char="q"/>
            </a:pPr>
            <a:r>
              <a:rPr lang="en-US" sz="2300" dirty="0" smtClean="0"/>
              <a:t>The salary analysis has provided valuable insights into the current compensation structure within the organization. </a:t>
            </a:r>
          </a:p>
          <a:p>
            <a:pPr>
              <a:buFont typeface="Wingdings" pitchFamily="2" charset="2"/>
              <a:buChar char="q"/>
            </a:pPr>
            <a:r>
              <a:rPr lang="en-US" sz="2300" dirty="0" smtClean="0"/>
              <a:t>By examining various factors such as job roles, experience levels, performance, and industry benchmarks, we identified areas of strength and potential discrepancies.</a:t>
            </a:r>
          </a:p>
          <a:p>
            <a:pPr>
              <a:buFont typeface="Wingdings" pitchFamily="2" charset="2"/>
              <a:buChar char="q"/>
            </a:pPr>
            <a:r>
              <a:rPr lang="en-US" sz="2300" dirty="0" smtClean="0"/>
              <a:t>Key findings include a generally competitive salary structure for most roles, with a few exceptions where adjustments may be necessary to ensure equity and market alignment. </a:t>
            </a:r>
          </a:p>
          <a:p>
            <a:pPr>
              <a:buFont typeface="Wingdings" pitchFamily="2" charset="2"/>
              <a:buChar char="q"/>
            </a:pPr>
            <a:r>
              <a:rPr lang="en-US" sz="2300" dirty="0" smtClean="0"/>
              <a:t>Additionally, the analysis highlighted the importance of regular salary reviews to maintain fairness and motivation among employees.</a:t>
            </a:r>
          </a:p>
          <a:p>
            <a:pPr>
              <a:buFont typeface="Wingdings" pitchFamily="2" charset="2"/>
              <a:buChar char="q"/>
            </a:pPr>
            <a:r>
              <a:rPr lang="en-US" sz="2300" dirty="0" smtClean="0"/>
              <a:t>Going forward, it is recommended to implement a structured review process, address any identified disparities, and continue monitoring industry trends to maintain a competitive edge in attracting and retaining top talent.</a:t>
            </a:r>
          </a:p>
        </p:txBody>
      </p:sp>
      <p:grpSp>
        <p:nvGrpSpPr>
          <p:cNvPr id="4" name="object 2"/>
          <p:cNvGrpSpPr/>
          <p:nvPr/>
        </p:nvGrpSpPr>
        <p:grpSpPr>
          <a:xfrm>
            <a:off x="9667900" y="3643314"/>
            <a:ext cx="2247929" cy="3000396"/>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spc="5" dirty="0" smtClean="0"/>
              <a:t>PROJECT</a:t>
            </a:r>
            <a:r>
              <a:rPr lang="en-US" spc="-85" dirty="0" smtClean="0"/>
              <a:t> </a:t>
            </a:r>
            <a:r>
              <a:rPr lang="en-US" spc="25" dirty="0" smtClean="0"/>
              <a:t>TITLE</a:t>
            </a:r>
            <a:endParaRPr lang="en-US" dirty="0"/>
          </a:p>
        </p:txBody>
      </p:sp>
      <p:sp>
        <p:nvSpPr>
          <p:cNvPr id="3" name="Text Placeholder 2"/>
          <p:cNvSpPr>
            <a:spLocks noGrp="1"/>
          </p:cNvSpPr>
          <p:nvPr>
            <p:ph type="body" idx="1"/>
          </p:nvPr>
        </p:nvSpPr>
        <p:spPr>
          <a:xfrm>
            <a:off x="609600" y="1577340"/>
            <a:ext cx="8415358" cy="1354217"/>
          </a:xfrm>
        </p:spPr>
        <p:txBody>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Salary Analysis using Excel</a:t>
            </a:r>
            <a:endParaRPr lang="en-IN" sz="4400" dirty="0" smtClean="0">
              <a:solidFill>
                <a:srgbClr val="7030A0"/>
              </a:solidFill>
              <a:latin typeface="Times New Roman" panose="02020603050405020304" pitchFamily="18" charset="0"/>
              <a:cs typeface="Times New Roman" panose="02020603050405020304" pitchFamily="18" charset="0"/>
            </a:endParaRPr>
          </a:p>
          <a:p>
            <a:endParaRPr lang="en-US"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smtClean="0"/>
              <a:t>A</a:t>
            </a:r>
            <a:r>
              <a:rPr lang="en-US" spc="-5" dirty="0" smtClean="0"/>
              <a:t>G</a:t>
            </a:r>
            <a:r>
              <a:rPr lang="en-US" spc="-35" dirty="0" smtClean="0"/>
              <a:t>E</a:t>
            </a:r>
            <a:r>
              <a:rPr lang="en-US" spc="15" dirty="0" smtClean="0"/>
              <a:t>N</a:t>
            </a:r>
            <a:r>
              <a:rPr lang="en-US" dirty="0" smtClean="0"/>
              <a:t>DA</a:t>
            </a:r>
            <a:endParaRPr lang="en-US" dirty="0"/>
          </a:p>
        </p:txBody>
      </p:sp>
      <p:sp>
        <p:nvSpPr>
          <p:cNvPr id="3" name="Rectangle 2"/>
          <p:cNvSpPr/>
          <p:nvPr/>
        </p:nvSpPr>
        <p:spPr>
          <a:xfrm>
            <a:off x="2452662" y="1357298"/>
            <a:ext cx="6096000" cy="4401205"/>
          </a:xfrm>
          <a:prstGeom prst="rect">
            <a:avLst/>
          </a:prstGeom>
        </p:spPr>
        <p:txBody>
          <a:bodyPr>
            <a:spAutoFit/>
          </a:bodyPr>
          <a:lstStyle/>
          <a:p>
            <a:endParaRPr lang="en-US" sz="2800" dirty="0" smtClean="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800" dirty="0" err="1" smtClean="0">
                <a:solidFill>
                  <a:srgbClr val="0D0D0D"/>
                </a:solidFill>
                <a:latin typeface="Times New Roman" panose="02020603050405020304" pitchFamily="18" charset="0"/>
                <a:cs typeface="Times New Roman" panose="02020603050405020304" pitchFamily="18" charset="0"/>
              </a:rPr>
              <a:t>Modelling</a:t>
            </a:r>
            <a:r>
              <a:rPr lang="en-US" sz="2800" dirty="0" smtClean="0">
                <a:solidFill>
                  <a:srgbClr val="0D0D0D"/>
                </a:solidFill>
                <a:latin typeface="Times New Roman" panose="02020603050405020304" pitchFamily="18" charset="0"/>
                <a:cs typeface="Times New Roman" panose="02020603050405020304" pitchFamily="18" charset="0"/>
              </a:rPr>
              <a:t> Approach</a:t>
            </a:r>
          </a:p>
          <a:p>
            <a:pPr>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pic>
        <p:nvPicPr>
          <p:cNvPr id="4" name="Picture 3" descr="Picture1-removebg-preview.png"/>
          <p:cNvPicPr>
            <a:picLocks noChangeAspect="1"/>
          </p:cNvPicPr>
          <p:nvPr/>
        </p:nvPicPr>
        <p:blipFill>
          <a:blip r:embed="rId2"/>
          <a:stretch>
            <a:fillRect/>
          </a:stretch>
        </p:blipFill>
        <p:spPr>
          <a:xfrm>
            <a:off x="0" y="2790825"/>
            <a:ext cx="5572125" cy="40671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p:cNvSpPr txBox="1"/>
          <p:nvPr/>
        </p:nvSpPr>
        <p:spPr>
          <a:xfrm>
            <a:off x="881026" y="1857364"/>
            <a:ext cx="7000924" cy="3359061"/>
          </a:xfrm>
          <a:prstGeom prst="rect">
            <a:avLst/>
          </a:prstGeom>
          <a:noFill/>
        </p:spPr>
        <p:txBody>
          <a:bodyPr wrap="square" rtlCol="0">
            <a:spAutoFit/>
          </a:bodyPr>
          <a:lstStyle/>
          <a:p>
            <a:pPr>
              <a:lnSpc>
                <a:spcPct val="150000"/>
              </a:lnSpc>
              <a:buFont typeface="Wingdings" pitchFamily="2" charset="2"/>
              <a:buChar char="Ø"/>
            </a:pPr>
            <a:r>
              <a:rPr lang="en-US" sz="2400" dirty="0" smtClean="0"/>
              <a:t>Analyze the salary distribution across different departments and job roles to identify any significant discrepancies. </a:t>
            </a:r>
            <a:endParaRPr lang="en-US" sz="2400" dirty="0" smtClean="0"/>
          </a:p>
          <a:p>
            <a:pPr>
              <a:lnSpc>
                <a:spcPct val="150000"/>
              </a:lnSpc>
              <a:buFont typeface="Wingdings" pitchFamily="2" charset="2"/>
              <a:buChar char="Ø"/>
            </a:pPr>
            <a:r>
              <a:rPr lang="en-US" sz="2400" dirty="0" smtClean="0"/>
              <a:t>Investigate </a:t>
            </a:r>
            <a:r>
              <a:rPr lang="en-US" sz="2400" dirty="0" smtClean="0"/>
              <a:t>the potential reasons for these discrepancies, such as gender, years of experience, education level, or job performance.</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952464" y="2000240"/>
            <a:ext cx="8501122" cy="4493538"/>
          </a:xfrm>
          <a:prstGeom prst="rect">
            <a:avLst/>
          </a:prstGeom>
          <a:noFill/>
        </p:spPr>
        <p:txBody>
          <a:bodyPr wrap="square" rtlCol="0">
            <a:spAutoFit/>
          </a:bodyPr>
          <a:lstStyle/>
          <a:p>
            <a:pPr>
              <a:buFont typeface="Wingdings" pitchFamily="2" charset="2"/>
              <a:buChar char="ü"/>
            </a:pPr>
            <a:r>
              <a:rPr lang="en-US" sz="2200" dirty="0" smtClean="0"/>
              <a:t>The Employee Salary Analysis project aims to evaluate the organization's salary structure to ensure fair and competitive compensation.</a:t>
            </a:r>
          </a:p>
          <a:p>
            <a:pPr>
              <a:buFont typeface="Wingdings" pitchFamily="2" charset="2"/>
              <a:buChar char="ü"/>
            </a:pPr>
            <a:r>
              <a:rPr lang="en-US" sz="2200" dirty="0" smtClean="0"/>
              <a:t> By analyzing salary data across job roles, departments, and demographics, the project will identify any disparities and key factors influencing pay. </a:t>
            </a:r>
          </a:p>
          <a:p>
            <a:pPr>
              <a:buFont typeface="Wingdings" pitchFamily="2" charset="2"/>
              <a:buChar char="ü"/>
            </a:pPr>
            <a:r>
              <a:rPr lang="en-US" sz="2200" dirty="0" smtClean="0"/>
              <a:t>The goal is to provide actionable insights and recommendations for improving salary practices, ensuring equity, and supporting talent retention and recruitment strategies.</a:t>
            </a:r>
          </a:p>
          <a:p>
            <a:pPr>
              <a:buFont typeface="Wingdings" pitchFamily="2" charset="2"/>
              <a:buChar char="ü"/>
            </a:pPr>
            <a:r>
              <a:rPr lang="en-US" sz="2200" dirty="0" smtClean="0"/>
              <a:t>The outcome of this project will be a set of data-driven recommendations that support fair compensation, enhance employee satisfaction, and contribute to the organization's overall talent retention and recruitment strategies.</a:t>
            </a:r>
            <a:endParaRPr lang="en-US"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graphicFrame>
        <p:nvGraphicFramePr>
          <p:cNvPr id="9" name="Table 8"/>
          <p:cNvGraphicFramePr>
            <a:graphicFrameLocks noGrp="1"/>
          </p:cNvGraphicFramePr>
          <p:nvPr/>
        </p:nvGraphicFramePr>
        <p:xfrm>
          <a:off x="952464" y="1857365"/>
          <a:ext cx="7858180" cy="4143400"/>
        </p:xfrm>
        <a:graphic>
          <a:graphicData uri="http://schemas.openxmlformats.org/drawingml/2006/table">
            <a:tbl>
              <a:tblPr firstRow="1" bandRow="1">
                <a:effectLst>
                  <a:outerShdw blurRad="50800" dist="38100" dir="5400000" algn="t" rotWithShape="0">
                    <a:prstClr val="black">
                      <a:alpha val="40000"/>
                    </a:prstClr>
                  </a:outerShdw>
                </a:effectLst>
                <a:tableStyleId>{5A111915-BE36-4E01-A7E5-04B1672EAD32}</a:tableStyleId>
              </a:tblPr>
              <a:tblGrid>
                <a:gridCol w="2705274"/>
                <a:gridCol w="5152906"/>
              </a:tblGrid>
              <a:tr h="581528">
                <a:tc>
                  <a:txBody>
                    <a:bodyPr/>
                    <a:lstStyle/>
                    <a:p>
                      <a:r>
                        <a:rPr lang="en-US" dirty="0"/>
                        <a:t>End User</a:t>
                      </a:r>
                      <a:endParaRPr lang="en-US" b="1" dirty="0"/>
                    </a:p>
                  </a:txBody>
                  <a:tcPr anchor="ctr"/>
                </a:tc>
                <a:tc>
                  <a:txBody>
                    <a:bodyPr/>
                    <a:lstStyle/>
                    <a:p>
                      <a:r>
                        <a:rPr lang="en-US" dirty="0" smtClean="0"/>
                        <a:t>Purpose</a:t>
                      </a:r>
                      <a:endParaRPr lang="en-US" b="1" dirty="0"/>
                    </a:p>
                  </a:txBody>
                  <a:tcPr/>
                </a:tc>
              </a:tr>
              <a:tr h="581528">
                <a:tc>
                  <a:txBody>
                    <a:bodyPr/>
                    <a:lstStyle/>
                    <a:p>
                      <a:r>
                        <a:rPr lang="en-US" dirty="0"/>
                        <a:t>HR Department</a:t>
                      </a:r>
                      <a:endParaRPr lang="en-US" b="0" dirty="0"/>
                    </a:p>
                  </a:txBody>
                  <a:tcPr anchor="ctr"/>
                </a:tc>
                <a:tc>
                  <a:txBody>
                    <a:bodyPr/>
                    <a:lstStyle/>
                    <a:p>
                      <a:r>
                        <a:rPr lang="en-US" dirty="0" smtClean="0"/>
                        <a:t>Ensures fair and competitive compensation</a:t>
                      </a:r>
                      <a:endParaRPr lang="en-US" b="0" dirty="0"/>
                    </a:p>
                  </a:txBody>
                  <a:tcPr/>
                </a:tc>
              </a:tr>
              <a:tr h="654232">
                <a:tc>
                  <a:txBody>
                    <a:bodyPr/>
                    <a:lstStyle/>
                    <a:p>
                      <a:r>
                        <a:rPr lang="en-US" dirty="0" smtClean="0"/>
                        <a:t>Executive Leadership</a:t>
                      </a:r>
                      <a:endParaRPr lang="en-US" b="0" dirty="0"/>
                    </a:p>
                  </a:txBody>
                  <a:tcPr/>
                </a:tc>
                <a:tc>
                  <a:txBody>
                    <a:bodyPr/>
                    <a:lstStyle/>
                    <a:p>
                      <a:r>
                        <a:rPr lang="en-US" dirty="0" smtClean="0"/>
                        <a:t>Informs decisions on compensation policies</a:t>
                      </a:r>
                      <a:endParaRPr lang="en-US" b="0" dirty="0"/>
                    </a:p>
                  </a:txBody>
                  <a:tcPr/>
                </a:tc>
              </a:tr>
              <a:tr h="581528">
                <a:tc>
                  <a:txBody>
                    <a:bodyPr/>
                    <a:lstStyle/>
                    <a:p>
                      <a:r>
                        <a:rPr lang="en-US" dirty="0" smtClean="0"/>
                        <a:t>Compensation Specialists</a:t>
                      </a:r>
                      <a:endParaRPr lang="en-US" b="0" dirty="0"/>
                    </a:p>
                  </a:txBody>
                  <a:tcPr/>
                </a:tc>
                <a:tc>
                  <a:txBody>
                    <a:bodyPr/>
                    <a:lstStyle/>
                    <a:p>
                      <a:r>
                        <a:rPr lang="en-US" dirty="0" smtClean="0"/>
                        <a:t>Benchmarks and designs salary structures</a:t>
                      </a:r>
                      <a:endParaRPr lang="en-US" b="0" dirty="0"/>
                    </a:p>
                  </a:txBody>
                  <a:tcPr/>
                </a:tc>
              </a:tr>
              <a:tr h="581528">
                <a:tc>
                  <a:txBody>
                    <a:bodyPr/>
                    <a:lstStyle/>
                    <a:p>
                      <a:r>
                        <a:rPr lang="en-US" dirty="0" smtClean="0"/>
                        <a:t>Finance Department</a:t>
                      </a:r>
                      <a:endParaRPr lang="en-US" b="0" dirty="0"/>
                    </a:p>
                  </a:txBody>
                  <a:tcPr/>
                </a:tc>
                <a:tc>
                  <a:txBody>
                    <a:bodyPr/>
                    <a:lstStyle/>
                    <a:p>
                      <a:r>
                        <a:rPr lang="en-US" dirty="0" smtClean="0"/>
                        <a:t>Assesses financial impact of salary adjustments</a:t>
                      </a:r>
                      <a:endParaRPr lang="en-US" b="0" dirty="0"/>
                    </a:p>
                  </a:txBody>
                  <a:tcPr/>
                </a:tc>
              </a:tr>
              <a:tr h="581528">
                <a:tc>
                  <a:txBody>
                    <a:bodyPr/>
                    <a:lstStyle/>
                    <a:p>
                      <a:r>
                        <a:rPr lang="en-US" dirty="0" smtClean="0"/>
                        <a:t>Employees</a:t>
                      </a:r>
                      <a:endParaRPr lang="en-US" b="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Indirectly benefit from fair and transparent pay</a:t>
                      </a:r>
                      <a:endParaRPr lang="en-US" b="0" dirty="0" smtClean="0"/>
                    </a:p>
                  </a:txBody>
                  <a:tcPr/>
                </a:tc>
              </a:tr>
              <a:tr h="581528">
                <a:tc>
                  <a:txBody>
                    <a:bodyPr/>
                    <a:lstStyle/>
                    <a:p>
                      <a:r>
                        <a:rPr lang="en-US" dirty="0" smtClean="0"/>
                        <a:t>Diversity Officers</a:t>
                      </a:r>
                      <a:endParaRPr lang="en-US" b="0" dirty="0"/>
                    </a:p>
                  </a:txBody>
                  <a:tcPr/>
                </a:tc>
                <a:tc>
                  <a:txBody>
                    <a:bodyPr/>
                    <a:lstStyle/>
                    <a:p>
                      <a:r>
                        <a:rPr lang="en-US" dirty="0" smtClean="0"/>
                        <a:t>Ensures pay equity across demographics</a:t>
                      </a:r>
                      <a:endParaRPr lang="en-US" b="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2809852" y="1643050"/>
            <a:ext cx="4071966" cy="400110"/>
          </a:xfrm>
          <a:prstGeom prst="rect">
            <a:avLst/>
          </a:prstGeom>
          <a:noFill/>
        </p:spPr>
        <p:txBody>
          <a:bodyPr wrap="square" rtlCol="0">
            <a:spAutoFit/>
          </a:bodyPr>
          <a:lstStyle/>
          <a:p>
            <a:r>
              <a:rPr lang="en-US" sz="2000" b="1" dirty="0" smtClean="0"/>
              <a:t>Techniques used for data analysis</a:t>
            </a:r>
            <a:r>
              <a:rPr lang="en-US" dirty="0" smtClean="0"/>
              <a:t>:</a:t>
            </a:r>
          </a:p>
        </p:txBody>
      </p:sp>
      <p:graphicFrame>
        <p:nvGraphicFramePr>
          <p:cNvPr id="12" name="Diagram 11"/>
          <p:cNvGraphicFramePr/>
          <p:nvPr/>
        </p:nvGraphicFramePr>
        <p:xfrm>
          <a:off x="3238480" y="2143116"/>
          <a:ext cx="5857916" cy="26432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p:cNvSpPr txBox="1"/>
          <p:nvPr/>
        </p:nvSpPr>
        <p:spPr>
          <a:xfrm>
            <a:off x="452398" y="5000636"/>
            <a:ext cx="8715436" cy="1477328"/>
          </a:xfrm>
          <a:prstGeom prst="rect">
            <a:avLst/>
          </a:prstGeom>
          <a:noFill/>
        </p:spPr>
        <p:txBody>
          <a:bodyPr wrap="square" rtlCol="0">
            <a:spAutoFit/>
          </a:bodyPr>
          <a:lstStyle/>
          <a:p>
            <a:r>
              <a:rPr lang="en-US" dirty="0" smtClean="0"/>
              <a:t>Our solution ensures fair and inclusive compensation across all demographics. It provides actionable insights for HR and leadership to make informed decisions. By offering competitive pay practices, we help boost employee satisfaction and retention. The analysis aligns salaries with performance and market trends, optimizing cost efficiency. Additionally, it addresses pay disparities and mitigates legal risks, ensuring compliance.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809588" y="1500174"/>
            <a:ext cx="7286676" cy="1785104"/>
          </a:xfrm>
          <a:prstGeom prst="rect">
            <a:avLst/>
          </a:prstGeom>
          <a:noFill/>
        </p:spPr>
        <p:txBody>
          <a:bodyPr wrap="square" rtlCol="0">
            <a:spAutoFit/>
          </a:bodyPr>
          <a:lstStyle/>
          <a:p>
            <a:pPr>
              <a:buFont typeface="Wingdings" pitchFamily="2" charset="2"/>
              <a:buChar char="Ø"/>
            </a:pPr>
            <a:r>
              <a:rPr lang="en-US" sz="2200" dirty="0" smtClean="0"/>
              <a:t>Employee raw data set – Kaggle</a:t>
            </a:r>
          </a:p>
          <a:p>
            <a:pPr>
              <a:buFont typeface="Wingdings" pitchFamily="2" charset="2"/>
              <a:buChar char="Ø"/>
            </a:pPr>
            <a:endParaRPr lang="en-US" sz="2200" dirty="0" smtClean="0"/>
          </a:p>
          <a:p>
            <a:pPr>
              <a:buFont typeface="Wingdings" pitchFamily="2" charset="2"/>
              <a:buChar char="Ø"/>
            </a:pPr>
            <a:r>
              <a:rPr lang="en-US" sz="2200" dirty="0" smtClean="0"/>
              <a:t>Total features – 9 features</a:t>
            </a:r>
          </a:p>
          <a:p>
            <a:endParaRPr lang="en-US" sz="2200" dirty="0" smtClean="0"/>
          </a:p>
          <a:p>
            <a:pPr>
              <a:buFont typeface="Wingdings" pitchFamily="2" charset="2"/>
              <a:buChar char="Ø"/>
            </a:pPr>
            <a:r>
              <a:rPr lang="en-US" sz="2200" dirty="0" smtClean="0"/>
              <a:t>Filtered features – 4 features</a:t>
            </a:r>
            <a:endParaRPr lang="en-US" sz="2200" dirty="0"/>
          </a:p>
        </p:txBody>
      </p:sp>
      <p:graphicFrame>
        <p:nvGraphicFramePr>
          <p:cNvPr id="8" name="Diagram 7"/>
          <p:cNvGraphicFramePr/>
          <p:nvPr/>
        </p:nvGraphicFramePr>
        <p:xfrm>
          <a:off x="3381356" y="928670"/>
          <a:ext cx="8143932" cy="5429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object 6"/>
          <p:cNvPicPr/>
          <p:nvPr/>
        </p:nvPicPr>
        <p:blipFill>
          <a:blip r:embed="rId6" cstate="print"/>
          <a:stretch>
            <a:fillRect/>
          </a:stretch>
        </p:blipFill>
        <p:spPr>
          <a:xfrm>
            <a:off x="1" y="3929066"/>
            <a:ext cx="2238348" cy="2928934"/>
          </a:xfrm>
          <a:prstGeom prst="rect">
            <a:avLst/>
          </a:prstGeom>
        </p:spPr>
      </p:pic>
    </p:spTree>
    <p:extLst>
      <p:ext uri="{BB962C8B-B14F-4D97-AF65-F5344CB8AC3E}">
        <p14:creationId xmlns=""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929066"/>
            <a:ext cx="2238348" cy="2928934"/>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238348" y="1714488"/>
            <a:ext cx="7643866" cy="4247317"/>
          </a:xfrm>
          <a:prstGeom prst="rect">
            <a:avLst/>
          </a:prstGeom>
          <a:noFill/>
        </p:spPr>
        <p:txBody>
          <a:bodyPr wrap="square" rtlCol="0">
            <a:spAutoFit/>
          </a:bodyPr>
          <a:lstStyle/>
          <a:p>
            <a:pPr>
              <a:buFont typeface="Wingdings" pitchFamily="2" charset="2"/>
              <a:buChar char="v"/>
            </a:pPr>
            <a:r>
              <a:rPr lang="en-US" b="1" dirty="0" smtClean="0"/>
              <a:t> AI-Driven Insights</a:t>
            </a:r>
            <a:r>
              <a:rPr lang="en-US" dirty="0" smtClean="0"/>
              <a:t>: Predictive analytics for future salary trends and personalized pay recommendations.</a:t>
            </a:r>
          </a:p>
          <a:p>
            <a:pPr>
              <a:buFont typeface="Wingdings" pitchFamily="2" charset="2"/>
              <a:buChar char="v"/>
            </a:pPr>
            <a:endParaRPr lang="en-US" dirty="0" smtClean="0"/>
          </a:p>
          <a:p>
            <a:pPr>
              <a:buFont typeface="Wingdings" pitchFamily="2" charset="2"/>
              <a:buChar char="v"/>
            </a:pPr>
            <a:r>
              <a:rPr lang="en-US" b="1" dirty="0" smtClean="0"/>
              <a:t> Real-Time Visualization</a:t>
            </a:r>
            <a:r>
              <a:rPr lang="en-US" dirty="0" smtClean="0"/>
              <a:t>: Interactive dashboards for salary distribution and scenario analysis</a:t>
            </a:r>
          </a:p>
          <a:p>
            <a:pPr>
              <a:buFont typeface="Wingdings" pitchFamily="2" charset="2"/>
              <a:buChar char="v"/>
            </a:pPr>
            <a:endParaRPr lang="en-US" dirty="0" smtClean="0"/>
          </a:p>
          <a:p>
            <a:pPr>
              <a:buFont typeface="Wingdings" pitchFamily="2" charset="2"/>
              <a:buChar char="v"/>
            </a:pPr>
            <a:r>
              <a:rPr lang="en-US" dirty="0" smtClean="0"/>
              <a:t>.</a:t>
            </a:r>
            <a:r>
              <a:rPr lang="en-US" b="1" dirty="0" smtClean="0"/>
              <a:t>Fairness Metrics</a:t>
            </a:r>
            <a:r>
              <a:rPr lang="en-US" dirty="0" smtClean="0"/>
              <a:t>: Tools to ensure pay equity and industry benchmarking.</a:t>
            </a:r>
          </a:p>
          <a:p>
            <a:pPr>
              <a:buFont typeface="Wingdings" pitchFamily="2" charset="2"/>
              <a:buChar char="v"/>
            </a:pPr>
            <a:endParaRPr lang="en-US" dirty="0" smtClean="0"/>
          </a:p>
          <a:p>
            <a:pPr>
              <a:buFont typeface="Wingdings" pitchFamily="2" charset="2"/>
              <a:buChar char="v"/>
            </a:pPr>
            <a:r>
              <a:rPr lang="en-US" b="1" dirty="0" smtClean="0"/>
              <a:t> Employee Integration</a:t>
            </a:r>
            <a:r>
              <a:rPr lang="en-US" dirty="0" smtClean="0"/>
              <a:t>: Incorporating feedback and career path mapping</a:t>
            </a:r>
          </a:p>
          <a:p>
            <a:pPr>
              <a:buFont typeface="Wingdings" pitchFamily="2" charset="2"/>
              <a:buChar char="v"/>
            </a:pPr>
            <a:endParaRPr lang="en-US" dirty="0" smtClean="0"/>
          </a:p>
          <a:p>
            <a:pPr>
              <a:buFont typeface="Wingdings" pitchFamily="2" charset="2"/>
              <a:buChar char="v"/>
            </a:pPr>
            <a:r>
              <a:rPr lang="en-US" b="1" dirty="0" smtClean="0"/>
              <a:t> Automated Compliance</a:t>
            </a:r>
            <a:r>
              <a:rPr lang="en-US" dirty="0" smtClean="0"/>
              <a:t>: Automatic checks for legal compliance and tax optimization.</a:t>
            </a:r>
          </a:p>
          <a:p>
            <a:pPr>
              <a:buFont typeface="Wingdings" pitchFamily="2" charset="2"/>
              <a:buChar char="v"/>
            </a:pPr>
            <a:endParaRPr lang="en-US" dirty="0" smtClean="0"/>
          </a:p>
          <a:p>
            <a:pPr>
              <a:buFont typeface="Wingdings" pitchFamily="2" charset="2"/>
              <a:buChar char="v"/>
            </a:pPr>
            <a:r>
              <a:rPr lang="en-US" b="1" dirty="0" smtClean="0"/>
              <a:t> HR Integration</a:t>
            </a:r>
            <a:r>
              <a:rPr lang="en-US" dirty="0" smtClean="0"/>
              <a:t>: Seamless integration with other HR tools for a unified management system.</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TotalTime>
  <Words>726</Words>
  <Application>Microsoft Office PowerPoint</Application>
  <PresentationFormat>Custom</PresentationFormat>
  <Paragraphs>102</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Department wise salary analysis  </vt:lpstr>
      <vt:lpstr>Percentage analysis  on the basis of gender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lenovo</cp:lastModifiedBy>
  <cp:revision>30</cp:revision>
  <dcterms:created xsi:type="dcterms:W3CDTF">2024-03-29T15:07:22Z</dcterms:created>
  <dcterms:modified xsi:type="dcterms:W3CDTF">2024-08-31T08:41:23Z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