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61" r:id="rId5"/>
    <p:sldId id="258" r:id="rId6"/>
    <p:sldId id="260"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0" d="100"/>
          <a:sy n="70" d="100"/>
        </p:scale>
        <p:origin x="-1156" y="-6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628D7641-01D2-499D-8DC4-E32BEA1DA27B}"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7D3C24-E12F-4336-A4D8-3D881F66B00E}" type="slidenum">
              <a:rPr lang="en-US" smtClean="0"/>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28D7641-01D2-499D-8DC4-E32BEA1DA27B}"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7D3C24-E12F-4336-A4D8-3D881F66B00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28D7641-01D2-499D-8DC4-E32BEA1DA27B}" type="datetimeFigureOut">
              <a:rPr lang="en-US" smtClean="0"/>
              <a:t>10/8/2024</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E47D3C24-E12F-4336-A4D8-3D881F66B00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28D7641-01D2-499D-8DC4-E32BEA1DA27B}"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7D3C24-E12F-4336-A4D8-3D881F66B00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28D7641-01D2-499D-8DC4-E32BEA1DA27B}"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7D3C24-E12F-4336-A4D8-3D881F66B00E}"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28D7641-01D2-499D-8DC4-E32BEA1DA27B}" type="datetimeFigureOut">
              <a:rPr lang="en-US" smtClean="0"/>
              <a:t>10/8/2024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7D3C24-E12F-4336-A4D8-3D881F66B00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28D7641-01D2-499D-8DC4-E32BEA1DA27B}" type="datetimeFigureOut">
              <a:rPr lang="en-US" smtClean="0"/>
              <a:t>10/8/2024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7D3C24-E12F-4336-A4D8-3D881F66B00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28D7641-01D2-499D-8DC4-E32BEA1DA27B}" type="datetimeFigureOut">
              <a:rPr lang="en-US" smtClean="0"/>
              <a:t>10/8/2024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7D3C24-E12F-4336-A4D8-3D881F66B00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8D7641-01D2-499D-8DC4-E32BEA1DA27B}" type="datetimeFigureOut">
              <a:rPr lang="en-US" smtClean="0"/>
              <a:t>10/8/2024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7D3C24-E12F-4336-A4D8-3D881F66B00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28D7641-01D2-499D-8DC4-E32BEA1DA27B}" type="datetimeFigureOut">
              <a:rPr lang="en-US" smtClean="0"/>
              <a:t>10/8/2024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7D3C24-E12F-4336-A4D8-3D881F66B00E}" type="slidenum">
              <a:rPr lang="en-US" smtClean="0"/>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628D7641-01D2-499D-8DC4-E32BEA1DA27B}" type="datetimeFigureOut">
              <a:rPr lang="en-US" smtClean="0"/>
              <a:t>10/8/2024</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E47D3C24-E12F-4336-A4D8-3D881F66B00E}"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628D7641-01D2-499D-8DC4-E32BEA1DA27B}" type="datetimeFigureOut">
              <a:rPr lang="en-US" smtClean="0"/>
              <a:t>10/8/2024</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E47D3C24-E12F-4336-A4D8-3D881F66B00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1"/>
            <a:ext cx="7772400" cy="1981199"/>
          </a:xfrm>
        </p:spPr>
        <p:txBody>
          <a:bodyPr>
            <a:normAutofit fontScale="90000"/>
          </a:bodyPr>
          <a:lstStyle/>
          <a:p>
            <a:r>
              <a:rPr lang="en-US" sz="4900" b="1" dirty="0" err="1"/>
              <a:t>DataSpark</a:t>
            </a:r>
            <a:r>
              <a:rPr lang="en-US" sz="4900" b="1" dirty="0"/>
              <a:t>: </a:t>
            </a:r>
            <a:r>
              <a:rPr lang="en-US" sz="4900" b="1" dirty="0" smtClean="0"/>
              <a:t>Illuminating </a:t>
            </a:r>
            <a:r>
              <a:rPr lang="en-US" sz="4900" b="1" dirty="0"/>
              <a:t>Insights for Global Electronics</a:t>
            </a:r>
            <a:r>
              <a:rPr lang="en-US" b="0" dirty="0" smtClean="0"/>
              <a:t/>
            </a:r>
            <a:br>
              <a:rPr lang="en-US" b="0" dirty="0" smtClean="0"/>
            </a:br>
            <a:endParaRPr lang="en-US" dirty="0"/>
          </a:p>
        </p:txBody>
      </p:sp>
      <p:sp>
        <p:nvSpPr>
          <p:cNvPr id="3" name="Subtitle 2"/>
          <p:cNvSpPr>
            <a:spLocks noGrp="1"/>
          </p:cNvSpPr>
          <p:nvPr>
            <p:ph type="subTitle" idx="1"/>
          </p:nvPr>
        </p:nvSpPr>
        <p:spPr>
          <a:xfrm>
            <a:off x="685800" y="2667000"/>
            <a:ext cx="8077200" cy="1981200"/>
          </a:xfrm>
        </p:spPr>
        <p:txBody>
          <a:bodyPr/>
          <a:lstStyle/>
          <a:p>
            <a:r>
              <a:rPr lang="en-US" sz="3200" dirty="0" smtClean="0">
                <a:latin typeface="Arial Black" pitchFamily="34" charset="0"/>
              </a:rPr>
              <a:t>Final Report</a:t>
            </a:r>
          </a:p>
          <a:p>
            <a:endParaRPr lang="en-US" dirty="0" smtClean="0"/>
          </a:p>
          <a:p>
            <a:r>
              <a:rPr lang="en-US" dirty="0" smtClean="0"/>
              <a:t>This project report done by – </a:t>
            </a:r>
            <a:r>
              <a:rPr lang="en-US" dirty="0" err="1" smtClean="0"/>
              <a:t>Logeswaran</a:t>
            </a:r>
            <a:r>
              <a:rPr lang="en-US" dirty="0" smtClean="0"/>
              <a:t> M</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673352"/>
          </a:xfrm>
        </p:spPr>
        <p:txBody>
          <a:bodyPr/>
          <a:lstStyle/>
          <a:p>
            <a:r>
              <a:rPr lang="en-US" dirty="0" smtClean="0"/>
              <a:t>Problem Statement</a:t>
            </a:r>
            <a:endParaRPr lang="en-US" dirty="0"/>
          </a:p>
        </p:txBody>
      </p:sp>
      <p:sp>
        <p:nvSpPr>
          <p:cNvPr id="3" name="Content Placeholder 2"/>
          <p:cNvSpPr>
            <a:spLocks noGrp="1"/>
          </p:cNvSpPr>
          <p:nvPr>
            <p:ph idx="1"/>
          </p:nvPr>
        </p:nvSpPr>
        <p:spPr/>
        <p:txBody>
          <a:bodyPr>
            <a:normAutofit/>
          </a:bodyPr>
          <a:lstStyle/>
          <a:p>
            <a:pPr algn="just">
              <a:lnSpc>
                <a:spcPct val="150000"/>
              </a:lnSpc>
            </a:pPr>
            <a:r>
              <a:rPr lang="en-US" sz="2400" dirty="0" smtClean="0">
                <a:latin typeface="Calibri" pitchFamily="34" charset="0"/>
                <a:ea typeface="Calibri" pitchFamily="34" charset="0"/>
                <a:cs typeface="Calibri" pitchFamily="34" charset="0"/>
              </a:rPr>
              <a:t>As part of Global Electronics' data analytics team, you are tasked with conducting a comprehensive Exploratory Data Analysis (EDA) to uncover valuable insights from the company’s data. Your goal is to provide actionable recommendations that can enhance customer satisfaction, optimize operations, and drive overall business growth.</a:t>
            </a:r>
            <a:endParaRPr lang="en-US" sz="2400" dirty="0">
              <a:latin typeface="Calibri" pitchFamily="34" charset="0"/>
              <a:ea typeface="Calibri" pitchFamily="34" charset="0"/>
              <a:cs typeface="Calibri"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Gender</a:t>
            </a:r>
            <a:endParaRPr lang="en-US" dirty="0"/>
          </a:p>
        </p:txBody>
      </p:sp>
      <p:sp>
        <p:nvSpPr>
          <p:cNvPr id="5" name="Content Placeholder 4"/>
          <p:cNvSpPr>
            <a:spLocks noGrp="1"/>
          </p:cNvSpPr>
          <p:nvPr>
            <p:ph idx="1"/>
          </p:nvPr>
        </p:nvSpPr>
        <p:spPr>
          <a:xfrm>
            <a:off x="4572000" y="1775191"/>
            <a:ext cx="4114800" cy="4625609"/>
          </a:xfrm>
        </p:spPr>
        <p:txBody>
          <a:bodyPr>
            <a:normAutofit/>
          </a:bodyPr>
          <a:lstStyle/>
          <a:p>
            <a:r>
              <a:rPr lang="en-US" sz="2400" dirty="0" smtClean="0"/>
              <a:t>This chart shows the gender based population count for actively buying the electronics.</a:t>
            </a:r>
          </a:p>
          <a:p>
            <a:pPr>
              <a:buNone/>
            </a:pPr>
            <a:endParaRPr lang="en-US" sz="2400" dirty="0" smtClean="0"/>
          </a:p>
          <a:p>
            <a:r>
              <a:rPr lang="en-US" sz="2400" dirty="0" smtClean="0"/>
              <a:t>There is </a:t>
            </a:r>
            <a:r>
              <a:rPr lang="en-US" sz="2400" b="1" dirty="0" smtClean="0"/>
              <a:t>50.75%</a:t>
            </a:r>
            <a:r>
              <a:rPr lang="en-US" sz="2400" dirty="0" smtClean="0"/>
              <a:t> of male and </a:t>
            </a:r>
            <a:r>
              <a:rPr lang="en-US" sz="2400" b="1" dirty="0" smtClean="0"/>
              <a:t>49.25% </a:t>
            </a:r>
            <a:r>
              <a:rPr lang="en-US" sz="2400" dirty="0" smtClean="0"/>
              <a:t>of female are contributed.</a:t>
            </a:r>
            <a:endParaRPr lang="en-US" sz="2400" dirty="0"/>
          </a:p>
        </p:txBody>
      </p:sp>
      <p:pic>
        <p:nvPicPr>
          <p:cNvPr id="6" name="Content Placeholder 3" descr="Screenshot (20).png"/>
          <p:cNvPicPr>
            <a:picLocks noChangeAspect="1"/>
          </p:cNvPicPr>
          <p:nvPr/>
        </p:nvPicPr>
        <p:blipFill>
          <a:blip r:embed="rId2"/>
          <a:stretch>
            <a:fillRect/>
          </a:stretch>
        </p:blipFill>
        <p:spPr>
          <a:xfrm>
            <a:off x="304800" y="2209800"/>
            <a:ext cx="4039164" cy="324847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Total sales </a:t>
            </a:r>
            <a:endParaRPr lang="en-US" dirty="0"/>
          </a:p>
        </p:txBody>
      </p:sp>
      <p:sp>
        <p:nvSpPr>
          <p:cNvPr id="3" name="Content Placeholder 2"/>
          <p:cNvSpPr>
            <a:spLocks noGrp="1"/>
          </p:cNvSpPr>
          <p:nvPr>
            <p:ph idx="1"/>
          </p:nvPr>
        </p:nvSpPr>
        <p:spPr>
          <a:xfrm>
            <a:off x="4267200" y="1775191"/>
            <a:ext cx="4419600" cy="4625609"/>
          </a:xfrm>
        </p:spPr>
        <p:txBody>
          <a:bodyPr>
            <a:normAutofit/>
          </a:bodyPr>
          <a:lstStyle/>
          <a:p>
            <a:r>
              <a:rPr lang="en-US" sz="2400" dirty="0" smtClean="0"/>
              <a:t>Total </a:t>
            </a:r>
            <a:r>
              <a:rPr lang="en-US" sz="2400" b="1" dirty="0" smtClean="0"/>
              <a:t>55.76 million </a:t>
            </a:r>
            <a:r>
              <a:rPr lang="en-US" sz="2400" dirty="0" smtClean="0"/>
              <a:t>$ overall sales this year.</a:t>
            </a:r>
          </a:p>
          <a:p>
            <a:pPr>
              <a:buNone/>
            </a:pPr>
            <a:endParaRPr lang="en-US" sz="2400" dirty="0" smtClean="0"/>
          </a:p>
          <a:p>
            <a:r>
              <a:rPr lang="en-US" sz="2400" dirty="0" smtClean="0"/>
              <a:t>Around </a:t>
            </a:r>
            <a:r>
              <a:rPr lang="en-US" sz="2400" b="1" dirty="0" smtClean="0"/>
              <a:t>11,404,324 $</a:t>
            </a:r>
            <a:r>
              <a:rPr lang="en-US" sz="2400" dirty="0" smtClean="0"/>
              <a:t> are on online website.</a:t>
            </a:r>
          </a:p>
          <a:p>
            <a:endParaRPr lang="en-US" sz="2400" dirty="0" smtClean="0"/>
          </a:p>
          <a:p>
            <a:r>
              <a:rPr lang="en-US" sz="2400" dirty="0" smtClean="0"/>
              <a:t>Top country is united states for having large customer and store count.</a:t>
            </a:r>
            <a:endParaRPr lang="en-US" sz="2400" dirty="0"/>
          </a:p>
        </p:txBody>
      </p:sp>
      <p:pic>
        <p:nvPicPr>
          <p:cNvPr id="18434" name="Picture 2" descr="C:\Users\Faster\OneDrive\Pictures\Screenshots\Screenshot (23).png"/>
          <p:cNvPicPr>
            <a:picLocks noChangeAspect="1" noChangeArrowheads="1"/>
          </p:cNvPicPr>
          <p:nvPr/>
        </p:nvPicPr>
        <p:blipFill>
          <a:blip r:embed="rId2"/>
          <a:srcRect/>
          <a:stretch>
            <a:fillRect/>
          </a:stretch>
        </p:blipFill>
        <p:spPr bwMode="auto">
          <a:xfrm>
            <a:off x="180508" y="1600200"/>
            <a:ext cx="3616792" cy="4980265"/>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Yearwise</a:t>
            </a:r>
            <a:r>
              <a:rPr lang="en-US" dirty="0" smtClean="0"/>
              <a:t> profit</a:t>
            </a:r>
            <a:endParaRPr lang="en-US" dirty="0"/>
          </a:p>
        </p:txBody>
      </p:sp>
      <p:sp>
        <p:nvSpPr>
          <p:cNvPr id="3" name="Content Placeholder 2"/>
          <p:cNvSpPr>
            <a:spLocks noGrp="1"/>
          </p:cNvSpPr>
          <p:nvPr>
            <p:ph idx="1"/>
          </p:nvPr>
        </p:nvSpPr>
        <p:spPr>
          <a:xfrm>
            <a:off x="457200" y="4267200"/>
            <a:ext cx="8229600" cy="2133600"/>
          </a:xfrm>
        </p:spPr>
        <p:txBody>
          <a:bodyPr>
            <a:normAutofit fontScale="85000" lnSpcReduction="20000"/>
          </a:bodyPr>
          <a:lstStyle/>
          <a:p>
            <a:pPr algn="just"/>
            <a:r>
              <a:rPr lang="en-US" sz="2400" b="1" dirty="0" smtClean="0">
                <a:latin typeface="Calibri" pitchFamily="34" charset="0"/>
                <a:ea typeface="Calibri" pitchFamily="34" charset="0"/>
                <a:cs typeface="Calibri" pitchFamily="34" charset="0"/>
              </a:rPr>
              <a:t>Growth and Decline: </a:t>
            </a:r>
            <a:r>
              <a:rPr lang="en-US" sz="2400" dirty="0" smtClean="0">
                <a:latin typeface="Calibri" pitchFamily="34" charset="0"/>
                <a:ea typeface="Calibri" pitchFamily="34" charset="0"/>
                <a:cs typeface="Calibri" pitchFamily="34" charset="0"/>
              </a:rPr>
              <a:t>The data indicates a period of growth in sales from 2016 to 2019, peaking in 2019. After that, there is a significant decline in 2020 and 2021.</a:t>
            </a:r>
          </a:p>
          <a:p>
            <a:pPr algn="just"/>
            <a:endParaRPr lang="en-US" sz="2400" dirty="0" smtClean="0">
              <a:latin typeface="Calibri" pitchFamily="34" charset="0"/>
              <a:ea typeface="Calibri" pitchFamily="34" charset="0"/>
              <a:cs typeface="Calibri" pitchFamily="34" charset="0"/>
            </a:endParaRPr>
          </a:p>
          <a:p>
            <a:pPr algn="just"/>
            <a:r>
              <a:rPr lang="en-US" sz="2400" b="1" dirty="0" smtClean="0">
                <a:latin typeface="Calibri" pitchFamily="34" charset="0"/>
                <a:ea typeface="Calibri" pitchFamily="34" charset="0"/>
                <a:cs typeface="Calibri" pitchFamily="34" charset="0"/>
              </a:rPr>
              <a:t>Profit Percentage Fluctuations:</a:t>
            </a:r>
            <a:r>
              <a:rPr lang="en-US" sz="2400" dirty="0" smtClean="0">
                <a:latin typeface="Calibri" pitchFamily="34" charset="0"/>
                <a:ea typeface="Calibri" pitchFamily="34" charset="0"/>
                <a:cs typeface="Calibri" pitchFamily="34" charset="0"/>
              </a:rPr>
              <a:t> </a:t>
            </a:r>
            <a:r>
              <a:rPr lang="en-US" sz="2400" dirty="0" smtClean="0">
                <a:latin typeface="Calibri" pitchFamily="34" charset="0"/>
                <a:ea typeface="Calibri" pitchFamily="34" charset="0"/>
                <a:cs typeface="Calibri" pitchFamily="34" charset="0"/>
              </a:rPr>
              <a:t>The profit percentages show large fluctuations. After a modest increase of 5.6% in 2017, there's a sharp rise of 72.12% in 2018 followed by a gain of 43.31% in 2019. Subsequently, there are significant declines of -49.08% in 2020 and -88.83% in 2021</a:t>
            </a:r>
            <a:endParaRPr lang="en-US" sz="2400" dirty="0">
              <a:latin typeface="Calibri" pitchFamily="34" charset="0"/>
              <a:ea typeface="Calibri" pitchFamily="34" charset="0"/>
              <a:cs typeface="Calibri" pitchFamily="34" charset="0"/>
            </a:endParaRPr>
          </a:p>
        </p:txBody>
      </p:sp>
      <p:pic>
        <p:nvPicPr>
          <p:cNvPr id="14338" name="Picture 2" descr="C:\Users\Faster\OneDrive\Pictures\Screenshots\Screenshot (21)y.png"/>
          <p:cNvPicPr>
            <a:picLocks noChangeAspect="1" noChangeArrowheads="1"/>
          </p:cNvPicPr>
          <p:nvPr/>
        </p:nvPicPr>
        <p:blipFill>
          <a:blip r:embed="rId2"/>
          <a:srcRect/>
          <a:stretch>
            <a:fillRect/>
          </a:stretch>
        </p:blipFill>
        <p:spPr bwMode="auto">
          <a:xfrm>
            <a:off x="1752600" y="1524000"/>
            <a:ext cx="5838825" cy="2600325"/>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Comparing previous profit</a:t>
            </a:r>
            <a:endParaRPr lang="en-US" dirty="0"/>
          </a:p>
        </p:txBody>
      </p:sp>
      <p:sp>
        <p:nvSpPr>
          <p:cNvPr id="3" name="Content Placeholder 2"/>
          <p:cNvSpPr>
            <a:spLocks noGrp="1"/>
          </p:cNvSpPr>
          <p:nvPr>
            <p:ph idx="1"/>
          </p:nvPr>
        </p:nvSpPr>
        <p:spPr>
          <a:xfrm>
            <a:off x="457200" y="4572000"/>
            <a:ext cx="8229600" cy="1828800"/>
          </a:xfrm>
        </p:spPr>
        <p:txBody>
          <a:bodyPr>
            <a:normAutofit/>
          </a:bodyPr>
          <a:lstStyle/>
          <a:p>
            <a:r>
              <a:rPr lang="en-US" sz="2400" dirty="0" smtClean="0">
                <a:latin typeface="Calibri" pitchFamily="34" charset="0"/>
                <a:ea typeface="Calibri" pitchFamily="34" charset="0"/>
                <a:cs typeface="Calibri" pitchFamily="34" charset="0"/>
              </a:rPr>
              <a:t>After comparing previous year sales to present year sales its slightly better but the outcome is not expected.</a:t>
            </a:r>
          </a:p>
          <a:p>
            <a:pPr>
              <a:buNone/>
            </a:pPr>
            <a:endParaRPr lang="en-US" sz="2400" dirty="0" smtClean="0">
              <a:latin typeface="Calibri" pitchFamily="34" charset="0"/>
              <a:ea typeface="Calibri" pitchFamily="34" charset="0"/>
              <a:cs typeface="Calibri" pitchFamily="34" charset="0"/>
            </a:endParaRPr>
          </a:p>
          <a:p>
            <a:r>
              <a:rPr lang="en-US" sz="2400" dirty="0" smtClean="0">
                <a:latin typeface="Calibri" pitchFamily="34" charset="0"/>
                <a:ea typeface="Calibri" pitchFamily="34" charset="0"/>
                <a:cs typeface="Calibri" pitchFamily="34" charset="0"/>
              </a:rPr>
              <a:t>To overcome follow next procedures .</a:t>
            </a:r>
            <a:endParaRPr lang="en-US" sz="2400" dirty="0">
              <a:latin typeface="Calibri" pitchFamily="34" charset="0"/>
              <a:ea typeface="Calibri" pitchFamily="34" charset="0"/>
              <a:cs typeface="Calibri" pitchFamily="34" charset="0"/>
            </a:endParaRPr>
          </a:p>
        </p:txBody>
      </p:sp>
      <p:pic>
        <p:nvPicPr>
          <p:cNvPr id="17410" name="Picture 2" descr="C:\Users\Faster\OneDrive\Pictures\Screenshots\Screenshot (22).png"/>
          <p:cNvPicPr>
            <a:picLocks noChangeAspect="1" noChangeArrowheads="1"/>
          </p:cNvPicPr>
          <p:nvPr/>
        </p:nvPicPr>
        <p:blipFill>
          <a:blip r:embed="rId2"/>
          <a:srcRect/>
          <a:stretch>
            <a:fillRect/>
          </a:stretch>
        </p:blipFill>
        <p:spPr bwMode="auto">
          <a:xfrm>
            <a:off x="1981200" y="1447800"/>
            <a:ext cx="4953000" cy="3044031"/>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over come the issue</a:t>
            </a:r>
            <a:endParaRPr lang="en-US" dirty="0"/>
          </a:p>
        </p:txBody>
      </p:sp>
      <p:sp>
        <p:nvSpPr>
          <p:cNvPr id="3" name="Content Placeholder 2"/>
          <p:cNvSpPr>
            <a:spLocks noGrp="1"/>
          </p:cNvSpPr>
          <p:nvPr>
            <p:ph idx="1"/>
          </p:nvPr>
        </p:nvSpPr>
        <p:spPr/>
        <p:txBody>
          <a:bodyPr>
            <a:normAutofit/>
          </a:bodyPr>
          <a:lstStyle/>
          <a:p>
            <a:pPr algn="just">
              <a:buNone/>
            </a:pPr>
            <a:r>
              <a:rPr lang="en-US" sz="2400" u="sng" dirty="0" smtClean="0">
                <a:latin typeface="Calibri" pitchFamily="34" charset="0"/>
                <a:ea typeface="Calibri" pitchFamily="34" charset="0"/>
                <a:cs typeface="Calibri" pitchFamily="34" charset="0"/>
              </a:rPr>
              <a:t>Enhance Product and Service Offerings</a:t>
            </a:r>
          </a:p>
          <a:p>
            <a:pPr algn="just"/>
            <a:endParaRPr lang="en-US" sz="2400" dirty="0" smtClean="0">
              <a:latin typeface="Calibri" pitchFamily="34" charset="0"/>
              <a:ea typeface="Calibri" pitchFamily="34" charset="0"/>
              <a:cs typeface="Calibri" pitchFamily="34" charset="0"/>
            </a:endParaRPr>
          </a:p>
          <a:p>
            <a:pPr algn="just"/>
            <a:r>
              <a:rPr lang="en-US" sz="2000" b="1" dirty="0" smtClean="0">
                <a:latin typeface="Calibri" pitchFamily="34" charset="0"/>
                <a:ea typeface="Calibri" pitchFamily="34" charset="0"/>
                <a:cs typeface="Calibri" pitchFamily="34" charset="0"/>
              </a:rPr>
              <a:t>Product </a:t>
            </a:r>
            <a:r>
              <a:rPr lang="en-US" sz="2000" b="1" dirty="0" smtClean="0">
                <a:latin typeface="Calibri" pitchFamily="34" charset="0"/>
                <a:ea typeface="Calibri" pitchFamily="34" charset="0"/>
                <a:cs typeface="Calibri" pitchFamily="34" charset="0"/>
              </a:rPr>
              <a:t>Innovation: </a:t>
            </a:r>
            <a:r>
              <a:rPr lang="en-US" sz="2000" dirty="0" smtClean="0">
                <a:latin typeface="Calibri" pitchFamily="34" charset="0"/>
                <a:ea typeface="Calibri" pitchFamily="34" charset="0"/>
                <a:cs typeface="Calibri" pitchFamily="34" charset="0"/>
              </a:rPr>
              <a:t>Continuously innovate and improve your products or services based on market trends and customer feedback.</a:t>
            </a:r>
          </a:p>
          <a:p>
            <a:pPr algn="just"/>
            <a:endParaRPr lang="en-US" sz="2000" dirty="0" smtClean="0">
              <a:latin typeface="Calibri" pitchFamily="34" charset="0"/>
              <a:ea typeface="Calibri" pitchFamily="34" charset="0"/>
              <a:cs typeface="Calibri" pitchFamily="34" charset="0"/>
            </a:endParaRPr>
          </a:p>
          <a:p>
            <a:pPr algn="just"/>
            <a:r>
              <a:rPr lang="en-US" sz="2000" b="1" dirty="0" smtClean="0">
                <a:latin typeface="Calibri" pitchFamily="34" charset="0"/>
                <a:ea typeface="Calibri" pitchFamily="34" charset="0"/>
                <a:cs typeface="Calibri" pitchFamily="34" charset="0"/>
              </a:rPr>
              <a:t>Diversification</a:t>
            </a:r>
            <a:r>
              <a:rPr lang="en-US" sz="2000" b="1" dirty="0" smtClean="0">
                <a:latin typeface="Calibri" pitchFamily="34" charset="0"/>
                <a:ea typeface="Calibri" pitchFamily="34" charset="0"/>
                <a:cs typeface="Calibri" pitchFamily="34" charset="0"/>
              </a:rPr>
              <a:t>: </a:t>
            </a:r>
            <a:r>
              <a:rPr lang="en-US" sz="2000" dirty="0" smtClean="0">
                <a:latin typeface="Calibri" pitchFamily="34" charset="0"/>
                <a:ea typeface="Calibri" pitchFamily="34" charset="0"/>
                <a:cs typeface="Calibri" pitchFamily="34" charset="0"/>
              </a:rPr>
              <a:t>Expand your product line to cater to a wider range of customer needs or enter new markets.</a:t>
            </a:r>
          </a:p>
          <a:p>
            <a:pPr algn="just"/>
            <a:endParaRPr lang="en-US" sz="2000" dirty="0" smtClean="0">
              <a:latin typeface="Calibri" pitchFamily="34" charset="0"/>
              <a:ea typeface="Calibri" pitchFamily="34" charset="0"/>
              <a:cs typeface="Calibri" pitchFamily="34" charset="0"/>
            </a:endParaRPr>
          </a:p>
          <a:p>
            <a:pPr algn="just"/>
            <a:r>
              <a:rPr lang="en-US" sz="2000" b="1" dirty="0" smtClean="0">
                <a:latin typeface="Calibri" pitchFamily="34" charset="0"/>
                <a:ea typeface="Calibri" pitchFamily="34" charset="0"/>
                <a:cs typeface="Calibri" pitchFamily="34" charset="0"/>
              </a:rPr>
              <a:t>Quality </a:t>
            </a:r>
            <a:r>
              <a:rPr lang="en-US" sz="2000" b="1" dirty="0" smtClean="0">
                <a:latin typeface="Calibri" pitchFamily="34" charset="0"/>
                <a:ea typeface="Calibri" pitchFamily="34" charset="0"/>
                <a:cs typeface="Calibri" pitchFamily="34" charset="0"/>
              </a:rPr>
              <a:t>Assurance:</a:t>
            </a:r>
            <a:r>
              <a:rPr lang="en-US" sz="2000" dirty="0" smtClean="0">
                <a:latin typeface="Calibri" pitchFamily="34" charset="0"/>
                <a:ea typeface="Calibri" pitchFamily="34" charset="0"/>
                <a:cs typeface="Calibri" pitchFamily="34" charset="0"/>
              </a:rPr>
              <a:t> Ensure high-quality standards for your products or services to build trust and </a:t>
            </a:r>
            <a:r>
              <a:rPr lang="en-US" sz="2000" dirty="0" smtClean="0">
                <a:latin typeface="Calibri" pitchFamily="34" charset="0"/>
                <a:ea typeface="Calibri" pitchFamily="34" charset="0"/>
                <a:cs typeface="Calibri" pitchFamily="34" charset="0"/>
              </a:rPr>
              <a:t>encourage </a:t>
            </a:r>
            <a:r>
              <a:rPr lang="en-US" sz="2000" dirty="0" smtClean="0">
                <a:latin typeface="Calibri" pitchFamily="34" charset="0"/>
                <a:ea typeface="Calibri" pitchFamily="34" charset="0"/>
                <a:cs typeface="Calibri" pitchFamily="34" charset="0"/>
              </a:rPr>
              <a:t>repeat purchases.</a:t>
            </a:r>
          </a:p>
          <a:p>
            <a:pPr algn="just">
              <a:buNone/>
            </a:pPr>
            <a:endParaRPr lang="en-US" sz="2400" dirty="0" smtClean="0">
              <a:latin typeface="Calibri" pitchFamily="34" charset="0"/>
              <a:ea typeface="Calibri" pitchFamily="34" charset="0"/>
              <a:cs typeface="Calibri"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normAutofit/>
          </a:bodyPr>
          <a:lstStyle/>
          <a:p>
            <a:pPr algn="just">
              <a:buNone/>
            </a:pPr>
            <a:r>
              <a:rPr lang="en-US" sz="2400" u="sng" dirty="0" smtClean="0">
                <a:latin typeface="Calibri" pitchFamily="34" charset="0"/>
                <a:ea typeface="Calibri" pitchFamily="34" charset="0"/>
                <a:cs typeface="Calibri" pitchFamily="34" charset="0"/>
              </a:rPr>
              <a:t>Optimize Pricing Strategies</a:t>
            </a:r>
          </a:p>
          <a:p>
            <a:pPr algn="just"/>
            <a:endParaRPr lang="en-US" sz="2400" dirty="0" smtClean="0">
              <a:latin typeface="Calibri" pitchFamily="34" charset="0"/>
              <a:ea typeface="Calibri" pitchFamily="34" charset="0"/>
              <a:cs typeface="Calibri" pitchFamily="34" charset="0"/>
            </a:endParaRPr>
          </a:p>
          <a:p>
            <a:pPr algn="just"/>
            <a:r>
              <a:rPr lang="en-US" sz="2000" b="1" dirty="0" smtClean="0">
                <a:latin typeface="Calibri" pitchFamily="34" charset="0"/>
                <a:ea typeface="Calibri" pitchFamily="34" charset="0"/>
                <a:cs typeface="Calibri" pitchFamily="34" charset="0"/>
              </a:rPr>
              <a:t>Competitive Pricing:</a:t>
            </a:r>
            <a:r>
              <a:rPr lang="en-US" sz="2000" dirty="0" smtClean="0">
                <a:latin typeface="Calibri" pitchFamily="34" charset="0"/>
                <a:ea typeface="Calibri" pitchFamily="34" charset="0"/>
                <a:cs typeface="Calibri" pitchFamily="34" charset="0"/>
              </a:rPr>
              <a:t> Analyze competitor pricing and adjust your pricing strategy to remain competitive without compromising profitability.</a:t>
            </a:r>
          </a:p>
          <a:p>
            <a:pPr algn="just"/>
            <a:endParaRPr lang="en-US" sz="2000" dirty="0" smtClean="0">
              <a:latin typeface="Calibri" pitchFamily="34" charset="0"/>
              <a:ea typeface="Calibri" pitchFamily="34" charset="0"/>
              <a:cs typeface="Calibri" pitchFamily="34" charset="0"/>
            </a:endParaRPr>
          </a:p>
          <a:p>
            <a:pPr algn="just"/>
            <a:r>
              <a:rPr lang="en-US" sz="2000" b="1" dirty="0" smtClean="0">
                <a:latin typeface="Calibri" pitchFamily="34" charset="0"/>
                <a:ea typeface="Calibri" pitchFamily="34" charset="0"/>
                <a:cs typeface="Calibri" pitchFamily="34" charset="0"/>
              </a:rPr>
              <a:t>Dynamic Pricing:</a:t>
            </a:r>
            <a:r>
              <a:rPr lang="en-US" sz="2000" dirty="0" smtClean="0">
                <a:latin typeface="Calibri" pitchFamily="34" charset="0"/>
                <a:ea typeface="Calibri" pitchFamily="34" charset="0"/>
                <a:cs typeface="Calibri" pitchFamily="34" charset="0"/>
              </a:rPr>
              <a:t> Implement dynamic pricing models that adjust prices based on demand, customer segments, or market conditions.</a:t>
            </a:r>
          </a:p>
          <a:p>
            <a:pPr algn="just"/>
            <a:endParaRPr lang="en-US" sz="2000" dirty="0" smtClean="0">
              <a:latin typeface="Calibri" pitchFamily="34" charset="0"/>
              <a:ea typeface="Calibri" pitchFamily="34" charset="0"/>
              <a:cs typeface="Calibri" pitchFamily="34" charset="0"/>
            </a:endParaRPr>
          </a:p>
          <a:p>
            <a:pPr algn="just"/>
            <a:r>
              <a:rPr lang="en-US" sz="2000" b="1" dirty="0" smtClean="0">
                <a:latin typeface="Calibri" pitchFamily="34" charset="0"/>
                <a:ea typeface="Calibri" pitchFamily="34" charset="0"/>
                <a:cs typeface="Calibri" pitchFamily="34" charset="0"/>
              </a:rPr>
              <a:t>Bundling and Discounts:</a:t>
            </a:r>
            <a:r>
              <a:rPr lang="en-US" sz="2000" dirty="0" smtClean="0">
                <a:latin typeface="Calibri" pitchFamily="34" charset="0"/>
                <a:ea typeface="Calibri" pitchFamily="34" charset="0"/>
                <a:cs typeface="Calibri" pitchFamily="34" charset="0"/>
              </a:rPr>
              <a:t> Offer product bundles or discounts to incentivize purchases and increase average order value.</a:t>
            </a:r>
          </a:p>
          <a:p>
            <a:pPr algn="just"/>
            <a:endParaRPr 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6" name="Content Placeholder 5" descr="download (2).jpg"/>
          <p:cNvPicPr>
            <a:picLocks noGrp="1" noChangeAspect="1"/>
          </p:cNvPicPr>
          <p:nvPr>
            <p:ph idx="1"/>
          </p:nvPr>
        </p:nvPicPr>
        <p:blipFill>
          <a:blip r:embed="rId2"/>
          <a:stretch>
            <a:fillRect/>
          </a:stretch>
        </p:blipFill>
        <p:spPr>
          <a:xfrm>
            <a:off x="1066800" y="2171111"/>
            <a:ext cx="6759652" cy="3696289"/>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2758</TotalTime>
  <Words>387</Words>
  <Application>Microsoft Office PowerPoint</Application>
  <PresentationFormat>On-screen Show (4:3)</PresentationFormat>
  <Paragraphs>41</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Module</vt:lpstr>
      <vt:lpstr>DataSpark: Illuminating Insights for Global Electronics </vt:lpstr>
      <vt:lpstr>Problem Statement</vt:lpstr>
      <vt:lpstr>Gender</vt:lpstr>
      <vt:lpstr>Total sales </vt:lpstr>
      <vt:lpstr>Yearwise profit</vt:lpstr>
      <vt:lpstr>Comparing previous profit</vt:lpstr>
      <vt:lpstr>To over come the issue</vt:lpstr>
      <vt:lpstr> </vt:lpstr>
      <vt:lpst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DataSpark: Illuminating Insights for Global Electronics</dc:title>
  <dc:creator>Faster Tech</dc:creator>
  <cp:lastModifiedBy>Faster Tech</cp:lastModifiedBy>
  <cp:revision>69</cp:revision>
  <dcterms:created xsi:type="dcterms:W3CDTF">2024-10-08T13:04:29Z</dcterms:created>
  <dcterms:modified xsi:type="dcterms:W3CDTF">2024-10-10T11:02:58Z</dcterms:modified>
</cp:coreProperties>
</file>