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5" r:id="rId1"/>
  </p:sldMasterIdLst>
  <p:sldIdLst>
    <p:sldId id="256" r:id="rId2"/>
    <p:sldId id="258" r:id="rId3"/>
    <p:sldId id="259" r:id="rId4"/>
    <p:sldId id="260" r:id="rId5"/>
    <p:sldId id="261" r:id="rId6"/>
    <p:sldId id="262" r:id="rId7"/>
    <p:sldId id="263" r:id="rId8"/>
    <p:sldId id="264" r:id="rId9"/>
    <p:sldId id="267" r:id="rId10"/>
    <p:sldId id="272" r:id="rId11"/>
    <p:sldId id="271"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0066"/>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438" y="1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64894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6242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82894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82426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74042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98407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715037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7263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2370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70959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77913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82382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16900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82649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378750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06198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54941645"/>
      </p:ext>
    </p:extLst>
  </p:cSld>
  <p:clrMap bg1="lt1" tx1="dk1" bg2="lt2" tx2="dk2" accent1="accent1" accent2="accent2" accent3="accent3" accent4="accent4" accent5="accent5" accent6="accent6" hlink="hlink" folHlink="folHlink"/>
  <p:sldLayoutIdLst>
    <p:sldLayoutId id="2147484236" r:id="rId1"/>
    <p:sldLayoutId id="2147484237" r:id="rId2"/>
    <p:sldLayoutId id="2147484238" r:id="rId3"/>
    <p:sldLayoutId id="2147484239" r:id="rId4"/>
    <p:sldLayoutId id="2147484240" r:id="rId5"/>
    <p:sldLayoutId id="2147484241" r:id="rId6"/>
    <p:sldLayoutId id="2147484242" r:id="rId7"/>
    <p:sldLayoutId id="2147484243" r:id="rId8"/>
    <p:sldLayoutId id="2147484244" r:id="rId9"/>
    <p:sldLayoutId id="2147484245" r:id="rId10"/>
    <p:sldLayoutId id="2147484246" r:id="rId11"/>
    <p:sldLayoutId id="2147484247" r:id="rId12"/>
    <p:sldLayoutId id="2147484248" r:id="rId13"/>
    <p:sldLayoutId id="2147484249" r:id="rId14"/>
    <p:sldLayoutId id="2147484250" r:id="rId15"/>
    <p:sldLayoutId id="214748425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logesh-s-1/Digital-Portfolio.git" TargetMode="External" /><Relationship Id="rId2" Type="http://schemas.openxmlformats.org/officeDocument/2006/relationships/hyperlink" Target="https://logesh-s-1.github.io/Digital-Portfolio/" TargetMode="External"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8A38392-949D-A65C-195F-64E1FB038A07}"/>
              </a:ext>
            </a:extLst>
          </p:cNvPr>
          <p:cNvGraphicFramePr>
            <a:graphicFrameLocks noGrp="1"/>
          </p:cNvGraphicFramePr>
          <p:nvPr>
            <p:extLst>
              <p:ext uri="{D42A27DB-BD31-4B8C-83A1-F6EECF244321}">
                <p14:modId xmlns:p14="http://schemas.microsoft.com/office/powerpoint/2010/main" val="1644493008"/>
              </p:ext>
            </p:extLst>
          </p:nvPr>
        </p:nvGraphicFramePr>
        <p:xfrm>
          <a:off x="2032000" y="1618024"/>
          <a:ext cx="9229558" cy="2225040"/>
        </p:xfrm>
        <a:graphic>
          <a:graphicData uri="http://schemas.openxmlformats.org/drawingml/2006/table">
            <a:tbl>
              <a:tblPr>
                <a:tableStyleId>{2D5ABB26-0587-4C30-8999-92F81FD0307C}</a:tableStyleId>
              </a:tblPr>
              <a:tblGrid>
                <a:gridCol w="4104724">
                  <a:extLst>
                    <a:ext uri="{9D8B030D-6E8A-4147-A177-3AD203B41FA5}">
                      <a16:colId xmlns:a16="http://schemas.microsoft.com/office/drawing/2014/main" val="2289372405"/>
                    </a:ext>
                  </a:extLst>
                </a:gridCol>
                <a:gridCol w="5124834">
                  <a:extLst>
                    <a:ext uri="{9D8B030D-6E8A-4147-A177-3AD203B41FA5}">
                      <a16:colId xmlns:a16="http://schemas.microsoft.com/office/drawing/2014/main" val="2572615690"/>
                    </a:ext>
                  </a:extLst>
                </a:gridCol>
              </a:tblGrid>
              <a:tr h="370840">
                <a:tc>
                  <a:txBody>
                    <a:bodyPr/>
                    <a:lstStyle/>
                    <a:p>
                      <a:r>
                        <a:rPr lang="en-IN" b="1" dirty="0">
                          <a:solidFill>
                            <a:srgbClr val="FF0000"/>
                          </a:solidFill>
                        </a:rPr>
                        <a:t>STUDENT NAME</a:t>
                      </a:r>
                    </a:p>
                  </a:txBody>
                  <a:tcPr/>
                </a:tc>
                <a:tc>
                  <a:txBody>
                    <a:bodyPr/>
                    <a:lstStyle/>
                    <a:p>
                      <a:r>
                        <a:rPr lang="en-GB" b="1" u="none" dirty="0" err="1">
                          <a:solidFill>
                            <a:srgbClr val="33CC33"/>
                          </a:solidFill>
                        </a:rPr>
                        <a:t>Logesh.S</a:t>
                      </a:r>
                      <a:endParaRPr lang="en-IN" b="1" u="none" dirty="0">
                        <a:solidFill>
                          <a:schemeClr val="accent4">
                            <a:lumMod val="60000"/>
                            <a:lumOff val="40000"/>
                          </a:schemeClr>
                        </a:solidFill>
                      </a:endParaRPr>
                    </a:p>
                  </a:txBody>
                  <a:tcPr/>
                </a:tc>
                <a:extLst>
                  <a:ext uri="{0D108BD9-81ED-4DB2-BD59-A6C34878D82A}">
                    <a16:rowId xmlns:a16="http://schemas.microsoft.com/office/drawing/2014/main" val="322321719"/>
                  </a:ext>
                </a:extLst>
              </a:tr>
              <a:tr h="370840">
                <a:tc>
                  <a:txBody>
                    <a:bodyPr/>
                    <a:lstStyle/>
                    <a:p>
                      <a:r>
                        <a:rPr lang="en-IN" b="1" dirty="0">
                          <a:solidFill>
                            <a:srgbClr val="FF0000"/>
                          </a:solidFill>
                        </a:rPr>
                        <a:t>REGISTERATION NO</a:t>
                      </a:r>
                    </a:p>
                  </a:txBody>
                  <a:tcPr/>
                </a:tc>
                <a:tc>
                  <a:txBody>
                    <a:bodyPr/>
                    <a:lstStyle/>
                    <a:p>
                      <a:r>
                        <a:rPr lang="en-IN" b="1" dirty="0">
                          <a:solidFill>
                            <a:srgbClr val="33CC33"/>
                          </a:solidFill>
                        </a:rPr>
                        <a:t>20324U090</a:t>
                      </a:r>
                      <a:r>
                        <a:rPr lang="en-GB" b="1" dirty="0">
                          <a:solidFill>
                            <a:srgbClr val="33CC33"/>
                          </a:solidFill>
                        </a:rPr>
                        <a:t>47</a:t>
                      </a:r>
                      <a:endParaRPr lang="en-IN" b="1" dirty="0">
                        <a:solidFill>
                          <a:srgbClr val="33CC33"/>
                        </a:solidFill>
                      </a:endParaRPr>
                    </a:p>
                  </a:txBody>
                  <a:tcPr/>
                </a:tc>
                <a:extLst>
                  <a:ext uri="{0D108BD9-81ED-4DB2-BD59-A6C34878D82A}">
                    <a16:rowId xmlns:a16="http://schemas.microsoft.com/office/drawing/2014/main" val="2794635987"/>
                  </a:ext>
                </a:extLst>
              </a:tr>
              <a:tr h="370840">
                <a:tc>
                  <a:txBody>
                    <a:bodyPr/>
                    <a:lstStyle/>
                    <a:p>
                      <a:r>
                        <a:rPr lang="en-IN" b="1" dirty="0">
                          <a:solidFill>
                            <a:srgbClr val="FF0000"/>
                          </a:solidFill>
                        </a:rPr>
                        <a:t>NMID</a:t>
                      </a:r>
                    </a:p>
                  </a:txBody>
                  <a:tcPr/>
                </a:tc>
                <a:tc>
                  <a:txBody>
                    <a:bodyPr/>
                    <a:lstStyle/>
                    <a:p>
                      <a:r>
                        <a:rPr lang="en-GB" b="1" dirty="0">
                          <a:solidFill>
                            <a:srgbClr val="33CC33"/>
                          </a:solidFill>
                        </a:rPr>
                        <a:t>112D60378140D74954B4C34DFDBD3084</a:t>
                      </a:r>
                      <a:endParaRPr lang="en-IN" b="1" dirty="0">
                        <a:solidFill>
                          <a:srgbClr val="33CC33"/>
                        </a:solidFill>
                      </a:endParaRPr>
                    </a:p>
                  </a:txBody>
                  <a:tcPr/>
                </a:tc>
                <a:extLst>
                  <a:ext uri="{0D108BD9-81ED-4DB2-BD59-A6C34878D82A}">
                    <a16:rowId xmlns:a16="http://schemas.microsoft.com/office/drawing/2014/main" val="50149027"/>
                  </a:ext>
                </a:extLst>
              </a:tr>
              <a:tr h="370840">
                <a:tc>
                  <a:txBody>
                    <a:bodyPr/>
                    <a:lstStyle/>
                    <a:p>
                      <a:r>
                        <a:rPr lang="en-IN" b="1" dirty="0">
                          <a:solidFill>
                            <a:srgbClr val="FF0000"/>
                          </a:solidFill>
                        </a:rPr>
                        <a:t>DEPARTMENT</a:t>
                      </a:r>
                    </a:p>
                  </a:txBody>
                  <a:tcPr/>
                </a:tc>
                <a:tc>
                  <a:txBody>
                    <a:bodyPr/>
                    <a:lstStyle/>
                    <a:p>
                      <a:r>
                        <a:rPr lang="en-IN" b="1" dirty="0">
                          <a:solidFill>
                            <a:srgbClr val="33CC33"/>
                          </a:solidFill>
                        </a:rPr>
                        <a:t>BCA</a:t>
                      </a:r>
                    </a:p>
                  </a:txBody>
                  <a:tcPr/>
                </a:tc>
                <a:extLst>
                  <a:ext uri="{0D108BD9-81ED-4DB2-BD59-A6C34878D82A}">
                    <a16:rowId xmlns:a16="http://schemas.microsoft.com/office/drawing/2014/main" val="1604311661"/>
                  </a:ext>
                </a:extLst>
              </a:tr>
              <a:tr h="370840">
                <a:tc>
                  <a:txBody>
                    <a:bodyPr/>
                    <a:lstStyle/>
                    <a:p>
                      <a:r>
                        <a:rPr lang="en-IN" b="1" dirty="0">
                          <a:solidFill>
                            <a:srgbClr val="FF0000"/>
                          </a:solidFill>
                        </a:rPr>
                        <a:t>COLLEGE</a:t>
                      </a:r>
                    </a:p>
                  </a:txBody>
                  <a:tcPr/>
                </a:tc>
                <a:tc>
                  <a:txBody>
                    <a:bodyPr/>
                    <a:lstStyle/>
                    <a:p>
                      <a:r>
                        <a:rPr lang="en-IN" b="1">
                          <a:solidFill>
                            <a:srgbClr val="33CC33"/>
                          </a:solidFill>
                        </a:rPr>
                        <a:t>DR. M. G. R. CHOCKALINGAM ARTS COLLEGE</a:t>
                      </a:r>
                    </a:p>
                  </a:txBody>
                  <a:tcPr/>
                </a:tc>
                <a:extLst>
                  <a:ext uri="{0D108BD9-81ED-4DB2-BD59-A6C34878D82A}">
                    <a16:rowId xmlns:a16="http://schemas.microsoft.com/office/drawing/2014/main" val="3201851896"/>
                  </a:ext>
                </a:extLst>
              </a:tr>
              <a:tr h="370840">
                <a:tc>
                  <a:txBody>
                    <a:bodyPr/>
                    <a:lstStyle/>
                    <a:p>
                      <a:r>
                        <a:rPr lang="en-IN" b="1" dirty="0">
                          <a:solidFill>
                            <a:srgbClr val="FF0000"/>
                          </a:solidFill>
                        </a:rPr>
                        <a:t>UNIVERSITY</a:t>
                      </a:r>
                    </a:p>
                  </a:txBody>
                  <a:tcPr/>
                </a:tc>
                <a:tc>
                  <a:txBody>
                    <a:bodyPr/>
                    <a:lstStyle/>
                    <a:p>
                      <a:r>
                        <a:rPr lang="en-IN" b="1" dirty="0">
                          <a:solidFill>
                            <a:srgbClr val="33CC33"/>
                          </a:solidFill>
                        </a:rPr>
                        <a:t>THIRUVALLUVAR UNIVERSITY</a:t>
                      </a:r>
                    </a:p>
                  </a:txBody>
                  <a:tcPr/>
                </a:tc>
                <a:extLst>
                  <a:ext uri="{0D108BD9-81ED-4DB2-BD59-A6C34878D82A}">
                    <a16:rowId xmlns:a16="http://schemas.microsoft.com/office/drawing/2014/main" val="3347834335"/>
                  </a:ext>
                </a:extLst>
              </a:tr>
            </a:tbl>
          </a:graphicData>
        </a:graphic>
      </p:graphicFrame>
    </p:spTree>
    <p:extLst>
      <p:ext uri="{BB962C8B-B14F-4D97-AF65-F5344CB8AC3E}">
        <p14:creationId xmlns:p14="http://schemas.microsoft.com/office/powerpoint/2010/main" val="2377149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9DC082-93AF-2A32-3209-91E241ABD4B8}"/>
              </a:ext>
            </a:extLst>
          </p:cNvPr>
          <p:cNvSpPr txBox="1"/>
          <p:nvPr/>
        </p:nvSpPr>
        <p:spPr>
          <a:xfrm>
            <a:off x="1375172" y="-436305"/>
            <a:ext cx="10072688" cy="7294305"/>
          </a:xfrm>
          <a:prstGeom prst="rect">
            <a:avLst/>
          </a:prstGeom>
          <a:noFill/>
        </p:spPr>
        <p:txBody>
          <a:bodyPr wrap="square">
            <a:spAutoFit/>
          </a:bodyPr>
          <a:lstStyle/>
          <a:p>
            <a:r>
              <a:rPr lang="en-GB" dirty="0"/>
              <a:t>
3. Projects / Work Showcase
Portfolio of completed works (websites, designs, reports, apps, etc.).
Each project with images, description, tools used, and outcomes.
Links to live projects or GitHub/</a:t>
            </a:r>
            <a:r>
              <a:rPr lang="en-GB" dirty="0" err="1"/>
              <a:t>Behance</a:t>
            </a:r>
            <a:r>
              <a:rPr lang="en-GB" dirty="0"/>
              <a:t>/</a:t>
            </a:r>
            <a:r>
              <a:rPr lang="en-GB" dirty="0" err="1"/>
              <a:t>Dribbble</a:t>
            </a:r>
            <a:r>
              <a:rPr lang="en-GB" dirty="0"/>
              <a:t>.
4. Skills &amp; Expertise
Technical and soft skills displayed visually (progress bars, charts, badges).
Categorized (e.g., programming, design, communication).
5. Education &amp; Experience
Academic qualifications with timeline.
Internships, work experience, certifications.</a:t>
            </a:r>
            <a:endParaRPr lang="en-US" dirty="0"/>
          </a:p>
        </p:txBody>
      </p:sp>
    </p:spTree>
    <p:extLst>
      <p:ext uri="{BB962C8B-B14F-4D97-AF65-F5344CB8AC3E}">
        <p14:creationId xmlns:p14="http://schemas.microsoft.com/office/powerpoint/2010/main" val="392588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D1DBAD-D64E-F100-BB8D-270467C40D71}"/>
              </a:ext>
            </a:extLst>
          </p:cNvPr>
          <p:cNvSpPr txBox="1"/>
          <p:nvPr/>
        </p:nvSpPr>
        <p:spPr>
          <a:xfrm>
            <a:off x="933450" y="1291709"/>
            <a:ext cx="6096000" cy="746358"/>
          </a:xfrm>
          <a:prstGeom prst="rect">
            <a:avLst/>
          </a:prstGeom>
          <a:noFill/>
        </p:spPr>
        <p:txBody>
          <a:bodyPr wrap="square">
            <a:spAutoFit/>
          </a:bodyPr>
          <a:lstStyle/>
          <a:p>
            <a:r>
              <a:rPr lang="en-IN" sz="4250" b="1" spc="15"/>
              <a:t>RESULTS</a:t>
            </a:r>
            <a:endParaRPr lang="en-IN"/>
          </a:p>
        </p:txBody>
      </p:sp>
      <p:sp>
        <p:nvSpPr>
          <p:cNvPr id="5" name="TextBox 4">
            <a:extLst>
              <a:ext uri="{FF2B5EF4-FFF2-40B4-BE49-F238E27FC236}">
                <a16:creationId xmlns:a16="http://schemas.microsoft.com/office/drawing/2014/main" id="{7E318287-522A-78C7-75D8-630DB599A5E7}"/>
              </a:ext>
            </a:extLst>
          </p:cNvPr>
          <p:cNvSpPr txBox="1"/>
          <p:nvPr/>
        </p:nvSpPr>
        <p:spPr>
          <a:xfrm>
            <a:off x="1200150" y="2134017"/>
            <a:ext cx="10201275" cy="2862322"/>
          </a:xfrm>
          <a:prstGeom prst="rect">
            <a:avLst/>
          </a:prstGeom>
          <a:noFill/>
        </p:spPr>
        <p:txBody>
          <a:bodyPr wrap="square">
            <a:spAutoFit/>
          </a:bodyPr>
          <a:lstStyle/>
          <a:p>
            <a:pPr>
              <a:buNone/>
            </a:pPr>
            <a:r>
              <a:rPr lang="en-US" dirty="0"/>
              <a:t>The </a:t>
            </a:r>
            <a:r>
              <a:rPr lang="en-US" b="1" dirty="0">
                <a:solidFill>
                  <a:srgbClr val="FF0000"/>
                </a:solidFill>
              </a:rPr>
              <a:t>result of a digital portfolio</a:t>
            </a:r>
            <a:r>
              <a:rPr lang="en-US" dirty="0"/>
              <a:t> is basically what you achieve or showcase after creating it. In simple terms, it is the </a:t>
            </a:r>
            <a:r>
              <a:rPr lang="en-US" b="1" dirty="0">
                <a:solidFill>
                  <a:srgbClr val="FF0000"/>
                </a:solidFill>
              </a:rPr>
              <a:t>outcome or benefits</a:t>
            </a:r>
            <a:r>
              <a:rPr lang="en-US" dirty="0"/>
              <a:t> that a digital portfolio provides. For a student, the result includes:</a:t>
            </a:r>
          </a:p>
          <a:p>
            <a:pPr marL="285750" indent="-285750">
              <a:buFont typeface="Wingdings" panose="05000000000000000000" pitchFamily="2" charset="2"/>
              <a:buChar char="q"/>
            </a:pPr>
            <a:r>
              <a:rPr lang="en-US" b="1" dirty="0">
                <a:solidFill>
                  <a:srgbClr val="FFC000"/>
                </a:solidFill>
              </a:rPr>
              <a:t>Showcasing Skills &amp; Projects:</a:t>
            </a:r>
            <a:r>
              <a:rPr lang="en-US" dirty="0">
                <a:solidFill>
                  <a:srgbClr val="FFC000"/>
                </a:solidFill>
              </a:rPr>
              <a:t> </a:t>
            </a:r>
            <a:r>
              <a:rPr lang="en-US" dirty="0"/>
              <a:t>Talents, projects, and certifications are displayed clearly in one place.</a:t>
            </a:r>
          </a:p>
          <a:p>
            <a:pPr marL="285750" indent="-285750">
              <a:buFont typeface="Wingdings" panose="05000000000000000000" pitchFamily="2" charset="2"/>
              <a:buChar char="q"/>
            </a:pPr>
            <a:r>
              <a:rPr lang="en-US" b="1" dirty="0">
                <a:solidFill>
                  <a:srgbClr val="FFC000"/>
                </a:solidFill>
              </a:rPr>
              <a:t>Better Opportunities:</a:t>
            </a:r>
            <a:r>
              <a:rPr lang="en-US" dirty="0">
                <a:solidFill>
                  <a:srgbClr val="FFC000"/>
                </a:solidFill>
              </a:rPr>
              <a:t> </a:t>
            </a:r>
            <a:r>
              <a:rPr lang="en-US" dirty="0"/>
              <a:t>Helps in </a:t>
            </a:r>
            <a:r>
              <a:rPr lang="en-US" b="1" dirty="0">
                <a:solidFill>
                  <a:srgbClr val="FF0000"/>
                </a:solidFill>
              </a:rPr>
              <a:t>college admissions for PG’s, internships, and job applications</a:t>
            </a:r>
            <a:r>
              <a:rPr lang="en-US" dirty="0">
                <a:solidFill>
                  <a:srgbClr val="FF0000"/>
                </a:solidFill>
              </a:rPr>
              <a:t> </a:t>
            </a:r>
            <a:r>
              <a:rPr lang="en-US" dirty="0"/>
              <a:t>by presenting your profile professionally.</a:t>
            </a:r>
          </a:p>
          <a:p>
            <a:pPr marL="285750" indent="-285750">
              <a:buFont typeface="Wingdings" panose="05000000000000000000" pitchFamily="2" charset="2"/>
              <a:buChar char="q"/>
            </a:pPr>
            <a:r>
              <a:rPr lang="en-US" b="1" dirty="0">
                <a:solidFill>
                  <a:srgbClr val="FFC000"/>
                </a:solidFill>
              </a:rPr>
              <a:t>Easy Access:</a:t>
            </a:r>
            <a:r>
              <a:rPr lang="en-US" dirty="0">
                <a:solidFill>
                  <a:srgbClr val="FFC000"/>
                </a:solidFill>
              </a:rPr>
              <a:t> </a:t>
            </a:r>
            <a:r>
              <a:rPr lang="en-US" dirty="0"/>
              <a:t>A </a:t>
            </a:r>
            <a:r>
              <a:rPr lang="en-US" b="1" dirty="0">
                <a:solidFill>
                  <a:srgbClr val="FF0000"/>
                </a:solidFill>
              </a:rPr>
              <a:t>single link</a:t>
            </a:r>
            <a:r>
              <a:rPr lang="en-US" dirty="0">
                <a:solidFill>
                  <a:srgbClr val="FF0000"/>
                </a:solidFill>
              </a:rPr>
              <a:t> </a:t>
            </a:r>
            <a:r>
              <a:rPr lang="en-US" dirty="0"/>
              <a:t>for teachers, recruiters, or peers to view your work anytime.</a:t>
            </a:r>
          </a:p>
          <a:p>
            <a:pPr marL="285750" indent="-285750">
              <a:buFont typeface="Wingdings" panose="05000000000000000000" pitchFamily="2" charset="2"/>
              <a:buChar char="q"/>
            </a:pPr>
            <a:r>
              <a:rPr lang="en-US" b="1" dirty="0">
                <a:solidFill>
                  <a:srgbClr val="FFC000"/>
                </a:solidFill>
              </a:rPr>
              <a:t>Personal Branding:</a:t>
            </a:r>
            <a:r>
              <a:rPr lang="en-US" dirty="0">
                <a:solidFill>
                  <a:srgbClr val="FFC000"/>
                </a:solidFill>
              </a:rPr>
              <a:t> </a:t>
            </a:r>
            <a:r>
              <a:rPr lang="en-US" dirty="0"/>
              <a:t>Builds a </a:t>
            </a:r>
            <a:r>
              <a:rPr lang="en-US" b="1" dirty="0">
                <a:solidFill>
                  <a:srgbClr val="FF0000"/>
                </a:solidFill>
              </a:rPr>
              <a:t>strong online presence</a:t>
            </a:r>
            <a:r>
              <a:rPr lang="en-US" dirty="0">
                <a:solidFill>
                  <a:srgbClr val="FF0000"/>
                </a:solidFill>
              </a:rPr>
              <a:t> </a:t>
            </a:r>
            <a:r>
              <a:rPr lang="en-US" dirty="0"/>
              <a:t>and highlights your strengths.</a:t>
            </a:r>
          </a:p>
          <a:p>
            <a:pPr marL="285750" indent="-285750">
              <a:buFont typeface="Wingdings" panose="05000000000000000000" pitchFamily="2" charset="2"/>
              <a:buChar char="q"/>
            </a:pPr>
            <a:r>
              <a:rPr lang="en-US" b="1" dirty="0">
                <a:solidFill>
                  <a:srgbClr val="FFC000"/>
                </a:solidFill>
              </a:rPr>
              <a:t>Feedback &amp; Improvement:</a:t>
            </a:r>
            <a:r>
              <a:rPr lang="en-US" dirty="0">
                <a:solidFill>
                  <a:srgbClr val="FFC000"/>
                </a:solidFill>
              </a:rPr>
              <a:t> </a:t>
            </a:r>
            <a:r>
              <a:rPr lang="en-US" dirty="0"/>
              <a:t>Enables you to get </a:t>
            </a:r>
            <a:r>
              <a:rPr lang="en-US" b="1" dirty="0">
                <a:solidFill>
                  <a:srgbClr val="FF0000"/>
                </a:solidFill>
              </a:rPr>
              <a:t>comments or suggestions</a:t>
            </a:r>
            <a:r>
              <a:rPr lang="en-US" dirty="0">
                <a:solidFill>
                  <a:srgbClr val="FF0000"/>
                </a:solidFill>
              </a:rPr>
              <a:t> </a:t>
            </a:r>
            <a:r>
              <a:rPr lang="en-US" dirty="0"/>
              <a:t>to grow further.</a:t>
            </a:r>
          </a:p>
        </p:txBody>
      </p:sp>
    </p:spTree>
    <p:extLst>
      <p:ext uri="{BB962C8B-B14F-4D97-AF65-F5344CB8AC3E}">
        <p14:creationId xmlns:p14="http://schemas.microsoft.com/office/powerpoint/2010/main" val="239178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234CF28E-8AAE-3998-0844-CE174CCB5E7C}"/>
              </a:ext>
            </a:extLst>
          </p:cNvPr>
          <p:cNvSpPr txBox="1">
            <a:spLocks/>
          </p:cNvSpPr>
          <p:nvPr/>
        </p:nvSpPr>
        <p:spPr>
          <a:xfrm>
            <a:off x="288179" y="412386"/>
            <a:ext cx="5807821" cy="670696"/>
          </a:xfrm>
          <a:prstGeom prst="rect">
            <a:avLst/>
          </a:prstGeom>
        </p:spPr>
        <p:txBody>
          <a:bodyPr vert="horz" wrap="square" lIns="0" tIns="16510" rIns="0" bIns="0" rtlCol="0">
            <a:sp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12700" algn="l">
              <a:lnSpc>
                <a:spcPct val="100000"/>
              </a:lnSpc>
              <a:spcBef>
                <a:spcPts val="130"/>
              </a:spcBef>
            </a:pPr>
            <a:r>
              <a:rPr lang="en-IN" sz="4250" b="1" spc="15" dirty="0">
                <a:solidFill>
                  <a:srgbClr val="33CC33"/>
                </a:solidFill>
              </a:rPr>
              <a:t>SCREENSHOT/ OUTPUT </a:t>
            </a:r>
            <a:endParaRPr lang="en-IN" sz="4250" b="1" dirty="0">
              <a:solidFill>
                <a:srgbClr val="33CC33"/>
              </a:solidFill>
            </a:endParaRPr>
          </a:p>
        </p:txBody>
      </p:sp>
      <p:pic>
        <p:nvPicPr>
          <p:cNvPr id="4" name="Picture 3">
            <a:extLst>
              <a:ext uri="{FF2B5EF4-FFF2-40B4-BE49-F238E27FC236}">
                <a16:creationId xmlns:a16="http://schemas.microsoft.com/office/drawing/2014/main" id="{6F5803F3-8F76-2E14-91B9-1E0A386F99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400" y="1083082"/>
            <a:ext cx="8911771" cy="5584418"/>
          </a:xfrm>
          <a:prstGeom prst="rect">
            <a:avLst/>
          </a:prstGeom>
        </p:spPr>
      </p:pic>
    </p:spTree>
    <p:extLst>
      <p:ext uri="{BB962C8B-B14F-4D97-AF65-F5344CB8AC3E}">
        <p14:creationId xmlns:p14="http://schemas.microsoft.com/office/powerpoint/2010/main" val="858725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ADAEF6E2-4EDE-911D-FD79-E16FA7DE3B22}"/>
              </a:ext>
            </a:extLst>
          </p:cNvPr>
          <p:cNvSpPr txBox="1">
            <a:spLocks/>
          </p:cNvSpPr>
          <p:nvPr/>
        </p:nvSpPr>
        <p:spPr>
          <a:xfrm>
            <a:off x="726304" y="1053101"/>
            <a:ext cx="4578668" cy="629018"/>
          </a:xfrm>
          <a:prstGeom prst="rect">
            <a:avLst/>
          </a:prstGeom>
        </p:spPr>
        <p:txBody>
          <a:bodyPr vert="horz" wrap="square" lIns="0" tIns="13335" rIns="0" bIns="0" rtlCol="0">
            <a:sp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12700" algn="l">
              <a:lnSpc>
                <a:spcPct val="100000"/>
              </a:lnSpc>
              <a:spcBef>
                <a:spcPts val="105"/>
              </a:spcBef>
            </a:pPr>
            <a:r>
              <a:rPr lang="en-IN" b="1"/>
              <a:t>CONCLUSION</a:t>
            </a:r>
          </a:p>
        </p:txBody>
      </p:sp>
      <p:sp>
        <p:nvSpPr>
          <p:cNvPr id="3" name="TextBox 2">
            <a:extLst>
              <a:ext uri="{FF2B5EF4-FFF2-40B4-BE49-F238E27FC236}">
                <a16:creationId xmlns:a16="http://schemas.microsoft.com/office/drawing/2014/main" id="{AED98BAE-F259-BECD-7489-FC00BA3EF554}"/>
              </a:ext>
            </a:extLst>
          </p:cNvPr>
          <p:cNvSpPr txBox="1"/>
          <p:nvPr/>
        </p:nvSpPr>
        <p:spPr>
          <a:xfrm>
            <a:off x="5182191" y="2511050"/>
            <a:ext cx="5395884" cy="1855068"/>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52548602-90E5-C23B-1A70-8C93538D37BF}"/>
              </a:ext>
            </a:extLst>
          </p:cNvPr>
          <p:cNvSpPr txBox="1"/>
          <p:nvPr/>
        </p:nvSpPr>
        <p:spPr>
          <a:xfrm>
            <a:off x="1377543" y="1922596"/>
            <a:ext cx="8604936" cy="1754326"/>
          </a:xfrm>
          <a:prstGeom prst="rect">
            <a:avLst/>
          </a:prstGeom>
          <a:noFill/>
        </p:spPr>
        <p:txBody>
          <a:bodyPr wrap="square" rtlCol="0">
            <a:spAutoFit/>
          </a:bodyPr>
          <a:lstStyle/>
          <a:p>
            <a:pPr algn="l"/>
            <a:r>
              <a:rPr lang="en-US" dirty="0">
                <a:solidFill>
                  <a:srgbClr val="00B0F0"/>
                </a:solidFill>
              </a:rPr>
              <a:t>A digital portfolio is a modern platform for showcasing a student’s skills, education, projects, and achievements in one place.</a:t>
            </a:r>
          </a:p>
          <a:p>
            <a:pPr algn="l"/>
            <a:endParaRPr lang="en-US" dirty="0">
              <a:solidFill>
                <a:srgbClr val="00B0F0"/>
              </a:solidFill>
            </a:endParaRPr>
          </a:p>
          <a:p>
            <a:pPr algn="l"/>
            <a:r>
              <a:rPr lang="en-US" dirty="0">
                <a:solidFill>
                  <a:srgbClr val="00B0F0"/>
                </a:solidFill>
              </a:rPr>
              <a:t>It helps create a strong personal brand and improves visibility for career or academic opportunities. With its interactive and professional design, it highlights growth, creativity, and technical expertise effectively.</a:t>
            </a:r>
          </a:p>
        </p:txBody>
      </p:sp>
    </p:spTree>
    <p:extLst>
      <p:ext uri="{BB962C8B-B14F-4D97-AF65-F5344CB8AC3E}">
        <p14:creationId xmlns:p14="http://schemas.microsoft.com/office/powerpoint/2010/main" val="122947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A89E05F-EF72-4385-36F1-88D70E662BD4}"/>
              </a:ext>
            </a:extLst>
          </p:cNvPr>
          <p:cNvSpPr txBox="1"/>
          <p:nvPr/>
        </p:nvSpPr>
        <p:spPr>
          <a:xfrm>
            <a:off x="688530" y="1349430"/>
            <a:ext cx="6764274" cy="461665"/>
          </a:xfrm>
          <a:prstGeom prst="rect">
            <a:avLst/>
          </a:prstGeom>
          <a:noFill/>
        </p:spPr>
        <p:txBody>
          <a:bodyPr wrap="square">
            <a:spAutoFit/>
          </a:bodyPr>
          <a:lstStyle/>
          <a:p>
            <a:pPr marL="12700" algn="l">
              <a:lnSpc>
                <a:spcPct val="100000"/>
              </a:lnSpc>
              <a:spcBef>
                <a:spcPts val="105"/>
              </a:spcBef>
            </a:pPr>
            <a:r>
              <a:rPr lang="en-US" sz="2400" b="1" dirty="0"/>
              <a:t>PROJECT LINK</a:t>
            </a:r>
            <a:endParaRPr lang="en-IN" sz="2400" b="1" dirty="0"/>
          </a:p>
        </p:txBody>
      </p:sp>
      <p:sp>
        <p:nvSpPr>
          <p:cNvPr id="2" name="TextBox 1">
            <a:extLst>
              <a:ext uri="{FF2B5EF4-FFF2-40B4-BE49-F238E27FC236}">
                <a16:creationId xmlns:a16="http://schemas.microsoft.com/office/drawing/2014/main" id="{2962C3E8-EB6F-EE7F-0D08-CB0AA72C05AC}"/>
              </a:ext>
            </a:extLst>
          </p:cNvPr>
          <p:cNvSpPr txBox="1"/>
          <p:nvPr/>
        </p:nvSpPr>
        <p:spPr>
          <a:xfrm>
            <a:off x="898080" y="2967335"/>
            <a:ext cx="6764274" cy="461665"/>
          </a:xfrm>
          <a:prstGeom prst="rect">
            <a:avLst/>
          </a:prstGeom>
          <a:noFill/>
        </p:spPr>
        <p:txBody>
          <a:bodyPr wrap="square">
            <a:spAutoFit/>
          </a:bodyPr>
          <a:lstStyle/>
          <a:p>
            <a:pPr marL="12700" algn="l">
              <a:lnSpc>
                <a:spcPct val="100000"/>
              </a:lnSpc>
              <a:spcBef>
                <a:spcPts val="105"/>
              </a:spcBef>
            </a:pPr>
            <a:r>
              <a:rPr lang="en-IN" sz="2400" b="1"/>
              <a:t>OUTPUT LINK</a:t>
            </a:r>
            <a:endParaRPr lang="en-IN" sz="2400" b="1" dirty="0"/>
          </a:p>
        </p:txBody>
      </p:sp>
      <p:sp>
        <p:nvSpPr>
          <p:cNvPr id="6" name="TextBox 5">
            <a:extLst>
              <a:ext uri="{FF2B5EF4-FFF2-40B4-BE49-F238E27FC236}">
                <a16:creationId xmlns:a16="http://schemas.microsoft.com/office/drawing/2014/main" id="{530961B1-16B6-52C0-CFA2-C67DCB57AAF3}"/>
              </a:ext>
            </a:extLst>
          </p:cNvPr>
          <p:cNvSpPr txBox="1"/>
          <p:nvPr/>
        </p:nvSpPr>
        <p:spPr>
          <a:xfrm>
            <a:off x="2105025" y="3672959"/>
            <a:ext cx="6115050" cy="369332"/>
          </a:xfrm>
          <a:prstGeom prst="rect">
            <a:avLst/>
          </a:prstGeom>
          <a:noFill/>
        </p:spPr>
        <p:txBody>
          <a:bodyPr wrap="square">
            <a:spAutoFit/>
          </a:bodyPr>
          <a:lstStyle/>
          <a:p>
            <a:r>
              <a:rPr lang="en-IN" dirty="0">
                <a:hlinkClick r:id="rId2"/>
              </a:rPr>
              <a:t>https://logesh-s-1.github.io/Digital-Portfolio/</a:t>
            </a:r>
            <a:r>
              <a:rPr lang="en-IN" dirty="0"/>
              <a:t> </a:t>
            </a:r>
          </a:p>
        </p:txBody>
      </p:sp>
      <p:sp>
        <p:nvSpPr>
          <p:cNvPr id="8" name="TextBox 7">
            <a:extLst>
              <a:ext uri="{FF2B5EF4-FFF2-40B4-BE49-F238E27FC236}">
                <a16:creationId xmlns:a16="http://schemas.microsoft.com/office/drawing/2014/main" id="{C9C50593-01A2-CBE9-ABD8-CB0FD3970A4B}"/>
              </a:ext>
            </a:extLst>
          </p:cNvPr>
          <p:cNvSpPr txBox="1"/>
          <p:nvPr/>
        </p:nvSpPr>
        <p:spPr>
          <a:xfrm>
            <a:off x="2124075" y="2055054"/>
            <a:ext cx="6115050" cy="369332"/>
          </a:xfrm>
          <a:prstGeom prst="rect">
            <a:avLst/>
          </a:prstGeom>
          <a:noFill/>
        </p:spPr>
        <p:txBody>
          <a:bodyPr wrap="square">
            <a:spAutoFit/>
          </a:bodyPr>
          <a:lstStyle/>
          <a:p>
            <a:r>
              <a:rPr lang="en-IN" dirty="0">
                <a:hlinkClick r:id="rId3"/>
              </a:rPr>
              <a:t>https://github.com/logesh-s-1/Digital-Portfolio.git</a:t>
            </a:r>
            <a:r>
              <a:rPr lang="en-IN" dirty="0"/>
              <a:t> </a:t>
            </a:r>
          </a:p>
        </p:txBody>
      </p:sp>
    </p:spTree>
    <p:extLst>
      <p:ext uri="{BB962C8B-B14F-4D97-AF65-F5344CB8AC3E}">
        <p14:creationId xmlns:p14="http://schemas.microsoft.com/office/powerpoint/2010/main" val="2379665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722C-1AD2-27A6-BD2A-5930451565BF}"/>
              </a:ext>
            </a:extLst>
          </p:cNvPr>
          <p:cNvSpPr>
            <a:spLocks noGrp="1"/>
          </p:cNvSpPr>
          <p:nvPr>
            <p:ph type="title"/>
          </p:nvPr>
        </p:nvSpPr>
        <p:spPr>
          <a:xfrm>
            <a:off x="533400" y="1335873"/>
            <a:ext cx="8610600" cy="664377"/>
          </a:xfrm>
        </p:spPr>
        <p:txBody>
          <a:bodyPr>
            <a:normAutofit/>
          </a:bodyPr>
          <a:lstStyle/>
          <a:p>
            <a:pPr algn="l"/>
            <a:r>
              <a:rPr lang="en-IN" b="1">
                <a:solidFill>
                  <a:schemeClr val="accent1">
                    <a:lumMod val="60000"/>
                    <a:lumOff val="40000"/>
                  </a:schemeClr>
                </a:solidFill>
                <a:latin typeface="Castellar" panose="020A0402060406010301" pitchFamily="18" charset="0"/>
              </a:rPr>
              <a:t>PROJECT TITLE</a:t>
            </a:r>
          </a:p>
        </p:txBody>
      </p:sp>
      <p:sp>
        <p:nvSpPr>
          <p:cNvPr id="3" name="TextBox 2">
            <a:extLst>
              <a:ext uri="{FF2B5EF4-FFF2-40B4-BE49-F238E27FC236}">
                <a16:creationId xmlns:a16="http://schemas.microsoft.com/office/drawing/2014/main" id="{BFFA1857-C48D-48E9-FEB7-6CAF1621FD94}"/>
              </a:ext>
            </a:extLst>
          </p:cNvPr>
          <p:cNvSpPr txBox="1"/>
          <p:nvPr/>
        </p:nvSpPr>
        <p:spPr>
          <a:xfrm>
            <a:off x="1654629" y="2533650"/>
            <a:ext cx="9603921" cy="1338828"/>
          </a:xfrm>
          <a:prstGeom prst="rect">
            <a:avLst/>
          </a:prstGeom>
          <a:noFill/>
        </p:spPr>
        <p:txBody>
          <a:bodyPr wrap="square" rtlCol="0">
            <a:spAutoFit/>
          </a:bodyPr>
          <a:lstStyle/>
          <a:p>
            <a:r>
              <a:rPr lang="en-IN" sz="2700" b="1">
                <a:solidFill>
                  <a:srgbClr val="FF00FF"/>
                </a:solidFill>
                <a:latin typeface="Century Schoolbook" panose="02040604050505020304" pitchFamily="18" charset="0"/>
              </a:rPr>
              <a:t>STUDENT DIGITAL PORTFOLIO USING FRONT END WEB DEVELOPMENT (HTML, CSS &amp; JAVASCRIPT)</a:t>
            </a:r>
          </a:p>
        </p:txBody>
      </p:sp>
    </p:spTree>
    <p:extLst>
      <p:ext uri="{BB962C8B-B14F-4D97-AF65-F5344CB8AC3E}">
        <p14:creationId xmlns:p14="http://schemas.microsoft.com/office/powerpoint/2010/main" val="595617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7DC8-CCEC-E4E8-68D7-B40CBA326F49}"/>
              </a:ext>
            </a:extLst>
          </p:cNvPr>
          <p:cNvSpPr>
            <a:spLocks noGrp="1"/>
          </p:cNvSpPr>
          <p:nvPr>
            <p:ph type="title"/>
          </p:nvPr>
        </p:nvSpPr>
        <p:spPr>
          <a:xfrm>
            <a:off x="805543" y="1388487"/>
            <a:ext cx="8610600" cy="367741"/>
          </a:xfrm>
        </p:spPr>
        <p:txBody>
          <a:bodyPr>
            <a:normAutofit fontScale="90000"/>
          </a:bodyPr>
          <a:lstStyle/>
          <a:p>
            <a:pPr algn="l"/>
            <a:r>
              <a:rPr lang="en-IN" b="1"/>
              <a:t>AGENDA</a:t>
            </a:r>
          </a:p>
        </p:txBody>
      </p:sp>
      <p:sp>
        <p:nvSpPr>
          <p:cNvPr id="3" name="TextBox 2">
            <a:extLst>
              <a:ext uri="{FF2B5EF4-FFF2-40B4-BE49-F238E27FC236}">
                <a16:creationId xmlns:a16="http://schemas.microsoft.com/office/drawing/2014/main" id="{B1F6266B-F602-6D7D-6263-C3D0E1B1801F}"/>
              </a:ext>
            </a:extLst>
          </p:cNvPr>
          <p:cNvSpPr txBox="1"/>
          <p:nvPr/>
        </p:nvSpPr>
        <p:spPr>
          <a:xfrm>
            <a:off x="2775857" y="1572357"/>
            <a:ext cx="5029200" cy="4832092"/>
          </a:xfrm>
          <a:prstGeom prst="rect">
            <a:avLst/>
          </a:prstGeom>
          <a:noFill/>
        </p:spPr>
        <p:txBody>
          <a:bodyPr wrap="square" rtlCol="0">
            <a:spAutoFit/>
          </a:bodyPr>
          <a:lstStyle/>
          <a:p>
            <a:pPr algn="l"/>
            <a:endParaRPr lang="en-US" sz="2800" b="0" i="0" dirty="0">
              <a:solidFill>
                <a:srgbClr val="33CC33"/>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33CC33"/>
                </a:solidFill>
                <a:latin typeface="Times New Roman" panose="02020603050405020304" pitchFamily="18" charset="0"/>
                <a:cs typeface="Times New Roman" panose="02020603050405020304" pitchFamily="18" charset="0"/>
              </a:rPr>
              <a:t>Tools and Technologies</a:t>
            </a:r>
            <a:endParaRPr lang="en-US" sz="2800" b="0" i="0" dirty="0">
              <a:solidFill>
                <a:srgbClr val="33CC33"/>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33CC33"/>
                </a:solidFill>
                <a:latin typeface="Times New Roman" panose="02020603050405020304" pitchFamily="18" charset="0"/>
                <a:cs typeface="Times New Roman" panose="02020603050405020304" pitchFamily="18" charset="0"/>
              </a:rPr>
              <a:t>Features and Functionality</a:t>
            </a:r>
            <a:endParaRPr lang="en-US" sz="2800" b="0" i="0" dirty="0">
              <a:solidFill>
                <a:srgbClr val="33CC33"/>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Results and </a:t>
            </a:r>
            <a:r>
              <a:rPr lang="en-US" sz="2800" dirty="0">
                <a:solidFill>
                  <a:srgbClr val="33CC33"/>
                </a:solidFill>
                <a:latin typeface="Times New Roman" panose="02020603050405020304" pitchFamily="18" charset="0"/>
                <a:cs typeface="Times New Roman" panose="02020603050405020304" pitchFamily="18" charset="0"/>
              </a:rPr>
              <a:t>Screenshots</a:t>
            </a:r>
            <a:endParaRPr lang="en-US" sz="2800" b="0" i="0" dirty="0">
              <a:solidFill>
                <a:srgbClr val="33CC33"/>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33CC33"/>
                </a:solidFill>
                <a:latin typeface="Times New Roman" panose="02020603050405020304" pitchFamily="18" charset="0"/>
                <a:cs typeface="Times New Roman" panose="02020603050405020304" pitchFamily="18" charset="0"/>
              </a:rPr>
              <a:t>Github</a:t>
            </a:r>
            <a:r>
              <a:rPr lang="en-US" sz="2800" dirty="0">
                <a:solidFill>
                  <a:srgbClr val="33CC33"/>
                </a:solidFill>
                <a:latin typeface="Times New Roman" panose="02020603050405020304" pitchFamily="18" charset="0"/>
                <a:cs typeface="Times New Roman" panose="02020603050405020304" pitchFamily="18" charset="0"/>
              </a:rPr>
              <a:t> Link</a:t>
            </a:r>
            <a:endParaRPr lang="en-US" sz="2800" b="0" i="0" dirty="0">
              <a:solidFill>
                <a:srgbClr val="33CC33"/>
              </a:solidFill>
              <a:effectLst/>
              <a:latin typeface="Times New Roman" panose="02020603050405020304" pitchFamily="18" charset="0"/>
              <a:cs typeface="Times New Roman" panose="02020603050405020304" pitchFamily="18" charset="0"/>
            </a:endParaRPr>
          </a:p>
          <a:p>
            <a:endParaRPr lang="en-IN" sz="2800" dirty="0">
              <a:solidFill>
                <a:srgbClr val="33CC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09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7">
            <a:extLst>
              <a:ext uri="{FF2B5EF4-FFF2-40B4-BE49-F238E27FC236}">
                <a16:creationId xmlns:a16="http://schemas.microsoft.com/office/drawing/2014/main" id="{C7DC676F-78D1-40EE-DA44-792AF9C5C2E9}"/>
              </a:ext>
            </a:extLst>
          </p:cNvPr>
          <p:cNvSpPr txBox="1">
            <a:spLocks noGrp="1"/>
          </p:cNvSpPr>
          <p:nvPr>
            <p:ph type="title"/>
          </p:nvPr>
        </p:nvSpPr>
        <p:spPr>
          <a:xfrm>
            <a:off x="717958" y="112659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solidFill>
                  <a:schemeClr val="tx1"/>
                </a:solidFill>
              </a:rPr>
              <a:t>P</a:t>
            </a:r>
            <a:r>
              <a:rPr sz="4250" b="1" spc="15" dirty="0">
                <a:solidFill>
                  <a:schemeClr val="tx1"/>
                </a:solidFill>
              </a:rPr>
              <a:t>ROB</a:t>
            </a:r>
            <a:r>
              <a:rPr sz="4250" b="1" spc="55" dirty="0">
                <a:solidFill>
                  <a:schemeClr val="tx1"/>
                </a:solidFill>
              </a:rPr>
              <a:t>L</a:t>
            </a:r>
            <a:r>
              <a:rPr sz="4250" b="1" spc="-20" dirty="0">
                <a:solidFill>
                  <a:schemeClr val="tx1"/>
                </a:solidFill>
              </a:rPr>
              <a:t>E</a:t>
            </a:r>
            <a:r>
              <a:rPr sz="4250" b="1" spc="20" dirty="0">
                <a:solidFill>
                  <a:schemeClr val="tx1"/>
                </a:solidFill>
              </a:rPr>
              <a:t>M</a:t>
            </a:r>
            <a:r>
              <a:rPr lang="en-IN" sz="4250" b="1" spc="20" dirty="0">
                <a:solidFill>
                  <a:schemeClr val="tx1"/>
                </a:solidFill>
              </a:rPr>
              <a:t> </a:t>
            </a:r>
            <a:r>
              <a:rPr sz="4250" b="1" spc="10" dirty="0">
                <a:solidFill>
                  <a:schemeClr val="tx1"/>
                </a:solidFill>
              </a:rPr>
              <a:t>S</a:t>
            </a:r>
            <a:r>
              <a:rPr sz="4250" b="1" spc="-370" dirty="0">
                <a:solidFill>
                  <a:schemeClr val="tx1"/>
                </a:solidFill>
              </a:rPr>
              <a:t>T</a:t>
            </a:r>
            <a:r>
              <a:rPr sz="4250" b="1" spc="-375" dirty="0">
                <a:solidFill>
                  <a:schemeClr val="tx1"/>
                </a:solidFill>
              </a:rPr>
              <a:t>A</a:t>
            </a:r>
            <a:r>
              <a:rPr sz="4250" b="1" spc="15" dirty="0">
                <a:solidFill>
                  <a:schemeClr val="tx1"/>
                </a:solidFill>
              </a:rPr>
              <a:t>T</a:t>
            </a:r>
            <a:r>
              <a:rPr sz="4250" b="1" spc="-10" dirty="0">
                <a:solidFill>
                  <a:schemeClr val="tx1"/>
                </a:solidFill>
              </a:rPr>
              <a:t>E</a:t>
            </a:r>
            <a:r>
              <a:rPr sz="4250" b="1" spc="-20" dirty="0">
                <a:solidFill>
                  <a:schemeClr val="tx1"/>
                </a:solidFill>
              </a:rPr>
              <a:t>ME</a:t>
            </a:r>
            <a:r>
              <a:rPr sz="4250" b="1" spc="10" dirty="0">
                <a:solidFill>
                  <a:schemeClr val="tx1"/>
                </a:solidFill>
              </a:rPr>
              <a:t>NT</a:t>
            </a:r>
            <a:endParaRPr sz="4250" b="1" dirty="0">
              <a:solidFill>
                <a:schemeClr val="tx1"/>
              </a:solidFill>
            </a:endParaRPr>
          </a:p>
        </p:txBody>
      </p:sp>
      <p:sp>
        <p:nvSpPr>
          <p:cNvPr id="3" name="TextBox 2">
            <a:extLst>
              <a:ext uri="{FF2B5EF4-FFF2-40B4-BE49-F238E27FC236}">
                <a16:creationId xmlns:a16="http://schemas.microsoft.com/office/drawing/2014/main" id="{998CD10D-5BA3-9433-35C5-70399AD08258}"/>
              </a:ext>
            </a:extLst>
          </p:cNvPr>
          <p:cNvSpPr txBox="1"/>
          <p:nvPr/>
        </p:nvSpPr>
        <p:spPr>
          <a:xfrm>
            <a:off x="2092099" y="2230001"/>
            <a:ext cx="7245803" cy="2585323"/>
          </a:xfrm>
          <a:prstGeom prst="rect">
            <a:avLst/>
          </a:prstGeom>
          <a:solidFill>
            <a:schemeClr val="bg1"/>
          </a:solidFill>
        </p:spPr>
        <p:txBody>
          <a:bodyPr wrap="square">
            <a:spAutoFit/>
          </a:bodyPr>
          <a:lstStyle/>
          <a:p>
            <a:r>
              <a:rPr lang="en-GB" dirty="0">
                <a:solidFill>
                  <a:srgbClr val="33CC33"/>
                </a:solidFill>
              </a:rPr>
              <a:t>In l</a:t>
            </a:r>
            <a:r>
              <a:rPr lang="en-US" dirty="0">
                <a:solidFill>
                  <a:srgbClr val="33CC33"/>
                </a:solidFill>
              </a:rPr>
              <a:t>today’s digital era, students and professionals need an effective way to showcase their skills, achievements, and experiences beyond traditional resumes and paper-based portfolios. Traditional methods often fail to provide interactive, easily accessible, and visually appealing representations of an individual’s work</a:t>
            </a:r>
            <a:r>
              <a:rPr lang="en-GB" dirty="0">
                <a:solidFill>
                  <a:srgbClr val="33CC33"/>
                </a:solidFill>
              </a:rPr>
              <a:t>. </a:t>
            </a:r>
            <a:r>
              <a:rPr lang="en-US" dirty="0">
                <a:solidFill>
                  <a:srgbClr val="33CC33"/>
                </a:solidFill>
              </a:rPr>
              <a:t>There is a lack of a centralized, customizable, and professional platform where individuals can present their projects, certifications, and personal accomplishments in a structured manner. This creates challenges in personal branding, career opportunities, and academic recognition.</a:t>
            </a:r>
          </a:p>
        </p:txBody>
      </p:sp>
    </p:spTree>
    <p:extLst>
      <p:ext uri="{BB962C8B-B14F-4D97-AF65-F5344CB8AC3E}">
        <p14:creationId xmlns:p14="http://schemas.microsoft.com/office/powerpoint/2010/main" val="2179282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a:extLst>
              <a:ext uri="{FF2B5EF4-FFF2-40B4-BE49-F238E27FC236}">
                <a16:creationId xmlns:a16="http://schemas.microsoft.com/office/drawing/2014/main" id="{462974D9-0141-35AA-18E0-5ABFD0603E20}"/>
              </a:ext>
            </a:extLst>
          </p:cNvPr>
          <p:cNvSpPr txBox="1">
            <a:spLocks noGrp="1"/>
          </p:cNvSpPr>
          <p:nvPr>
            <p:ph type="title"/>
          </p:nvPr>
        </p:nvSpPr>
        <p:spPr>
          <a:xfrm>
            <a:off x="623661" y="1090884"/>
            <a:ext cx="7446282" cy="678180"/>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4250" b="1" spc="5" dirty="0"/>
              <a:t>PROJECT</a:t>
            </a:r>
            <a:r>
              <a:rPr lang="en-IN" sz="4250" b="1" spc="5" dirty="0"/>
              <a:t> </a:t>
            </a:r>
            <a:r>
              <a:rPr sz="4250" b="1" spc="-20" dirty="0"/>
              <a:t>OVERVIEW</a:t>
            </a:r>
            <a:endParaRPr sz="4250" b="1" dirty="0"/>
          </a:p>
        </p:txBody>
      </p:sp>
      <p:sp>
        <p:nvSpPr>
          <p:cNvPr id="5" name="TextBox 4">
            <a:extLst>
              <a:ext uri="{FF2B5EF4-FFF2-40B4-BE49-F238E27FC236}">
                <a16:creationId xmlns:a16="http://schemas.microsoft.com/office/drawing/2014/main" id="{A89F512B-7977-FEB5-EB5F-7DD599C9C6AC}"/>
              </a:ext>
            </a:extLst>
          </p:cNvPr>
          <p:cNvSpPr txBox="1"/>
          <p:nvPr/>
        </p:nvSpPr>
        <p:spPr>
          <a:xfrm>
            <a:off x="301115" y="2001474"/>
            <a:ext cx="7768828" cy="2031325"/>
          </a:xfrm>
          <a:prstGeom prst="rect">
            <a:avLst/>
          </a:prstGeom>
          <a:noFill/>
        </p:spPr>
        <p:txBody>
          <a:bodyPr wrap="square">
            <a:spAutoFit/>
          </a:bodyPr>
          <a:lstStyle/>
          <a:p>
            <a:r>
              <a:rPr lang="en-US" dirty="0"/>
              <a:t> The Digital Portfolio Project aims to create an interactive and professional platform where individuals can effectively showcase their personal, academic, and professional achievements. Unlike traditional resumes, which provide limited information in static text form, this portfolio will serve as a dynamic online space that highlights skills, experiences, and accomplishments in a visually engaging and easily accessible way</a:t>
            </a:r>
          </a:p>
        </p:txBody>
      </p:sp>
    </p:spTree>
    <p:extLst>
      <p:ext uri="{BB962C8B-B14F-4D97-AF65-F5344CB8AC3E}">
        <p14:creationId xmlns:p14="http://schemas.microsoft.com/office/powerpoint/2010/main" val="870814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5CDC93-85A0-4C55-96D3-94F3721420CF}"/>
              </a:ext>
            </a:extLst>
          </p:cNvPr>
          <p:cNvSpPr txBox="1"/>
          <p:nvPr/>
        </p:nvSpPr>
        <p:spPr>
          <a:xfrm>
            <a:off x="765048" y="939465"/>
            <a:ext cx="8022336" cy="746358"/>
          </a:xfrm>
          <a:prstGeom prst="rect">
            <a:avLst/>
          </a:prstGeom>
          <a:noFill/>
        </p:spPr>
        <p:txBody>
          <a:bodyPr wrap="square">
            <a:spAutoFit/>
          </a:bodyPr>
          <a:lstStyle/>
          <a:p>
            <a:r>
              <a:rPr lang="en-US" sz="4250" b="1" spc="25" dirty="0"/>
              <a:t>W</a:t>
            </a:r>
            <a:r>
              <a:rPr lang="en-US" sz="4250" b="1" spc="-20" dirty="0"/>
              <a:t>H</a:t>
            </a:r>
            <a:r>
              <a:rPr lang="en-US" sz="4250" b="1" spc="20" dirty="0"/>
              <a:t>O</a:t>
            </a:r>
            <a:r>
              <a:rPr lang="en-US" sz="4250" b="1" spc="-235" dirty="0"/>
              <a:t> </a:t>
            </a:r>
            <a:r>
              <a:rPr lang="en-US" sz="4250" b="1" spc="-10" dirty="0"/>
              <a:t>AR</a:t>
            </a:r>
            <a:r>
              <a:rPr lang="en-US" sz="4250" b="1" spc="15" dirty="0"/>
              <a:t>E</a:t>
            </a:r>
            <a:r>
              <a:rPr lang="en-US" sz="4250" b="1" spc="-35" dirty="0"/>
              <a:t> </a:t>
            </a:r>
            <a:r>
              <a:rPr lang="en-US" sz="4250" b="1" spc="-10" dirty="0"/>
              <a:t>T</a:t>
            </a:r>
            <a:r>
              <a:rPr lang="en-US" sz="4250" b="1" spc="-15" dirty="0"/>
              <a:t>H</a:t>
            </a:r>
            <a:r>
              <a:rPr lang="en-US" sz="4250" b="1" spc="15" dirty="0"/>
              <a:t>E</a:t>
            </a:r>
            <a:r>
              <a:rPr lang="en-US" sz="4250" b="1" spc="-35" dirty="0"/>
              <a:t> </a:t>
            </a:r>
            <a:r>
              <a:rPr lang="en-US" sz="4250" b="1" spc="-20" dirty="0"/>
              <a:t>E</a:t>
            </a:r>
            <a:r>
              <a:rPr lang="en-US" sz="4250" b="1" spc="30" dirty="0"/>
              <a:t>N</a:t>
            </a:r>
            <a:r>
              <a:rPr lang="en-US" sz="4250" b="1" spc="15" dirty="0"/>
              <a:t>D</a:t>
            </a:r>
            <a:r>
              <a:rPr lang="en-US" sz="4250" b="1" spc="-45" dirty="0"/>
              <a:t> </a:t>
            </a:r>
            <a:r>
              <a:rPr lang="en-US" sz="4250" b="1" dirty="0"/>
              <a:t>U</a:t>
            </a:r>
            <a:r>
              <a:rPr lang="en-US" sz="4250" b="1" spc="10" dirty="0"/>
              <a:t>S</a:t>
            </a:r>
            <a:r>
              <a:rPr lang="en-US" sz="4250" b="1" spc="-25" dirty="0"/>
              <a:t>E</a:t>
            </a:r>
            <a:r>
              <a:rPr lang="en-US" sz="4250" b="1" spc="-10" dirty="0"/>
              <a:t>R</a:t>
            </a:r>
            <a:r>
              <a:rPr lang="en-US" sz="4250" b="1" spc="5" dirty="0"/>
              <a:t>S?</a:t>
            </a:r>
            <a:endParaRPr lang="en-IN" sz="4250" b="1" dirty="0"/>
          </a:p>
        </p:txBody>
      </p:sp>
      <p:sp>
        <p:nvSpPr>
          <p:cNvPr id="5" name="TextBox 4">
            <a:extLst>
              <a:ext uri="{FF2B5EF4-FFF2-40B4-BE49-F238E27FC236}">
                <a16:creationId xmlns:a16="http://schemas.microsoft.com/office/drawing/2014/main" id="{0E5F8FE6-BB7E-F67F-E38C-A436DD542799}"/>
              </a:ext>
            </a:extLst>
          </p:cNvPr>
          <p:cNvSpPr txBox="1"/>
          <p:nvPr/>
        </p:nvSpPr>
        <p:spPr>
          <a:xfrm>
            <a:off x="1523128" y="2073223"/>
            <a:ext cx="8313057" cy="1200329"/>
          </a:xfrm>
          <a:prstGeom prst="rect">
            <a:avLst/>
          </a:prstGeom>
          <a:noFill/>
        </p:spPr>
        <p:txBody>
          <a:bodyPr wrap="square" rtlCol="0">
            <a:spAutoFit/>
          </a:bodyPr>
          <a:lstStyle/>
          <a:p>
            <a:pPr marL="285750" indent="-285750">
              <a:buFont typeface="Arial" panose="020B0604020202020204" pitchFamily="34" charset="0"/>
              <a:buChar char="•"/>
            </a:pPr>
            <a:r>
              <a:rPr lang="en-IN" dirty="0"/>
              <a:t>Students (Academic Projects, Resumes, CV’s)</a:t>
            </a:r>
          </a:p>
          <a:p>
            <a:pPr marL="285750" indent="-285750">
              <a:buFont typeface="Arial" panose="020B0604020202020204" pitchFamily="34" charset="0"/>
              <a:buChar char="•"/>
            </a:pPr>
            <a:r>
              <a:rPr lang="en-IN" dirty="0"/>
              <a:t>Job Seekers/ Freshers (To share the personal details to recruiters)</a:t>
            </a:r>
          </a:p>
          <a:p>
            <a:pPr marL="285750" indent="-285750">
              <a:buFont typeface="Arial" panose="020B0604020202020204" pitchFamily="34" charset="0"/>
              <a:buChar char="•"/>
            </a:pPr>
            <a:r>
              <a:rPr lang="en-IN" dirty="0"/>
              <a:t>Freelancer (to showcase their clients)</a:t>
            </a:r>
          </a:p>
          <a:p>
            <a:pPr marL="285750" indent="-285750">
              <a:buFont typeface="Arial" panose="020B0604020202020204" pitchFamily="34" charset="0"/>
              <a:buChar char="•"/>
            </a:pPr>
            <a:r>
              <a:rPr lang="en-IN" dirty="0"/>
              <a:t>Professionals (To Highlight the experience of work and achievements)</a:t>
            </a:r>
          </a:p>
        </p:txBody>
      </p:sp>
    </p:spTree>
    <p:extLst>
      <p:ext uri="{BB962C8B-B14F-4D97-AF65-F5344CB8AC3E}">
        <p14:creationId xmlns:p14="http://schemas.microsoft.com/office/powerpoint/2010/main" val="789013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a:extLst>
              <a:ext uri="{FF2B5EF4-FFF2-40B4-BE49-F238E27FC236}">
                <a16:creationId xmlns:a16="http://schemas.microsoft.com/office/drawing/2014/main" id="{29CDCFDA-11BE-811F-CD9F-1985183280BF}"/>
              </a:ext>
            </a:extLst>
          </p:cNvPr>
          <p:cNvSpPr txBox="1">
            <a:spLocks noGrp="1"/>
          </p:cNvSpPr>
          <p:nvPr>
            <p:ph type="title"/>
          </p:nvPr>
        </p:nvSpPr>
        <p:spPr>
          <a:xfrm>
            <a:off x="521589" y="455549"/>
            <a:ext cx="6052947" cy="575310"/>
          </a:xfrm>
          <a:prstGeom prst="rect">
            <a:avLst/>
          </a:prstGeom>
        </p:spPr>
        <p:txBody>
          <a:bodyPr vert="horz" wrap="square" lIns="0" tIns="13335" rIns="0" bIns="0" rtlCol="0">
            <a:spAutoFit/>
          </a:bodyPr>
          <a:lstStyle/>
          <a:p>
            <a:pPr marL="12700" algn="l">
              <a:lnSpc>
                <a:spcPct val="100000"/>
              </a:lnSpc>
              <a:spcBef>
                <a:spcPts val="105"/>
              </a:spcBef>
            </a:pPr>
            <a:r>
              <a:rPr lang="en-IN" sz="3600" b="1" spc="10" dirty="0">
                <a:solidFill>
                  <a:srgbClr val="0070C0"/>
                </a:solidFill>
              </a:rPr>
              <a:t>TOOLS AND TECHNIQUES</a:t>
            </a:r>
            <a:endParaRPr sz="3600" b="1" dirty="0">
              <a:solidFill>
                <a:srgbClr val="0070C0"/>
              </a:solidFill>
            </a:endParaRPr>
          </a:p>
        </p:txBody>
      </p:sp>
      <p:sp>
        <p:nvSpPr>
          <p:cNvPr id="10" name="TextBox 9">
            <a:extLst>
              <a:ext uri="{FF2B5EF4-FFF2-40B4-BE49-F238E27FC236}">
                <a16:creationId xmlns:a16="http://schemas.microsoft.com/office/drawing/2014/main" id="{5D1B8614-28CE-E575-DAD3-93BDB501A995}"/>
              </a:ext>
            </a:extLst>
          </p:cNvPr>
          <p:cNvSpPr txBox="1"/>
          <p:nvPr/>
        </p:nvSpPr>
        <p:spPr>
          <a:xfrm>
            <a:off x="1603248" y="1505712"/>
            <a:ext cx="6948714" cy="2308324"/>
          </a:xfrm>
          <a:prstGeom prst="rect">
            <a:avLst/>
          </a:prstGeom>
          <a:noFill/>
        </p:spPr>
        <p:txBody>
          <a:bodyPr wrap="square" rtlCol="0">
            <a:spAutoFit/>
          </a:bodyPr>
          <a:lstStyle/>
          <a:p>
            <a:pPr marL="285750" indent="-285750">
              <a:buFont typeface="Wingdings" panose="05000000000000000000" pitchFamily="2" charset="2"/>
              <a:buChar char="q"/>
            </a:pPr>
            <a:r>
              <a:rPr lang="en-IN" b="1" dirty="0">
                <a:solidFill>
                  <a:srgbClr val="FF0000"/>
                </a:solidFill>
              </a:rPr>
              <a:t>HTML</a:t>
            </a:r>
            <a:r>
              <a:rPr lang="en-IN" dirty="0"/>
              <a:t> - Structure (pages, sections)</a:t>
            </a:r>
          </a:p>
          <a:p>
            <a:pPr marL="285750" indent="-285750">
              <a:buFont typeface="Wingdings" panose="05000000000000000000" pitchFamily="2" charset="2"/>
              <a:buChar char="q"/>
            </a:pPr>
            <a:r>
              <a:rPr lang="en-IN" b="1" dirty="0">
                <a:solidFill>
                  <a:srgbClr val="FF0000"/>
                </a:solidFill>
              </a:rPr>
              <a:t>CSS</a:t>
            </a:r>
            <a:r>
              <a:rPr lang="en-IN" dirty="0"/>
              <a:t> - Styling (</a:t>
            </a:r>
            <a:r>
              <a:rPr lang="en-IN" dirty="0" err="1"/>
              <a:t>colors</a:t>
            </a:r>
            <a:r>
              <a:rPr lang="en-IN" dirty="0"/>
              <a:t>, layouts, responsiveness)</a:t>
            </a:r>
          </a:p>
          <a:p>
            <a:pPr marL="285750" indent="-285750">
              <a:buFont typeface="Wingdings" panose="05000000000000000000" pitchFamily="2" charset="2"/>
              <a:buChar char="q"/>
            </a:pPr>
            <a:r>
              <a:rPr lang="en-IN" b="1" dirty="0">
                <a:solidFill>
                  <a:srgbClr val="FF0000"/>
                </a:solidFill>
              </a:rPr>
              <a:t>JavaScript</a:t>
            </a:r>
            <a:r>
              <a:rPr lang="en-IN" dirty="0"/>
              <a:t> -&gt; Interactivity (navigation menu, animations, form validation)</a:t>
            </a:r>
          </a:p>
          <a:p>
            <a:pPr marL="285750" indent="-285750">
              <a:buFont typeface="Wingdings" panose="05000000000000000000" pitchFamily="2" charset="2"/>
              <a:buChar char="q"/>
            </a:pPr>
            <a:r>
              <a:rPr lang="en-IN" dirty="0"/>
              <a:t>Code editor </a:t>
            </a:r>
            <a:r>
              <a:rPr lang="en-IN" b="1" dirty="0">
                <a:solidFill>
                  <a:srgbClr val="FF0000"/>
                </a:solidFill>
              </a:rPr>
              <a:t>Visual Studio Code</a:t>
            </a:r>
          </a:p>
          <a:p>
            <a:pPr marL="285750" indent="-285750">
              <a:buFont typeface="Wingdings" panose="05000000000000000000" pitchFamily="2" charset="2"/>
              <a:buChar char="q"/>
            </a:pPr>
            <a:r>
              <a:rPr lang="en-IN" dirty="0"/>
              <a:t>Hosting platform </a:t>
            </a:r>
            <a:r>
              <a:rPr lang="en-IN" b="1" dirty="0">
                <a:solidFill>
                  <a:srgbClr val="FF0000"/>
                </a:solidFill>
              </a:rPr>
              <a:t>GitHub</a:t>
            </a:r>
            <a:r>
              <a:rPr lang="en-IN" b="1" dirty="0"/>
              <a:t> </a:t>
            </a:r>
            <a:r>
              <a:rPr lang="en-IN" dirty="0"/>
              <a:t>for Version Controls</a:t>
            </a:r>
          </a:p>
          <a:p>
            <a:pPr marL="285750" indent="-285750">
              <a:buFont typeface="Wingdings" panose="05000000000000000000" pitchFamily="2" charset="2"/>
              <a:buChar char="q"/>
            </a:pPr>
            <a:r>
              <a:rPr lang="en-IN" dirty="0"/>
              <a:t>Web Browser -&gt; </a:t>
            </a:r>
            <a:r>
              <a:rPr lang="en-IN" b="1" dirty="0">
                <a:solidFill>
                  <a:srgbClr val="FF0000"/>
                </a:solidFill>
              </a:rPr>
              <a:t>Microsoft Edge or Google Chrome or any other related browsers</a:t>
            </a:r>
          </a:p>
        </p:txBody>
      </p:sp>
    </p:spTree>
    <p:extLst>
      <p:ext uri="{BB962C8B-B14F-4D97-AF65-F5344CB8AC3E}">
        <p14:creationId xmlns:p14="http://schemas.microsoft.com/office/powerpoint/2010/main" val="2302237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4947-52F4-DC03-1A1E-6028408F0160}"/>
              </a:ext>
            </a:extLst>
          </p:cNvPr>
          <p:cNvSpPr>
            <a:spLocks noGrp="1"/>
          </p:cNvSpPr>
          <p:nvPr>
            <p:ph type="title"/>
          </p:nvPr>
        </p:nvSpPr>
        <p:spPr>
          <a:xfrm>
            <a:off x="1313543" y="1141743"/>
            <a:ext cx="8610600" cy="469341"/>
          </a:xfrm>
        </p:spPr>
        <p:txBody>
          <a:bodyPr>
            <a:normAutofit fontScale="90000"/>
          </a:bodyPr>
          <a:lstStyle/>
          <a:p>
            <a:pPr algn="l"/>
            <a:r>
              <a:rPr lang="en-IN" b="1" spc="15" dirty="0">
                <a:solidFill>
                  <a:srgbClr val="00B0F0"/>
                </a:solidFill>
                <a:latin typeface="Trebuchet MS"/>
                <a:cs typeface="Trebuchet MS"/>
              </a:rPr>
              <a:t>POTFOLIO DESIGN AND LAYOUT</a:t>
            </a:r>
            <a:endParaRPr lang="en-IN" dirty="0">
              <a:solidFill>
                <a:srgbClr val="00B0F0"/>
              </a:solidFill>
            </a:endParaRPr>
          </a:p>
        </p:txBody>
      </p:sp>
      <p:sp>
        <p:nvSpPr>
          <p:cNvPr id="3" name="TextBox 2">
            <a:extLst>
              <a:ext uri="{FF2B5EF4-FFF2-40B4-BE49-F238E27FC236}">
                <a16:creationId xmlns:a16="http://schemas.microsoft.com/office/drawing/2014/main" id="{D4937515-F045-0F29-A7CF-350CD52B6D90}"/>
              </a:ext>
            </a:extLst>
          </p:cNvPr>
          <p:cNvSpPr txBox="1"/>
          <p:nvPr/>
        </p:nvSpPr>
        <p:spPr>
          <a:xfrm>
            <a:off x="1686261" y="2041709"/>
            <a:ext cx="5697448" cy="2308324"/>
          </a:xfrm>
          <a:prstGeom prst="rect">
            <a:avLst/>
          </a:prstGeom>
          <a:noFill/>
        </p:spPr>
        <p:txBody>
          <a:bodyPr wrap="square" rtlCol="0">
            <a:spAutoFit/>
          </a:bodyPr>
          <a:lstStyle/>
          <a:p>
            <a:r>
              <a:rPr lang="en-IN" b="1" dirty="0">
                <a:solidFill>
                  <a:srgbClr val="FF00FF"/>
                </a:solidFill>
              </a:rPr>
              <a:t>Sections included:</a:t>
            </a:r>
          </a:p>
          <a:p>
            <a:pPr marL="342900" indent="-342900" algn="l">
              <a:buFont typeface="+mj-lt"/>
              <a:buAutoNum type="arabicPeriod"/>
            </a:pPr>
            <a:r>
              <a:rPr lang="en-IN" b="1" dirty="0">
                <a:solidFill>
                  <a:srgbClr val="FF00FF"/>
                </a:solidFill>
              </a:rPr>
              <a:t>Home/About Me
Projects
Skills</a:t>
            </a:r>
          </a:p>
          <a:p>
            <a:pPr marL="342900" indent="-342900" algn="l">
              <a:buFont typeface="+mj-lt"/>
              <a:buAutoNum type="arabicPeriod"/>
            </a:pPr>
            <a:r>
              <a:rPr lang="en-IN" b="1" dirty="0">
                <a:solidFill>
                  <a:srgbClr val="FF00FF"/>
                </a:solidFill>
              </a:rPr>
              <a:t>Certifications</a:t>
            </a:r>
          </a:p>
          <a:p>
            <a:pPr marL="342900" indent="-342900" algn="l">
              <a:buFont typeface="+mj-lt"/>
              <a:buAutoNum type="arabicPeriod"/>
            </a:pPr>
            <a:r>
              <a:rPr lang="en-IN" b="1" dirty="0">
                <a:solidFill>
                  <a:srgbClr val="FF00FF"/>
                </a:solidFill>
              </a:rPr>
              <a:t>Education Details
Contact
Responsive layout (mobile + desktop view).</a:t>
            </a:r>
            <a:endParaRPr lang="en-US" b="1" dirty="0">
              <a:solidFill>
                <a:srgbClr val="FF00FF"/>
              </a:solidFill>
            </a:endParaRPr>
          </a:p>
        </p:txBody>
      </p:sp>
    </p:spTree>
    <p:extLst>
      <p:ext uri="{BB962C8B-B14F-4D97-AF65-F5344CB8AC3E}">
        <p14:creationId xmlns:p14="http://schemas.microsoft.com/office/powerpoint/2010/main" val="9588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B5AE2-9B88-61F8-60EE-F62F30984FE6}"/>
              </a:ext>
            </a:extLst>
          </p:cNvPr>
          <p:cNvSpPr txBox="1"/>
          <p:nvPr/>
        </p:nvSpPr>
        <p:spPr>
          <a:xfrm>
            <a:off x="1625599" y="838590"/>
            <a:ext cx="7590971" cy="584775"/>
          </a:xfrm>
          <a:prstGeom prst="rect">
            <a:avLst/>
          </a:prstGeom>
          <a:noFill/>
        </p:spPr>
        <p:txBody>
          <a:bodyPr wrap="square">
            <a:spAutoFit/>
          </a:bodyPr>
          <a:lstStyle/>
          <a:p>
            <a:r>
              <a:rPr lang="en-IN" sz="3200" b="1" dirty="0">
                <a:solidFill>
                  <a:srgbClr val="FFC000"/>
                </a:solidFill>
              </a:rPr>
              <a:t>FEATURES AND FUNCTIONALITY</a:t>
            </a:r>
          </a:p>
        </p:txBody>
      </p:sp>
      <p:sp>
        <p:nvSpPr>
          <p:cNvPr id="2" name="TextBox 1">
            <a:extLst>
              <a:ext uri="{FF2B5EF4-FFF2-40B4-BE49-F238E27FC236}">
                <a16:creationId xmlns:a16="http://schemas.microsoft.com/office/drawing/2014/main" id="{54B42D04-AC59-EB12-9581-779BB26FC17F}"/>
              </a:ext>
            </a:extLst>
          </p:cNvPr>
          <p:cNvSpPr txBox="1"/>
          <p:nvPr/>
        </p:nvSpPr>
        <p:spPr>
          <a:xfrm>
            <a:off x="1801493" y="1423365"/>
            <a:ext cx="9840515" cy="3416320"/>
          </a:xfrm>
          <a:prstGeom prst="rect">
            <a:avLst/>
          </a:prstGeom>
          <a:noFill/>
        </p:spPr>
        <p:txBody>
          <a:bodyPr wrap="square" rtlCol="0">
            <a:spAutoFit/>
          </a:bodyPr>
          <a:lstStyle/>
          <a:p>
            <a:pPr marL="342900" indent="-342900" algn="l">
              <a:buAutoNum type="arabicPeriod"/>
            </a:pPr>
            <a:r>
              <a:rPr lang="en-GB" dirty="0"/>
              <a:t>Homepage / Introduction</a:t>
            </a:r>
          </a:p>
          <a:p>
            <a:pPr algn="l"/>
            <a:r>
              <a:rPr lang="en-GB" dirty="0"/>
              <a:t>
Brief bio with name, profession, and tagline.
Professional photo or avatar.
Highlighted achievements or skills
2. About Me Section
Personal background, career journey, and goals.
Resume download option (PDF).
Key strengths and values.</a:t>
            </a:r>
          </a:p>
        </p:txBody>
      </p:sp>
    </p:spTree>
    <p:extLst>
      <p:ext uri="{BB962C8B-B14F-4D97-AF65-F5344CB8AC3E}">
        <p14:creationId xmlns:p14="http://schemas.microsoft.com/office/powerpoint/2010/main" val="33908133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Vapor Trail</Template>
  <TotalTime>3</TotalTime>
  <Words>754</Words>
  <Application>Microsoft Office PowerPoint</Application>
  <PresentationFormat>Widescreen</PresentationFormat>
  <Paragraphs>66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PowerPoint Presentation</vt:lpstr>
      <vt:lpstr>PROJECT TITLE</vt:lpstr>
      <vt:lpstr>AGENDA</vt:lpstr>
      <vt:lpstr>PROBLEM STATEMENT</vt:lpstr>
      <vt:lpstr>PROJECT OVERVIEW</vt:lpstr>
      <vt:lpstr>PowerPoint Presentation</vt:lpstr>
      <vt:lpstr>TOOLS AND TECHNIQUES</vt:lpstr>
      <vt:lpstr>POTFOLIO DESIGN AND LAYOUT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fawzualeaman</dc:creator>
  <cp:lastModifiedBy>Lokesh S</cp:lastModifiedBy>
  <cp:revision>7</cp:revision>
  <dcterms:created xsi:type="dcterms:W3CDTF">2025-08-27T06:30:13Z</dcterms:created>
  <dcterms:modified xsi:type="dcterms:W3CDTF">2025-09-09T05:58:46Z</dcterms:modified>
</cp:coreProperties>
</file>