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97" r:id="rId2"/>
    <p:sldId id="328" r:id="rId3"/>
    <p:sldId id="298" r:id="rId4"/>
    <p:sldId id="299" r:id="rId5"/>
    <p:sldId id="350" r:id="rId6"/>
    <p:sldId id="333" r:id="rId7"/>
    <p:sldId id="337" r:id="rId8"/>
    <p:sldId id="345" r:id="rId9"/>
    <p:sldId id="323" r:id="rId10"/>
    <p:sldId id="314" r:id="rId11"/>
    <p:sldId id="335" r:id="rId12"/>
    <p:sldId id="336" r:id="rId13"/>
    <p:sldId id="309" r:id="rId14"/>
    <p:sldId id="300" r:id="rId15"/>
    <p:sldId id="339" r:id="rId16"/>
    <p:sldId id="338" r:id="rId17"/>
    <p:sldId id="340" r:id="rId18"/>
    <p:sldId id="341" r:id="rId19"/>
    <p:sldId id="342" r:id="rId20"/>
    <p:sldId id="343" r:id="rId21"/>
    <p:sldId id="344" r:id="rId22"/>
    <p:sldId id="346" r:id="rId23"/>
    <p:sldId id="347" r:id="rId24"/>
    <p:sldId id="355" r:id="rId25"/>
    <p:sldId id="354" r:id="rId26"/>
    <p:sldId id="356" r:id="rId27"/>
    <p:sldId id="357" r:id="rId28"/>
    <p:sldId id="358" r:id="rId29"/>
    <p:sldId id="359" r:id="rId30"/>
    <p:sldId id="352" r:id="rId31"/>
    <p:sldId id="353" r:id="rId32"/>
    <p:sldId id="312" r:id="rId33"/>
    <p:sldId id="313"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Candara Light" panose="020B0604020202020204" charset="0"/>
      <p:regular r:id="rId40"/>
      <p:italic r:id="rId41"/>
    </p:embeddedFont>
    <p:embeddedFont>
      <p:font typeface="Roboto Slab" pitchFamily="2" charset="0"/>
      <p:regular r:id="rId42"/>
      <p:bold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D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1808" autoAdjust="0"/>
  </p:normalViewPr>
  <p:slideViewPr>
    <p:cSldViewPr snapToGrid="0">
      <p:cViewPr varScale="1">
        <p:scale>
          <a:sx n="100" d="100"/>
          <a:sy n="100"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68765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22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4976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0217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806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906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wired.com/2010/04/cloud-warran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3" name="TextBox 2"/>
          <p:cNvSpPr txBox="1"/>
          <p:nvPr/>
        </p:nvSpPr>
        <p:spPr>
          <a:xfrm>
            <a:off x="563434" y="67916"/>
            <a:ext cx="8115300" cy="1200329"/>
          </a:xfrm>
          <a:prstGeom prst="rect">
            <a:avLst/>
          </a:prstGeom>
          <a:noFill/>
        </p:spPr>
        <p:txBody>
          <a:bodyPr wrap="square" rtlCol="0">
            <a:spAutoFit/>
          </a:bodyPr>
          <a:lstStyle/>
          <a:p>
            <a:pPr algn="ctr" defTabSz="685800"/>
            <a:r>
              <a:rPr lang="en-US" sz="2400" b="1" kern="1200" dirty="0">
                <a:solidFill>
                  <a:schemeClr val="accent1"/>
                </a:solidFill>
                <a:latin typeface="Times New Roman" panose="02020603050405020304" pitchFamily="18" charset="0"/>
                <a:cs typeface="Times New Roman" panose="02020603050405020304" pitchFamily="18" charset="0"/>
              </a:rPr>
              <a:t>ANALYSIS OF USER BEHAVIOUR  TRACKING  AND DETECTION &amp; ELIMINATION OF HACKER IN CLOUD ENVIRONMENT</a:t>
            </a:r>
            <a:endParaRPr lang="en-US" altLang="x-none" sz="2400" kern="1200" dirty="0">
              <a:solidFill>
                <a:schemeClr val="accent1"/>
              </a:solidFill>
              <a:latin typeface="Times New Roman" panose="02020603050405020304" pitchFamily="18" charset="0"/>
              <a:ea typeface="Times New Roman" panose="02020603050405020304" pitchFamily="18" charset="0"/>
            </a:endParaRPr>
          </a:p>
        </p:txBody>
      </p:sp>
      <p:sp>
        <p:nvSpPr>
          <p:cNvPr id="4" name="Rectangle 3"/>
          <p:cNvSpPr/>
          <p:nvPr/>
        </p:nvSpPr>
        <p:spPr>
          <a:xfrm>
            <a:off x="609600" y="1268245"/>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1809328" y="3837976"/>
            <a:ext cx="5759872" cy="400110"/>
          </a:xfrm>
          <a:prstGeom prst="rect">
            <a:avLst/>
          </a:prstGeom>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Department of Computer Science &amp; Engineering</a:t>
            </a:r>
          </a:p>
        </p:txBody>
      </p:sp>
      <p:graphicFrame>
        <p:nvGraphicFramePr>
          <p:cNvPr id="8" name="Table 7"/>
          <p:cNvGraphicFramePr>
            <a:graphicFrameLocks noGrp="1"/>
          </p:cNvGraphicFramePr>
          <p:nvPr>
            <p:extLst>
              <p:ext uri="{D42A27DB-BD31-4B8C-83A1-F6EECF244321}">
                <p14:modId xmlns:p14="http://schemas.microsoft.com/office/powerpoint/2010/main" val="203808058"/>
              </p:ext>
            </p:extLst>
          </p:nvPr>
        </p:nvGraphicFramePr>
        <p:xfrm>
          <a:off x="2281344" y="2185411"/>
          <a:ext cx="4815840" cy="792480"/>
        </p:xfrm>
        <a:graphic>
          <a:graphicData uri="http://schemas.openxmlformats.org/drawingml/2006/table">
            <a:tbl>
              <a:tblPr firstRow="1" bandRow="1">
                <a:tableStyleId>{83ECFCF9-EB90-4EA4-BA1D-B0166F391BF1}</a:tableStyleId>
              </a:tblPr>
              <a:tblGrid>
                <a:gridCol w="2535613">
                  <a:extLst>
                    <a:ext uri="{9D8B030D-6E8A-4147-A177-3AD203B41FA5}">
                      <a16:colId xmlns:a16="http://schemas.microsoft.com/office/drawing/2014/main" val="20000"/>
                    </a:ext>
                  </a:extLst>
                </a:gridCol>
                <a:gridCol w="2280227">
                  <a:extLst>
                    <a:ext uri="{9D8B030D-6E8A-4147-A177-3AD203B41FA5}">
                      <a16:colId xmlns:a16="http://schemas.microsoft.com/office/drawing/2014/main" val="20001"/>
                    </a:ext>
                  </a:extLst>
                </a:gridCol>
              </a:tblGrid>
              <a:tr h="370840">
                <a:tc>
                  <a:txBody>
                    <a:bodyPr/>
                    <a:lstStyle/>
                    <a:p>
                      <a:pPr algn="l"/>
                      <a:r>
                        <a:rPr lang="en-US" sz="2000" b="1" dirty="0">
                          <a:latin typeface="Times New Roman" panose="02020603050405020304" pitchFamily="18" charset="0"/>
                          <a:cs typeface="Times New Roman" panose="02020603050405020304" pitchFamily="18" charset="0"/>
                        </a:rPr>
                        <a:t>Devi  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2000" b="1" dirty="0">
                          <a:latin typeface="Times New Roman" panose="02020603050405020304" pitchFamily="18" charset="0"/>
                          <a:cs typeface="Times New Roman" panose="02020603050405020304" pitchFamily="18" charset="0"/>
                        </a:rPr>
                        <a:t>412919104003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l"/>
                      <a:r>
                        <a:rPr lang="en-US" sz="2000" b="1">
                          <a:latin typeface="Times New Roman" panose="02020603050405020304" pitchFamily="18" charset="0"/>
                          <a:cs typeface="Times New Roman" panose="02020603050405020304" pitchFamily="18" charset="0"/>
                        </a:rPr>
                        <a:t>Logesh  E</a:t>
                      </a:r>
                      <a:endParaRPr lang="en-US" sz="2000" b="1" dirty="0">
                        <a:latin typeface="Times New Roman" panose="02020603050405020304" pitchFamily="18" charset="0"/>
                        <a:cs typeface="Times New Roman" panose="020206030504050203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2000" b="1" dirty="0">
                          <a:latin typeface="Times New Roman" panose="02020603050405020304" pitchFamily="18" charset="0"/>
                          <a:cs typeface="Times New Roman" panose="02020603050405020304" pitchFamily="18" charset="0"/>
                        </a:rPr>
                        <a:t>412919104006</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p:cNvSpPr txBox="1"/>
          <p:nvPr/>
        </p:nvSpPr>
        <p:spPr>
          <a:xfrm>
            <a:off x="3626674" y="1707853"/>
            <a:ext cx="198882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Members</a:t>
            </a:r>
          </a:p>
        </p:txBody>
      </p:sp>
      <p:sp>
        <p:nvSpPr>
          <p:cNvPr id="5" name="TextBox 4"/>
          <p:cNvSpPr txBox="1"/>
          <p:nvPr/>
        </p:nvSpPr>
        <p:spPr>
          <a:xfrm>
            <a:off x="3372798" y="3204781"/>
            <a:ext cx="2632932"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Guided by</a:t>
            </a:r>
          </a:p>
          <a:p>
            <a:pPr algn="ct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CSE </a:t>
            </a:r>
          </a:p>
        </p:txBody>
      </p:sp>
    </p:spTree>
    <p:extLst>
      <p:ext uri="{BB962C8B-B14F-4D97-AF65-F5344CB8AC3E}">
        <p14:creationId xmlns:p14="http://schemas.microsoft.com/office/powerpoint/2010/main" val="36616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ectangle 2"/>
          <p:cNvSpPr/>
          <p:nvPr/>
        </p:nvSpPr>
        <p:spPr>
          <a:xfrm>
            <a:off x="440267" y="809483"/>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01597"/>
            <a:ext cx="6311054" cy="707886"/>
          </a:xfrm>
          <a:prstGeom prst="rect">
            <a:avLst/>
          </a:prstGeom>
          <a:noFill/>
        </p:spPr>
        <p:txBody>
          <a:bodyPr wrap="square" rtlCol="0">
            <a:spAutoFit/>
          </a:bodyPr>
          <a:lstStyle/>
          <a:p>
            <a:r>
              <a:rPr lang="en-IN" sz="4000" b="1" dirty="0">
                <a:solidFill>
                  <a:schemeClr val="accent1"/>
                </a:solidFill>
                <a:latin typeface="Times New Roman" panose="02020603050405020304" pitchFamily="18" charset="0"/>
                <a:cs typeface="Times New Roman" panose="02020603050405020304" pitchFamily="18" charset="0"/>
              </a:rPr>
              <a:t>DATA FLOW DIAGRAM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1495167" y="1828800"/>
            <a:ext cx="988541" cy="580768"/>
          </a:xfrm>
          <a:prstGeom prst="round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USER</a:t>
            </a:r>
          </a:p>
        </p:txBody>
      </p:sp>
      <p:sp>
        <p:nvSpPr>
          <p:cNvPr id="6" name="Rectangle 5"/>
          <p:cNvSpPr/>
          <p:nvPr/>
        </p:nvSpPr>
        <p:spPr>
          <a:xfrm>
            <a:off x="3336324" y="1705232"/>
            <a:ext cx="1507524" cy="82790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REGISTER THE QUESTIONS &amp; PASSWORD</a:t>
            </a:r>
          </a:p>
        </p:txBody>
      </p:sp>
      <p:sp>
        <p:nvSpPr>
          <p:cNvPr id="7" name="Can 6"/>
          <p:cNvSpPr/>
          <p:nvPr/>
        </p:nvSpPr>
        <p:spPr>
          <a:xfrm>
            <a:off x="5696463" y="1578329"/>
            <a:ext cx="1606861" cy="1099751"/>
          </a:xfrm>
          <a:prstGeom prst="can">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INTERMEDIATE SERVER</a:t>
            </a:r>
          </a:p>
        </p:txBody>
      </p:sp>
      <p:cxnSp>
        <p:nvCxnSpPr>
          <p:cNvPr id="9" name="Straight Arrow Connector 8"/>
          <p:cNvCxnSpPr>
            <a:stCxn id="5" idx="3"/>
            <a:endCxn id="6" idx="1"/>
          </p:cNvCxnSpPr>
          <p:nvPr/>
        </p:nvCxnSpPr>
        <p:spPr>
          <a:xfrm>
            <a:off x="2483708" y="2119184"/>
            <a:ext cx="852616"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2"/>
          </p:cNvCxnSpPr>
          <p:nvPr/>
        </p:nvCxnSpPr>
        <p:spPr>
          <a:xfrm>
            <a:off x="4843848" y="2119184"/>
            <a:ext cx="852615" cy="9021"/>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2021" y="3797643"/>
            <a:ext cx="988541" cy="580768"/>
          </a:xfrm>
          <a:prstGeom prst="round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USER</a:t>
            </a:r>
            <a:endParaRPr lang="en-US" dirty="0">
              <a:solidFill>
                <a:srgbClr val="000000"/>
              </a:solidFill>
            </a:endParaRPr>
          </a:p>
        </p:txBody>
      </p:sp>
      <p:sp>
        <p:nvSpPr>
          <p:cNvPr id="27" name="Rectangle 26"/>
          <p:cNvSpPr/>
          <p:nvPr/>
        </p:nvSpPr>
        <p:spPr>
          <a:xfrm>
            <a:off x="2483708" y="3865605"/>
            <a:ext cx="1421027" cy="44484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PASSWORD</a:t>
            </a:r>
            <a:endParaRPr lang="en-US" dirty="0">
              <a:solidFill>
                <a:srgbClr val="000000"/>
              </a:solidFill>
            </a:endParaRPr>
          </a:p>
        </p:txBody>
      </p:sp>
      <p:sp>
        <p:nvSpPr>
          <p:cNvPr id="28" name="Rectangle 27"/>
          <p:cNvSpPr/>
          <p:nvPr/>
        </p:nvSpPr>
        <p:spPr>
          <a:xfrm>
            <a:off x="4647035" y="3674075"/>
            <a:ext cx="1507524" cy="82790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HONEY WORD &amp; PASSWORD CONVERTION</a:t>
            </a:r>
          </a:p>
        </p:txBody>
      </p:sp>
      <p:sp>
        <p:nvSpPr>
          <p:cNvPr id="29" name="Oval 28"/>
          <p:cNvSpPr/>
          <p:nvPr/>
        </p:nvSpPr>
        <p:spPr>
          <a:xfrm>
            <a:off x="6829327" y="3734084"/>
            <a:ext cx="1685281" cy="707886"/>
          </a:xfrm>
          <a:prstGeom prst="ellipse">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CLOUD</a:t>
            </a:r>
            <a:r>
              <a:rPr lang="en-US" sz="1200" b="1" dirty="0">
                <a:solidFill>
                  <a:srgbClr val="000000"/>
                </a:solidFill>
              </a:rPr>
              <a:t> </a:t>
            </a:r>
            <a:r>
              <a:rPr lang="en-US" sz="1200" dirty="0">
                <a:solidFill>
                  <a:srgbClr val="000000"/>
                </a:solidFill>
              </a:rPr>
              <a:t>SERVER</a:t>
            </a:r>
            <a:endParaRPr lang="en-US" dirty="0">
              <a:solidFill>
                <a:srgbClr val="000000"/>
              </a:solidFill>
            </a:endParaRPr>
          </a:p>
        </p:txBody>
      </p:sp>
      <p:cxnSp>
        <p:nvCxnSpPr>
          <p:cNvPr id="31" name="Straight Arrow Connector 30"/>
          <p:cNvCxnSpPr>
            <a:stCxn id="26" idx="3"/>
            <a:endCxn id="27" idx="1"/>
          </p:cNvCxnSpPr>
          <p:nvPr/>
        </p:nvCxnSpPr>
        <p:spPr>
          <a:xfrm>
            <a:off x="1820562" y="4088027"/>
            <a:ext cx="663146"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3"/>
            <a:endCxn id="28" idx="1"/>
          </p:cNvCxnSpPr>
          <p:nvPr/>
        </p:nvCxnSpPr>
        <p:spPr>
          <a:xfrm>
            <a:off x="3904735" y="4088027"/>
            <a:ext cx="742300"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3"/>
            <a:endCxn id="29" idx="2"/>
          </p:cNvCxnSpPr>
          <p:nvPr/>
        </p:nvCxnSpPr>
        <p:spPr>
          <a:xfrm>
            <a:off x="6154559" y="4088027"/>
            <a:ext cx="674768"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2021" y="2992582"/>
            <a:ext cx="147179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LEVEL 1</a:t>
            </a:r>
          </a:p>
        </p:txBody>
      </p:sp>
      <p:sp>
        <p:nvSpPr>
          <p:cNvPr id="41" name="TextBox 40"/>
          <p:cNvSpPr txBox="1"/>
          <p:nvPr/>
        </p:nvSpPr>
        <p:spPr>
          <a:xfrm>
            <a:off x="759271" y="1255924"/>
            <a:ext cx="147179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LEVEL 0</a:t>
            </a:r>
          </a:p>
        </p:txBody>
      </p:sp>
    </p:spTree>
    <p:extLst>
      <p:ext uri="{BB962C8B-B14F-4D97-AF65-F5344CB8AC3E}">
        <p14:creationId xmlns:p14="http://schemas.microsoft.com/office/powerpoint/2010/main" val="421556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Rectangle 3"/>
          <p:cNvSpPr/>
          <p:nvPr/>
        </p:nvSpPr>
        <p:spPr>
          <a:xfrm>
            <a:off x="2606993" y="1894856"/>
            <a:ext cx="1124465" cy="494270"/>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LOGIN</a:t>
            </a:r>
            <a:endParaRPr lang="en-US" dirty="0">
              <a:solidFill>
                <a:srgbClr val="000000"/>
              </a:solidFill>
            </a:endParaRPr>
          </a:p>
        </p:txBody>
      </p:sp>
      <p:sp>
        <p:nvSpPr>
          <p:cNvPr id="5" name="Oval 4"/>
          <p:cNvSpPr/>
          <p:nvPr/>
        </p:nvSpPr>
        <p:spPr>
          <a:xfrm>
            <a:off x="4448991" y="1616829"/>
            <a:ext cx="1456413" cy="1050324"/>
          </a:xfrm>
          <a:prstGeom prst="ellipse">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SHOPPING WEBSITE</a:t>
            </a:r>
          </a:p>
        </p:txBody>
      </p:sp>
      <p:sp>
        <p:nvSpPr>
          <p:cNvPr id="7" name="Rectangle 6"/>
          <p:cNvSpPr/>
          <p:nvPr/>
        </p:nvSpPr>
        <p:spPr>
          <a:xfrm>
            <a:off x="6634177" y="1825349"/>
            <a:ext cx="1407830" cy="63328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AUTHORIZED USER</a:t>
            </a:r>
          </a:p>
        </p:txBody>
      </p:sp>
      <p:sp>
        <p:nvSpPr>
          <p:cNvPr id="8" name="Rectangle 7"/>
          <p:cNvSpPr/>
          <p:nvPr/>
        </p:nvSpPr>
        <p:spPr>
          <a:xfrm>
            <a:off x="6643157" y="3084890"/>
            <a:ext cx="1389871" cy="605481"/>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PURCHASE SUCCESS</a:t>
            </a:r>
          </a:p>
        </p:txBody>
      </p:sp>
      <p:sp>
        <p:nvSpPr>
          <p:cNvPr id="9" name="Rounded Rectangle 8"/>
          <p:cNvSpPr/>
          <p:nvPr/>
        </p:nvSpPr>
        <p:spPr>
          <a:xfrm>
            <a:off x="900918" y="1851607"/>
            <a:ext cx="988541" cy="580768"/>
          </a:xfrm>
          <a:prstGeom prst="round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USER</a:t>
            </a:r>
            <a:endParaRPr lang="en-US" dirty="0">
              <a:solidFill>
                <a:srgbClr val="000000"/>
              </a:solidFill>
            </a:endParaRPr>
          </a:p>
        </p:txBody>
      </p:sp>
      <p:cxnSp>
        <p:nvCxnSpPr>
          <p:cNvPr id="11" name="Straight Arrow Connector 10"/>
          <p:cNvCxnSpPr>
            <a:stCxn id="9" idx="3"/>
            <a:endCxn id="4" idx="1"/>
          </p:cNvCxnSpPr>
          <p:nvPr/>
        </p:nvCxnSpPr>
        <p:spPr>
          <a:xfrm>
            <a:off x="1889459" y="2141991"/>
            <a:ext cx="717534"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5" idx="2"/>
          </p:cNvCxnSpPr>
          <p:nvPr/>
        </p:nvCxnSpPr>
        <p:spPr>
          <a:xfrm>
            <a:off x="3731458" y="2141991"/>
            <a:ext cx="717533"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7" idx="1"/>
          </p:cNvCxnSpPr>
          <p:nvPr/>
        </p:nvCxnSpPr>
        <p:spPr>
          <a:xfrm>
            <a:off x="5905404" y="2141991"/>
            <a:ext cx="728773"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7338092" y="2458633"/>
            <a:ext cx="1" cy="626257"/>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6794" y="605642"/>
            <a:ext cx="147179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LEVEL 2</a:t>
            </a:r>
          </a:p>
        </p:txBody>
      </p:sp>
    </p:spTree>
    <p:extLst>
      <p:ext uri="{BB962C8B-B14F-4D97-AF65-F5344CB8AC3E}">
        <p14:creationId xmlns:p14="http://schemas.microsoft.com/office/powerpoint/2010/main" val="327850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Oval 4"/>
          <p:cNvSpPr/>
          <p:nvPr/>
        </p:nvSpPr>
        <p:spPr>
          <a:xfrm>
            <a:off x="1267845" y="1599886"/>
            <a:ext cx="1456413" cy="1050324"/>
          </a:xfrm>
          <a:prstGeom prst="ellipse">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SHOPPING WEBSITE</a:t>
            </a:r>
          </a:p>
        </p:txBody>
      </p:sp>
      <p:sp>
        <p:nvSpPr>
          <p:cNvPr id="6" name="Rectangle 5"/>
          <p:cNvSpPr/>
          <p:nvPr/>
        </p:nvSpPr>
        <p:spPr>
          <a:xfrm>
            <a:off x="3453031" y="1808406"/>
            <a:ext cx="1407830" cy="63328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UNAUTHORIZED USER</a:t>
            </a:r>
          </a:p>
        </p:txBody>
      </p:sp>
      <p:sp>
        <p:nvSpPr>
          <p:cNvPr id="7" name="Rectangle 6"/>
          <p:cNvSpPr/>
          <p:nvPr/>
        </p:nvSpPr>
        <p:spPr>
          <a:xfrm>
            <a:off x="5443158" y="2953429"/>
            <a:ext cx="1717022" cy="605481"/>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SENT IP ADDRESS TO MAIL ID</a:t>
            </a:r>
          </a:p>
        </p:txBody>
      </p:sp>
      <p:cxnSp>
        <p:nvCxnSpPr>
          <p:cNvPr id="8" name="Straight Arrow Connector 7"/>
          <p:cNvCxnSpPr>
            <a:stCxn id="5" idx="6"/>
            <a:endCxn id="6" idx="1"/>
          </p:cNvCxnSpPr>
          <p:nvPr/>
        </p:nvCxnSpPr>
        <p:spPr>
          <a:xfrm>
            <a:off x="2724258" y="2125048"/>
            <a:ext cx="728773"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97754" y="1808406"/>
            <a:ext cx="1407830" cy="633284"/>
          </a:xfrm>
          <a:prstGeom prst="rect">
            <a:avLst/>
          </a:prstGeom>
          <a:noFill/>
          <a:ln w="38100">
            <a:solidFill>
              <a:srgbClr val="607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rPr>
              <a:t>IDENTY THE ATTACKER</a:t>
            </a:r>
          </a:p>
        </p:txBody>
      </p:sp>
      <p:cxnSp>
        <p:nvCxnSpPr>
          <p:cNvPr id="10" name="Straight Arrow Connector 9"/>
          <p:cNvCxnSpPr>
            <a:stCxn id="6" idx="3"/>
            <a:endCxn id="9" idx="1"/>
          </p:cNvCxnSpPr>
          <p:nvPr/>
        </p:nvCxnSpPr>
        <p:spPr>
          <a:xfrm>
            <a:off x="4860861" y="2125048"/>
            <a:ext cx="736893" cy="0"/>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7" idx="0"/>
          </p:cNvCxnSpPr>
          <p:nvPr/>
        </p:nvCxnSpPr>
        <p:spPr>
          <a:xfrm>
            <a:off x="6301669" y="2441690"/>
            <a:ext cx="0" cy="511739"/>
          </a:xfrm>
          <a:prstGeom prst="straightConnector1">
            <a:avLst/>
          </a:prstGeom>
          <a:ln w="38100">
            <a:solidFill>
              <a:srgbClr val="607D8B"/>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7007" y="653143"/>
            <a:ext cx="147179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LEVEL 3</a:t>
            </a:r>
          </a:p>
        </p:txBody>
      </p:sp>
    </p:spTree>
    <p:extLst>
      <p:ext uri="{BB962C8B-B14F-4D97-AF65-F5344CB8AC3E}">
        <p14:creationId xmlns:p14="http://schemas.microsoft.com/office/powerpoint/2010/main" val="311672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Rectangle 2"/>
          <p:cNvSpPr/>
          <p:nvPr/>
        </p:nvSpPr>
        <p:spPr>
          <a:xfrm>
            <a:off x="440266" y="1372519"/>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6" y="169333"/>
            <a:ext cx="7964118" cy="1200329"/>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HARDWARE &amp; SOFTWARE REQUIREMENTS</a:t>
            </a:r>
          </a:p>
        </p:txBody>
      </p:sp>
      <p:sp>
        <p:nvSpPr>
          <p:cNvPr id="5" name="TextBox 4"/>
          <p:cNvSpPr txBox="1"/>
          <p:nvPr/>
        </p:nvSpPr>
        <p:spPr>
          <a:xfrm>
            <a:off x="281039" y="1962349"/>
            <a:ext cx="384138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REQUIREMENTS </a:t>
            </a:r>
          </a:p>
        </p:txBody>
      </p:sp>
      <p:sp>
        <p:nvSpPr>
          <p:cNvPr id="6" name="TextBox 5"/>
          <p:cNvSpPr txBox="1"/>
          <p:nvPr/>
        </p:nvSpPr>
        <p:spPr>
          <a:xfrm>
            <a:off x="4711885" y="1962349"/>
            <a:ext cx="400219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REQUIREMENTS </a:t>
            </a:r>
          </a:p>
        </p:txBody>
      </p:sp>
      <p:sp>
        <p:nvSpPr>
          <p:cNvPr id="7" name="TextBox 6"/>
          <p:cNvSpPr txBox="1"/>
          <p:nvPr/>
        </p:nvSpPr>
        <p:spPr>
          <a:xfrm>
            <a:off x="420131" y="2539462"/>
            <a:ext cx="3842174" cy="2639953"/>
          </a:xfrm>
          <a:prstGeom prst="rect">
            <a:avLst/>
          </a:prstGeom>
        </p:spPr>
        <p:txBody>
          <a:bodyPr wrap="square">
            <a:spAutoFit/>
          </a:bodyPr>
          <a:lstStyle>
            <a:defPPr marR="0" lvl="0" algn="l" rtl="0">
              <a:lnSpc>
                <a:spcPct val="100000"/>
              </a:lnSpc>
              <a:spcBef>
                <a:spcPts val="0"/>
              </a:spcBef>
              <a:spcAft>
                <a:spcPts val="0"/>
              </a:spcAft>
            </a:defPPr>
            <a:lvl1pPr marL="285750" indent="-285750" algn="just">
              <a:lnSpc>
                <a:spcPct val="107000"/>
              </a:lnSpc>
              <a:spcAft>
                <a:spcPts val="1200"/>
              </a:spcAft>
              <a:buBlip>
                <a:blip r:embed="rId3"/>
              </a:buBlip>
              <a:defRPr sz="1800">
                <a:latin typeface="Times New Roman" panose="02020603050405020304" pitchFamily="18" charset="0"/>
                <a:ea typeface="Calibri" panose="020F0502020204030204" pitchFamily="34" charset="0"/>
                <a:cs typeface="Times New Roman" panose="02020603050405020304" pitchFamily="18" charset="0"/>
              </a:defRPr>
            </a:lvl1pPr>
          </a:lstStyle>
          <a:p>
            <a:r>
              <a:rPr lang="en-IN" dirty="0"/>
              <a:t>Windows Xp/7/8/10/11</a:t>
            </a:r>
          </a:p>
          <a:p>
            <a:r>
              <a:rPr lang="en-IN" dirty="0"/>
              <a:t>Node JS</a:t>
            </a:r>
          </a:p>
          <a:p>
            <a:r>
              <a:rPr lang="en-IN" dirty="0"/>
              <a:t>React JS</a:t>
            </a:r>
          </a:p>
          <a:p>
            <a:r>
              <a:rPr lang="en-IN" dirty="0"/>
              <a:t>Mongo DB</a:t>
            </a:r>
          </a:p>
          <a:p>
            <a:r>
              <a:rPr lang="en-IN" dirty="0"/>
              <a:t>Drop Box</a:t>
            </a:r>
          </a:p>
          <a:p>
            <a:pPr marL="0" indent="0">
              <a:buNone/>
            </a:pPr>
            <a:endParaRPr lang="en-IN" dirty="0"/>
          </a:p>
        </p:txBody>
      </p:sp>
      <p:sp>
        <p:nvSpPr>
          <p:cNvPr id="9" name="Rectangle 8"/>
          <p:cNvSpPr/>
          <p:nvPr/>
        </p:nvSpPr>
        <p:spPr>
          <a:xfrm>
            <a:off x="4996103" y="2539462"/>
            <a:ext cx="2972240" cy="1739451"/>
          </a:xfrm>
          <a:prstGeom prst="rect">
            <a:avLst/>
          </a:prstGeom>
        </p:spPr>
        <p:txBody>
          <a:bodyPr wrap="square">
            <a:spAutoFit/>
          </a:bodyPr>
          <a:lstStyle/>
          <a:p>
            <a:pPr marL="285750" indent="-285750" algn="just">
              <a:lnSpc>
                <a:spcPct val="107000"/>
              </a:lnSpc>
              <a:spcAft>
                <a:spcPts val="1200"/>
              </a:spcAft>
              <a:buBlip>
                <a:blip r:embed="rId4"/>
              </a:buBlip>
            </a:pPr>
            <a:r>
              <a:rPr lang="en-US" sz="1800" dirty="0">
                <a:latin typeface="Times New Roman" panose="02020603050405020304" pitchFamily="18" charset="0"/>
                <a:ea typeface="Calibri" panose="020F0502020204030204" pitchFamily="34" charset="0"/>
                <a:cs typeface="Times New Roman" panose="02020603050405020304" pitchFamily="18" charset="0"/>
              </a:rPr>
              <a:t>HDD: 1 TB</a:t>
            </a:r>
          </a:p>
          <a:p>
            <a:pPr marL="285750" indent="-285750" algn="just">
              <a:lnSpc>
                <a:spcPct val="107000"/>
              </a:lnSpc>
              <a:spcAft>
                <a:spcPts val="1200"/>
              </a:spcAft>
              <a:buBlip>
                <a:blip r:embed="rId4"/>
              </a:buBlip>
            </a:pPr>
            <a:r>
              <a:rPr lang="en-US" sz="1800" dirty="0">
                <a:latin typeface="Times New Roman" panose="02020603050405020304" pitchFamily="18" charset="0"/>
                <a:ea typeface="Calibri" panose="020F0502020204030204" pitchFamily="34" charset="0"/>
                <a:cs typeface="Times New Roman" panose="02020603050405020304" pitchFamily="18" charset="0"/>
              </a:rPr>
              <a:t>RAM: 8 GB </a:t>
            </a:r>
          </a:p>
          <a:p>
            <a:pPr marL="285750" indent="-285750" algn="just">
              <a:lnSpc>
                <a:spcPct val="107000"/>
              </a:lnSpc>
              <a:spcAft>
                <a:spcPts val="1200"/>
              </a:spcAft>
              <a:buBlip>
                <a:blip r:embed="rId4"/>
              </a:buBlip>
            </a:pPr>
            <a:r>
              <a:rPr lang="en-US" sz="1800" dirty="0">
                <a:latin typeface="Times New Roman" panose="02020603050405020304" pitchFamily="18" charset="0"/>
                <a:ea typeface="Calibri" panose="020F0502020204030204" pitchFamily="34" charset="0"/>
                <a:cs typeface="Times New Roman" panose="02020603050405020304" pitchFamily="18" charset="0"/>
              </a:rPr>
              <a:t>Processor: Ryzen 5 4600H</a:t>
            </a:r>
          </a:p>
          <a:p>
            <a:pPr marL="285750" indent="-285750" algn="just">
              <a:lnSpc>
                <a:spcPct val="107000"/>
              </a:lnSpc>
              <a:spcAft>
                <a:spcPts val="1200"/>
              </a:spcAft>
              <a:buBlip>
                <a:blip r:embed="rId4"/>
              </a:buBlip>
            </a:pPr>
            <a:r>
              <a:rPr lang="en-US" sz="1800" dirty="0">
                <a:latin typeface="Times New Roman" panose="02020603050405020304" pitchFamily="18" charset="0"/>
                <a:ea typeface="Calibri" panose="020F0502020204030204" pitchFamily="34" charset="0"/>
                <a:cs typeface="Times New Roman" panose="02020603050405020304" pitchFamily="18" charset="0"/>
              </a:rPr>
              <a:t>NVidia GPU 4GB</a:t>
            </a:r>
          </a:p>
        </p:txBody>
      </p:sp>
      <p:grpSp>
        <p:nvGrpSpPr>
          <p:cNvPr id="16" name="Group 15"/>
          <p:cNvGrpSpPr/>
          <p:nvPr/>
        </p:nvGrpSpPr>
        <p:grpSpPr>
          <a:xfrm>
            <a:off x="4374398" y="1653367"/>
            <a:ext cx="95854" cy="3191791"/>
            <a:chOff x="4446270" y="1653367"/>
            <a:chExt cx="95854" cy="3191791"/>
          </a:xfrm>
        </p:grpSpPr>
        <p:cxnSp>
          <p:nvCxnSpPr>
            <p:cNvPr id="12" name="Straight Connector 11"/>
            <p:cNvCxnSpPr/>
            <p:nvPr/>
          </p:nvCxnSpPr>
          <p:spPr>
            <a:xfrm>
              <a:off x="4495800" y="1739870"/>
              <a:ext cx="0" cy="300998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46270" y="4756064"/>
              <a:ext cx="95854" cy="8909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46270" y="1653367"/>
              <a:ext cx="95854" cy="8909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49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404384" y="4749900"/>
            <a:ext cx="548700" cy="393600"/>
          </a:xfrm>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Rectangle 2"/>
          <p:cNvSpPr/>
          <p:nvPr/>
        </p:nvSpPr>
        <p:spPr>
          <a:xfrm>
            <a:off x="440267" y="868752"/>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75315"/>
            <a:ext cx="5410200" cy="707886"/>
          </a:xfrm>
          <a:prstGeom prst="rect">
            <a:avLst/>
          </a:prstGeom>
          <a:noFill/>
        </p:spPr>
        <p:txBody>
          <a:bodyPr wrap="square" rtlCol="0">
            <a:spAutoFit/>
          </a:bodyPr>
          <a:lstStyle/>
          <a:p>
            <a:pPr lvl="0"/>
            <a:r>
              <a:rPr lang="en-IN" sz="4000" b="1" dirty="0">
                <a:solidFill>
                  <a:schemeClr val="accent1"/>
                </a:solidFill>
                <a:latin typeface="Times New Roman" panose="02020603050405020304" pitchFamily="18" charset="0"/>
                <a:cs typeface="Times New Roman" panose="02020603050405020304" pitchFamily="18" charset="0"/>
              </a:rPr>
              <a:t>MODULES</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40266" y="899232"/>
            <a:ext cx="8293831" cy="3711785"/>
          </a:xfrm>
          <a:prstGeom prst="rect">
            <a:avLst/>
          </a:prstGeom>
        </p:spPr>
        <p:txBody>
          <a:bodyPr wrap="square">
            <a:spAutoFit/>
          </a:bodyPr>
          <a:lstStyle/>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User Registration</a:t>
            </a:r>
          </a:p>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Server</a:t>
            </a:r>
          </a:p>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Honey words Generation</a:t>
            </a:r>
          </a:p>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Intermediate Server &amp; Shopping Server Deployment</a:t>
            </a:r>
          </a:p>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Password Hacking Process</a:t>
            </a:r>
          </a:p>
          <a:p>
            <a:pPr marL="457200" lvl="0" indent="-457200">
              <a:lnSpc>
                <a:spcPct val="140000"/>
              </a:lnSpc>
              <a:buBlip>
                <a:blip r:embed="rId2"/>
              </a:buBlip>
            </a:pPr>
            <a:r>
              <a:rPr lang="en-IN" altLang="x-none" sz="2800" dirty="0">
                <a:latin typeface="Times New Roman" panose="02020603050405020304" pitchFamily="18" charset="0"/>
                <a:cs typeface="Times New Roman" panose="02020603050405020304" pitchFamily="18" charset="0"/>
              </a:rPr>
              <a:t>Identification of Attackers &amp; Remove DDOs Attacks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05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35465"/>
            <a:ext cx="6260079" cy="769441"/>
          </a:xfrm>
          <a:prstGeom prst="rect">
            <a:avLst/>
          </a:prstGeom>
          <a:noFill/>
        </p:spPr>
        <p:txBody>
          <a:bodyPr wrap="square" rtlCol="0">
            <a:spAutoFit/>
          </a:bodyPr>
          <a:lstStyle/>
          <a:p>
            <a:pPr eaLnBrk="1" hangingPunct="1">
              <a:buFont typeface="Wingdings" panose="05000000000000000000" pitchFamily="2" charset="2"/>
              <a:buNone/>
            </a:pPr>
            <a:r>
              <a:rPr lang="en-IN" altLang="x-none" sz="4400" b="1" dirty="0">
                <a:solidFill>
                  <a:schemeClr val="accent1"/>
                </a:solidFill>
                <a:latin typeface="Times New Roman" panose="02020603050405020304" pitchFamily="18" charset="0"/>
                <a:cs typeface="Times New Roman" panose="02020603050405020304" pitchFamily="18" charset="0"/>
              </a:rPr>
              <a:t>USER REGISTRATION</a:t>
            </a:r>
            <a:endParaRPr lang="en-IN" altLang="x-none" sz="48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40265" y="3530879"/>
            <a:ext cx="8073114" cy="1569660"/>
          </a:xfrm>
          <a:prstGeom prst="rect">
            <a:avLst/>
          </a:prstGeom>
          <a:noFill/>
        </p:spPr>
        <p:txBody>
          <a:bodyPr wrap="square" rtlCol="0">
            <a:spAutoFit/>
          </a:bodyPr>
          <a:lstStyle/>
          <a:p>
            <a:pPr marL="285750" indent="-285750" algn="just" eaLnBrk="1" hangingPunct="1">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In this module bank user details are registered with the fields like username, password, and personal details with some set of questions and answers. These details are saved into the server. After proper registration only the user can allowed to login into the server.   </a:t>
            </a:r>
            <a:endParaRPr lang="en-IN" altLang="x-none" sz="2000" dirty="0">
              <a:latin typeface="Times New Roman" panose="02020603050405020304" pitchFamily="18" charset="0"/>
              <a:ea typeface="Times New Roman" panose="02020603050405020304" pitchFamily="18" charset="0"/>
            </a:endParaRPr>
          </a:p>
          <a:p>
            <a:endParaRPr lang="en-IN" sz="1600" dirty="0"/>
          </a:p>
        </p:txBody>
      </p:sp>
      <p:pic>
        <p:nvPicPr>
          <p:cNvPr id="6" name="Picture 5"/>
          <p:cNvPicPr>
            <a:picLocks noChangeAspect="1"/>
          </p:cNvPicPr>
          <p:nvPr/>
        </p:nvPicPr>
        <p:blipFill>
          <a:blip r:embed="rId2"/>
          <a:stretch>
            <a:fillRect/>
          </a:stretch>
        </p:blipFill>
        <p:spPr>
          <a:xfrm>
            <a:off x="2100608" y="1099885"/>
            <a:ext cx="3941177" cy="2235419"/>
          </a:xfrm>
          <a:prstGeom prst="rect">
            <a:avLst/>
          </a:prstGeom>
        </p:spPr>
      </p:pic>
    </p:spTree>
    <p:extLst>
      <p:ext uri="{BB962C8B-B14F-4D97-AF65-F5344CB8AC3E}">
        <p14:creationId xmlns:p14="http://schemas.microsoft.com/office/powerpoint/2010/main" val="407569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35465"/>
            <a:ext cx="6260079" cy="769441"/>
          </a:xfrm>
          <a:prstGeom prst="rect">
            <a:avLst/>
          </a:prstGeom>
          <a:noFill/>
        </p:spPr>
        <p:txBody>
          <a:bodyPr wrap="square" rtlCol="0">
            <a:spAutoFit/>
          </a:bodyPr>
          <a:lstStyle/>
          <a:p>
            <a:pPr eaLnBrk="1" hangingPunct="1">
              <a:buFont typeface="Wingdings" panose="05000000000000000000" pitchFamily="2" charset="2"/>
              <a:buNone/>
            </a:pPr>
            <a:r>
              <a:rPr lang="en-IN" altLang="x-none" sz="4400" b="1" dirty="0">
                <a:solidFill>
                  <a:schemeClr val="accent1"/>
                </a:solidFill>
                <a:latin typeface="Times New Roman" panose="02020603050405020304" pitchFamily="18" charset="0"/>
                <a:cs typeface="Times New Roman" panose="02020603050405020304" pitchFamily="18" charset="0"/>
              </a:rPr>
              <a:t>SERVER</a:t>
            </a:r>
            <a:endParaRPr lang="en-IN" altLang="x-none" sz="44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40265" y="3453935"/>
            <a:ext cx="7964119" cy="1492716"/>
          </a:xfrm>
          <a:prstGeom prst="rect">
            <a:avLst/>
          </a:prstGeom>
          <a:noFill/>
        </p:spPr>
        <p:txBody>
          <a:bodyPr wrap="square" rtlCol="0">
            <a:spAutoFit/>
          </a:bodyPr>
          <a:lstStyle/>
          <a:p>
            <a:pPr marL="342900" indent="-342900" algn="just">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In this Server module server will deployed to access the database and web based application. Server will verify the users and generates honey word for save the users password. In case illegal actions happened means server will generates alert and intimate it to user.</a:t>
            </a:r>
          </a:p>
          <a:p>
            <a:endParaRPr lang="en-IN" sz="1050" dirty="0"/>
          </a:p>
        </p:txBody>
      </p:sp>
      <p:pic>
        <p:nvPicPr>
          <p:cNvPr id="6" name="Picture 5"/>
          <p:cNvPicPr>
            <a:picLocks noChangeAspect="1"/>
          </p:cNvPicPr>
          <p:nvPr/>
        </p:nvPicPr>
        <p:blipFill>
          <a:blip r:embed="rId2"/>
          <a:stretch>
            <a:fillRect/>
          </a:stretch>
        </p:blipFill>
        <p:spPr>
          <a:xfrm>
            <a:off x="1567543" y="1073738"/>
            <a:ext cx="5330456" cy="2353441"/>
          </a:xfrm>
          <a:prstGeom prst="rect">
            <a:avLst/>
          </a:prstGeom>
        </p:spPr>
      </p:pic>
    </p:spTree>
    <p:extLst>
      <p:ext uri="{BB962C8B-B14F-4D97-AF65-F5344CB8AC3E}">
        <p14:creationId xmlns:p14="http://schemas.microsoft.com/office/powerpoint/2010/main" val="346787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35465"/>
            <a:ext cx="6260079" cy="769441"/>
          </a:xfrm>
          <a:prstGeom prst="rect">
            <a:avLst/>
          </a:prstGeom>
          <a:noFill/>
        </p:spPr>
        <p:txBody>
          <a:bodyPr wrap="square" rtlCol="0">
            <a:spAutoFit/>
          </a:bodyPr>
          <a:lstStyle/>
          <a:p>
            <a:pPr>
              <a:buFont typeface="Wingdings" panose="05000000000000000000" pitchFamily="2" charset="2"/>
              <a:buNone/>
            </a:pPr>
            <a:r>
              <a:rPr lang="en-IN" altLang="x-none" sz="4400" b="1" dirty="0">
                <a:solidFill>
                  <a:schemeClr val="accent1"/>
                </a:solidFill>
                <a:latin typeface="Times New Roman" panose="02020603050405020304" pitchFamily="18" charset="0"/>
                <a:cs typeface="Times New Roman" panose="02020603050405020304" pitchFamily="18" charset="0"/>
              </a:rPr>
              <a:t>Honey words Generation</a:t>
            </a:r>
          </a:p>
        </p:txBody>
      </p:sp>
      <p:sp>
        <p:nvSpPr>
          <p:cNvPr id="5" name="TextBox 4"/>
          <p:cNvSpPr txBox="1"/>
          <p:nvPr/>
        </p:nvSpPr>
        <p:spPr>
          <a:xfrm>
            <a:off x="724044" y="3644233"/>
            <a:ext cx="7552852" cy="1015663"/>
          </a:xfrm>
          <a:prstGeom prst="rect">
            <a:avLst/>
          </a:prstGeom>
          <a:noFill/>
        </p:spPr>
        <p:txBody>
          <a:bodyPr wrap="square" rtlCol="0">
            <a:spAutoFit/>
          </a:bodyPr>
          <a:lstStyle/>
          <a:p>
            <a:pPr marL="342900" indent="-342900" algn="just">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In this module we deployed honey word creations. That is the user’s password and registered questions are combined and then it will generates a key as unknown Name. </a:t>
            </a:r>
          </a:p>
        </p:txBody>
      </p:sp>
      <p:pic>
        <p:nvPicPr>
          <p:cNvPr id="6" name="Picture 5"/>
          <p:cNvPicPr>
            <a:picLocks noChangeAspect="1"/>
          </p:cNvPicPr>
          <p:nvPr/>
        </p:nvPicPr>
        <p:blipFill>
          <a:blip r:embed="rId2"/>
          <a:stretch>
            <a:fillRect/>
          </a:stretch>
        </p:blipFill>
        <p:spPr>
          <a:xfrm>
            <a:off x="1166759" y="1262554"/>
            <a:ext cx="6667421" cy="2166445"/>
          </a:xfrm>
          <a:prstGeom prst="rect">
            <a:avLst/>
          </a:prstGeom>
        </p:spPr>
      </p:pic>
    </p:spTree>
    <p:extLst>
      <p:ext uri="{BB962C8B-B14F-4D97-AF65-F5344CB8AC3E}">
        <p14:creationId xmlns:p14="http://schemas.microsoft.com/office/powerpoint/2010/main" val="206761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252464"/>
            <a:ext cx="9365888" cy="523220"/>
          </a:xfrm>
          <a:prstGeom prst="rect">
            <a:avLst/>
          </a:prstGeom>
          <a:noFill/>
        </p:spPr>
        <p:txBody>
          <a:bodyPr wrap="square" rtlCol="0">
            <a:spAutoFit/>
          </a:bodyPr>
          <a:lstStyle/>
          <a:p>
            <a:pPr>
              <a:buFont typeface="Wingdings" panose="05000000000000000000" pitchFamily="2" charset="2"/>
              <a:buNone/>
            </a:pPr>
            <a:r>
              <a:rPr lang="en-IN" altLang="x-none" sz="2800" b="1" dirty="0">
                <a:solidFill>
                  <a:schemeClr val="accent1"/>
                </a:solidFill>
                <a:latin typeface="Times New Roman" panose="02020603050405020304" pitchFamily="18" charset="0"/>
                <a:cs typeface="Times New Roman" panose="02020603050405020304" pitchFamily="18" charset="0"/>
              </a:rPr>
              <a:t>Intermediate Server &amp; Shopping Server Deployment</a:t>
            </a:r>
          </a:p>
        </p:txBody>
      </p:sp>
      <p:sp>
        <p:nvSpPr>
          <p:cNvPr id="5" name="TextBox 4"/>
          <p:cNvSpPr txBox="1"/>
          <p:nvPr/>
        </p:nvSpPr>
        <p:spPr>
          <a:xfrm>
            <a:off x="662150" y="1160999"/>
            <a:ext cx="3909850" cy="3785652"/>
          </a:xfrm>
          <a:prstGeom prst="rect">
            <a:avLst/>
          </a:prstGeom>
          <a:noFill/>
        </p:spPr>
        <p:txBody>
          <a:bodyPr wrap="square" rtlCol="0">
            <a:spAutoFit/>
          </a:bodyPr>
          <a:lstStyle/>
          <a:p>
            <a:pPr marL="342900" indent="-342900">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Here we will generate the Intermediate server to make communication between user and Server. All requests comes from the users are first sent to the intermediate server to verifies the password and user details. Shopping server is to collect the details from customer and sent to the details to the intermediate server for verification</a:t>
            </a:r>
          </a:p>
        </p:txBody>
      </p:sp>
      <p:pic>
        <p:nvPicPr>
          <p:cNvPr id="6" name="Picture 5"/>
          <p:cNvPicPr>
            <a:picLocks noChangeAspect="1"/>
          </p:cNvPicPr>
          <p:nvPr/>
        </p:nvPicPr>
        <p:blipFill rotWithShape="1">
          <a:blip r:embed="rId3"/>
          <a:srcRect l="17661" r="12597"/>
          <a:stretch/>
        </p:blipFill>
        <p:spPr>
          <a:xfrm>
            <a:off x="4847897" y="1475390"/>
            <a:ext cx="3826267" cy="2930794"/>
          </a:xfrm>
          <a:prstGeom prst="rect">
            <a:avLst/>
          </a:prstGeom>
        </p:spPr>
      </p:pic>
    </p:spTree>
    <p:extLst>
      <p:ext uri="{BB962C8B-B14F-4D97-AF65-F5344CB8AC3E}">
        <p14:creationId xmlns:p14="http://schemas.microsoft.com/office/powerpoint/2010/main" val="11935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252464"/>
            <a:ext cx="9365888" cy="523220"/>
          </a:xfrm>
          <a:prstGeom prst="rect">
            <a:avLst/>
          </a:prstGeom>
          <a:noFill/>
        </p:spPr>
        <p:txBody>
          <a:bodyPr wrap="square" rtlCol="0">
            <a:spAutoFit/>
          </a:bodyPr>
          <a:lstStyle/>
          <a:p>
            <a:pPr>
              <a:buFont typeface="Wingdings" panose="05000000000000000000" pitchFamily="2" charset="2"/>
              <a:buNone/>
            </a:pPr>
            <a:r>
              <a:rPr lang="en-IN" altLang="x-none" sz="2800" b="1" dirty="0">
                <a:solidFill>
                  <a:schemeClr val="accent1"/>
                </a:solidFill>
                <a:latin typeface="Times New Roman" panose="02020603050405020304" pitchFamily="18" charset="0"/>
                <a:cs typeface="Times New Roman" panose="02020603050405020304" pitchFamily="18" charset="0"/>
              </a:rPr>
              <a:t>Password Hacking Process</a:t>
            </a:r>
          </a:p>
        </p:txBody>
      </p:sp>
      <p:sp>
        <p:nvSpPr>
          <p:cNvPr id="5" name="TextBox 4"/>
          <p:cNvSpPr txBox="1"/>
          <p:nvPr/>
        </p:nvSpPr>
        <p:spPr>
          <a:xfrm>
            <a:off x="594563" y="3869083"/>
            <a:ext cx="7552852" cy="1015663"/>
          </a:xfrm>
          <a:prstGeom prst="rect">
            <a:avLst/>
          </a:prstGeom>
          <a:noFill/>
        </p:spPr>
        <p:txBody>
          <a:bodyPr wrap="square" rtlCol="0">
            <a:spAutoFit/>
          </a:bodyPr>
          <a:lstStyle/>
          <a:p>
            <a:pPr marL="342900" indent="-342900" algn="just">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Password Hacking is blocked in this Module. Because we modifies the users original passwords into unknown Name and saved into server.</a:t>
            </a:r>
          </a:p>
        </p:txBody>
      </p:sp>
      <p:pic>
        <p:nvPicPr>
          <p:cNvPr id="6" name="Picture 5"/>
          <p:cNvPicPr>
            <a:picLocks noChangeAspect="1"/>
          </p:cNvPicPr>
          <p:nvPr/>
        </p:nvPicPr>
        <p:blipFill>
          <a:blip r:embed="rId2"/>
          <a:stretch>
            <a:fillRect/>
          </a:stretch>
        </p:blipFill>
        <p:spPr>
          <a:xfrm>
            <a:off x="1655378" y="1148741"/>
            <a:ext cx="5431221" cy="2475911"/>
          </a:xfrm>
          <a:prstGeom prst="rect">
            <a:avLst/>
          </a:prstGeom>
        </p:spPr>
      </p:pic>
    </p:spTree>
    <p:extLst>
      <p:ext uri="{BB962C8B-B14F-4D97-AF65-F5344CB8AC3E}">
        <p14:creationId xmlns:p14="http://schemas.microsoft.com/office/powerpoint/2010/main" val="343381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Rectangle 2"/>
          <p:cNvSpPr/>
          <p:nvPr/>
        </p:nvSpPr>
        <p:spPr>
          <a:xfrm>
            <a:off x="440266" y="76492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6" y="101597"/>
            <a:ext cx="4360334"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INTRODUCTION </a:t>
            </a:r>
          </a:p>
        </p:txBody>
      </p:sp>
      <p:sp>
        <p:nvSpPr>
          <p:cNvPr id="6" name="Rectangle 5"/>
          <p:cNvSpPr/>
          <p:nvPr/>
        </p:nvSpPr>
        <p:spPr>
          <a:xfrm>
            <a:off x="440266" y="3432252"/>
            <a:ext cx="8212915" cy="1200329"/>
          </a:xfrm>
          <a:prstGeom prst="rect">
            <a:avLst/>
          </a:prstGeom>
        </p:spPr>
        <p:txBody>
          <a:bodyPr wrap="square">
            <a:spAutoFit/>
          </a:bodyPr>
          <a:lstStyle/>
          <a:p>
            <a:pPr marL="285750" indent="-285750" algn="just">
              <a:buBlip>
                <a:blip r:embed="rId2"/>
              </a:buBlip>
            </a:pPr>
            <a:r>
              <a:rPr lang="en-US" sz="1800" dirty="0">
                <a:latin typeface="Times New Roman" panose="02020603050405020304" pitchFamily="18" charset="0"/>
                <a:cs typeface="Times New Roman" panose="02020603050405020304" pitchFamily="18" charset="0"/>
              </a:rPr>
              <a:t>Shopping Attackers Threats  Are the most Drawback in the Startup Shopping Websites. Threats in the Carding is evolved A lot . Now a days , Illegal Carding is advanced to Account &amp; Card details Hacking to Overcome this Disadvantages in the Startup Websites Our project is Introduced       </a:t>
            </a:r>
          </a:p>
        </p:txBody>
      </p:sp>
      <p:pic>
        <p:nvPicPr>
          <p:cNvPr id="1028" name="Picture 4" descr="Chinese hackers targeted Indians with e-shopping scams, says report |  Business Standard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799" y="1076469"/>
            <a:ext cx="3909848" cy="210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60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243198" y="232142"/>
            <a:ext cx="9365888" cy="523220"/>
          </a:xfrm>
          <a:prstGeom prst="rect">
            <a:avLst/>
          </a:prstGeom>
          <a:noFill/>
        </p:spPr>
        <p:txBody>
          <a:bodyPr wrap="square" rtlCol="0">
            <a:spAutoFit/>
          </a:bodyPr>
          <a:lstStyle/>
          <a:p>
            <a:pPr>
              <a:buFont typeface="Wingdings" panose="05000000000000000000" pitchFamily="2" charset="2"/>
              <a:buNone/>
            </a:pPr>
            <a:r>
              <a:rPr lang="en-IN" altLang="x-none" sz="2800" b="1" dirty="0">
                <a:solidFill>
                  <a:schemeClr val="accent1"/>
                </a:solidFill>
                <a:latin typeface="Times New Roman" panose="02020603050405020304" pitchFamily="18" charset="0"/>
                <a:cs typeface="Times New Roman" panose="02020603050405020304" pitchFamily="18" charset="0"/>
              </a:rPr>
              <a:t>Identification of Attackers &amp; Remove DDOs Attacks</a:t>
            </a:r>
          </a:p>
        </p:txBody>
      </p:sp>
      <p:sp>
        <p:nvSpPr>
          <p:cNvPr id="5" name="TextBox 4"/>
          <p:cNvSpPr txBox="1"/>
          <p:nvPr/>
        </p:nvSpPr>
        <p:spPr>
          <a:xfrm>
            <a:off x="369321" y="3575361"/>
            <a:ext cx="8386693" cy="1323439"/>
          </a:xfrm>
          <a:prstGeom prst="rect">
            <a:avLst/>
          </a:prstGeom>
          <a:noFill/>
        </p:spPr>
        <p:txBody>
          <a:bodyPr wrap="square" rtlCol="0">
            <a:spAutoFit/>
          </a:bodyPr>
          <a:lstStyle/>
          <a:p>
            <a:pPr marL="342900" indent="-342900" algn="just">
              <a:buFont typeface="Times New Roman" panose="02020603050405020304" pitchFamily="18" charset="0"/>
              <a:buChar char="∞"/>
            </a:pPr>
            <a:r>
              <a:rPr lang="en-IN" altLang="x-none" sz="2000" dirty="0">
                <a:latin typeface="Times New Roman" panose="02020603050405020304" pitchFamily="18" charset="0"/>
                <a:cs typeface="Times New Roman" panose="02020603050405020304" pitchFamily="18" charset="0"/>
              </a:rPr>
              <a:t>If there is anybody trying with wrong password or any illegal action means server will block that action and intimate to the Specified Users.  If the same request comes from same user or from different user’s means server will blocks that actions also. This is done in DDOS attack.</a:t>
            </a:r>
          </a:p>
        </p:txBody>
      </p:sp>
      <p:pic>
        <p:nvPicPr>
          <p:cNvPr id="6" name="Picture 5"/>
          <p:cNvPicPr>
            <a:picLocks noChangeAspect="1"/>
          </p:cNvPicPr>
          <p:nvPr/>
        </p:nvPicPr>
        <p:blipFill>
          <a:blip r:embed="rId2"/>
          <a:stretch>
            <a:fillRect/>
          </a:stretch>
        </p:blipFill>
        <p:spPr>
          <a:xfrm>
            <a:off x="1308947" y="875178"/>
            <a:ext cx="5524500" cy="2705100"/>
          </a:xfrm>
          <a:prstGeom prst="rect">
            <a:avLst/>
          </a:prstGeom>
        </p:spPr>
      </p:pic>
    </p:spTree>
    <p:extLst>
      <p:ext uri="{BB962C8B-B14F-4D97-AF65-F5344CB8AC3E}">
        <p14:creationId xmlns:p14="http://schemas.microsoft.com/office/powerpoint/2010/main" val="125081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252464"/>
            <a:ext cx="9365888" cy="584775"/>
          </a:xfrm>
          <a:prstGeom prst="rect">
            <a:avLst/>
          </a:prstGeom>
          <a:noFill/>
        </p:spPr>
        <p:txBody>
          <a:bodyPr wrap="square" rtlCol="0">
            <a:spAutoFit/>
          </a:bodyPr>
          <a:lstStyle/>
          <a:p>
            <a:pPr>
              <a:buFont typeface="Wingdings" panose="05000000000000000000" pitchFamily="2" charset="2"/>
              <a:buNone/>
            </a:pPr>
            <a:r>
              <a:rPr lang="en-IN" altLang="x-none" sz="3200" b="1" dirty="0">
                <a:solidFill>
                  <a:schemeClr val="accent1"/>
                </a:solidFill>
                <a:latin typeface="Times New Roman" panose="02020603050405020304" pitchFamily="18" charset="0"/>
                <a:cs typeface="Times New Roman" panose="02020603050405020304" pitchFamily="18" charset="0"/>
              </a:rPr>
              <a:t>OUTPUT SCREENSHOT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115658"/>
            <a:ext cx="7042068" cy="3747865"/>
          </a:xfrm>
          <a:prstGeom prst="rect">
            <a:avLst/>
          </a:prstGeom>
        </p:spPr>
      </p:pic>
    </p:spTree>
    <p:extLst>
      <p:ext uri="{BB962C8B-B14F-4D97-AF65-F5344CB8AC3E}">
        <p14:creationId xmlns:p14="http://schemas.microsoft.com/office/powerpoint/2010/main" val="796087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58" y="296882"/>
            <a:ext cx="8539443" cy="4538533"/>
          </a:xfrm>
          <a:prstGeom prst="rect">
            <a:avLst/>
          </a:prstGeom>
        </p:spPr>
      </p:pic>
    </p:spTree>
    <p:extLst>
      <p:ext uri="{BB962C8B-B14F-4D97-AF65-F5344CB8AC3E}">
        <p14:creationId xmlns:p14="http://schemas.microsoft.com/office/powerpoint/2010/main" val="292159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56" y="332509"/>
            <a:ext cx="8279756" cy="4324777"/>
          </a:xfrm>
          <a:prstGeom prst="rect">
            <a:avLst/>
          </a:prstGeom>
        </p:spPr>
      </p:pic>
    </p:spTree>
    <p:extLst>
      <p:ext uri="{BB962C8B-B14F-4D97-AF65-F5344CB8AC3E}">
        <p14:creationId xmlns:p14="http://schemas.microsoft.com/office/powerpoint/2010/main" val="2216436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 y="244012"/>
            <a:ext cx="8633361" cy="4569488"/>
          </a:xfrm>
          <a:prstGeom prst="rect">
            <a:avLst/>
          </a:prstGeom>
        </p:spPr>
      </p:pic>
    </p:spTree>
    <p:extLst>
      <p:ext uri="{BB962C8B-B14F-4D97-AF65-F5344CB8AC3E}">
        <p14:creationId xmlns:p14="http://schemas.microsoft.com/office/powerpoint/2010/main" val="286548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70" y="320633"/>
            <a:ext cx="8214318" cy="4353709"/>
          </a:xfrm>
          <a:prstGeom prst="rect">
            <a:avLst/>
          </a:prstGeom>
        </p:spPr>
      </p:pic>
    </p:spTree>
    <p:extLst>
      <p:ext uri="{BB962C8B-B14F-4D97-AF65-F5344CB8AC3E}">
        <p14:creationId xmlns:p14="http://schemas.microsoft.com/office/powerpoint/2010/main" val="8077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19" y="285009"/>
            <a:ext cx="8547673" cy="4549164"/>
          </a:xfrm>
          <a:prstGeom prst="rect">
            <a:avLst/>
          </a:prstGeom>
        </p:spPr>
      </p:pic>
    </p:spTree>
    <p:extLst>
      <p:ext uri="{BB962C8B-B14F-4D97-AF65-F5344CB8AC3E}">
        <p14:creationId xmlns:p14="http://schemas.microsoft.com/office/powerpoint/2010/main" val="246368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60" y="302284"/>
            <a:ext cx="8395855" cy="4456072"/>
          </a:xfrm>
          <a:prstGeom prst="rect">
            <a:avLst/>
          </a:prstGeom>
        </p:spPr>
      </p:pic>
    </p:spTree>
    <p:extLst>
      <p:ext uri="{BB962C8B-B14F-4D97-AF65-F5344CB8AC3E}">
        <p14:creationId xmlns:p14="http://schemas.microsoft.com/office/powerpoint/2010/main" val="735013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0" y="242656"/>
            <a:ext cx="8763990" cy="4670706"/>
          </a:xfrm>
          <a:prstGeom prst="rect">
            <a:avLst/>
          </a:prstGeom>
        </p:spPr>
      </p:pic>
    </p:spTree>
    <p:extLst>
      <p:ext uri="{BB962C8B-B14F-4D97-AF65-F5344CB8AC3E}">
        <p14:creationId xmlns:p14="http://schemas.microsoft.com/office/powerpoint/2010/main" val="109111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45" y="344385"/>
            <a:ext cx="8729272" cy="4602123"/>
          </a:xfrm>
          <a:prstGeom prst="rect">
            <a:avLst/>
          </a:prstGeom>
        </p:spPr>
      </p:pic>
    </p:spTree>
    <p:extLst>
      <p:ext uri="{BB962C8B-B14F-4D97-AF65-F5344CB8AC3E}">
        <p14:creationId xmlns:p14="http://schemas.microsoft.com/office/powerpoint/2010/main" val="13056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Rectangle 2"/>
          <p:cNvSpPr/>
          <p:nvPr/>
        </p:nvSpPr>
        <p:spPr>
          <a:xfrm>
            <a:off x="440267" y="809483"/>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101597"/>
            <a:ext cx="3815081"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ABSTRACT </a:t>
            </a:r>
          </a:p>
        </p:txBody>
      </p:sp>
      <p:sp>
        <p:nvSpPr>
          <p:cNvPr id="5" name="Rectangle 4"/>
          <p:cNvSpPr/>
          <p:nvPr/>
        </p:nvSpPr>
        <p:spPr>
          <a:xfrm>
            <a:off x="440266" y="870443"/>
            <a:ext cx="8212915" cy="4247317"/>
          </a:xfrm>
          <a:prstGeom prst="rect">
            <a:avLst/>
          </a:prstGeom>
        </p:spPr>
        <p:txBody>
          <a:bodyPr wrap="square">
            <a:spAutoFit/>
          </a:bodyPr>
          <a:lstStyle/>
          <a:p>
            <a:pPr marL="0" indent="0" algn="just">
              <a:buNone/>
            </a:pPr>
            <a:r>
              <a:rPr lang="en-US" sz="1800" dirty="0">
                <a:latin typeface="Times New Roman" panose="02020603050405020304" pitchFamily="18" charset="0"/>
                <a:cs typeface="Times New Roman" panose="02020603050405020304" pitchFamily="18" charset="0"/>
              </a:rPr>
              <a:t>Users Behavior is analyzed based on previous behavior such as Posted Data, Time of posting, IP Address &amp; Location of usage of Social Media. Our implementation we include two processes. </a:t>
            </a:r>
          </a:p>
          <a:p>
            <a:pPr marL="0" indent="0" algn="just">
              <a:buNone/>
            </a:pPr>
            <a:r>
              <a:rPr lang="en-US" sz="1800" dirty="0">
                <a:latin typeface="Times New Roman" panose="02020603050405020304" pitchFamily="18" charset="0"/>
                <a:cs typeface="Times New Roman" panose="02020603050405020304" pitchFamily="18" charset="0"/>
              </a:rPr>
              <a:t>              1. As per the Paper Compromised Social networks Accounts are tracked &amp; detected. </a:t>
            </a:r>
          </a:p>
          <a:p>
            <a:pPr marL="0" indent="0" algn="just">
              <a:buNone/>
            </a:pPr>
            <a:r>
              <a:rPr lang="en-US" sz="1800" dirty="0">
                <a:latin typeface="Times New Roman" panose="02020603050405020304" pitchFamily="18" charset="0"/>
                <a:cs typeface="Times New Roman" panose="02020603050405020304" pitchFamily="18" charset="0"/>
              </a:rPr>
              <a:t>              2. If hacker attacks the Genuine user then our allows the attacker to proceed further until our system captures all the important information about the attacker. </a:t>
            </a:r>
          </a:p>
          <a:p>
            <a:pPr marL="0" indent="0" algn="just">
              <a:buNone/>
            </a:pPr>
            <a:r>
              <a:rPr lang="en-US" sz="1800" dirty="0">
                <a:latin typeface="Times New Roman" panose="02020603050405020304" pitchFamily="18" charset="0"/>
                <a:cs typeface="Times New Roman" panose="02020603050405020304" pitchFamily="18" charset="0"/>
              </a:rPr>
              <a:t>We generate Honey words, the users original password is converted into another format and stored along with the Honey words. Attacker logins into the purchase portal, where he is been tracked unknowingly &amp; he is allowed to do purchase. Server identifies the attacker and sends the info to the Original owner and also it blocks the attacker even doing transaction from his original account. The main aim of the project is detect the attacker in shopping purchase portal. Identify the hacker and send those hacker details into original user. </a:t>
            </a:r>
            <a:endParaRPr lang="en-US" altLang="x-none"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23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35465"/>
            <a:ext cx="7144312" cy="707886"/>
          </a:xfrm>
          <a:prstGeom prst="rect">
            <a:avLst/>
          </a:prstGeom>
          <a:noFill/>
        </p:spPr>
        <p:txBody>
          <a:bodyPr wrap="square" rtlCol="0">
            <a:spAutoFit/>
          </a:bodyPr>
          <a:lstStyle/>
          <a:p>
            <a:pPr>
              <a:buNone/>
            </a:pPr>
            <a:r>
              <a:rPr lang="en-IN" altLang="en-US" sz="4000" b="1" dirty="0">
                <a:solidFill>
                  <a:schemeClr val="accent1"/>
                </a:solidFill>
                <a:latin typeface="Times New Roman" panose="02020603050405020304" pitchFamily="18" charset="0"/>
                <a:cs typeface="Times New Roman" panose="02020603050405020304" pitchFamily="18" charset="0"/>
              </a:rPr>
              <a:t>FURTURE ENHANCEMENT</a:t>
            </a:r>
            <a:endParaRPr lang="en-IN" sz="4000" b="1" dirty="0">
              <a:solidFill>
                <a:schemeClr val="accent1"/>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302123" y="2687482"/>
            <a:ext cx="7886700" cy="838200"/>
          </a:xfrm>
          <a:prstGeom prst="rect">
            <a:avLst/>
          </a:prstGeom>
          <a:noFill/>
          <a:ln>
            <a:noFill/>
          </a:ln>
        </p:spPr>
        <p:txBody>
          <a:bodyPr vert="horz" wrap="square" lIns="91440" tIns="45720" rIns="91440" bIns="4572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2000" dirty="0">
                <a:latin typeface="Times New Roman" panose="02020603050405020304" pitchFamily="18" charset="0"/>
                <a:cs typeface="Times New Roman" panose="02020603050405020304" pitchFamily="18" charset="0"/>
              </a:rPr>
              <a:t>	</a:t>
            </a:r>
            <a:endParaRPr lang="en-IN" sz="2800" dirty="0">
              <a:solidFill>
                <a:schemeClr val="accent1"/>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p:txBody>
      </p:sp>
      <p:sp>
        <p:nvSpPr>
          <p:cNvPr id="8" name="TextBox 3"/>
          <p:cNvSpPr txBox="1"/>
          <p:nvPr/>
        </p:nvSpPr>
        <p:spPr>
          <a:xfrm>
            <a:off x="684688" y="1551237"/>
            <a:ext cx="7017439" cy="2308324"/>
          </a:xfrm>
          <a:prstGeom prst="rect">
            <a:avLst/>
          </a:prstGeom>
          <a:noFill/>
          <a:ln w="9525">
            <a:noFill/>
          </a:ln>
        </p:spPr>
        <p:txBody>
          <a:bodyPr wrap="square">
            <a:sp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E Mail Id and Mobile number registered in any real time server of the hacker are to be</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identified and their accounts are to be automatically deleted.</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Location detection of IP address is achieved and automatically tracked. </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Send a Pop up Notification for the user at the instance of hacking</a:t>
            </a:r>
          </a:p>
        </p:txBody>
      </p:sp>
    </p:spTree>
    <p:extLst>
      <p:ext uri="{BB962C8B-B14F-4D97-AF65-F5344CB8AC3E}">
        <p14:creationId xmlns:p14="http://schemas.microsoft.com/office/powerpoint/2010/main" val="1863818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5" y="135465"/>
            <a:ext cx="7144312" cy="707886"/>
          </a:xfrm>
          <a:prstGeom prst="rect">
            <a:avLst/>
          </a:prstGeom>
          <a:noFill/>
        </p:spPr>
        <p:txBody>
          <a:bodyPr wrap="square" rtlCol="0">
            <a:spAutoFit/>
          </a:bodyPr>
          <a:lstStyle/>
          <a:p>
            <a:pPr>
              <a:buNone/>
            </a:pPr>
            <a:r>
              <a:rPr lang="en-IN" sz="4000" b="1" dirty="0">
                <a:solidFill>
                  <a:schemeClr val="accent1"/>
                </a:solidFill>
                <a:latin typeface="Times New Roman" panose="02020603050405020304" pitchFamily="18" charset="0"/>
                <a:cs typeface="Times New Roman" panose="02020603050405020304" pitchFamily="18" charset="0"/>
              </a:rPr>
              <a:t>CONCLUSION </a:t>
            </a:r>
          </a:p>
        </p:txBody>
      </p:sp>
      <p:sp>
        <p:nvSpPr>
          <p:cNvPr id="7" name="Content Placeholder 2"/>
          <p:cNvSpPr txBox="1">
            <a:spLocks/>
          </p:cNvSpPr>
          <p:nvPr/>
        </p:nvSpPr>
        <p:spPr>
          <a:xfrm>
            <a:off x="-302123" y="2687482"/>
            <a:ext cx="7886700" cy="838200"/>
          </a:xfrm>
          <a:prstGeom prst="rect">
            <a:avLst/>
          </a:prstGeom>
          <a:noFill/>
          <a:ln>
            <a:noFill/>
          </a:ln>
        </p:spPr>
        <p:txBody>
          <a:bodyPr vert="horz" wrap="square" lIns="91440" tIns="45720" rIns="91440" bIns="4572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2000" dirty="0">
                <a:latin typeface="Times New Roman" panose="02020603050405020304" pitchFamily="18" charset="0"/>
                <a:cs typeface="Times New Roman" panose="02020603050405020304" pitchFamily="18" charset="0"/>
              </a:rPr>
              <a:t>	</a:t>
            </a:r>
            <a:endParaRPr lang="en-IN" sz="2800" dirty="0">
              <a:solidFill>
                <a:schemeClr val="accent1"/>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p:txBody>
      </p:sp>
      <p:sp>
        <p:nvSpPr>
          <p:cNvPr id="8" name="TextBox 3"/>
          <p:cNvSpPr txBox="1"/>
          <p:nvPr/>
        </p:nvSpPr>
        <p:spPr>
          <a:xfrm>
            <a:off x="408146" y="1091934"/>
            <a:ext cx="7996238" cy="4093428"/>
          </a:xfrm>
          <a:prstGeom prst="rect">
            <a:avLst/>
          </a:prstGeom>
          <a:noFill/>
          <a:ln w="9525">
            <a:noFill/>
          </a:ln>
        </p:spPr>
        <p:txBody>
          <a:bodyPr>
            <a:spAutoFit/>
          </a:bodyPr>
          <a:lstStyle/>
          <a:p>
            <a:pPr marL="342900" indent="-342900" algn="just">
              <a:buBlip>
                <a:blip r:embed="rId2"/>
              </a:buBlip>
            </a:pPr>
            <a:r>
              <a:rPr lang="en-US" sz="2400" dirty="0">
                <a:latin typeface="Times New Roman" panose="02020603050405020304" pitchFamily="18" charset="0"/>
                <a:cs typeface="Times New Roman" panose="02020603050405020304" pitchFamily="18" charset="0"/>
              </a:rPr>
              <a:t>In this project, we have to implement secured purchasing system in online. </a:t>
            </a:r>
          </a:p>
          <a:p>
            <a:pPr marL="342900" indent="-342900" algn="just">
              <a:buBlip>
                <a:blip r:embed="rId2"/>
              </a:buBlip>
            </a:pPr>
            <a:r>
              <a:rPr lang="en-US" sz="2400" dirty="0">
                <a:latin typeface="Times New Roman" panose="02020603050405020304" pitchFamily="18" charset="0"/>
                <a:cs typeface="Times New Roman" panose="02020603050405020304" pitchFamily="18" charset="0"/>
              </a:rPr>
              <a:t>Honey words are generated based on the user info provided and the original password is converted into another format and stored along with the Honey words. </a:t>
            </a:r>
          </a:p>
          <a:p>
            <a:pPr marL="342900" indent="-342900" algn="just">
              <a:buBlip>
                <a:blip r:embed="rId2"/>
              </a:buBlip>
            </a:pPr>
            <a:r>
              <a:rPr lang="en-US" sz="2400" dirty="0">
                <a:latin typeface="Times New Roman" panose="02020603050405020304" pitchFamily="18" charset="0"/>
                <a:cs typeface="Times New Roman" panose="02020603050405020304" pitchFamily="18" charset="0"/>
              </a:rPr>
              <a:t>If identify the hacker means , Hacker’s IP Address, E mail ID, Phone number and postal Address are tracked and stored. </a:t>
            </a:r>
          </a:p>
          <a:p>
            <a:pPr marL="342900" indent="-342900" algn="just">
              <a:buBlip>
                <a:blip r:embed="rId2"/>
              </a:buBlip>
            </a:pPr>
            <a:r>
              <a:rPr lang="en-US" sz="2400" dirty="0">
                <a:latin typeface="Times New Roman" panose="02020603050405020304" pitchFamily="18" charset="0"/>
                <a:cs typeface="Times New Roman" panose="02020603050405020304" pitchFamily="18" charset="0"/>
              </a:rPr>
              <a:t>Finally these details are sent to original user alternative mail id.</a:t>
            </a:r>
          </a:p>
          <a:p>
            <a:pPr marL="0" indent="0" algn="just"/>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5070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Rectangle 2"/>
          <p:cNvSpPr/>
          <p:nvPr/>
        </p:nvSpPr>
        <p:spPr>
          <a:xfrm>
            <a:off x="385605" y="768196"/>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385605" y="90790"/>
            <a:ext cx="3815081"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REFERENCE </a:t>
            </a:r>
          </a:p>
        </p:txBody>
      </p:sp>
      <p:sp>
        <p:nvSpPr>
          <p:cNvPr id="6" name="Rectangle 5"/>
          <p:cNvSpPr/>
          <p:nvPr/>
        </p:nvSpPr>
        <p:spPr>
          <a:xfrm>
            <a:off x="385605" y="1011387"/>
            <a:ext cx="4156288" cy="4031873"/>
          </a:xfrm>
          <a:prstGeom prst="rect">
            <a:avLst/>
          </a:prstGeom>
        </p:spPr>
        <p:txBody>
          <a:bodyPr wrap="square">
            <a:spAutoFit/>
          </a:bodyPr>
          <a:lstStyle/>
          <a:p>
            <a:pPr algn="just">
              <a:buNone/>
            </a:pPr>
            <a:r>
              <a:rPr lang="en-IN" sz="1200" dirty="0">
                <a:latin typeface="Times New Roman" panose="02020603050405020304" pitchFamily="18" charset="0"/>
                <a:cs typeface="Times New Roman" panose="02020603050405020304" pitchFamily="18" charset="0"/>
              </a:rPr>
              <a:t>[1] A. </a:t>
            </a:r>
            <a:r>
              <a:rPr lang="en-IN" sz="1200" dirty="0" err="1">
                <a:latin typeface="Times New Roman" panose="02020603050405020304" pitchFamily="18" charset="0"/>
                <a:cs typeface="Times New Roman" panose="02020603050405020304" pitchFamily="18" charset="0"/>
              </a:rPr>
              <a:t>Sahai</a:t>
            </a:r>
            <a:r>
              <a:rPr lang="en-IN" sz="1200" dirty="0">
                <a:latin typeface="Times New Roman" panose="02020603050405020304" pitchFamily="18" charset="0"/>
                <a:cs typeface="Times New Roman" panose="02020603050405020304" pitchFamily="18" charset="0"/>
              </a:rPr>
              <a:t> and B. Waters, “Fuzzy identity-based encryption,” in </a:t>
            </a:r>
            <a:r>
              <a:rPr lang="en-IN" sz="1200" i="1" dirty="0" err="1">
                <a:latin typeface="Times New Roman" panose="02020603050405020304" pitchFamily="18" charset="0"/>
                <a:cs typeface="Times New Roman" panose="02020603050405020304" pitchFamily="18" charset="0"/>
              </a:rPr>
              <a:t>Eurocrypt</a:t>
            </a:r>
            <a:r>
              <a:rPr lang="en-IN" sz="1200" dirty="0">
                <a:latin typeface="Times New Roman" panose="02020603050405020304" pitchFamily="18" charset="0"/>
                <a:cs typeface="Times New Roman" panose="02020603050405020304" pitchFamily="18" charset="0"/>
              </a:rPr>
              <a:t>, 2005, pp. 457–473.</a:t>
            </a:r>
          </a:p>
          <a:p>
            <a:pPr algn="just">
              <a:buNone/>
            </a:pPr>
            <a:r>
              <a:rPr lang="en-IN" sz="1200" dirty="0">
                <a:latin typeface="Times New Roman" panose="02020603050405020304" pitchFamily="18" charset="0"/>
                <a:cs typeface="Times New Roman" panose="02020603050405020304" pitchFamily="18" charset="0"/>
              </a:rPr>
              <a:t> </a:t>
            </a:r>
          </a:p>
          <a:p>
            <a:pPr algn="just">
              <a:buNone/>
            </a:pPr>
            <a:r>
              <a:rPr lang="en-IN" sz="1200" dirty="0">
                <a:latin typeface="Times New Roman" panose="02020603050405020304" pitchFamily="18" charset="0"/>
                <a:cs typeface="Times New Roman" panose="02020603050405020304" pitchFamily="18" charset="0"/>
              </a:rPr>
              <a:t>[2] V. </a:t>
            </a:r>
            <a:r>
              <a:rPr lang="en-IN" sz="1200" dirty="0" err="1">
                <a:latin typeface="Times New Roman" panose="02020603050405020304" pitchFamily="18" charset="0"/>
                <a:cs typeface="Times New Roman" panose="02020603050405020304" pitchFamily="18" charset="0"/>
              </a:rPr>
              <a:t>Goyal</a:t>
            </a:r>
            <a:r>
              <a:rPr lang="en-IN" sz="1200" dirty="0">
                <a:latin typeface="Times New Roman" panose="02020603050405020304" pitchFamily="18" charset="0"/>
                <a:cs typeface="Times New Roman" panose="02020603050405020304" pitchFamily="18" charset="0"/>
              </a:rPr>
              <a:t>, O. Pandey, A. </a:t>
            </a:r>
            <a:r>
              <a:rPr lang="en-IN" sz="1200" dirty="0" err="1">
                <a:latin typeface="Times New Roman" panose="02020603050405020304" pitchFamily="18" charset="0"/>
                <a:cs typeface="Times New Roman" panose="02020603050405020304" pitchFamily="18" charset="0"/>
              </a:rPr>
              <a:t>Sahai</a:t>
            </a:r>
            <a:r>
              <a:rPr lang="en-IN" sz="1200" dirty="0">
                <a:latin typeface="Times New Roman" panose="02020603050405020304" pitchFamily="18" charset="0"/>
                <a:cs typeface="Times New Roman" panose="02020603050405020304" pitchFamily="18" charset="0"/>
              </a:rPr>
              <a:t>, and B. Waters, “Attribute-based encryption for fine-grained access control of encrypted data,” in </a:t>
            </a:r>
            <a:r>
              <a:rPr lang="en-IN" sz="1200" i="1" dirty="0">
                <a:latin typeface="Times New Roman" panose="02020603050405020304" pitchFamily="18" charset="0"/>
                <a:cs typeface="Times New Roman" panose="02020603050405020304" pitchFamily="18" charset="0"/>
              </a:rPr>
              <a:t>ACM Conference on Computer and Communications Security</a:t>
            </a:r>
            <a:r>
              <a:rPr lang="en-IN" sz="1200" dirty="0">
                <a:latin typeface="Times New Roman" panose="02020603050405020304" pitchFamily="18" charset="0"/>
                <a:cs typeface="Times New Roman" panose="02020603050405020304" pitchFamily="18" charset="0"/>
              </a:rPr>
              <a:t>, 2006, pp. 89–98.</a:t>
            </a:r>
          </a:p>
          <a:p>
            <a:pPr algn="just">
              <a:buNone/>
            </a:pPr>
            <a:r>
              <a:rPr lang="en-IN" sz="1200" dirty="0">
                <a:latin typeface="Times New Roman" panose="02020603050405020304" pitchFamily="18" charset="0"/>
                <a:cs typeface="Times New Roman" panose="02020603050405020304" pitchFamily="18" charset="0"/>
              </a:rPr>
              <a:t> </a:t>
            </a:r>
          </a:p>
          <a:p>
            <a:pPr algn="just">
              <a:buNone/>
            </a:pPr>
            <a:r>
              <a:rPr lang="en-IN" sz="1200" dirty="0">
                <a:latin typeface="Times New Roman" panose="02020603050405020304" pitchFamily="18" charset="0"/>
                <a:cs typeface="Times New Roman" panose="02020603050405020304" pitchFamily="18" charset="0"/>
              </a:rPr>
              <a:t>[3] J. </a:t>
            </a:r>
            <a:r>
              <a:rPr lang="en-IN" sz="1200" dirty="0" err="1">
                <a:latin typeface="Times New Roman" panose="02020603050405020304" pitchFamily="18" charset="0"/>
                <a:cs typeface="Times New Roman" panose="02020603050405020304" pitchFamily="18" charset="0"/>
              </a:rPr>
              <a:t>Bethencourt</a:t>
            </a:r>
            <a:r>
              <a:rPr lang="en-IN" sz="1200" dirty="0">
                <a:latin typeface="Times New Roman" panose="02020603050405020304" pitchFamily="18" charset="0"/>
                <a:cs typeface="Times New Roman" panose="02020603050405020304" pitchFamily="18" charset="0"/>
              </a:rPr>
              <a:t>, A. </a:t>
            </a:r>
            <a:r>
              <a:rPr lang="en-IN" sz="1200" dirty="0" err="1">
                <a:latin typeface="Times New Roman" panose="02020603050405020304" pitchFamily="18" charset="0"/>
                <a:cs typeface="Times New Roman" panose="02020603050405020304" pitchFamily="18" charset="0"/>
              </a:rPr>
              <a:t>Sahai</a:t>
            </a:r>
            <a:r>
              <a:rPr lang="en-IN" sz="1200" dirty="0">
                <a:latin typeface="Times New Roman" panose="02020603050405020304" pitchFamily="18" charset="0"/>
                <a:cs typeface="Times New Roman" panose="02020603050405020304" pitchFamily="18" charset="0"/>
              </a:rPr>
              <a:t>, and B. Waters, “</a:t>
            </a:r>
            <a:r>
              <a:rPr lang="en-IN" sz="1200" dirty="0" err="1">
                <a:latin typeface="Times New Roman" panose="02020603050405020304" pitchFamily="18" charset="0"/>
                <a:cs typeface="Times New Roman" panose="02020603050405020304" pitchFamily="18" charset="0"/>
              </a:rPr>
              <a:t>Ciphertext</a:t>
            </a:r>
            <a:r>
              <a:rPr lang="en-IN" sz="1200" dirty="0">
                <a:latin typeface="Times New Roman" panose="02020603050405020304" pitchFamily="18" charset="0"/>
                <a:cs typeface="Times New Roman" panose="02020603050405020304" pitchFamily="18" charset="0"/>
              </a:rPr>
              <a:t>-policy attribute-based encryption,” in </a:t>
            </a:r>
            <a:r>
              <a:rPr lang="en-IN" sz="1200" i="1" dirty="0">
                <a:latin typeface="Times New Roman" panose="02020603050405020304" pitchFamily="18" charset="0"/>
                <a:cs typeface="Times New Roman" panose="02020603050405020304" pitchFamily="18" charset="0"/>
              </a:rPr>
              <a:t>IEEE Symposium on Security and</a:t>
            </a:r>
            <a:endParaRPr lang="en-IN" sz="1200" dirty="0">
              <a:latin typeface="Times New Roman" panose="02020603050405020304" pitchFamily="18" charset="0"/>
              <a:cs typeface="Times New Roman" panose="02020603050405020304" pitchFamily="18" charset="0"/>
            </a:endParaRPr>
          </a:p>
          <a:p>
            <a:pPr algn="just">
              <a:buNone/>
            </a:pPr>
            <a:r>
              <a:rPr lang="en-IN" sz="1200" i="1" dirty="0">
                <a:latin typeface="Times New Roman" panose="02020603050405020304" pitchFamily="18" charset="0"/>
                <a:cs typeface="Times New Roman" panose="02020603050405020304" pitchFamily="18" charset="0"/>
              </a:rPr>
              <a:t>Privacy</a:t>
            </a:r>
            <a:r>
              <a:rPr lang="en-IN" sz="1200" dirty="0">
                <a:latin typeface="Times New Roman" panose="02020603050405020304" pitchFamily="18" charset="0"/>
                <a:cs typeface="Times New Roman" panose="02020603050405020304" pitchFamily="18" charset="0"/>
              </a:rPr>
              <a:t>, 2007, pp. 321–334.</a:t>
            </a:r>
          </a:p>
          <a:p>
            <a:pPr algn="just">
              <a:buNone/>
            </a:pPr>
            <a:r>
              <a:rPr lang="en-IN" sz="1200" dirty="0">
                <a:latin typeface="Times New Roman" panose="02020603050405020304" pitchFamily="18" charset="0"/>
                <a:cs typeface="Times New Roman" panose="02020603050405020304" pitchFamily="18" charset="0"/>
              </a:rPr>
              <a:t> </a:t>
            </a:r>
          </a:p>
          <a:p>
            <a:pPr algn="just">
              <a:buNone/>
            </a:pPr>
            <a:r>
              <a:rPr lang="en-IN" sz="1200" dirty="0">
                <a:latin typeface="Times New Roman" panose="02020603050405020304" pitchFamily="18" charset="0"/>
                <a:cs typeface="Times New Roman" panose="02020603050405020304" pitchFamily="18" charset="0"/>
              </a:rPr>
              <a:t>[4] B. Waters, “</a:t>
            </a:r>
            <a:r>
              <a:rPr lang="en-IN" sz="1200" dirty="0" err="1">
                <a:latin typeface="Times New Roman" panose="02020603050405020304" pitchFamily="18" charset="0"/>
                <a:cs typeface="Times New Roman" panose="02020603050405020304" pitchFamily="18" charset="0"/>
              </a:rPr>
              <a:t>Ciphertext</a:t>
            </a:r>
            <a:r>
              <a:rPr lang="en-IN" sz="1200" dirty="0">
                <a:latin typeface="Times New Roman" panose="02020603050405020304" pitchFamily="18" charset="0"/>
                <a:cs typeface="Times New Roman" panose="02020603050405020304" pitchFamily="18" charset="0"/>
              </a:rPr>
              <a:t>-policy attribute-based encryption: An expressive, efficient, and provably secure realization,” in </a:t>
            </a:r>
            <a:r>
              <a:rPr lang="en-IN" sz="1200" i="1" dirty="0">
                <a:latin typeface="Times New Roman" panose="02020603050405020304" pitchFamily="18" charset="0"/>
                <a:cs typeface="Times New Roman" panose="02020603050405020304" pitchFamily="18" charset="0"/>
              </a:rPr>
              <a:t>Public Key</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Cryptography</a:t>
            </a:r>
            <a:r>
              <a:rPr lang="en-IN" sz="1200" dirty="0">
                <a:latin typeface="Times New Roman" panose="02020603050405020304" pitchFamily="18" charset="0"/>
                <a:cs typeface="Times New Roman" panose="02020603050405020304" pitchFamily="18" charset="0"/>
              </a:rPr>
              <a:t>, 2011, pp. 53–70.</a:t>
            </a:r>
          </a:p>
          <a:p>
            <a:pPr algn="just">
              <a:buNone/>
            </a:pPr>
            <a:r>
              <a:rPr lang="en-IN" sz="1200" dirty="0">
                <a:latin typeface="Times New Roman" panose="02020603050405020304" pitchFamily="18" charset="0"/>
                <a:cs typeface="Times New Roman" panose="02020603050405020304" pitchFamily="18" charset="0"/>
              </a:rPr>
              <a:t> </a:t>
            </a:r>
          </a:p>
          <a:p>
            <a:pPr algn="just">
              <a:buNone/>
            </a:pPr>
            <a:r>
              <a:rPr lang="en-IN" sz="1200" dirty="0">
                <a:latin typeface="Times New Roman" panose="02020603050405020304" pitchFamily="18" charset="0"/>
                <a:cs typeface="Times New Roman" panose="02020603050405020304" pitchFamily="18" charset="0"/>
              </a:rPr>
              <a:t>[5] A. </a:t>
            </a:r>
            <a:r>
              <a:rPr lang="en-IN" sz="1200" dirty="0" err="1">
                <a:latin typeface="Times New Roman" panose="02020603050405020304" pitchFamily="18" charset="0"/>
                <a:cs typeface="Times New Roman" panose="02020603050405020304" pitchFamily="18" charset="0"/>
              </a:rPr>
              <a:t>Sahai</a:t>
            </a:r>
            <a:r>
              <a:rPr lang="en-IN" sz="1200" dirty="0">
                <a:latin typeface="Times New Roman" panose="02020603050405020304" pitchFamily="18" charset="0"/>
                <a:cs typeface="Times New Roman" panose="02020603050405020304" pitchFamily="18" charset="0"/>
              </a:rPr>
              <a:t>, H. </a:t>
            </a:r>
            <a:r>
              <a:rPr lang="en-IN" sz="1200" dirty="0" err="1">
                <a:latin typeface="Times New Roman" panose="02020603050405020304" pitchFamily="18" charset="0"/>
                <a:cs typeface="Times New Roman" panose="02020603050405020304" pitchFamily="18" charset="0"/>
              </a:rPr>
              <a:t>Seyalioglu</a:t>
            </a:r>
            <a:r>
              <a:rPr lang="en-IN" sz="1200" dirty="0">
                <a:latin typeface="Times New Roman" panose="02020603050405020304" pitchFamily="18" charset="0"/>
                <a:cs typeface="Times New Roman" panose="02020603050405020304" pitchFamily="18" charset="0"/>
              </a:rPr>
              <a:t>, and B. Waters, “Dynamic credentials and </a:t>
            </a:r>
            <a:r>
              <a:rPr lang="en-IN" sz="1200" dirty="0" err="1">
                <a:latin typeface="Times New Roman" panose="02020603050405020304" pitchFamily="18" charset="0"/>
                <a:cs typeface="Times New Roman" panose="02020603050405020304" pitchFamily="18" charset="0"/>
              </a:rPr>
              <a:t>ciphertext</a:t>
            </a:r>
            <a:r>
              <a:rPr lang="en-IN" sz="1200" dirty="0">
                <a:latin typeface="Times New Roman" panose="02020603050405020304" pitchFamily="18" charset="0"/>
                <a:cs typeface="Times New Roman" panose="02020603050405020304" pitchFamily="18" charset="0"/>
              </a:rPr>
              <a:t> delegation for attribute-based encryption,” in </a:t>
            </a:r>
            <a:r>
              <a:rPr lang="en-IN" sz="1200" i="1" dirty="0">
                <a:latin typeface="Times New Roman" panose="02020603050405020304" pitchFamily="18" charset="0"/>
                <a:cs typeface="Times New Roman" panose="02020603050405020304" pitchFamily="18" charset="0"/>
              </a:rPr>
              <a:t>Crypto</a:t>
            </a:r>
            <a:r>
              <a:rPr lang="en-IN" sz="1200" dirty="0">
                <a:latin typeface="Times New Roman" panose="02020603050405020304" pitchFamily="18" charset="0"/>
                <a:cs typeface="Times New Roman" panose="02020603050405020304" pitchFamily="18" charset="0"/>
              </a:rPr>
              <a:t>, 2012, pp. 199–217.</a:t>
            </a:r>
          </a:p>
          <a:p>
            <a:pPr algn="just">
              <a:buNone/>
            </a:pPr>
            <a:r>
              <a:rPr lang="en-IN" sz="1200" dirty="0">
                <a:latin typeface="Times New Roman" panose="02020603050405020304" pitchFamily="18" charset="0"/>
                <a:cs typeface="Times New Roman" panose="02020603050405020304" pitchFamily="18" charset="0"/>
              </a:rPr>
              <a:t> </a:t>
            </a:r>
          </a:p>
          <a:p>
            <a:pPr algn="just">
              <a:buNone/>
            </a:pPr>
            <a:endParaRPr lang="en-IN" sz="1200" dirty="0">
              <a:latin typeface="Times New Roman" panose="02020603050405020304" pitchFamily="18" charset="0"/>
              <a:ea typeface="Times New Roman" panose="02020603050405020304" pitchFamily="18" charset="0"/>
            </a:endParaRPr>
          </a:p>
        </p:txBody>
      </p:sp>
      <p:sp>
        <p:nvSpPr>
          <p:cNvPr id="8" name="Rectangle 7"/>
          <p:cNvSpPr/>
          <p:nvPr/>
        </p:nvSpPr>
        <p:spPr>
          <a:xfrm>
            <a:off x="4625020" y="1018013"/>
            <a:ext cx="4328064" cy="3767185"/>
          </a:xfrm>
          <a:prstGeom prst="rect">
            <a:avLst/>
          </a:prstGeom>
        </p:spPr>
        <p:txBody>
          <a:bodyPr wrap="square" anchor="ctr">
            <a:spAutoFit/>
          </a:bodyPr>
          <a:lstStyle/>
          <a:p>
            <a:pPr algn="just">
              <a:buNone/>
            </a:pPr>
            <a:r>
              <a:rPr lang="en-IN" sz="1200" dirty="0">
                <a:latin typeface="Times New Roman" panose="02020603050405020304" pitchFamily="18" charset="0"/>
                <a:cs typeface="Times New Roman" panose="02020603050405020304" pitchFamily="18" charset="0"/>
              </a:rPr>
              <a:t>[6] S. </a:t>
            </a:r>
            <a:r>
              <a:rPr lang="en-IN" sz="1200" dirty="0" err="1">
                <a:latin typeface="Times New Roman" panose="02020603050405020304" pitchFamily="18" charset="0"/>
                <a:cs typeface="Times New Roman" panose="02020603050405020304" pitchFamily="18" charset="0"/>
              </a:rPr>
              <a:t>Hohenberger</a:t>
            </a:r>
            <a:r>
              <a:rPr lang="en-IN" sz="1200" dirty="0">
                <a:latin typeface="Times New Roman" panose="02020603050405020304" pitchFamily="18" charset="0"/>
                <a:cs typeface="Times New Roman" panose="02020603050405020304" pitchFamily="18" charset="0"/>
              </a:rPr>
              <a:t> and B. Waters, “Attribute-based encryption</a:t>
            </a:r>
          </a:p>
          <a:p>
            <a:pPr algn="just">
              <a:buNone/>
            </a:pPr>
            <a:r>
              <a:rPr lang="en-IN" sz="1200" dirty="0">
                <a:latin typeface="Times New Roman" panose="02020603050405020304" pitchFamily="18" charset="0"/>
                <a:cs typeface="Times New Roman" panose="02020603050405020304" pitchFamily="18" charset="0"/>
              </a:rPr>
              <a:t> with fast decryption,” in </a:t>
            </a:r>
            <a:r>
              <a:rPr lang="en-IN" sz="1200" i="1" dirty="0">
                <a:latin typeface="Times New Roman" panose="02020603050405020304" pitchFamily="18" charset="0"/>
                <a:cs typeface="Times New Roman" panose="02020603050405020304" pitchFamily="18" charset="0"/>
              </a:rPr>
              <a:t>Public Key Cryptography</a:t>
            </a:r>
            <a:r>
              <a:rPr lang="en-IN" sz="1200" dirty="0">
                <a:latin typeface="Times New Roman" panose="02020603050405020304" pitchFamily="18" charset="0"/>
                <a:cs typeface="Times New Roman" panose="02020603050405020304" pitchFamily="18" charset="0"/>
              </a:rPr>
              <a:t>, 2013, pp.</a:t>
            </a:r>
          </a:p>
          <a:p>
            <a:pPr algn="just">
              <a:buNone/>
            </a:pPr>
            <a:r>
              <a:rPr lang="en-IN" sz="1200" dirty="0">
                <a:latin typeface="Times New Roman" panose="02020603050405020304" pitchFamily="18" charset="0"/>
                <a:cs typeface="Times New Roman" panose="02020603050405020304" pitchFamily="18" charset="0"/>
              </a:rPr>
              <a:t> 162–179.</a:t>
            </a:r>
          </a:p>
          <a:p>
            <a:pPr algn="just">
              <a:buNone/>
            </a:pPr>
            <a:endParaRPr lang="en-IN" sz="1200" dirty="0">
              <a:latin typeface="Times New Roman" panose="02020603050405020304" pitchFamily="18" charset="0"/>
              <a:cs typeface="Times New Roman" panose="02020603050405020304" pitchFamily="18" charset="0"/>
            </a:endParaRPr>
          </a:p>
          <a:p>
            <a:pPr algn="just">
              <a:buNone/>
            </a:pPr>
            <a:r>
              <a:rPr lang="en-IN" sz="1200" dirty="0">
                <a:latin typeface="Times New Roman" panose="02020603050405020304" pitchFamily="18" charset="0"/>
                <a:cs typeface="Times New Roman" panose="02020603050405020304" pitchFamily="18" charset="0"/>
              </a:rPr>
              <a:t>[7] P. K. </a:t>
            </a:r>
            <a:r>
              <a:rPr lang="en-IN" sz="1200" dirty="0" err="1">
                <a:latin typeface="Times New Roman" panose="02020603050405020304" pitchFamily="18" charset="0"/>
                <a:cs typeface="Times New Roman" panose="02020603050405020304" pitchFamily="18" charset="0"/>
              </a:rPr>
              <a:t>Tysowski</a:t>
            </a:r>
            <a:r>
              <a:rPr lang="en-IN" sz="1200" dirty="0">
                <a:latin typeface="Times New Roman" panose="02020603050405020304" pitchFamily="18" charset="0"/>
                <a:cs typeface="Times New Roman" panose="02020603050405020304" pitchFamily="18" charset="0"/>
              </a:rPr>
              <a:t> and M. A. </a:t>
            </a:r>
            <a:r>
              <a:rPr lang="en-IN" sz="1200" dirty="0" err="1">
                <a:latin typeface="Times New Roman" panose="02020603050405020304" pitchFamily="18" charset="0"/>
                <a:cs typeface="Times New Roman" panose="02020603050405020304" pitchFamily="18" charset="0"/>
              </a:rPr>
              <a:t>Hasan</a:t>
            </a:r>
            <a:r>
              <a:rPr lang="en-IN" sz="1200" dirty="0">
                <a:latin typeface="Times New Roman" panose="02020603050405020304" pitchFamily="18" charset="0"/>
                <a:cs typeface="Times New Roman" panose="02020603050405020304" pitchFamily="18" charset="0"/>
              </a:rPr>
              <a:t>, “Hybrid attribute- and</a:t>
            </a:r>
          </a:p>
          <a:p>
            <a:pPr algn="jus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reencryption</a:t>
            </a:r>
            <a:r>
              <a:rPr lang="en-IN" sz="1200" dirty="0">
                <a:latin typeface="Times New Roman" panose="02020603050405020304" pitchFamily="18" charset="0"/>
                <a:cs typeface="Times New Roman" panose="02020603050405020304" pitchFamily="18" charset="0"/>
              </a:rPr>
              <a:t>- based key management for secure and scalable</a:t>
            </a:r>
          </a:p>
          <a:p>
            <a:pPr algn="just">
              <a:buNone/>
            </a:pPr>
            <a:r>
              <a:rPr lang="en-IN" sz="1200" dirty="0">
                <a:latin typeface="Times New Roman" panose="02020603050405020304" pitchFamily="18" charset="0"/>
                <a:cs typeface="Times New Roman" panose="02020603050405020304" pitchFamily="18" charset="0"/>
              </a:rPr>
              <a:t> mobile applications in clouds.” </a:t>
            </a:r>
            <a:r>
              <a:rPr lang="en-IN" sz="1200" i="1" dirty="0">
                <a:latin typeface="Times New Roman" panose="02020603050405020304" pitchFamily="18" charset="0"/>
                <a:cs typeface="Times New Roman" panose="02020603050405020304" pitchFamily="18" charset="0"/>
              </a:rPr>
              <a:t>IEEE T. Cloud Computing</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pp</a:t>
            </a:r>
            <a:endParaRPr lang="en-IN" sz="1200" dirty="0">
              <a:latin typeface="Times New Roman" panose="02020603050405020304" pitchFamily="18" charset="0"/>
              <a:cs typeface="Times New Roman" panose="02020603050405020304" pitchFamily="18" charset="0"/>
            </a:endParaRPr>
          </a:p>
          <a:p>
            <a:pPr algn="just">
              <a:buNone/>
            </a:pPr>
            <a:r>
              <a:rPr lang="en-IN" sz="1200" dirty="0">
                <a:latin typeface="Times New Roman" panose="02020603050405020304" pitchFamily="18" charset="0"/>
                <a:cs typeface="Times New Roman" panose="02020603050405020304" pitchFamily="18" charset="0"/>
              </a:rPr>
              <a:t>. 172–186, 2013.</a:t>
            </a:r>
          </a:p>
          <a:p>
            <a:pPr algn="just">
              <a:lnSpc>
                <a:spcPct val="70000"/>
              </a:lnSpc>
              <a:buNone/>
            </a:pPr>
            <a:endParaRPr lang="en-IN" sz="1200" dirty="0">
              <a:latin typeface="Times New Roman" panose="02020603050405020304" pitchFamily="18" charset="0"/>
              <a:cs typeface="Times New Roman" panose="02020603050405020304" pitchFamily="18" charset="0"/>
            </a:endParaRPr>
          </a:p>
          <a:p>
            <a:pPr algn="just">
              <a:lnSpc>
                <a:spcPct val="70000"/>
              </a:lnSpc>
              <a:buNone/>
            </a:pPr>
            <a:r>
              <a:rPr lang="en-IN" sz="1200" dirty="0">
                <a:latin typeface="Times New Roman" panose="02020603050405020304" pitchFamily="18" charset="0"/>
                <a:cs typeface="Times New Roman" panose="02020603050405020304" pitchFamily="18" charset="0"/>
              </a:rPr>
              <a:t> </a:t>
            </a:r>
          </a:p>
          <a:p>
            <a:pPr algn="just">
              <a:buNone/>
            </a:pPr>
            <a:r>
              <a:rPr lang="en-IN" sz="1200" dirty="0">
                <a:latin typeface="Times New Roman" panose="02020603050405020304" pitchFamily="18" charset="0"/>
                <a:cs typeface="Times New Roman" panose="02020603050405020304" pitchFamily="18" charset="0"/>
              </a:rPr>
              <a:t>[8] Wired. (2014) Spam suspect uses </a:t>
            </a:r>
            <a:r>
              <a:rPr lang="en-IN" sz="1200" dirty="0" err="1">
                <a:latin typeface="Times New Roman" panose="02020603050405020304" pitchFamily="18" charset="0"/>
                <a:cs typeface="Times New Roman" panose="02020603050405020304" pitchFamily="18" charset="0"/>
              </a:rPr>
              <a:t>google</a:t>
            </a:r>
            <a:r>
              <a:rPr lang="en-IN" sz="1200" dirty="0">
                <a:latin typeface="Times New Roman" panose="02020603050405020304" pitchFamily="18" charset="0"/>
                <a:cs typeface="Times New Roman" panose="02020603050405020304" pitchFamily="18" charset="0"/>
              </a:rPr>
              <a:t> docs; </a:t>
            </a:r>
            <a:r>
              <a:rPr lang="en-IN" sz="1200" dirty="0" err="1">
                <a:latin typeface="Times New Roman" panose="02020603050405020304" pitchFamily="18" charset="0"/>
                <a:cs typeface="Times New Roman" panose="02020603050405020304" pitchFamily="18" charset="0"/>
              </a:rPr>
              <a:t>fbi</a:t>
            </a:r>
            <a:r>
              <a:rPr lang="en-IN" sz="1200" dirty="0">
                <a:latin typeface="Times New Roman" panose="02020603050405020304" pitchFamily="18" charset="0"/>
                <a:cs typeface="Times New Roman" panose="02020603050405020304" pitchFamily="18" charset="0"/>
              </a:rPr>
              <a:t> happy. [Online]. Available: </a:t>
            </a:r>
            <a:r>
              <a:rPr lang="en-IN" sz="1200" dirty="0">
                <a:latin typeface="Times New Roman" panose="02020603050405020304" pitchFamily="18" charset="0"/>
                <a:cs typeface="Times New Roman" panose="02020603050405020304" pitchFamily="18" charset="0"/>
                <a:hlinkClick r:id="rId3"/>
              </a:rPr>
              <a:t>http://www.wired.com/2010/04/cloud-warrant/</a:t>
            </a:r>
            <a:endParaRPr lang="en-IN" sz="1200" dirty="0">
              <a:latin typeface="Times New Roman" panose="02020603050405020304" pitchFamily="18" charset="0"/>
              <a:cs typeface="Times New Roman" panose="02020603050405020304" pitchFamily="18" charset="0"/>
            </a:endParaRPr>
          </a:p>
          <a:p>
            <a:pPr algn="just">
              <a:buNone/>
            </a:pPr>
            <a:endParaRPr lang="en-IN" sz="1200" dirty="0">
              <a:latin typeface="Times New Roman" panose="02020603050405020304" pitchFamily="18" charset="0"/>
              <a:cs typeface="Times New Roman" panose="02020603050405020304" pitchFamily="18" charset="0"/>
            </a:endParaRPr>
          </a:p>
          <a:p>
            <a:pPr algn="just">
              <a:buNone/>
            </a:pPr>
            <a:r>
              <a:rPr lang="en-IN" sz="1200" dirty="0">
                <a:latin typeface="Times New Roman" panose="02020603050405020304" pitchFamily="18" charset="0"/>
                <a:cs typeface="Times New Roman" panose="02020603050405020304" pitchFamily="18" charset="0"/>
              </a:rPr>
              <a:t>[9] Wikipedia. (2014) Global surveillance disclosures (2013present). [Online]. Available: http://en.wikipedia.org/wiki/Global surveillance disclosures (2013-present)</a:t>
            </a:r>
          </a:p>
          <a:p>
            <a:pPr algn="just">
              <a:lnSpc>
                <a:spcPct val="70000"/>
              </a:lnSpc>
              <a:buNone/>
            </a:pPr>
            <a:endParaRPr lang="en-IN" sz="1200" dirty="0">
              <a:latin typeface="Times New Roman" panose="02020603050405020304" pitchFamily="18" charset="0"/>
              <a:cs typeface="Times New Roman" panose="02020603050405020304" pitchFamily="18" charset="0"/>
            </a:endParaRPr>
          </a:p>
          <a:p>
            <a:pPr algn="just">
              <a:lnSpc>
                <a:spcPct val="70000"/>
              </a:lnSpc>
              <a:buNone/>
            </a:pPr>
            <a:r>
              <a:rPr lang="en-IN" sz="1200" dirty="0">
                <a:latin typeface="Times New Roman" panose="02020603050405020304" pitchFamily="18" charset="0"/>
                <a:cs typeface="Times New Roman" panose="02020603050405020304" pitchFamily="18" charset="0"/>
              </a:rPr>
              <a:t>[10] </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(2014) Edward </a:t>
            </a:r>
            <a:r>
              <a:rPr lang="en-IN" sz="1200" dirty="0" err="1">
                <a:latin typeface="Times New Roman" panose="02020603050405020304" pitchFamily="18" charset="0"/>
                <a:cs typeface="Times New Roman" panose="02020603050405020304" pitchFamily="18" charset="0"/>
              </a:rPr>
              <a:t>snowden</a:t>
            </a:r>
            <a:r>
              <a:rPr lang="en-IN" sz="1200" dirty="0">
                <a:latin typeface="Times New Roman" panose="02020603050405020304" pitchFamily="18" charset="0"/>
                <a:cs typeface="Times New Roman" panose="02020603050405020304" pitchFamily="18" charset="0"/>
              </a:rPr>
              <a:t>. [Online]. Available: </a:t>
            </a:r>
          </a:p>
          <a:p>
            <a:pPr algn="just">
              <a:lnSpc>
                <a:spcPct val="70000"/>
              </a:lnSpc>
              <a:buNone/>
            </a:pPr>
            <a:endParaRPr lang="en-IN" sz="1200" dirty="0">
              <a:latin typeface="Times New Roman" panose="02020603050405020304" pitchFamily="18" charset="0"/>
              <a:cs typeface="Times New Roman" panose="02020603050405020304" pitchFamily="18" charset="0"/>
            </a:endParaRPr>
          </a:p>
          <a:p>
            <a:pPr algn="just">
              <a:lnSpc>
                <a:spcPct val="70000"/>
              </a:lnSpc>
              <a:buNone/>
            </a:pPr>
            <a:r>
              <a:rPr lang="en-IN" sz="1200" dirty="0">
                <a:latin typeface="Times New Roman" panose="02020603050405020304" pitchFamily="18" charset="0"/>
                <a:cs typeface="Times New Roman" panose="02020603050405020304" pitchFamily="18" charset="0"/>
              </a:rPr>
              <a:t>http://en. wikipedia.org/wiki/Edward Snowden</a:t>
            </a:r>
          </a:p>
          <a:p>
            <a:pPr algn="just">
              <a:lnSpc>
                <a:spcPct val="70000"/>
              </a:lnSpc>
              <a:buNone/>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339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1425" y="1386840"/>
            <a:ext cx="6564630" cy="1938992"/>
          </a:xfrm>
          <a:prstGeom prst="rect">
            <a:avLst/>
          </a:prstGeom>
          <a:noFill/>
        </p:spPr>
        <p:txBody>
          <a:bodyPr wrap="square" rtlCol="0">
            <a:spAutoFit/>
          </a:bodyPr>
          <a:lstStyle/>
          <a:p>
            <a:r>
              <a:rPr lang="en-US" sz="6000" b="1" dirty="0">
                <a:ln w="0"/>
                <a:solidFill>
                  <a:schemeClr val="accent1">
                    <a:lumMod val="60000"/>
                    <a:lumOff val="40000"/>
                  </a:schemeClr>
                </a:solidFill>
                <a:effectLst>
                  <a:outerShdw blurRad="38100" dist="25400" dir="5400000" algn="ctr" rotWithShape="0">
                    <a:srgbClr val="6E747A">
                      <a:alpha val="43000"/>
                    </a:srgbClr>
                  </a:outerShdw>
                </a:effectLst>
                <a:latin typeface="Candara Light" panose="020E0502030303020204" pitchFamily="34" charset="0"/>
              </a:rPr>
              <a:t>Thank You</a:t>
            </a:r>
          </a:p>
          <a:p>
            <a:r>
              <a:rPr lang="en-US" sz="6000" dirty="0">
                <a:ln w="0"/>
                <a:solidFill>
                  <a:schemeClr val="tx1"/>
                </a:solidFill>
                <a:effectLst>
                  <a:outerShdw blurRad="38100" dist="19050" dir="2700000" algn="tl" rotWithShape="0">
                    <a:schemeClr val="dk1">
                      <a:alpha val="40000"/>
                    </a:schemeClr>
                  </a:outerShdw>
                </a:effectLst>
                <a:latin typeface="Candara Light" panose="020E0502030303020204" pitchFamily="34" charset="0"/>
              </a:rPr>
              <a:t>For Your Attention </a:t>
            </a:r>
          </a:p>
        </p:txBody>
      </p:sp>
      <p:sp>
        <p:nvSpPr>
          <p:cNvPr id="3" name="Rectangle 2"/>
          <p:cNvSpPr/>
          <p:nvPr/>
        </p:nvSpPr>
        <p:spPr>
          <a:xfrm>
            <a:off x="926625" y="1625338"/>
            <a:ext cx="185895" cy="1514102"/>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6" y="135465"/>
            <a:ext cx="5554133"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EXISTING SYSTEM </a:t>
            </a:r>
          </a:p>
        </p:txBody>
      </p:sp>
      <p:sp>
        <p:nvSpPr>
          <p:cNvPr id="5" name="TextBox 4"/>
          <p:cNvSpPr txBox="1"/>
          <p:nvPr/>
        </p:nvSpPr>
        <p:spPr>
          <a:xfrm>
            <a:off x="512379" y="3626484"/>
            <a:ext cx="7819697" cy="1200329"/>
          </a:xfrm>
          <a:prstGeom prst="rect">
            <a:avLst/>
          </a:prstGeom>
          <a:noFill/>
        </p:spPr>
        <p:txBody>
          <a:bodyPr wrap="square" rtlCol="0">
            <a:spAutoFit/>
          </a:bodyPr>
          <a:lstStyle/>
          <a:p>
            <a:pPr marL="285750" indent="-285750">
              <a:buBlip>
                <a:blip r:embed="rId2"/>
              </a:buBlip>
            </a:pPr>
            <a:r>
              <a:rPr lang="en-US" sz="1800" dirty="0">
                <a:latin typeface="Times New Roman" panose="02020603050405020304" pitchFamily="18" charset="0"/>
                <a:cs typeface="Times New Roman" panose="02020603050405020304" pitchFamily="18" charset="0"/>
              </a:rPr>
              <a:t>Guessing of Long Passwords Is the Method Which Will Convert And the Short Original Password To Long Fake Password With Effective Grammar And Store it in a User Details Database .If the Hacker Bleach the Firewall ,He cant get the Exact password . But There are some Disadvantages in that  </a:t>
            </a:r>
            <a:endParaRPr lang="en-IN" sz="1800" dirty="0">
              <a:latin typeface="Times New Roman" panose="02020603050405020304" pitchFamily="18" charset="0"/>
              <a:cs typeface="Times New Roman" panose="02020603050405020304" pitchFamily="18" charset="0"/>
            </a:endParaRPr>
          </a:p>
        </p:txBody>
      </p:sp>
      <p:pic>
        <p:nvPicPr>
          <p:cNvPr id="2050" name="Picture 2" descr="How to choose a strong password? - Enp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568" y="1172740"/>
            <a:ext cx="5103354" cy="218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1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4" y="135465"/>
            <a:ext cx="8372659" cy="584775"/>
          </a:xfrm>
          <a:prstGeom prst="rect">
            <a:avLst/>
          </a:prstGeom>
          <a:noFill/>
        </p:spPr>
        <p:txBody>
          <a:bodyPr wrap="square" rtlCol="0">
            <a:spAutoFit/>
          </a:bodyPr>
          <a:lstStyle/>
          <a:p>
            <a:r>
              <a:rPr lang="en-IN" sz="3200" b="1" dirty="0">
                <a:solidFill>
                  <a:schemeClr val="accent1"/>
                </a:solidFill>
                <a:latin typeface="Times New Roman" panose="02020603050405020304" pitchFamily="18" charset="0"/>
                <a:cs typeface="Times New Roman" panose="02020603050405020304" pitchFamily="18" charset="0"/>
              </a:rPr>
              <a:t>DISADVANTAGES OF EXISTING SYSTEM</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302123" y="2687482"/>
            <a:ext cx="7886700" cy="838200"/>
          </a:xfrm>
          <a:prstGeom prst="rect">
            <a:avLst/>
          </a:prstGeom>
          <a:noFill/>
          <a:ln>
            <a:noFill/>
          </a:ln>
        </p:spPr>
        <p:txBody>
          <a:bodyPr vert="horz" wrap="square" lIns="91440" tIns="45720" rIns="91440" bIns="4572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2000" dirty="0">
                <a:latin typeface="Times New Roman" panose="02020603050405020304" pitchFamily="18" charset="0"/>
                <a:cs typeface="Times New Roman" panose="02020603050405020304" pitchFamily="18" charset="0"/>
              </a:rPr>
              <a:t>	</a:t>
            </a:r>
            <a:endParaRPr lang="en-IN" sz="2800" dirty="0">
              <a:solidFill>
                <a:schemeClr val="accent1"/>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p:txBody>
      </p:sp>
      <p:sp>
        <p:nvSpPr>
          <p:cNvPr id="8" name="TextBox 3"/>
          <p:cNvSpPr txBox="1"/>
          <p:nvPr/>
        </p:nvSpPr>
        <p:spPr>
          <a:xfrm>
            <a:off x="4306022" y="1612197"/>
            <a:ext cx="4244652" cy="2893100"/>
          </a:xfrm>
          <a:prstGeom prst="rect">
            <a:avLst/>
          </a:prstGeom>
          <a:noFill/>
          <a:ln w="9525">
            <a:noFill/>
          </a:ln>
        </p:spPr>
        <p:txBody>
          <a:bodyPr wrap="square">
            <a:spAutoFit/>
          </a:bodyPr>
          <a:lstStyle/>
          <a:p>
            <a:pPr marL="342900" indent="-342900" algn="just" eaLnBrk="1" hangingPunct="1">
              <a:buBlip>
                <a:blip r:embed="rId2"/>
              </a:buBlip>
            </a:pPr>
            <a:r>
              <a:rPr sz="24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Security is very low, so that the attacker can easily hack the passwords of the users and can do anything. </a:t>
            </a:r>
          </a:p>
          <a:p>
            <a:pPr marL="342900" indent="-342900" algn="just" eaLnBrk="1" hangingPunct="1">
              <a:buBlip>
                <a:blip r:embed="rId2"/>
              </a:buBlip>
            </a:pPr>
            <a:endParaRPr sz="2400" dirty="0">
              <a:latin typeface="Times New Roman" panose="02020603050405020304" pitchFamily="18" charset="0"/>
              <a:cs typeface="Times New Roman" panose="02020603050405020304" pitchFamily="18" charset="0"/>
            </a:endParaRPr>
          </a:p>
          <a:p>
            <a:pPr marL="342900" indent="-342900" algn="just" eaLnBrk="1" hangingPunct="1">
              <a:buBlip>
                <a:blip r:embed="rId2"/>
              </a:buBlip>
            </a:pPr>
            <a:r>
              <a:rPr sz="2400" dirty="0">
                <a:latin typeface="Times New Roman" panose="02020603050405020304" pitchFamily="18" charset="0"/>
                <a:cs typeface="Times New Roman" panose="02020603050405020304" pitchFamily="18" charset="0"/>
              </a:rPr>
              <a:t>   Passwords can be hacked using guessing attacks</a:t>
            </a:r>
          </a:p>
          <a:p>
            <a:pPr marL="285750" indent="-285750" eaLnBrk="1" hangingPunct="1">
              <a:buBlip>
                <a:blip r:embed="rId2"/>
              </a:buBlip>
            </a:pPr>
            <a:endParaRPr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440266" y="1417723"/>
            <a:ext cx="3446523" cy="3087574"/>
          </a:xfrm>
          <a:prstGeom prst="rect">
            <a:avLst/>
          </a:prstGeom>
        </p:spPr>
      </p:pic>
    </p:spTree>
    <p:extLst>
      <p:ext uri="{BB962C8B-B14F-4D97-AF65-F5344CB8AC3E}">
        <p14:creationId xmlns:p14="http://schemas.microsoft.com/office/powerpoint/2010/main" val="117590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6" y="135465"/>
            <a:ext cx="5554133"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PROPOSED SYSTEM </a:t>
            </a:r>
          </a:p>
        </p:txBody>
      </p:sp>
      <p:sp>
        <p:nvSpPr>
          <p:cNvPr id="5" name="TextBox 4"/>
          <p:cNvSpPr txBox="1"/>
          <p:nvPr/>
        </p:nvSpPr>
        <p:spPr>
          <a:xfrm>
            <a:off x="689502" y="1410028"/>
            <a:ext cx="4126864" cy="2930033"/>
          </a:xfrm>
          <a:prstGeom prst="rect">
            <a:avLst/>
          </a:prstGeom>
          <a:noFill/>
        </p:spPr>
        <p:txBody>
          <a:bodyPr wrap="square" rtlCol="0">
            <a:spAutoFit/>
          </a:bodyPr>
          <a:lstStyle/>
          <a:p>
            <a:pPr marL="342900" indent="-342900">
              <a:lnSpc>
                <a:spcPct val="140000"/>
              </a:lnSpc>
              <a:buBlip>
                <a:blip r:embed="rId2"/>
              </a:buBlip>
            </a:pPr>
            <a:r>
              <a:rPr lang="en-US" sz="1800" dirty="0">
                <a:latin typeface="Times New Roman" panose="02020603050405020304" pitchFamily="18" charset="0"/>
                <a:cs typeface="Times New Roman" panose="02020603050405020304" pitchFamily="18" charset="0"/>
              </a:rPr>
              <a:t>This concept comes from a special kind of encryption scheme called Honey encryption, Honey encryption involves senders and receivers creating convincing fake evidence of forged data in cipher texts such that outside coercers are satisfied.</a:t>
            </a:r>
          </a:p>
          <a:p>
            <a:endParaRPr lang="en-IN" sz="800" dirty="0"/>
          </a:p>
        </p:txBody>
      </p:sp>
      <p:pic>
        <p:nvPicPr>
          <p:cNvPr id="8" name="Picture 7"/>
          <p:cNvPicPr>
            <a:picLocks noChangeAspect="1"/>
          </p:cNvPicPr>
          <p:nvPr/>
        </p:nvPicPr>
        <p:blipFill rotWithShape="1">
          <a:blip r:embed="rId3"/>
          <a:srcRect t="31184" b="11464"/>
          <a:stretch/>
        </p:blipFill>
        <p:spPr>
          <a:xfrm>
            <a:off x="5090764" y="1410028"/>
            <a:ext cx="3313620" cy="2688013"/>
          </a:xfrm>
          <a:prstGeom prst="rect">
            <a:avLst/>
          </a:prstGeom>
        </p:spPr>
      </p:pic>
    </p:spTree>
    <p:extLst>
      <p:ext uri="{BB962C8B-B14F-4D97-AF65-F5344CB8AC3E}">
        <p14:creationId xmlns:p14="http://schemas.microsoft.com/office/powerpoint/2010/main" val="419431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404384" y="4749900"/>
            <a:ext cx="548700" cy="393600"/>
          </a:xfrm>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Rectangle 2"/>
          <p:cNvSpPr/>
          <p:nvPr/>
        </p:nvSpPr>
        <p:spPr>
          <a:xfrm>
            <a:off x="440267" y="868752"/>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329907" y="169908"/>
            <a:ext cx="8512818" cy="1077218"/>
          </a:xfrm>
          <a:prstGeom prst="rect">
            <a:avLst/>
          </a:prstGeom>
          <a:noFill/>
        </p:spPr>
        <p:txBody>
          <a:bodyPr wrap="square" rtlCol="0">
            <a:spAutoFit/>
          </a:bodyPr>
          <a:lstStyle/>
          <a:p>
            <a:pPr lvl="0"/>
            <a:r>
              <a:rPr lang="en-IN" sz="3200" b="1" dirty="0">
                <a:solidFill>
                  <a:schemeClr val="accent1"/>
                </a:solidFill>
                <a:latin typeface="Times New Roman" panose="02020603050405020304" pitchFamily="18" charset="0"/>
                <a:cs typeface="Times New Roman" panose="02020603050405020304" pitchFamily="18" charset="0"/>
              </a:rPr>
              <a:t>ADVANTAGES OF PROPOSED SYSTEM</a:t>
            </a:r>
          </a:p>
          <a:p>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987507" y="1318261"/>
            <a:ext cx="4855217" cy="3194721"/>
          </a:xfrm>
          <a:prstGeom prst="rect">
            <a:avLst/>
          </a:prstGeom>
        </p:spPr>
        <p:txBody>
          <a:bodyPr wrap="square">
            <a:spAutoFit/>
          </a:bodyPr>
          <a:lstStyle/>
          <a:p>
            <a:pPr marL="342900" lvl="0" indent="-342900" algn="just">
              <a:lnSpc>
                <a:spcPct val="140000"/>
              </a:lnSpc>
              <a:buBlip>
                <a:blip r:embed="rId2"/>
              </a:buBlip>
            </a:pPr>
            <a:r>
              <a:rPr lang="en-US" sz="2400" dirty="0">
                <a:latin typeface="Times New Roman" panose="02020603050405020304" pitchFamily="18" charset="0"/>
                <a:cs typeface="Times New Roman" panose="02020603050405020304" pitchFamily="18" charset="0"/>
              </a:rPr>
              <a:t>The attackers are not able to guess and hack the passwords. </a:t>
            </a:r>
          </a:p>
          <a:p>
            <a:pPr marL="342900" lvl="0" indent="-342900" algn="just">
              <a:lnSpc>
                <a:spcPct val="140000"/>
              </a:lnSpc>
              <a:buBlip>
                <a:blip r:embed="rId2"/>
              </a:buBlip>
            </a:pPr>
            <a:r>
              <a:rPr lang="en-US" sz="2400" dirty="0">
                <a:latin typeface="Times New Roman" panose="02020603050405020304" pitchFamily="18" charset="0"/>
                <a:cs typeface="Times New Roman" panose="02020603050405020304" pitchFamily="18" charset="0"/>
              </a:rPr>
              <a:t>It provide high security to data owner</a:t>
            </a:r>
          </a:p>
          <a:p>
            <a:pPr marL="342900" lvl="0" indent="-342900" algn="just">
              <a:lnSpc>
                <a:spcPct val="140000"/>
              </a:lnSpc>
              <a:buBlip>
                <a:blip r:embed="rId2"/>
              </a:buBlip>
            </a:pPr>
            <a:r>
              <a:rPr lang="en-US" sz="2400" dirty="0">
                <a:latin typeface="Times New Roman" panose="02020603050405020304" pitchFamily="18" charset="0"/>
                <a:cs typeface="Times New Roman" panose="02020603050405020304" pitchFamily="18" charset="0"/>
              </a:rPr>
              <a:t>Hacker IP address and address sent to original user via email</a:t>
            </a:r>
          </a:p>
        </p:txBody>
      </p:sp>
      <p:pic>
        <p:nvPicPr>
          <p:cNvPr id="6" name="Picture 5"/>
          <p:cNvPicPr>
            <a:picLocks noChangeAspect="1"/>
          </p:cNvPicPr>
          <p:nvPr/>
        </p:nvPicPr>
        <p:blipFill>
          <a:blip r:embed="rId3"/>
          <a:stretch>
            <a:fillRect/>
          </a:stretch>
        </p:blipFill>
        <p:spPr>
          <a:xfrm>
            <a:off x="535270" y="1424768"/>
            <a:ext cx="3051078" cy="3147489"/>
          </a:xfrm>
          <a:prstGeom prst="rect">
            <a:avLst/>
          </a:prstGeom>
        </p:spPr>
      </p:pic>
    </p:spTree>
    <p:extLst>
      <p:ext uri="{BB962C8B-B14F-4D97-AF65-F5344CB8AC3E}">
        <p14:creationId xmlns:p14="http://schemas.microsoft.com/office/powerpoint/2010/main" val="117805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Rectangle 2"/>
          <p:cNvSpPr/>
          <p:nvPr/>
        </p:nvSpPr>
        <p:spPr>
          <a:xfrm>
            <a:off x="440267" y="843351"/>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flipH="1">
            <a:off x="440267" y="252464"/>
            <a:ext cx="9365888" cy="584775"/>
          </a:xfrm>
          <a:prstGeom prst="rect">
            <a:avLst/>
          </a:prstGeom>
          <a:noFill/>
        </p:spPr>
        <p:txBody>
          <a:bodyPr wrap="square" rtlCol="0">
            <a:spAutoFit/>
          </a:bodyPr>
          <a:lstStyle/>
          <a:p>
            <a:pPr>
              <a:buFont typeface="Wingdings" panose="05000000000000000000" pitchFamily="2" charset="2"/>
              <a:buNone/>
            </a:pPr>
            <a:r>
              <a:rPr lang="en-IN" sz="3200" b="1" dirty="0">
                <a:solidFill>
                  <a:schemeClr val="accent1"/>
                </a:solidFill>
                <a:latin typeface="Times New Roman" panose="02020603050405020304" pitchFamily="18" charset="0"/>
                <a:cs typeface="Times New Roman" panose="02020603050405020304" pitchFamily="18" charset="0"/>
              </a:rPr>
              <a:t>ALGORITHM / METHODOLOGY</a:t>
            </a:r>
            <a:endParaRPr lang="en-IN" altLang="x-none" sz="32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40266" y="873831"/>
            <a:ext cx="7964118" cy="4016484"/>
          </a:xfrm>
          <a:prstGeom prst="rect">
            <a:avLst/>
          </a:prstGeom>
          <a:noFill/>
        </p:spPr>
        <p:txBody>
          <a:bodyPr wrap="square" rtlCol="0">
            <a:spAutoFit/>
          </a:bodyPr>
          <a:lstStyle/>
          <a:p>
            <a:pPr lvl="1" algn="just"/>
            <a:endParaRPr lang="en-US" sz="2000" b="1"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HONEY WORD GENERATION </a:t>
            </a:r>
          </a:p>
          <a:p>
            <a:pPr marL="342900" lvl="1" indent="-342900" algn="just">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marL="342900" lvl="1" indent="-342900" algn="just">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Honey words (decoy passwords) have been proposed to detect attacks against hashed password databases. </a:t>
            </a:r>
          </a:p>
          <a:p>
            <a:pPr marL="342900" lvl="1" indent="-342900" algn="just">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each user account, the original password is stored with many honeywords in order to thwart any adversary. </a:t>
            </a:r>
          </a:p>
          <a:p>
            <a:pPr marL="342900" lvl="1" indent="-342900" algn="just">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honeywords are selected deliberately such that a cyber-attacker who steals a file of hashed passwords cannot be sure, if it is the real password or a honeyword for any account. </a:t>
            </a:r>
          </a:p>
          <a:p>
            <a:pPr marL="342900" lvl="1" indent="-342900" algn="just">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Moreover, entering with a honeyword to login will trigger an alarm notifying the administrator about a password file breach</a:t>
            </a:r>
          </a:p>
        </p:txBody>
      </p:sp>
    </p:spTree>
    <p:extLst>
      <p:ext uri="{BB962C8B-B14F-4D97-AF65-F5344CB8AC3E}">
        <p14:creationId xmlns:p14="http://schemas.microsoft.com/office/powerpoint/2010/main" val="153037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40267" y="877219"/>
            <a:ext cx="7261860" cy="6096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j-lt"/>
              <a:cs typeface="Times New Roman" panose="02020603050405020304" pitchFamily="18" charset="0"/>
            </a:endParaRPr>
          </a:p>
        </p:txBody>
      </p:sp>
      <p:sp>
        <p:nvSpPr>
          <p:cNvPr id="43" name="TextBox 42"/>
          <p:cNvSpPr txBox="1"/>
          <p:nvPr/>
        </p:nvSpPr>
        <p:spPr>
          <a:xfrm flipH="1">
            <a:off x="440265" y="169333"/>
            <a:ext cx="7340155"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ARCHITECTURE DIAGRAM</a:t>
            </a:r>
          </a:p>
        </p:txBody>
      </p:sp>
      <p:pic>
        <p:nvPicPr>
          <p:cNvPr id="5" name="Picture 4"/>
          <p:cNvPicPr>
            <a:picLocks noChangeAspect="1"/>
          </p:cNvPicPr>
          <p:nvPr/>
        </p:nvPicPr>
        <p:blipFill>
          <a:blip r:embed="rId2"/>
          <a:stretch>
            <a:fillRect/>
          </a:stretch>
        </p:blipFill>
        <p:spPr>
          <a:xfrm>
            <a:off x="761517" y="1294411"/>
            <a:ext cx="7705589" cy="3446384"/>
          </a:xfrm>
          <a:prstGeom prst="rect">
            <a:avLst/>
          </a:prstGeom>
        </p:spPr>
      </p:pic>
    </p:spTree>
    <p:extLst>
      <p:ext uri="{BB962C8B-B14F-4D97-AF65-F5344CB8AC3E}">
        <p14:creationId xmlns:p14="http://schemas.microsoft.com/office/powerpoint/2010/main" val="100900803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3939</TotalTime>
  <Words>1428</Words>
  <Application>Microsoft Office PowerPoint</Application>
  <PresentationFormat>On-screen Show (16:9)</PresentationFormat>
  <Paragraphs>163</Paragraphs>
  <Slides>33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Roboto Slab</vt:lpstr>
      <vt:lpstr>Times New Roman</vt:lpstr>
      <vt:lpstr>Candara Light</vt:lpstr>
      <vt:lpstr>Calibri</vt:lpstr>
      <vt:lpstr>Source Sans Pro</vt:lpstr>
      <vt:lpstr>Wingdings</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Madhavan</dc:creator>
  <cp:lastModifiedBy>Windows User</cp:lastModifiedBy>
  <cp:revision>112</cp:revision>
  <dcterms:modified xsi:type="dcterms:W3CDTF">2023-03-25T07:21:17Z</dcterms:modified>
</cp:coreProperties>
</file>