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5" r:id="rId2"/>
    <p:sldId id="257" r:id="rId3"/>
    <p:sldId id="332" r:id="rId4"/>
    <p:sldId id="318" r:id="rId5"/>
    <p:sldId id="328" r:id="rId6"/>
    <p:sldId id="329" r:id="rId7"/>
    <p:sldId id="330" r:id="rId8"/>
    <p:sldId id="315" r:id="rId9"/>
    <p:sldId id="331" r:id="rId10"/>
    <p:sldId id="294" r:id="rId11"/>
    <p:sldId id="262"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5" autoAdjust="0"/>
    <p:restoredTop sz="94660"/>
  </p:normalViewPr>
  <p:slideViewPr>
    <p:cSldViewPr snapToGrid="0" showGuides="1">
      <p:cViewPr varScale="1">
        <p:scale>
          <a:sx n="47" d="100"/>
          <a:sy n="47" d="100"/>
        </p:scale>
        <p:origin x="1027" y="43"/>
      </p:cViewPr>
      <p:guideLst>
        <p:guide orient="horz" pos="2880"/>
        <p:guide pos="21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3</a:t>
            </a:fld>
            <a:endParaRPr lang="en-US"/>
          </a:p>
        </p:txBody>
      </p:sp>
    </p:spTree>
    <p:extLst>
      <p:ext uri="{BB962C8B-B14F-4D97-AF65-F5344CB8AC3E}">
        <p14:creationId xmlns:p14="http://schemas.microsoft.com/office/powerpoint/2010/main" val="182549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4</a:t>
            </a:fld>
            <a:endParaRPr lang="en-US"/>
          </a:p>
        </p:txBody>
      </p:sp>
    </p:spTree>
    <p:extLst>
      <p:ext uri="{BB962C8B-B14F-4D97-AF65-F5344CB8AC3E}">
        <p14:creationId xmlns:p14="http://schemas.microsoft.com/office/powerpoint/2010/main" val="19115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5</a:t>
            </a:fld>
            <a:endParaRPr lang="en-US"/>
          </a:p>
        </p:txBody>
      </p:sp>
    </p:spTree>
    <p:extLst>
      <p:ext uri="{BB962C8B-B14F-4D97-AF65-F5344CB8AC3E}">
        <p14:creationId xmlns:p14="http://schemas.microsoft.com/office/powerpoint/2010/main" val="175892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6</a:t>
            </a:fld>
            <a:endParaRPr lang="en-US"/>
          </a:p>
        </p:txBody>
      </p:sp>
    </p:spTree>
    <p:extLst>
      <p:ext uri="{BB962C8B-B14F-4D97-AF65-F5344CB8AC3E}">
        <p14:creationId xmlns:p14="http://schemas.microsoft.com/office/powerpoint/2010/main" val="54296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7</a:t>
            </a:fld>
            <a:endParaRPr lang="en-US"/>
          </a:p>
        </p:txBody>
      </p:sp>
    </p:spTree>
    <p:extLst>
      <p:ext uri="{BB962C8B-B14F-4D97-AF65-F5344CB8AC3E}">
        <p14:creationId xmlns:p14="http://schemas.microsoft.com/office/powerpoint/2010/main" val="40435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CE291B-09B0-43D8-B181-A04857BD57CB}"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9"/>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792097" y="362190"/>
            <a:ext cx="1216838"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3600" dirty="0">
                <a:latin typeface="Times New Roman" panose="02020603050405020304" pitchFamily="18" charset="0"/>
                <a:cs typeface="Times New Roman" panose="02020603050405020304" pitchFamily="18" charset="0"/>
              </a:rPr>
              <a:t> AIM</a:t>
            </a:r>
            <a:endParaRPr lang="en-IN" sz="36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1262865" y="1335400"/>
            <a:ext cx="10310265" cy="3693319"/>
          </a:xfrm>
          <a:prstGeom prst="rect">
            <a:avLst/>
          </a:prstGeom>
          <a:noFill/>
        </p:spPr>
        <p:txBody>
          <a:bodyPr wrap="square" rtlCol="0" anchor="t">
            <a:spAutoFit/>
          </a:bodyPr>
          <a:lstStyle/>
          <a:p>
            <a:pPr algn="l">
              <a:buFont typeface="Arial" panose="020B0604020202020204" pitchFamily="34" charset="0"/>
              <a:buChar char="•"/>
            </a:pPr>
            <a:r>
              <a:rPr lang="en-US" b="0" i="0" dirty="0">
                <a:effectLst/>
                <a:latin typeface="Söhne"/>
              </a:rPr>
              <a:t>Implement a precise object tracking system through the fusion of Kalman filtering and advanced computer vision techniques.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Leverage the OpenCV library for seamless integration and efficient execution of computer vision algorithms.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Enhance tracking robustness by devising strategies to handle challenges, including occlusions and mitigating the impact of noisy data.</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Optimize the tracking algorithm for specific environmental conditions, ensuring adaptability and reliability in diverse scenarios.</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Explore and demonstrate practical applications in fields such as surveillance, robotics, or any relevant industry, showcasing the real-world impact of the developed tracking system.</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a:spLocks noGrp="1" noEditPoints="1"/>
          </p:cNvSpPr>
          <p:nvPr>
            <p:ph type="title"/>
          </p:nvPr>
        </p:nvSpPr>
        <p:spPr>
          <a:xfrm>
            <a:off x="1016057" y="913592"/>
            <a:ext cx="3642360" cy="554990"/>
          </a:xfrm>
          <a:prstGeom prst="rect">
            <a:avLst/>
          </a:prstGeom>
          <a:solidFill>
            <a:srgbClr val="AE1D49"/>
          </a:solidFill>
        </p:spPr>
        <p:txBody>
          <a:bodyPr vert="horz" wrap="square" lIns="0" tIns="1270" rIns="0" bIns="0" rtlCol="0" anchor="t">
            <a:spAutoFit/>
          </a:bodyPr>
          <a:lstStyle/>
          <a:p>
            <a:pPr marL="12700">
              <a:spcBef>
                <a:spcPts val="10"/>
              </a:spcBef>
            </a:pPr>
            <a:r>
              <a:rPr lang="en-US" sz="3600" spc="-10" dirty="0">
                <a:latin typeface="Times New Roman" panose="02020603050405020304" pitchFamily="18" charset="0"/>
              </a:rPr>
              <a:t>FUTURE SCOPE </a:t>
            </a:r>
            <a:endParaRPr lang="en-US" sz="8000" dirty="0"/>
          </a:p>
        </p:txBody>
      </p:sp>
      <p:sp>
        <p:nvSpPr>
          <p:cNvPr id="7" name="TextBox 6"/>
          <p:cNvSpPr txBox="1"/>
          <p:nvPr/>
        </p:nvSpPr>
        <p:spPr>
          <a:xfrm>
            <a:off x="1440976" y="2023214"/>
            <a:ext cx="9162370" cy="3268652"/>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IN" sz="2000" dirty="0">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Multi-Object Tracking-Extend the system to track multiple objects simultaneously.</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3D Object Tracking-Explore 3D object tracking capabilities</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Dynamic HSV Range Adjustment-Implement an adaptive HSV color range adjustment based on varying lighting conditions. </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Object Classification-Integrate object classification to identify different types of objects based on shape, size, or other features</a:t>
            </a:r>
          </a:p>
          <a:p>
            <a:pPr marL="342900" indent="-342900" algn="just">
              <a:lnSpc>
                <a:spcPct val="150000"/>
              </a:lnSpc>
              <a:buFont typeface="Wingdings" panose="05000000000000000000" pitchFamily="2" charset="2"/>
              <a:buChar char="ü"/>
            </a:pPr>
            <a:endParaRPr lang="en-IN"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9196" t="41746" r="39108" b="34127"/>
          <a:stretch>
            <a:fillRect/>
          </a:stretch>
        </p:blipFill>
        <p:spPr>
          <a:xfrm>
            <a:off x="1550433" y="379527"/>
            <a:ext cx="8844851" cy="55325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44705" y="419367"/>
            <a:ext cx="3046020"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latin typeface="Arial" panose="020B0604020202020204"/>
                <a:cs typeface="Arial" panose="020B0604020202020204"/>
              </a:rPr>
              <a:t>Introduction</a:t>
            </a:r>
            <a:endParaRPr lang="en-US" dirty="0"/>
          </a:p>
        </p:txBody>
      </p:sp>
      <p:sp>
        <p:nvSpPr>
          <p:cNvPr id="3" name="TextBox 2"/>
          <p:cNvSpPr txBox="1"/>
          <p:nvPr/>
        </p:nvSpPr>
        <p:spPr>
          <a:xfrm>
            <a:off x="488294" y="1242252"/>
            <a:ext cx="10462161" cy="954107"/>
          </a:xfrm>
          <a:prstGeom prst="rect">
            <a:avLst/>
          </a:prstGeom>
          <a:noFill/>
        </p:spPr>
        <p:txBody>
          <a:bodyPr wrap="square" rtlCol="0">
            <a:spAutoFit/>
          </a:bodyPr>
          <a:lstStyle/>
          <a:p>
            <a:pPr algn="l" rtl="0"/>
            <a:endParaRPr lang="en-US" sz="2000" b="0" i="0" dirty="0">
              <a:solidFill>
                <a:srgbClr val="000000"/>
              </a:solidFill>
              <a:effectLst/>
              <a:latin typeface="Baskerville Old Face" panose="02020602080505020303" pitchFamily="18" charset="0"/>
            </a:endParaRPr>
          </a:p>
          <a:p>
            <a:pPr marL="285750" indent="-285750" algn="l" rtl="0">
              <a:buFont typeface="Wingdings" panose="05000000000000000000" pitchFamily="2" charset="2"/>
              <a:buChar char="Ø"/>
            </a:pPr>
            <a:endParaRPr lang="en-US" b="0" i="0" dirty="0">
              <a:solidFill>
                <a:srgbClr val="000000"/>
              </a:solidFill>
              <a:effectLst/>
              <a:latin typeface="Arial" panose="020B0604020202020204" pitchFamily="34" charset="0"/>
            </a:endParaRPr>
          </a:p>
          <a:p>
            <a:pPr marL="285750" indent="-285750">
              <a:buFont typeface="Wingdings" panose="05000000000000000000" pitchFamily="2" charset="2"/>
              <a:buChar char="Ø"/>
            </a:pPr>
            <a:endParaRPr lang="en-IN" dirty="0"/>
          </a:p>
        </p:txBody>
      </p:sp>
      <p:sp>
        <p:nvSpPr>
          <p:cNvPr id="4" name="TextBox 3"/>
          <p:cNvSpPr txBox="1"/>
          <p:nvPr/>
        </p:nvSpPr>
        <p:spPr>
          <a:xfrm>
            <a:off x="533045" y="1305841"/>
            <a:ext cx="10670370" cy="769441"/>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solidFill>
                <a:srgbClr val="374151"/>
              </a:solidFill>
              <a:latin typeface="Söhne"/>
            </a:endParaRPr>
          </a:p>
          <a:p>
            <a:pPr marL="457200" indent="-4572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644525" y="1305560"/>
            <a:ext cx="10462895" cy="4247317"/>
          </a:xfrm>
          <a:prstGeom prst="rect">
            <a:avLst/>
          </a:prstGeom>
          <a:noFill/>
        </p:spPr>
        <p:txBody>
          <a:bodyPr wrap="square" rtlCol="0" anchor="t">
            <a:spAutoFit/>
          </a:bodyPr>
          <a:lstStyle/>
          <a:p>
            <a:pPr marL="342900" indent="-342900" algn="l">
              <a:buFont typeface="Wingdings" panose="05000000000000000000" pitchFamily="2" charset="2"/>
              <a:buChar char="ü"/>
            </a:pPr>
            <a:br>
              <a:rPr lang="en-US" b="0" i="0" dirty="0">
                <a:effectLst/>
                <a:latin typeface="Söhne"/>
              </a:rPr>
            </a:br>
            <a:r>
              <a:rPr lang="en-US" b="0" i="0" dirty="0">
                <a:effectLst/>
                <a:latin typeface="Söhne"/>
              </a:rPr>
              <a:t>The Kalman filter is employed in our project to track and predict the trajectory of moving objects, serving critical roles in applications like surveillance and autonomous vehicles.</a:t>
            </a:r>
          </a:p>
          <a:p>
            <a:pPr marL="285750" indent="-285750" algn="l">
              <a:buFont typeface="Wingdings" panose="05000000000000000000" pitchFamily="2" charset="2"/>
              <a:buChar char="ü"/>
            </a:pPr>
            <a:endParaRPr lang="en-US" b="0" i="0" dirty="0">
              <a:effectLst/>
              <a:latin typeface="Söhne"/>
            </a:endParaRPr>
          </a:p>
          <a:p>
            <a:pPr marL="342900" indent="-342900" algn="l">
              <a:buFont typeface="Wingdings" panose="05000000000000000000" pitchFamily="2" charset="2"/>
              <a:buChar char="ü"/>
            </a:pPr>
            <a:r>
              <a:rPr lang="en-US" b="0" i="0" dirty="0">
                <a:effectLst/>
                <a:latin typeface="Söhne"/>
              </a:rPr>
              <a:t>This filter excels in refining predictions, combining historical trajectory data with real-time measurements to ensure accuracy even in dynamic environments.</a:t>
            </a:r>
          </a:p>
          <a:p>
            <a:pPr marL="285750" indent="-285750" algn="l">
              <a:buFont typeface="Wingdings" panose="05000000000000000000" pitchFamily="2" charset="2"/>
              <a:buChar char="ü"/>
            </a:pPr>
            <a:endParaRPr lang="en-US" b="0" i="0" dirty="0">
              <a:effectLst/>
              <a:latin typeface="Söhne"/>
            </a:endParaRPr>
          </a:p>
          <a:p>
            <a:pPr marL="342900" indent="-342900" algn="l">
              <a:buFont typeface="Wingdings" panose="05000000000000000000" pitchFamily="2" charset="2"/>
              <a:buChar char="ü"/>
            </a:pPr>
            <a:r>
              <a:rPr lang="en-US" b="0" i="0" dirty="0">
                <a:effectLst/>
                <a:latin typeface="Söhne"/>
              </a:rPr>
              <a:t>Its robustness to noisy sensor data enhances reliability, filtering out disturbances and maintaining tracking precision.</a:t>
            </a:r>
          </a:p>
          <a:p>
            <a:pPr marL="285750" indent="-285750" algn="l">
              <a:buFont typeface="Wingdings" panose="05000000000000000000" pitchFamily="2" charset="2"/>
              <a:buChar char="ü"/>
            </a:pPr>
            <a:endParaRPr lang="en-US" b="0" i="0" dirty="0">
              <a:effectLst/>
              <a:latin typeface="Söhne"/>
            </a:endParaRPr>
          </a:p>
          <a:p>
            <a:pPr marL="342900" indent="-342900" algn="l">
              <a:buFont typeface="Wingdings" panose="05000000000000000000" pitchFamily="2" charset="2"/>
              <a:buChar char="ü"/>
            </a:pPr>
            <a:r>
              <a:rPr lang="en-US" b="0" i="0" dirty="0">
                <a:effectLst/>
                <a:latin typeface="Söhne"/>
              </a:rPr>
              <a:t>The Kalman filter's dynamic adjustment between motion predictions and actual measurements accommodates changing conditions, ensuring adaptability in diverse scenarios.</a:t>
            </a:r>
          </a:p>
          <a:p>
            <a:pPr marL="285750" indent="-285750" algn="l">
              <a:buFont typeface="Wingdings" panose="05000000000000000000" pitchFamily="2" charset="2"/>
              <a:buChar char="ü"/>
            </a:pPr>
            <a:endParaRPr lang="en-US" b="0" i="0" dirty="0">
              <a:effectLst/>
              <a:latin typeface="Söhne"/>
            </a:endParaRPr>
          </a:p>
          <a:p>
            <a:pPr marL="342900" indent="-342900" algn="l">
              <a:buFont typeface="Wingdings" panose="05000000000000000000" pitchFamily="2" charset="2"/>
              <a:buChar char="ü"/>
            </a:pPr>
            <a:r>
              <a:rPr lang="en-US" b="0" i="0" dirty="0">
                <a:effectLst/>
                <a:latin typeface="Söhne"/>
              </a:rPr>
              <a:t>With computational efficiency, the Kalman filter operates in real-time, providing timely and accurate information for tracking moving objects in dynamic environments.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44704" y="419367"/>
            <a:ext cx="4468069"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latin typeface="Arial" panose="020B0604020202020204"/>
                <a:cs typeface="Arial" panose="020B0604020202020204"/>
              </a:rPr>
              <a:t>Kalman filtering</a:t>
            </a:r>
            <a:endParaRPr lang="en-US" dirty="0"/>
          </a:p>
        </p:txBody>
      </p:sp>
      <p:sp>
        <p:nvSpPr>
          <p:cNvPr id="3" name="TextBox 2"/>
          <p:cNvSpPr txBox="1"/>
          <p:nvPr/>
        </p:nvSpPr>
        <p:spPr>
          <a:xfrm>
            <a:off x="488294" y="1242252"/>
            <a:ext cx="10462161" cy="954107"/>
          </a:xfrm>
          <a:prstGeom prst="rect">
            <a:avLst/>
          </a:prstGeom>
          <a:noFill/>
        </p:spPr>
        <p:txBody>
          <a:bodyPr wrap="square" rtlCol="0">
            <a:spAutoFit/>
          </a:bodyPr>
          <a:lstStyle/>
          <a:p>
            <a:pPr algn="l" rtl="0"/>
            <a:endParaRPr lang="en-US" sz="2000" b="0" i="0" dirty="0">
              <a:solidFill>
                <a:srgbClr val="000000"/>
              </a:solidFill>
              <a:effectLst/>
              <a:latin typeface="Baskerville Old Face" panose="02020602080505020303" pitchFamily="18" charset="0"/>
            </a:endParaRPr>
          </a:p>
          <a:p>
            <a:pPr marL="285750" indent="-285750" algn="l" rtl="0">
              <a:buFont typeface="Wingdings" panose="05000000000000000000" pitchFamily="2" charset="2"/>
              <a:buChar char="Ø"/>
            </a:pPr>
            <a:endParaRPr lang="en-US" b="0" i="0" dirty="0">
              <a:solidFill>
                <a:srgbClr val="000000"/>
              </a:solidFill>
              <a:effectLst/>
              <a:latin typeface="Arial" panose="020B0604020202020204" pitchFamily="34" charset="0"/>
            </a:endParaRPr>
          </a:p>
          <a:p>
            <a:pPr marL="285750" indent="-285750">
              <a:buFont typeface="Wingdings" panose="05000000000000000000" pitchFamily="2" charset="2"/>
              <a:buChar char="Ø"/>
            </a:pPr>
            <a:endParaRPr lang="en-IN" dirty="0"/>
          </a:p>
        </p:txBody>
      </p:sp>
      <p:sp>
        <p:nvSpPr>
          <p:cNvPr id="4" name="TextBox 3"/>
          <p:cNvSpPr txBox="1"/>
          <p:nvPr/>
        </p:nvSpPr>
        <p:spPr>
          <a:xfrm>
            <a:off x="533045" y="1305841"/>
            <a:ext cx="10670370" cy="769441"/>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dirty="0">
              <a:solidFill>
                <a:srgbClr val="374151"/>
              </a:solidFill>
              <a:latin typeface="Söhne"/>
            </a:endParaRPr>
          </a:p>
          <a:p>
            <a:pPr marL="457200" indent="-4572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644525" y="1305560"/>
            <a:ext cx="10462895" cy="4524315"/>
          </a:xfrm>
          <a:prstGeom prst="rect">
            <a:avLst/>
          </a:prstGeom>
          <a:noFill/>
        </p:spPr>
        <p:txBody>
          <a:bodyPr wrap="square" rtlCol="0" anchor="t">
            <a:spAutoFit/>
          </a:bodyPr>
          <a:lstStyle/>
          <a:p>
            <a:pPr marL="285750" indent="-285750" algn="l">
              <a:buFont typeface="Wingdings" panose="05000000000000000000" pitchFamily="2" charset="2"/>
              <a:buChar char="ü"/>
            </a:pPr>
            <a:r>
              <a:rPr lang="en-US" b="0" i="0" dirty="0">
                <a:effectLst/>
                <a:latin typeface="Söhne"/>
              </a:rPr>
              <a:t>The primary purpose of the Kalman filter is to estimate the state of a dynamic system based on a series of noisy measurements. </a:t>
            </a:r>
          </a:p>
          <a:p>
            <a:pPr marL="285750" indent="-285750" algn="l">
              <a:buFont typeface="Wingdings" panose="05000000000000000000" pitchFamily="2" charset="2"/>
              <a:buChar char="ü"/>
            </a:pPr>
            <a:r>
              <a:rPr lang="en-US" b="0" i="0" dirty="0">
                <a:effectLst/>
                <a:latin typeface="Söhne"/>
              </a:rPr>
              <a:t>In simple terms, it helps in making predictions about the future state of a system by combining information from the current state estimate and new measurements, taking into account the uncertainties associated with both the system dynamics and the measurements.</a:t>
            </a:r>
          </a:p>
          <a:p>
            <a:pPr marL="342900" indent="-342900" algn="l">
              <a:buFont typeface="Wingdings" panose="05000000000000000000" pitchFamily="2" charset="2"/>
              <a:buChar char="ü"/>
            </a:pPr>
            <a:endParaRPr lang="en-US" dirty="0">
              <a:latin typeface="Söhne"/>
            </a:endParaRPr>
          </a:p>
          <a:p>
            <a:pPr marL="285750" indent="-285750" algn="l">
              <a:buFont typeface="Wingdings" panose="05000000000000000000" pitchFamily="2" charset="2"/>
              <a:buChar char="ü"/>
            </a:pPr>
            <a:r>
              <a:rPr lang="en-US" b="0" i="0" dirty="0">
                <a:effectLst/>
                <a:latin typeface="Söhne"/>
              </a:rPr>
              <a:t>The filter operates in two main steps:</a:t>
            </a:r>
          </a:p>
          <a:p>
            <a:pPr marL="285750" indent="-285750" algn="l">
              <a:buFont typeface="Wingdings" panose="05000000000000000000" pitchFamily="2" charset="2"/>
              <a:buChar char="q"/>
            </a:pPr>
            <a:r>
              <a:rPr lang="en-US" b="0" i="0" dirty="0">
                <a:effectLst/>
                <a:latin typeface="Söhne"/>
              </a:rPr>
              <a:t>prediction </a:t>
            </a:r>
          </a:p>
          <a:p>
            <a:pPr marL="285750" indent="-285750" algn="l">
              <a:buFont typeface="Wingdings" panose="05000000000000000000" pitchFamily="2" charset="2"/>
              <a:buChar char="q"/>
            </a:pPr>
            <a:r>
              <a:rPr lang="en-US" b="0" i="0" dirty="0">
                <a:effectLst/>
                <a:latin typeface="Söhne"/>
              </a:rPr>
              <a:t>update.</a:t>
            </a:r>
          </a:p>
          <a:p>
            <a:pPr algn="l"/>
            <a:endParaRPr lang="en-US" b="0" i="0" dirty="0">
              <a:effectLst/>
              <a:latin typeface="Söhne"/>
            </a:endParaRPr>
          </a:p>
          <a:p>
            <a:pPr marL="285750" indent="-285750" algn="l">
              <a:buFont typeface="Wingdings" panose="05000000000000000000" pitchFamily="2" charset="2"/>
              <a:buChar char="ü"/>
            </a:pPr>
            <a:r>
              <a:rPr lang="en-US" b="0" i="0" dirty="0">
                <a:effectLst/>
                <a:latin typeface="Söhne"/>
              </a:rPr>
              <a:t>The Kalman filter is particularly effective in situations where there is uncertainty in both the measurements and the dynamic model of the system. </a:t>
            </a:r>
          </a:p>
          <a:p>
            <a:pPr marL="285750" indent="-285750" algn="l">
              <a:buFont typeface="Wingdings" panose="05000000000000000000" pitchFamily="2" charset="2"/>
              <a:buChar char="ü"/>
            </a:pPr>
            <a:r>
              <a:rPr lang="en-US" b="0" i="0" dirty="0">
                <a:effectLst/>
                <a:latin typeface="Söhne"/>
              </a:rPr>
              <a:t>It helps in providing a more accurate and stable estimate of the system state compared to using measurements or predictions alone.</a:t>
            </a:r>
          </a:p>
          <a:p>
            <a:pPr marL="285750" indent="-285750" algn="l">
              <a:buFont typeface="Wingdings" panose="05000000000000000000" pitchFamily="2" charset="2"/>
              <a:buChar char="ü"/>
            </a:pPr>
            <a:r>
              <a:rPr lang="en-US" b="0" i="0" dirty="0">
                <a:effectLst/>
                <a:latin typeface="Söhne"/>
              </a:rPr>
              <a:t>The Kalman filter is widely used in various applications, including tracking objects, sensor fusion in autonomous systems, navigation systems,</a:t>
            </a:r>
          </a:p>
        </p:txBody>
      </p:sp>
    </p:spTree>
    <p:extLst>
      <p:ext uri="{BB962C8B-B14F-4D97-AF65-F5344CB8AC3E}">
        <p14:creationId xmlns:p14="http://schemas.microsoft.com/office/powerpoint/2010/main" val="2693663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44526" y="291465"/>
            <a:ext cx="4712566" cy="512445"/>
          </a:xfrm>
          <a:prstGeom prst="rect">
            <a:avLst/>
          </a:prstGeom>
          <a:solidFill>
            <a:srgbClr val="AE1D49"/>
          </a:solidFill>
        </p:spPr>
        <p:txBody>
          <a:bodyPr vert="horz" wrap="square" lIns="0" tIns="1270" rIns="0" bIns="0" rtlCol="0" anchor="t">
            <a:noAutofit/>
          </a:bodyPr>
          <a:lstStyle/>
          <a:p>
            <a:pPr marL="12700">
              <a:spcBef>
                <a:spcPts val="10"/>
              </a:spcBef>
            </a:pPr>
            <a:r>
              <a:rPr lang="en-IN" altLang="en-US" dirty="0"/>
              <a:t>Methodology</a:t>
            </a:r>
          </a:p>
        </p:txBody>
      </p:sp>
      <p:sp>
        <p:nvSpPr>
          <p:cNvPr id="4" name="TextBox 3">
            <a:extLst>
              <a:ext uri="{FF2B5EF4-FFF2-40B4-BE49-F238E27FC236}">
                <a16:creationId xmlns:a16="http://schemas.microsoft.com/office/drawing/2014/main" id="{6E1023AD-A3A2-0B6F-584E-BFF9EFE80A52}"/>
              </a:ext>
            </a:extLst>
          </p:cNvPr>
          <p:cNvSpPr txBox="1"/>
          <p:nvPr/>
        </p:nvSpPr>
        <p:spPr>
          <a:xfrm>
            <a:off x="755664" y="1212347"/>
            <a:ext cx="9579459" cy="4102983"/>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Import necessary libraries, including OpenCV and NumPy. Define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KalmanFilter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class for position prediction and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BlueDetector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class for detecting blue objects.</a:t>
            </a:r>
          </a:p>
          <a:p>
            <a:pPr marL="342900" indent="-342900">
              <a:lnSpc>
                <a:spcPct val="107000"/>
              </a:lnSpc>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Configure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BlueDetector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with an HSV color range for blue object detection. Open a video capture stream from the "Logesh.mp4" file.</a:t>
            </a:r>
          </a:p>
          <a:p>
            <a:pPr marL="342900" indent="-342900">
              <a:lnSpc>
                <a:spcPct val="107000"/>
              </a:lnSpc>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an object tracking loop, iterate through each video frame. Use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BlueDetector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to identify the blue object and predict its trajectory with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KalmanFilter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Visualize the process by drawing circles on the frame to represent detected and predicted positions. Display the frame in real-</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time.Collect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predicted positions by printing and storing them in a list (e.g.,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ü"/>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Check for the 'Esc' key press to exit the loop. Release the video capture object and close the OpenCV window for cleanup.</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1152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44526" y="291465"/>
            <a:ext cx="4712566" cy="512445"/>
          </a:xfrm>
          <a:prstGeom prst="rect">
            <a:avLst/>
          </a:prstGeom>
          <a:solidFill>
            <a:srgbClr val="AE1D49"/>
          </a:solidFill>
        </p:spPr>
        <p:txBody>
          <a:bodyPr vert="horz" wrap="square" lIns="0" tIns="1270" rIns="0" bIns="0" rtlCol="0" anchor="t">
            <a:noAutofit/>
          </a:bodyPr>
          <a:lstStyle/>
          <a:p>
            <a:pPr marL="12700">
              <a:spcBef>
                <a:spcPts val="10"/>
              </a:spcBef>
            </a:pPr>
            <a:r>
              <a:rPr lang="en-US" altLang="en-US" dirty="0"/>
              <a:t>Prediction Requirement </a:t>
            </a:r>
            <a:endParaRPr lang="en-IN" altLang="en-US" dirty="0"/>
          </a:p>
        </p:txBody>
      </p:sp>
      <p:sp>
        <p:nvSpPr>
          <p:cNvPr id="7" name="TextBox 6">
            <a:extLst>
              <a:ext uri="{FF2B5EF4-FFF2-40B4-BE49-F238E27FC236}">
                <a16:creationId xmlns:a16="http://schemas.microsoft.com/office/drawing/2014/main" id="{EC71BA8B-01B6-C0F6-71C3-3E008B0B51CA}"/>
              </a:ext>
            </a:extLst>
          </p:cNvPr>
          <p:cNvSpPr txBox="1"/>
          <p:nvPr/>
        </p:nvSpPr>
        <p:spPr>
          <a:xfrm>
            <a:off x="963561" y="1337188"/>
            <a:ext cx="706939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Track cycle: 5 seconds, radar samples target.</a:t>
            </a:r>
          </a:p>
          <a:p>
            <a:pPr marL="285750" indent="-285750">
              <a:buFont typeface="Arial" panose="020B0604020202020204" pitchFamily="34" charset="0"/>
              <a:buChar char="•"/>
            </a:pPr>
            <a:r>
              <a:rPr lang="en-US" dirty="0"/>
              <a:t>Radar estimates current position and velocity.</a:t>
            </a:r>
          </a:p>
        </p:txBody>
      </p:sp>
      <p:pic>
        <p:nvPicPr>
          <p:cNvPr id="9" name="Picture 8">
            <a:extLst>
              <a:ext uri="{FF2B5EF4-FFF2-40B4-BE49-F238E27FC236}">
                <a16:creationId xmlns:a16="http://schemas.microsoft.com/office/drawing/2014/main" id="{3F0F5359-9C31-B4F0-B73F-81DEB6FBA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331" y="2357282"/>
            <a:ext cx="5711623" cy="3151240"/>
          </a:xfrm>
          <a:prstGeom prst="rect">
            <a:avLst/>
          </a:prstGeom>
        </p:spPr>
      </p:pic>
    </p:spTree>
    <p:extLst>
      <p:ext uri="{BB962C8B-B14F-4D97-AF65-F5344CB8AC3E}">
        <p14:creationId xmlns:p14="http://schemas.microsoft.com/office/powerpoint/2010/main" val="379322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71BA8B-01B6-C0F6-71C3-3E008B0B51CA}"/>
              </a:ext>
            </a:extLst>
          </p:cNvPr>
          <p:cNvSpPr txBox="1"/>
          <p:nvPr/>
        </p:nvSpPr>
        <p:spPr>
          <a:xfrm>
            <a:off x="963561" y="1337188"/>
            <a:ext cx="706939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Predicts target's next position using Newton's equations.</a:t>
            </a:r>
          </a:p>
        </p:txBody>
      </p:sp>
      <p:pic>
        <p:nvPicPr>
          <p:cNvPr id="4" name="Picture 3">
            <a:extLst>
              <a:ext uri="{FF2B5EF4-FFF2-40B4-BE49-F238E27FC236}">
                <a16:creationId xmlns:a16="http://schemas.microsoft.com/office/drawing/2014/main" id="{BFB26852-4848-A0AC-26FD-DCB67B5D6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092" y="1842627"/>
            <a:ext cx="3052303" cy="1840822"/>
          </a:xfrm>
          <a:prstGeom prst="rect">
            <a:avLst/>
          </a:prstGeom>
        </p:spPr>
      </p:pic>
      <p:sp>
        <p:nvSpPr>
          <p:cNvPr id="5" name="TextBox 4">
            <a:extLst>
              <a:ext uri="{FF2B5EF4-FFF2-40B4-BE49-F238E27FC236}">
                <a16:creationId xmlns:a16="http://schemas.microsoft.com/office/drawing/2014/main" id="{03E05723-375E-D800-70F5-6CA9EB8D5E07}"/>
              </a:ext>
            </a:extLst>
          </p:cNvPr>
          <p:cNvSpPr txBox="1"/>
          <p:nvPr/>
        </p:nvSpPr>
        <p:spPr>
          <a:xfrm>
            <a:off x="963561" y="3950863"/>
            <a:ext cx="603700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Three-dimensional motion equations for x, y, and z.</a:t>
            </a:r>
            <a:endParaRPr lang="en-IN" dirty="0"/>
          </a:p>
        </p:txBody>
      </p:sp>
      <p:pic>
        <p:nvPicPr>
          <p:cNvPr id="10" name="Picture 9">
            <a:extLst>
              <a:ext uri="{FF2B5EF4-FFF2-40B4-BE49-F238E27FC236}">
                <a16:creationId xmlns:a16="http://schemas.microsoft.com/office/drawing/2014/main" id="{C34A02D0-9292-EAA6-179A-D851FD41A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305" y="4587609"/>
            <a:ext cx="2961507" cy="1520774"/>
          </a:xfrm>
          <a:prstGeom prst="rect">
            <a:avLst/>
          </a:prstGeom>
        </p:spPr>
      </p:pic>
      <p:sp>
        <p:nvSpPr>
          <p:cNvPr id="12" name="Title 11">
            <a:extLst>
              <a:ext uri="{FF2B5EF4-FFF2-40B4-BE49-F238E27FC236}">
                <a16:creationId xmlns:a16="http://schemas.microsoft.com/office/drawing/2014/main" id="{6176FCC9-ED44-6738-BA30-2B7F96E14A7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8557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71BA8B-01B6-C0F6-71C3-3E008B0B51CA}"/>
              </a:ext>
            </a:extLst>
          </p:cNvPr>
          <p:cNvSpPr txBox="1"/>
          <p:nvPr/>
        </p:nvSpPr>
        <p:spPr>
          <a:xfrm>
            <a:off x="1251763" y="939680"/>
            <a:ext cx="7983794"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dirty="0"/>
              <a:t>System state: [x, y, z, </a:t>
            </a:r>
            <a:r>
              <a:rPr lang="en-US" dirty="0" err="1"/>
              <a:t>vx</a:t>
            </a:r>
            <a:r>
              <a:rPr lang="en-US" dirty="0"/>
              <a:t>, </a:t>
            </a:r>
            <a:r>
              <a:rPr lang="en-US" dirty="0" err="1"/>
              <a:t>vy</a:t>
            </a:r>
            <a:r>
              <a:rPr lang="en-US" dirty="0"/>
              <a:t>, </a:t>
            </a:r>
            <a:r>
              <a:rPr lang="en-US" dirty="0" err="1"/>
              <a:t>vz</a:t>
            </a:r>
            <a:r>
              <a:rPr lang="en-US" dirty="0"/>
              <a:t>, ax, ay, </a:t>
            </a:r>
            <a:r>
              <a:rPr lang="en-US" dirty="0" err="1"/>
              <a:t>az</a:t>
            </a:r>
            <a:r>
              <a:rPr lang="en-US" dirty="0"/>
              <a:t>].</a:t>
            </a:r>
          </a:p>
          <a:p>
            <a:pPr marL="285750" indent="-285750">
              <a:lnSpc>
                <a:spcPct val="200000"/>
              </a:lnSpc>
              <a:buFont typeface="Wingdings" panose="05000000000000000000" pitchFamily="2" charset="2"/>
              <a:buChar char="ü"/>
            </a:pPr>
            <a:r>
              <a:rPr lang="en-US" dirty="0"/>
              <a:t>Measurement noise: random errors due to radar imperfections.</a:t>
            </a:r>
          </a:p>
          <a:p>
            <a:pPr marL="285750" indent="-285750">
              <a:lnSpc>
                <a:spcPct val="200000"/>
              </a:lnSpc>
              <a:buFont typeface="Wingdings" panose="05000000000000000000" pitchFamily="2" charset="2"/>
              <a:buChar char="ü"/>
            </a:pPr>
            <a:r>
              <a:rPr lang="en-US" dirty="0"/>
              <a:t>Process noise: misalignment between motion equations and target motion.</a:t>
            </a:r>
          </a:p>
          <a:p>
            <a:pPr marL="285750" indent="-285750">
              <a:lnSpc>
                <a:spcPct val="200000"/>
              </a:lnSpc>
              <a:buFont typeface="Wingdings" panose="05000000000000000000" pitchFamily="2" charset="2"/>
              <a:buChar char="ü"/>
            </a:pPr>
            <a:r>
              <a:rPr lang="en-US" dirty="0"/>
              <a:t>To improve the radar's tracking accuracy  the common tracking and prediction algorithm is the Kalman Filter.</a:t>
            </a:r>
          </a:p>
        </p:txBody>
      </p:sp>
      <p:sp>
        <p:nvSpPr>
          <p:cNvPr id="4" name="Title 3">
            <a:extLst>
              <a:ext uri="{FF2B5EF4-FFF2-40B4-BE49-F238E27FC236}">
                <a16:creationId xmlns:a16="http://schemas.microsoft.com/office/drawing/2014/main" id="{243A5587-5A2C-8C73-BB78-CA2E9E8E625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111652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44526" y="291465"/>
            <a:ext cx="4712566" cy="512445"/>
          </a:xfrm>
          <a:prstGeom prst="rect">
            <a:avLst/>
          </a:prstGeom>
          <a:solidFill>
            <a:srgbClr val="AE1D49"/>
          </a:solidFill>
        </p:spPr>
        <p:txBody>
          <a:bodyPr vert="horz" wrap="square" lIns="0" tIns="1270" rIns="0" bIns="0" rtlCol="0" anchor="t">
            <a:noAutofit/>
          </a:bodyPr>
          <a:lstStyle/>
          <a:p>
            <a:pPr marL="12700">
              <a:spcBef>
                <a:spcPts val="10"/>
              </a:spcBef>
            </a:pPr>
            <a:r>
              <a:rPr lang="en-US" altLang="en-US" dirty="0"/>
              <a:t>E</a:t>
            </a:r>
            <a:r>
              <a:rPr lang="en-IN" altLang="en-US" dirty="0"/>
              <a:t>xample-1</a:t>
            </a:r>
          </a:p>
        </p:txBody>
      </p:sp>
      <p:sp>
        <p:nvSpPr>
          <p:cNvPr id="3" name="TextBox 2">
            <a:extLst>
              <a:ext uri="{FF2B5EF4-FFF2-40B4-BE49-F238E27FC236}">
                <a16:creationId xmlns:a16="http://schemas.microsoft.com/office/drawing/2014/main" id="{339FC325-8A0F-0E43-6B8D-FF8C0CEAB452}"/>
              </a:ext>
            </a:extLst>
          </p:cNvPr>
          <p:cNvSpPr txBox="1"/>
          <p:nvPr/>
        </p:nvSpPr>
        <p:spPr>
          <a:xfrm>
            <a:off x="806245" y="1160206"/>
            <a:ext cx="10196051" cy="4770537"/>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t>The Kalman filter operates in two phases: predict and update. During prediction, the truck's old position is adjusted based on the physical laws of motion, resulting in a new position estimate and covariance calculation.</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covariance in the prediction phase may be proportional to the truck's speed, reflecting increased uncertainty at higher speeds and greater certainty at lower speeds in the dead reckoning position estimate.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In the update phase, a measurement of the truck's position is obtained from the GPS unit, introducing a certain level of uncertainty. The covariance of this measurement relative to the prediction from the previous phase determines the impact of the new measurement on the updated prediction.</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goal during the update phase is to use the GPS measurement to bring the position estimate back toward the real position, countering the drift in dead reckoning estimates. However, the update should be balanced to avoid introducing excessive noise and causing rapid and disruptive jumps in the position estimate.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Kalman filter, through these predict and update phases, aims to integrate both dynamic model predictions and sensor measurements, providing a refined and accurate estimate of the truck's position while effectively managing uncertainties and minimizing the impact of measurement errors.</a:t>
            </a:r>
            <a:endParaRPr lang="en-IN" sz="1600" dirty="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a:spLocks noGrp="1" noEditPoints="1"/>
          </p:cNvSpPr>
          <p:nvPr>
            <p:ph type="title"/>
          </p:nvPr>
        </p:nvSpPr>
        <p:spPr>
          <a:xfrm>
            <a:off x="1016057" y="913592"/>
            <a:ext cx="3642360" cy="554990"/>
          </a:xfrm>
          <a:prstGeom prst="rect">
            <a:avLst/>
          </a:prstGeom>
          <a:solidFill>
            <a:srgbClr val="AE1D49"/>
          </a:solidFill>
        </p:spPr>
        <p:txBody>
          <a:bodyPr vert="horz" wrap="square" lIns="0" tIns="1270" rIns="0" bIns="0" rtlCol="0" anchor="t">
            <a:spAutoFit/>
          </a:bodyPr>
          <a:lstStyle/>
          <a:p>
            <a:pPr marL="12700">
              <a:spcBef>
                <a:spcPts val="10"/>
              </a:spcBef>
            </a:pPr>
            <a:r>
              <a:rPr lang="en-US" sz="3600" spc="-10" dirty="0">
                <a:latin typeface="Times New Roman" panose="02020603050405020304" pitchFamily="18" charset="0"/>
              </a:rPr>
              <a:t>Conclusion </a:t>
            </a:r>
            <a:endParaRPr lang="en-US" sz="8000" dirty="0"/>
          </a:p>
        </p:txBody>
      </p:sp>
      <p:sp>
        <p:nvSpPr>
          <p:cNvPr id="7" name="TextBox 6"/>
          <p:cNvSpPr txBox="1"/>
          <p:nvPr/>
        </p:nvSpPr>
        <p:spPr>
          <a:xfrm>
            <a:off x="1134043" y="2014094"/>
            <a:ext cx="8678550" cy="3170099"/>
          </a:xfrm>
          <a:prstGeom prst="rect">
            <a:avLst/>
          </a:prstGeom>
          <a:noFill/>
        </p:spPr>
        <p:txBody>
          <a:bodyPr wrap="square">
            <a:spAutoFit/>
          </a:bodyPr>
          <a:lstStyle/>
          <a:p>
            <a:pPr marL="342900" indent="-342900" algn="just">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In conclusion, the implemented object tracking system, utilizing computer vision techniques, demonstrates the successful detection and tracking of a blue-colored object in a video stream. The integration of the </a:t>
            </a:r>
            <a:r>
              <a:rPr lang="en-US" sz="2000" dirty="0" err="1">
                <a:latin typeface="Times New Roman" panose="02020603050405020304" pitchFamily="18" charset="0"/>
                <a:ea typeface="Times New Roman" panose="02020603050405020304" pitchFamily="18" charset="0"/>
              </a:rPr>
              <a:t>BlueDetector</a:t>
            </a:r>
            <a:r>
              <a:rPr lang="en-US" sz="2000" dirty="0">
                <a:latin typeface="Times New Roman" panose="02020603050405020304" pitchFamily="18" charset="0"/>
                <a:ea typeface="Times New Roman" panose="02020603050405020304" pitchFamily="18" charset="0"/>
              </a:rPr>
              <a:t> for object recognition and the </a:t>
            </a:r>
            <a:r>
              <a:rPr lang="en-US" sz="2000" dirty="0" err="1">
                <a:latin typeface="Times New Roman" panose="02020603050405020304" pitchFamily="18" charset="0"/>
                <a:ea typeface="Times New Roman" panose="02020603050405020304" pitchFamily="18" charset="0"/>
              </a:rPr>
              <a:t>KalmanFilter</a:t>
            </a:r>
            <a:r>
              <a:rPr lang="en-US" sz="2000" dirty="0">
                <a:latin typeface="Times New Roman" panose="02020603050405020304" pitchFamily="18" charset="0"/>
                <a:ea typeface="Times New Roman" panose="02020603050405020304" pitchFamily="18" charset="0"/>
              </a:rPr>
              <a:t> for trajectory prediction forms a robust foundation for real-time monitoring. </a:t>
            </a:r>
          </a:p>
          <a:p>
            <a:pPr marL="342900" indent="-342900" algn="just">
              <a:buFont typeface="Wingdings" panose="05000000000000000000" pitchFamily="2" charset="2"/>
              <a:buChar char="ü"/>
            </a:pPr>
            <a:endParaRPr lang="en-US" sz="2000" dirty="0">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The object tracking system serves as a versatile tool with applications ranging from surveillance and robotics to augmented reality. Its adaptability and potential for future enhancements position it as a valuable asset for a diverse array of domains requiring efficient and accurate object tracking capabilities.</a:t>
            </a: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742976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8011</TotalTime>
  <Words>992</Words>
  <Application>Microsoft Office PowerPoint</Application>
  <PresentationFormat>Widescreen</PresentationFormat>
  <Paragraphs>75</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 Old Face</vt:lpstr>
      <vt:lpstr>Calibri</vt:lpstr>
      <vt:lpstr>Söhne</vt:lpstr>
      <vt:lpstr>Times New Roman</vt:lpstr>
      <vt:lpstr>Trebuchet MS</vt:lpstr>
      <vt:lpstr>Wingdings</vt:lpstr>
      <vt:lpstr>Office Theme</vt:lpstr>
      <vt:lpstr>PowerPoint Presentation</vt:lpstr>
      <vt:lpstr>Introduction</vt:lpstr>
      <vt:lpstr>Kalman filtering</vt:lpstr>
      <vt:lpstr>Methodology</vt:lpstr>
      <vt:lpstr>Prediction Requirement </vt:lpstr>
      <vt:lpstr>PowerPoint Presentation</vt:lpstr>
      <vt:lpstr>PowerPoint Presentation</vt:lpstr>
      <vt:lpstr>Example-1</vt:lpstr>
      <vt:lpstr>Conclusion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Logeshwar BS - [CH.EN.U4AIE21025]</cp:lastModifiedBy>
  <cp:revision>196</cp:revision>
  <dcterms:created xsi:type="dcterms:W3CDTF">2022-11-08T06:15:00Z</dcterms:created>
  <dcterms:modified xsi:type="dcterms:W3CDTF">2024-07-21T05:30:30Z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2022-03-31T03:30:00Z</vt:filetime>
  </property>
  <property fmtid="{D5CDD505-2E9C-101B-9397-08002B2CF9AE}" pid="3" name="Creator">
    <vt:lpwstr>Microsoft® PowerPoint® for Microsoft 365</vt:lpwstr>
  </property>
  <property fmtid="{D5CDD505-2E9C-101B-9397-08002B2CF9AE}" pid="4" name="LastSaved">
    <vt:filetime>2022-11-09T03:30:00Z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1033-12.2.0.13306</vt:lpwstr>
  </property>
</Properties>
</file>