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76" r:id="rId4"/>
    <p:sldId id="258" r:id="rId5"/>
    <p:sldId id="259" r:id="rId6"/>
    <p:sldId id="260" r:id="rId7"/>
    <p:sldId id="261" r:id="rId8"/>
    <p:sldId id="262" r:id="rId9"/>
    <p:sldId id="263" r:id="rId10"/>
    <p:sldId id="264" r:id="rId11"/>
    <p:sldId id="268" r:id="rId12"/>
    <p:sldId id="274" r:id="rId13"/>
    <p:sldId id="275" r:id="rId14"/>
    <p:sldId id="278" r:id="rId15"/>
    <p:sldId id="277" r:id="rId16"/>
    <p:sldId id="269" r:id="rId17"/>
    <p:sldId id="270" r:id="rId18"/>
  </p:sldIdLst>
  <p:sldSz cx="12192000" cy="6858000"/>
  <p:notesSz cx="6858000" cy="9144000"/>
  <p:embeddedFontLst>
    <p:embeddedFont>
      <p:font typeface="Arial Bold" panose="020B0704020202020204" pitchFamily="34" charset="0"/>
      <p:regular r:id="rId20"/>
      <p:bold r:id="rId21"/>
    </p:embeddedFont>
    <p:embeddedFont>
      <p:font typeface="Arimo" panose="020B0604020202020204" charset="0"/>
      <p:regular r:id="rId22"/>
    </p:embeddedFont>
    <p:embeddedFont>
      <p:font typeface="Calibri" panose="020F0502020204030204" pitchFamily="34" charset="0"/>
      <p:regular r:id="rId23"/>
      <p:bold r:id="rId24"/>
      <p:italic r:id="rId25"/>
      <p:boldItalic r:id="rId26"/>
    </p:embeddedFont>
    <p:embeddedFont>
      <p:font typeface="IBM Plex Sans" panose="020B0503050203000203"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8" d="100"/>
          <a:sy n="108" d="100"/>
        </p:scale>
        <p:origin x="6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6D5EB-922C-47B9-BE2F-10D6F9E9EE8E}"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695209-98D7-44DB-8C29-6EB630C913DC}" type="slidenum">
              <a:rPr lang="en-IN" smtClean="0"/>
              <a:t>‹#›</a:t>
            </a:fld>
            <a:endParaRPr lang="en-IN"/>
          </a:p>
        </p:txBody>
      </p:sp>
    </p:spTree>
    <p:extLst>
      <p:ext uri="{BB962C8B-B14F-4D97-AF65-F5344CB8AC3E}">
        <p14:creationId xmlns:p14="http://schemas.microsoft.com/office/powerpoint/2010/main" val="3948074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695209-98D7-44DB-8C29-6EB630C913DC}" type="slidenum">
              <a:rPr lang="en-IN" smtClean="0"/>
              <a:t>3</a:t>
            </a:fld>
            <a:endParaRPr lang="en-IN"/>
          </a:p>
        </p:txBody>
      </p:sp>
    </p:spTree>
    <p:extLst>
      <p:ext uri="{BB962C8B-B14F-4D97-AF65-F5344CB8AC3E}">
        <p14:creationId xmlns:p14="http://schemas.microsoft.com/office/powerpoint/2010/main" val="386131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47110" y="3848097"/>
            <a:ext cx="7820025" cy="1200150"/>
          </a:xfrm>
          <a:custGeom>
            <a:avLst/>
            <a:gdLst/>
            <a:ahLst/>
            <a:cxnLst/>
            <a:rect l="l" t="t" r="r" b="b"/>
            <a:pathLst>
              <a:path w="7820025" h="1200150">
                <a:moveTo>
                  <a:pt x="0" y="0"/>
                </a:moveTo>
                <a:lnTo>
                  <a:pt x="7820025" y="0"/>
                </a:lnTo>
                <a:lnTo>
                  <a:pt x="7820025" y="1200150"/>
                </a:lnTo>
                <a:lnTo>
                  <a:pt x="0" y="12001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4"/>
            <a:stretch>
              <a:fillRect/>
            </a:stretch>
          </a:blipFill>
        </p:spPr>
        <p:txBody>
          <a:bodyPr/>
          <a:lstStyle/>
          <a:p>
            <a:endParaRPr lang="en-IN"/>
          </a:p>
        </p:txBody>
      </p:sp>
      <p:sp>
        <p:nvSpPr>
          <p:cNvPr id="4" name="Freeform 4"/>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5"/>
            <a:stretch>
              <a:fillRect/>
            </a:stretch>
          </a:blipFill>
        </p:spPr>
        <p:txBody>
          <a:bodyPr/>
          <a:lstStyle/>
          <a:p>
            <a:endParaRPr lang="en-IN"/>
          </a:p>
        </p:txBody>
      </p:sp>
      <p:sp>
        <p:nvSpPr>
          <p:cNvPr id="5" name="TextBox 5"/>
          <p:cNvSpPr txBox="1"/>
          <p:nvPr/>
        </p:nvSpPr>
        <p:spPr>
          <a:xfrm>
            <a:off x="3828731" y="3940565"/>
            <a:ext cx="4534538" cy="1504579"/>
          </a:xfrm>
          <a:prstGeom prst="rect">
            <a:avLst/>
          </a:prstGeom>
        </p:spPr>
        <p:txBody>
          <a:bodyPr wrap="square" lIns="0" tIns="0" rIns="0" bIns="0" rtlCol="0" anchor="t">
            <a:spAutoFit/>
          </a:bodyPr>
          <a:lstStyle/>
          <a:p>
            <a:pPr algn="ctr">
              <a:lnSpc>
                <a:spcPts val="4055"/>
              </a:lnSpc>
            </a:pPr>
            <a:r>
              <a:rPr lang="en-US" sz="1802" spc="-5" dirty="0">
                <a:solidFill>
                  <a:srgbClr val="0000FF"/>
                </a:solidFill>
                <a:latin typeface="IBM Plex Sans"/>
                <a:ea typeface="IBM Plex Sans"/>
                <a:cs typeface="IBM Plex Sans"/>
                <a:sym typeface="IBM Plex Sans"/>
              </a:rPr>
              <a:t>PRESENTED BY: </a:t>
            </a:r>
          </a:p>
          <a:p>
            <a:pPr algn="ctr">
              <a:lnSpc>
                <a:spcPts val="4055"/>
              </a:lnSpc>
            </a:pPr>
            <a:r>
              <a:rPr lang="en-US" sz="1802" spc="-5" dirty="0">
                <a:solidFill>
                  <a:srgbClr val="0000FF"/>
                </a:solidFill>
                <a:latin typeface="IBM Plex Sans"/>
                <a:ea typeface="IBM Plex Sans"/>
                <a:cs typeface="IBM Plex Sans"/>
                <a:sym typeface="IBM Plex Sans"/>
              </a:rPr>
              <a:t>2303811724321061 –LOGESHWARAN A</a:t>
            </a:r>
          </a:p>
          <a:p>
            <a:pPr algn="ctr">
              <a:lnSpc>
                <a:spcPts val="4055"/>
              </a:lnSpc>
            </a:pPr>
            <a:r>
              <a:rPr lang="en-US" sz="1802" spc="-5" dirty="0">
                <a:solidFill>
                  <a:srgbClr val="0000FF"/>
                </a:solidFill>
                <a:latin typeface="IBM Plex Sans"/>
                <a:ea typeface="IBM Plex Sans"/>
                <a:cs typeface="IBM Plex Sans"/>
                <a:sym typeface="IBM Plex Sans"/>
              </a:rPr>
              <a:t>DEPT: AI&amp;DS - 'A'</a:t>
            </a:r>
          </a:p>
        </p:txBody>
      </p:sp>
      <p:sp>
        <p:nvSpPr>
          <p:cNvPr id="6" name="TextBox 6"/>
          <p:cNvSpPr txBox="1"/>
          <p:nvPr/>
        </p:nvSpPr>
        <p:spPr>
          <a:xfrm>
            <a:off x="3134744" y="256632"/>
            <a:ext cx="5969965" cy="618239"/>
          </a:xfrm>
          <a:prstGeom prst="rect">
            <a:avLst/>
          </a:prstGeom>
        </p:spPr>
        <p:txBody>
          <a:bodyPr lIns="0" tIns="0" rIns="0" bIns="0" rtlCol="0" anchor="t">
            <a:spAutoFit/>
          </a:bodyPr>
          <a:lstStyle/>
          <a:p>
            <a:pPr algn="ctr">
              <a:lnSpc>
                <a:spcPts val="2402"/>
              </a:lnSpc>
            </a:pPr>
            <a:r>
              <a:rPr lang="en-US" sz="2027" spc="-6">
                <a:solidFill>
                  <a:srgbClr val="FF0066"/>
                </a:solidFill>
                <a:latin typeface="IBM Plex Sans"/>
                <a:ea typeface="IBM Plex Sans"/>
                <a:cs typeface="IBM Plex Sans"/>
                <a:sym typeface="IBM Plex Sans"/>
              </a:rPr>
              <a:t>K.RAMAKRISHNAN COLLEGE OF TECHNOLOGY (AUTONOMOUS), TRICHY</a:t>
            </a:r>
          </a:p>
        </p:txBody>
      </p:sp>
      <p:sp>
        <p:nvSpPr>
          <p:cNvPr id="7" name="TextBox 7"/>
          <p:cNvSpPr txBox="1"/>
          <p:nvPr/>
        </p:nvSpPr>
        <p:spPr>
          <a:xfrm>
            <a:off x="2236490" y="2189558"/>
            <a:ext cx="7719020" cy="1239442"/>
          </a:xfrm>
          <a:prstGeom prst="rect">
            <a:avLst/>
          </a:prstGeom>
        </p:spPr>
        <p:txBody>
          <a:bodyPr wrap="square" lIns="0" tIns="0" rIns="0" bIns="0" rtlCol="0" anchor="t">
            <a:spAutoFit/>
          </a:bodyPr>
          <a:lstStyle/>
          <a:p>
            <a:pPr algn="ctr">
              <a:lnSpc>
                <a:spcPts val="5046"/>
              </a:lnSpc>
            </a:pPr>
            <a:r>
              <a:rPr lang="en-US" sz="3604" b="1" spc="-10" dirty="0">
                <a:latin typeface="IBM Plex Sans"/>
                <a:ea typeface="IBM Plex Sans"/>
                <a:cs typeface="IBM Plex Sans"/>
                <a:sym typeface="IBM Plex Sans"/>
              </a:rPr>
              <a:t>PORTFOLIO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Module Implementation </a:t>
            </a:r>
          </a:p>
        </p:txBody>
      </p:sp>
      <p:sp>
        <p:nvSpPr>
          <p:cNvPr id="3" name="Freeform 3"/>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sp>
        <p:nvSpPr>
          <p:cNvPr id="9" name="Rectangle 2">
            <a:extLst>
              <a:ext uri="{FF2B5EF4-FFF2-40B4-BE49-F238E27FC236}">
                <a16:creationId xmlns:a16="http://schemas.microsoft.com/office/drawing/2014/main" id="{329FBA17-B639-EDE2-8B9E-E3B7C971A170}"/>
              </a:ext>
            </a:extLst>
          </p:cNvPr>
          <p:cNvSpPr>
            <a:spLocks noChangeArrowheads="1"/>
          </p:cNvSpPr>
          <p:nvPr/>
        </p:nvSpPr>
        <p:spPr bwMode="auto">
          <a:xfrm flipV="1">
            <a:off x="2734511" y="7735973"/>
            <a:ext cx="7055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88FE4E8-9A9B-43CB-B1EA-666B649121A3}"/>
              </a:ext>
            </a:extLst>
          </p:cNvPr>
          <p:cNvSpPr>
            <a:spLocks noChangeArrowheads="1"/>
          </p:cNvSpPr>
          <p:nvPr/>
        </p:nvSpPr>
        <p:spPr bwMode="auto">
          <a:xfrm>
            <a:off x="1381292" y="1488490"/>
            <a:ext cx="94488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Fetching</a:t>
            </a:r>
            <a:r>
              <a:rPr kumimoji="0" lang="en-US" altLang="en-US" sz="2400" b="0" i="0" u="none" strike="noStrike" cap="none" normalizeH="0" baseline="0" dirty="0">
                <a:ln>
                  <a:noFill/>
                </a:ln>
                <a:solidFill>
                  <a:schemeClr val="tx1"/>
                </a:solidFill>
                <a:effectLst/>
                <a:latin typeface="Arial" panose="020B0604020202020204" pitchFamily="34" charset="0"/>
              </a:rPr>
              <a:t>: Uses the </a:t>
            </a:r>
            <a:r>
              <a:rPr kumimoji="0" lang="en-US" altLang="en-US" sz="2400" b="0" i="0" u="none" strike="noStrike" cap="none" normalizeH="0" baseline="0" dirty="0" err="1">
                <a:ln>
                  <a:noFill/>
                </a:ln>
                <a:solidFill>
                  <a:schemeClr val="tx1"/>
                </a:solidFill>
                <a:effectLst/>
                <a:latin typeface="Arial" panose="020B0604020202020204" pitchFamily="34" charset="0"/>
              </a:rPr>
              <a:t>yfinance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library to download historical stock data </a:t>
            </a:r>
            <a:r>
              <a:rPr kumimoji="0" lang="en-US" altLang="en-US" sz="2800" b="0" i="0" u="none" strike="noStrike" cap="none" normalizeH="0" baseline="0" dirty="0">
                <a:ln>
                  <a:noFill/>
                </a:ln>
                <a:solidFill>
                  <a:schemeClr val="tx1"/>
                </a:solidFill>
                <a:effectLst/>
              </a:rPr>
              <a:t>based</a:t>
            </a:r>
            <a:r>
              <a:rPr kumimoji="0" lang="en-US" altLang="en-US" sz="2400" b="0" i="0" u="none" strike="noStrike" cap="none" normalizeH="0" baseline="0" dirty="0">
                <a:ln>
                  <a:noFill/>
                </a:ln>
                <a:solidFill>
                  <a:schemeClr val="tx1"/>
                </a:solidFill>
                <a:effectLst/>
              </a:rPr>
              <a:t> on user-defined tickers and date range.</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 Engineering &amp; Model Training</a:t>
            </a:r>
            <a:r>
              <a:rPr kumimoji="0" lang="en-US" altLang="en-US" sz="2400" b="0" i="0" u="none" strike="noStrike" cap="none" normalizeH="0" baseline="0" dirty="0">
                <a:ln>
                  <a:noFill/>
                </a:ln>
                <a:solidFill>
                  <a:schemeClr val="tx1"/>
                </a:solidFill>
                <a:effectLst/>
                <a:latin typeface="Arial" panose="020B0604020202020204" pitchFamily="34" charset="0"/>
              </a:rPr>
              <a:t>: Transforms stock data into lag-based features and trains a Linear Regression model for price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Prediction</a:t>
            </a:r>
            <a:r>
              <a:rPr kumimoji="0" lang="en-US" altLang="en-US" sz="2400" b="0" i="0" u="none" strike="noStrike" cap="none" normalizeH="0" baseline="0" dirty="0">
                <a:ln>
                  <a:noFill/>
                </a:ln>
                <a:solidFill>
                  <a:schemeClr val="tx1"/>
                </a:solidFill>
                <a:effectLst/>
                <a:latin typeface="Arial" panose="020B0604020202020204" pitchFamily="34" charset="0"/>
              </a:rPr>
              <a:t>: The trained model forecasts the next 30 days of stock prices based on the latest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Uses </a:t>
            </a:r>
            <a:r>
              <a:rPr lang="en-US" altLang="en-US" sz="2400" dirty="0" err="1">
                <a:latin typeface="Arial" panose="020B0604020202020204" pitchFamily="34" charset="0"/>
              </a:rPr>
              <a:t>plotly</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rPr>
              <a:t>to create interactive charts for stock prices, predicted values, and portfolio metrics.</a:t>
            </a:r>
            <a:endParaRPr kumimoji="0" lang="en-US" altLang="en-US" sz="6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Interface</a:t>
            </a:r>
            <a:r>
              <a:rPr kumimoji="0" lang="en-US" altLang="en-US" sz="2400" b="0" i="0" u="none" strike="noStrike" cap="none" normalizeH="0" baseline="0" dirty="0">
                <a:ln>
                  <a:noFill/>
                </a:ln>
                <a:solidFill>
                  <a:schemeClr val="tx1"/>
                </a:solidFill>
                <a:effectLst/>
                <a:latin typeface="Arial" panose="020B0604020202020204" pitchFamily="34" charset="0"/>
              </a:rPr>
              <a:t>: Built with Dash, allowing users to input tickers and date range, and dynamically update the dashboard. </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Screenshot </a:t>
            </a:r>
          </a:p>
        </p:txBody>
      </p:sp>
      <p:sp>
        <p:nvSpPr>
          <p:cNvPr id="3" name="Freeform 3"/>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pic>
        <p:nvPicPr>
          <p:cNvPr id="6" name="Picture 5">
            <a:extLst>
              <a:ext uri="{FF2B5EF4-FFF2-40B4-BE49-F238E27FC236}">
                <a16:creationId xmlns:a16="http://schemas.microsoft.com/office/drawing/2014/main" id="{7C8BA371-0689-465A-AD71-6BD81C66F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900" y="1267576"/>
            <a:ext cx="8341468" cy="4900613"/>
          </a:xfrm>
          <a:prstGeom prst="rect">
            <a:avLst/>
          </a:prstGeom>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B5D5E-C8FC-DE5F-A980-65D117C494D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A082672-5D54-5803-2D23-F8DCCD58D8CD}"/>
              </a:ext>
            </a:extLst>
          </p:cNvPr>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Screenshot </a:t>
            </a:r>
          </a:p>
        </p:txBody>
      </p:sp>
      <p:sp>
        <p:nvSpPr>
          <p:cNvPr id="3" name="Freeform 3">
            <a:extLst>
              <a:ext uri="{FF2B5EF4-FFF2-40B4-BE49-F238E27FC236}">
                <a16:creationId xmlns:a16="http://schemas.microsoft.com/office/drawing/2014/main" id="{AA896DEF-8904-05D3-B51D-DF46759CFFB5}"/>
              </a:ext>
            </a:extLst>
          </p:cNvPr>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a:extLst>
              <a:ext uri="{FF2B5EF4-FFF2-40B4-BE49-F238E27FC236}">
                <a16:creationId xmlns:a16="http://schemas.microsoft.com/office/drawing/2014/main" id="{05648949-C9C3-9798-89A3-BCB70F48C150}"/>
              </a:ext>
            </a:extLst>
          </p:cNvPr>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pic>
        <p:nvPicPr>
          <p:cNvPr id="9" name="Picture 8">
            <a:extLst>
              <a:ext uri="{FF2B5EF4-FFF2-40B4-BE49-F238E27FC236}">
                <a16:creationId xmlns:a16="http://schemas.microsoft.com/office/drawing/2014/main" id="{DF557A7B-767E-432A-ABDF-0FB98BD460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4745" y="1243513"/>
            <a:ext cx="8803574" cy="5295900"/>
          </a:xfrm>
          <a:prstGeom prst="rect">
            <a:avLst/>
          </a:prstGeom>
        </p:spPr>
      </p:pic>
    </p:spTree>
    <p:extLst>
      <p:ext uri="{BB962C8B-B14F-4D97-AF65-F5344CB8AC3E}">
        <p14:creationId xmlns:p14="http://schemas.microsoft.com/office/powerpoint/2010/main" val="356665241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9E85-3FED-179D-0D61-B2E041EE85A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FAB4892-79DA-907C-250D-E96D5C8CAF0D}"/>
              </a:ext>
            </a:extLst>
          </p:cNvPr>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Screenshot </a:t>
            </a:r>
          </a:p>
        </p:txBody>
      </p:sp>
      <p:sp>
        <p:nvSpPr>
          <p:cNvPr id="3" name="Freeform 3">
            <a:extLst>
              <a:ext uri="{FF2B5EF4-FFF2-40B4-BE49-F238E27FC236}">
                <a16:creationId xmlns:a16="http://schemas.microsoft.com/office/drawing/2014/main" id="{1D0F985A-AC05-86A6-45AD-3854921A9367}"/>
              </a:ext>
            </a:extLst>
          </p:cNvPr>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a:extLst>
              <a:ext uri="{FF2B5EF4-FFF2-40B4-BE49-F238E27FC236}">
                <a16:creationId xmlns:a16="http://schemas.microsoft.com/office/drawing/2014/main" id="{BDD907BC-6A62-BC07-F844-D8F322F44981}"/>
              </a:ext>
            </a:extLst>
          </p:cNvPr>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pic>
        <p:nvPicPr>
          <p:cNvPr id="13" name="Picture 12">
            <a:extLst>
              <a:ext uri="{FF2B5EF4-FFF2-40B4-BE49-F238E27FC236}">
                <a16:creationId xmlns:a16="http://schemas.microsoft.com/office/drawing/2014/main" id="{AA24BA14-826E-4F8A-9FCD-7C66B533C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837" y="1143000"/>
            <a:ext cx="8034216" cy="4895851"/>
          </a:xfrm>
          <a:prstGeom prst="rect">
            <a:avLst/>
          </a:prstGeom>
        </p:spPr>
      </p:pic>
    </p:spTree>
    <p:extLst>
      <p:ext uri="{BB962C8B-B14F-4D97-AF65-F5344CB8AC3E}">
        <p14:creationId xmlns:p14="http://schemas.microsoft.com/office/powerpoint/2010/main" val="12177090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9E85-3FED-179D-0D61-B2E041EE85A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FAB4892-79DA-907C-250D-E96D5C8CAF0D}"/>
              </a:ext>
            </a:extLst>
          </p:cNvPr>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Screenshot </a:t>
            </a:r>
          </a:p>
        </p:txBody>
      </p:sp>
      <p:sp>
        <p:nvSpPr>
          <p:cNvPr id="3" name="Freeform 3">
            <a:extLst>
              <a:ext uri="{FF2B5EF4-FFF2-40B4-BE49-F238E27FC236}">
                <a16:creationId xmlns:a16="http://schemas.microsoft.com/office/drawing/2014/main" id="{1D0F985A-AC05-86A6-45AD-3854921A9367}"/>
              </a:ext>
            </a:extLst>
          </p:cNvPr>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a:extLst>
              <a:ext uri="{FF2B5EF4-FFF2-40B4-BE49-F238E27FC236}">
                <a16:creationId xmlns:a16="http://schemas.microsoft.com/office/drawing/2014/main" id="{BDD907BC-6A62-BC07-F844-D8F322F44981}"/>
              </a:ext>
            </a:extLst>
          </p:cNvPr>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pic>
        <p:nvPicPr>
          <p:cNvPr id="6" name="Picture 5">
            <a:extLst>
              <a:ext uri="{FF2B5EF4-FFF2-40B4-BE49-F238E27FC236}">
                <a16:creationId xmlns:a16="http://schemas.microsoft.com/office/drawing/2014/main" id="{CA2D7644-D303-47F5-B36C-D8A49FE473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576" y="1468437"/>
            <a:ext cx="8935167" cy="4279107"/>
          </a:xfrm>
          <a:prstGeom prst="rect">
            <a:avLst/>
          </a:prstGeom>
        </p:spPr>
      </p:pic>
    </p:spTree>
    <p:extLst>
      <p:ext uri="{BB962C8B-B14F-4D97-AF65-F5344CB8AC3E}">
        <p14:creationId xmlns:p14="http://schemas.microsoft.com/office/powerpoint/2010/main" val="32041044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9E85-3FED-179D-0D61-B2E041EE85A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FAB4892-79DA-907C-250D-E96D5C8CAF0D}"/>
              </a:ext>
            </a:extLst>
          </p:cNvPr>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Screenshot </a:t>
            </a:r>
          </a:p>
        </p:txBody>
      </p:sp>
      <p:sp>
        <p:nvSpPr>
          <p:cNvPr id="3" name="Freeform 3">
            <a:extLst>
              <a:ext uri="{FF2B5EF4-FFF2-40B4-BE49-F238E27FC236}">
                <a16:creationId xmlns:a16="http://schemas.microsoft.com/office/drawing/2014/main" id="{1D0F985A-AC05-86A6-45AD-3854921A9367}"/>
              </a:ext>
            </a:extLst>
          </p:cNvPr>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a:extLst>
              <a:ext uri="{FF2B5EF4-FFF2-40B4-BE49-F238E27FC236}">
                <a16:creationId xmlns:a16="http://schemas.microsoft.com/office/drawing/2014/main" id="{BDD907BC-6A62-BC07-F844-D8F322F44981}"/>
              </a:ext>
            </a:extLst>
          </p:cNvPr>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pic>
        <p:nvPicPr>
          <p:cNvPr id="6" name="Picture 5">
            <a:extLst>
              <a:ext uri="{FF2B5EF4-FFF2-40B4-BE49-F238E27FC236}">
                <a16:creationId xmlns:a16="http://schemas.microsoft.com/office/drawing/2014/main" id="{A9E8E97E-E8BF-471D-9410-8D66AC55E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251" y="1600200"/>
            <a:ext cx="9267017" cy="4409073"/>
          </a:xfrm>
          <a:prstGeom prst="rect">
            <a:avLst/>
          </a:prstGeom>
        </p:spPr>
      </p:pic>
    </p:spTree>
    <p:extLst>
      <p:ext uri="{BB962C8B-B14F-4D97-AF65-F5344CB8AC3E}">
        <p14:creationId xmlns:p14="http://schemas.microsoft.com/office/powerpoint/2010/main" val="220105812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0394" y="453390"/>
            <a:ext cx="10971212" cy="1209675"/>
          </a:xfrm>
          <a:prstGeom prst="rect">
            <a:avLst/>
          </a:prstGeom>
        </p:spPr>
        <p:txBody>
          <a:bodyPr lIns="0" tIns="0" rIns="0" bIns="0" rtlCol="0" anchor="t">
            <a:spAutoFit/>
          </a:bodyPr>
          <a:lstStyle/>
          <a:p>
            <a:pPr algn="ctr">
              <a:lnSpc>
                <a:spcPts val="3840"/>
              </a:lnSpc>
            </a:pPr>
            <a:r>
              <a:rPr lang="en-US" sz="3200" b="1" dirty="0">
                <a:solidFill>
                  <a:srgbClr val="FF0066"/>
                </a:solidFill>
                <a:latin typeface="Arial Bold"/>
                <a:ea typeface="Arial Bold"/>
                <a:cs typeface="Arial Bold"/>
                <a:sym typeface="Arial Bold"/>
              </a:rPr>
              <a:t>Conclusion and Future Enhancement</a:t>
            </a:r>
          </a:p>
        </p:txBody>
      </p:sp>
      <p:sp>
        <p:nvSpPr>
          <p:cNvPr id="3" name="Freeform 3"/>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sp>
        <p:nvSpPr>
          <p:cNvPr id="10" name="TextBox 9">
            <a:extLst>
              <a:ext uri="{FF2B5EF4-FFF2-40B4-BE49-F238E27FC236}">
                <a16:creationId xmlns:a16="http://schemas.microsoft.com/office/drawing/2014/main" id="{D8C5D17E-83F2-13E6-B6B1-DA22C239D922}"/>
              </a:ext>
            </a:extLst>
          </p:cNvPr>
          <p:cNvSpPr txBox="1"/>
          <p:nvPr/>
        </p:nvSpPr>
        <p:spPr>
          <a:xfrm>
            <a:off x="1088231" y="1444859"/>
            <a:ext cx="10015538" cy="5632311"/>
          </a:xfrm>
          <a:prstGeom prst="rect">
            <a:avLst/>
          </a:prstGeom>
          <a:noFill/>
        </p:spPr>
        <p:txBody>
          <a:bodyPr wrap="square" rtlCol="0">
            <a:spAutoFit/>
          </a:bodyPr>
          <a:lstStyle/>
          <a:p>
            <a:r>
              <a:rPr lang="en-US" sz="2400" b="1" dirty="0"/>
              <a:t>Conclusion</a:t>
            </a:r>
          </a:p>
          <a:p>
            <a:r>
              <a:rPr lang="en-US" sz="2400" dirty="0"/>
              <a:t>The proposed system provides an interactive financial dashboard that visualizes stock data, calculates portfolio metrics, and predicts future stock prices using Linear Regression. It offers real-time insights, aiding users in making informed investment decisions.</a:t>
            </a:r>
          </a:p>
          <a:p>
            <a:r>
              <a:rPr lang="en-US" sz="2400" b="1" dirty="0"/>
              <a:t>Future Enhancements</a:t>
            </a:r>
          </a:p>
          <a:p>
            <a:pPr>
              <a:buFont typeface="+mj-lt"/>
              <a:buAutoNum type="arabicPeriod"/>
            </a:pPr>
            <a:r>
              <a:rPr lang="en-US" sz="2400" b="1" dirty="0"/>
              <a:t>Advanced Prediction Models</a:t>
            </a:r>
            <a:r>
              <a:rPr lang="en-US" sz="2400" dirty="0"/>
              <a:t>: Implement more sophisticated models like ARIMA or LSTM for better accuracy in time-series forecasting.</a:t>
            </a:r>
          </a:p>
          <a:p>
            <a:pPr>
              <a:buFont typeface="+mj-lt"/>
              <a:buAutoNum type="arabicPeriod"/>
            </a:pPr>
            <a:r>
              <a:rPr lang="en-US" sz="2400" b="1" dirty="0"/>
              <a:t>Real-Time Data Integration</a:t>
            </a:r>
            <a:r>
              <a:rPr lang="en-US" sz="2400" dirty="0"/>
              <a:t>: Incorporate live stock data updates for continuous monitoring.</a:t>
            </a:r>
          </a:p>
          <a:p>
            <a:pPr>
              <a:buFont typeface="+mj-lt"/>
              <a:buAutoNum type="arabicPeriod"/>
            </a:pPr>
            <a:r>
              <a:rPr lang="en-US" sz="2400" b="1" dirty="0"/>
              <a:t>Portfolio Optimization</a:t>
            </a:r>
            <a:r>
              <a:rPr lang="en-US" sz="2400" dirty="0"/>
              <a:t>: Add features for dynamic portfolio adjustments based on predicted performance and risk factors.</a:t>
            </a:r>
          </a:p>
          <a:p>
            <a:pPr>
              <a:buFont typeface="+mj-lt"/>
              <a:buAutoNum type="arabicPeriod"/>
            </a:pPr>
            <a:r>
              <a:rPr lang="en-US" sz="2400" b="1" dirty="0"/>
              <a:t>User Customization</a:t>
            </a:r>
            <a:r>
              <a:rPr lang="en-US" sz="2400" dirty="0"/>
              <a:t>: Allow users to set specific criteria for prediction models and metrics.</a:t>
            </a:r>
          </a:p>
          <a:p>
            <a:endParaRPr lang="en-US" sz="2400"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39031" y="2913288"/>
            <a:ext cx="3311700" cy="749579"/>
          </a:xfrm>
          <a:prstGeom prst="rect">
            <a:avLst/>
          </a:prstGeom>
        </p:spPr>
        <p:txBody>
          <a:bodyPr lIns="0" tIns="0" rIns="0" bIns="0" rtlCol="0" anchor="t">
            <a:spAutoFit/>
          </a:bodyPr>
          <a:lstStyle/>
          <a:p>
            <a:pPr algn="l">
              <a:lnSpc>
                <a:spcPts val="6205"/>
              </a:lnSpc>
            </a:pPr>
            <a:r>
              <a:rPr lang="en-US" sz="4432" spc="-13">
                <a:solidFill>
                  <a:srgbClr val="000000"/>
                </a:solidFill>
                <a:latin typeface="IBM Plex Sans"/>
                <a:ea typeface="IBM Plex Sans"/>
                <a:cs typeface="IBM Plex Sans"/>
                <a:sym typeface="IBM Plex Sans"/>
              </a:rPr>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5" name="TextBox 5"/>
          <p:cNvSpPr txBox="1"/>
          <p:nvPr/>
        </p:nvSpPr>
        <p:spPr>
          <a:xfrm>
            <a:off x="1062695" y="1724025"/>
            <a:ext cx="204445" cy="1554582"/>
          </a:xfrm>
          <a:prstGeom prst="rect">
            <a:avLst/>
          </a:prstGeom>
        </p:spPr>
        <p:txBody>
          <a:bodyPr lIns="0" tIns="0" rIns="0" bIns="0" rtlCol="0" anchor="t">
            <a:spAutoFit/>
          </a:bodyPr>
          <a:lstStyle/>
          <a:p>
            <a:pPr algn="just">
              <a:lnSpc>
                <a:spcPts val="4217"/>
              </a:lnSpc>
            </a:pPr>
            <a:r>
              <a:rPr lang="en-US" sz="2027" dirty="0">
                <a:solidFill>
                  <a:srgbClr val="000000"/>
                </a:solidFill>
                <a:latin typeface="Arimo"/>
                <a:ea typeface="Arimo"/>
                <a:cs typeface="Arimo"/>
                <a:sym typeface="Arimo"/>
              </a:rPr>
              <a:t>➢ ➢ ➢</a:t>
            </a:r>
          </a:p>
        </p:txBody>
      </p:sp>
      <p:sp>
        <p:nvSpPr>
          <p:cNvPr id="6" name="TextBox 6"/>
          <p:cNvSpPr txBox="1"/>
          <p:nvPr/>
        </p:nvSpPr>
        <p:spPr>
          <a:xfrm>
            <a:off x="1062695" y="3378815"/>
            <a:ext cx="204445" cy="1554582"/>
          </a:xfrm>
          <a:prstGeom prst="rect">
            <a:avLst/>
          </a:prstGeom>
        </p:spPr>
        <p:txBody>
          <a:bodyPr lIns="0" tIns="0" rIns="0" bIns="0" rtlCol="0" anchor="t">
            <a:spAutoFit/>
          </a:bodyPr>
          <a:lstStyle/>
          <a:p>
            <a:pPr algn="just">
              <a:lnSpc>
                <a:spcPts val="4217"/>
              </a:lnSpc>
            </a:pPr>
            <a:r>
              <a:rPr lang="en-US" sz="2027">
                <a:solidFill>
                  <a:srgbClr val="000000"/>
                </a:solidFill>
                <a:latin typeface="Arimo"/>
                <a:ea typeface="Arimo"/>
                <a:cs typeface="Arimo"/>
                <a:sym typeface="Arimo"/>
              </a:rPr>
              <a:t>➢ ➢ ➢</a:t>
            </a:r>
          </a:p>
        </p:txBody>
      </p:sp>
      <p:sp>
        <p:nvSpPr>
          <p:cNvPr id="7" name="TextBox 7"/>
          <p:cNvSpPr txBox="1"/>
          <p:nvPr/>
        </p:nvSpPr>
        <p:spPr>
          <a:xfrm>
            <a:off x="1062695" y="4981253"/>
            <a:ext cx="204445" cy="1554582"/>
          </a:xfrm>
          <a:prstGeom prst="rect">
            <a:avLst/>
          </a:prstGeom>
        </p:spPr>
        <p:txBody>
          <a:bodyPr lIns="0" tIns="0" rIns="0" bIns="0" rtlCol="0" anchor="t">
            <a:spAutoFit/>
          </a:bodyPr>
          <a:lstStyle/>
          <a:p>
            <a:pPr algn="just">
              <a:lnSpc>
                <a:spcPts val="4217"/>
              </a:lnSpc>
            </a:pPr>
            <a:r>
              <a:rPr lang="en-US" sz="2027">
                <a:solidFill>
                  <a:srgbClr val="000000"/>
                </a:solidFill>
                <a:latin typeface="Arimo"/>
                <a:ea typeface="Arimo"/>
                <a:cs typeface="Arimo"/>
                <a:sym typeface="Arimo"/>
              </a:rPr>
              <a:t>➢ ➢ ➢</a:t>
            </a:r>
          </a:p>
        </p:txBody>
      </p:sp>
      <p:sp>
        <p:nvSpPr>
          <p:cNvPr id="8" name="TextBox 8"/>
          <p:cNvSpPr txBox="1"/>
          <p:nvPr/>
        </p:nvSpPr>
        <p:spPr>
          <a:xfrm>
            <a:off x="1362075" y="4415790"/>
            <a:ext cx="10398442" cy="2174378"/>
          </a:xfrm>
          <a:prstGeom prst="rect">
            <a:avLst/>
          </a:prstGeom>
        </p:spPr>
        <p:txBody>
          <a:bodyPr lIns="0" tIns="0" rIns="0" bIns="0" rtlCol="0" anchor="t">
            <a:spAutoFit/>
          </a:bodyPr>
          <a:lstStyle/>
          <a:p>
            <a:pPr algn="just">
              <a:lnSpc>
                <a:spcPts val="4380"/>
              </a:lnSpc>
            </a:pPr>
            <a:r>
              <a:rPr lang="en-US" sz="2000" b="1" dirty="0">
                <a:solidFill>
                  <a:srgbClr val="000000"/>
                </a:solidFill>
                <a:latin typeface="Arial Bold"/>
                <a:ea typeface="Arial Bold"/>
                <a:cs typeface="Arial Bold"/>
                <a:sym typeface="Arial Bold"/>
              </a:rPr>
              <a:t>Module </a:t>
            </a:r>
            <a:r>
              <a:rPr lang="en-US" sz="2000" b="1" dirty="0" err="1">
                <a:solidFill>
                  <a:srgbClr val="000000"/>
                </a:solidFill>
                <a:latin typeface="Arial Bold"/>
                <a:ea typeface="Arial Bold"/>
                <a:cs typeface="Arial Bold"/>
                <a:sym typeface="Arial Bold"/>
              </a:rPr>
              <a:t>Describtion</a:t>
            </a:r>
            <a:r>
              <a:rPr lang="en-US" sz="2000" b="1" dirty="0">
                <a:solidFill>
                  <a:srgbClr val="000000"/>
                </a:solidFill>
                <a:latin typeface="Arial Bold"/>
                <a:ea typeface="Arial Bold"/>
                <a:cs typeface="Arial Bold"/>
                <a:sym typeface="Arial Bold"/>
              </a:rPr>
              <a:t> </a:t>
            </a:r>
          </a:p>
          <a:p>
            <a:pPr algn="just">
              <a:lnSpc>
                <a:spcPts val="4380"/>
              </a:lnSpc>
            </a:pPr>
            <a:r>
              <a:rPr lang="en-US" sz="2000" b="1" dirty="0">
                <a:solidFill>
                  <a:srgbClr val="000000"/>
                </a:solidFill>
                <a:latin typeface="Arial Bold"/>
                <a:ea typeface="Arial Bold"/>
                <a:cs typeface="Arial Bold"/>
                <a:sym typeface="Arial Bold"/>
              </a:rPr>
              <a:t>Module Implementation </a:t>
            </a:r>
          </a:p>
          <a:p>
            <a:pPr algn="just">
              <a:lnSpc>
                <a:spcPts val="4380"/>
              </a:lnSpc>
            </a:pPr>
            <a:r>
              <a:rPr lang="en-US" sz="2000" b="1" dirty="0">
                <a:solidFill>
                  <a:srgbClr val="000000"/>
                </a:solidFill>
                <a:latin typeface="Arial Bold"/>
                <a:ea typeface="Arial Bold"/>
                <a:cs typeface="Arial Bold"/>
                <a:sym typeface="Arial Bold"/>
              </a:rPr>
              <a:t>Screenshot </a:t>
            </a:r>
          </a:p>
          <a:p>
            <a:pPr algn="just">
              <a:lnSpc>
                <a:spcPts val="4380"/>
              </a:lnSpc>
            </a:pPr>
            <a:r>
              <a:rPr lang="en-US" sz="2000" b="1" dirty="0">
                <a:solidFill>
                  <a:srgbClr val="000000"/>
                </a:solidFill>
                <a:latin typeface="Arial Bold"/>
                <a:ea typeface="Arial Bold"/>
                <a:cs typeface="Arial Bold"/>
                <a:sym typeface="Arial Bold"/>
              </a:rPr>
              <a:t>Conclusion and Future Enhancement</a:t>
            </a:r>
          </a:p>
        </p:txBody>
      </p:sp>
      <p:sp>
        <p:nvSpPr>
          <p:cNvPr id="9" name="TextBox 9"/>
          <p:cNvSpPr txBox="1"/>
          <p:nvPr/>
        </p:nvSpPr>
        <p:spPr>
          <a:xfrm>
            <a:off x="1362075" y="1112898"/>
            <a:ext cx="10398442" cy="3302892"/>
          </a:xfrm>
          <a:prstGeom prst="rect">
            <a:avLst/>
          </a:prstGeom>
        </p:spPr>
        <p:txBody>
          <a:bodyPr lIns="0" tIns="0" rIns="0" bIns="0" rtlCol="0" anchor="t">
            <a:spAutoFit/>
          </a:bodyPr>
          <a:lstStyle/>
          <a:p>
            <a:pPr algn="just">
              <a:lnSpc>
                <a:spcPts val="4380"/>
              </a:lnSpc>
            </a:pPr>
            <a:r>
              <a:rPr lang="en-US" sz="2000" b="1" dirty="0">
                <a:solidFill>
                  <a:srgbClr val="000000"/>
                </a:solidFill>
                <a:latin typeface="Arial Bold"/>
                <a:ea typeface="Arial Bold"/>
                <a:cs typeface="Arial Bold"/>
                <a:sym typeface="Arial Bold"/>
              </a:rPr>
              <a:t>Abstract</a:t>
            </a:r>
          </a:p>
          <a:p>
            <a:pPr algn="just">
              <a:lnSpc>
                <a:spcPts val="4380"/>
              </a:lnSpc>
            </a:pPr>
            <a:r>
              <a:rPr lang="en-US" sz="2000" b="1" dirty="0">
                <a:solidFill>
                  <a:srgbClr val="000000"/>
                </a:solidFill>
                <a:latin typeface="Arial Bold"/>
                <a:ea typeface="Arial Bold"/>
                <a:cs typeface="Arial Bold"/>
                <a:sym typeface="Arial Bold"/>
              </a:rPr>
              <a:t>Problem Identification</a:t>
            </a:r>
          </a:p>
          <a:p>
            <a:pPr algn="just">
              <a:lnSpc>
                <a:spcPts val="4380"/>
              </a:lnSpc>
            </a:pPr>
            <a:r>
              <a:rPr lang="en-US" sz="2000" b="1" dirty="0">
                <a:solidFill>
                  <a:srgbClr val="000000"/>
                </a:solidFill>
                <a:latin typeface="Arial Bold"/>
                <a:ea typeface="Arial Bold"/>
                <a:cs typeface="Arial Bold"/>
                <a:sym typeface="Arial Bold"/>
              </a:rPr>
              <a:t>Objective</a:t>
            </a:r>
          </a:p>
          <a:p>
            <a:pPr algn="just">
              <a:lnSpc>
                <a:spcPts val="4380"/>
              </a:lnSpc>
            </a:pPr>
            <a:r>
              <a:rPr lang="en-US" sz="2000" b="1" dirty="0">
                <a:solidFill>
                  <a:srgbClr val="000000"/>
                </a:solidFill>
                <a:latin typeface="Arial Bold"/>
                <a:ea typeface="Arial Bold"/>
                <a:cs typeface="Arial Bold"/>
                <a:sym typeface="Arial Bold"/>
              </a:rPr>
              <a:t>Block diagram of proposed system</a:t>
            </a:r>
          </a:p>
          <a:p>
            <a:pPr algn="just">
              <a:lnSpc>
                <a:spcPts val="4380"/>
              </a:lnSpc>
            </a:pPr>
            <a:r>
              <a:rPr lang="en-US" sz="2000" b="1" dirty="0">
                <a:solidFill>
                  <a:srgbClr val="000000"/>
                </a:solidFill>
                <a:latin typeface="Arial Bold"/>
                <a:ea typeface="Arial Bold"/>
                <a:cs typeface="Arial Bold"/>
                <a:sym typeface="Arial Bold"/>
              </a:rPr>
              <a:t>Machine learning technique used</a:t>
            </a:r>
          </a:p>
          <a:p>
            <a:pPr algn="just">
              <a:lnSpc>
                <a:spcPts val="4380"/>
              </a:lnSpc>
            </a:pPr>
            <a:r>
              <a:rPr lang="en-US" sz="2000" b="1" dirty="0">
                <a:solidFill>
                  <a:srgbClr val="000000"/>
                </a:solidFill>
                <a:latin typeface="Arial Bold"/>
                <a:ea typeface="Arial Bold"/>
                <a:cs typeface="Arial Bold"/>
                <a:sym typeface="Arial Bold"/>
              </a:rPr>
              <a:t>Advantages of proposed system </a:t>
            </a:r>
          </a:p>
        </p:txBody>
      </p:sp>
      <p:sp>
        <p:nvSpPr>
          <p:cNvPr id="13" name="TextBox 5">
            <a:extLst>
              <a:ext uri="{FF2B5EF4-FFF2-40B4-BE49-F238E27FC236}">
                <a16:creationId xmlns:a16="http://schemas.microsoft.com/office/drawing/2014/main" id="{6B13B970-EA8A-8712-483A-1F8D2CFEE7B5}"/>
              </a:ext>
            </a:extLst>
          </p:cNvPr>
          <p:cNvSpPr txBox="1"/>
          <p:nvPr/>
        </p:nvSpPr>
        <p:spPr>
          <a:xfrm>
            <a:off x="1062695" y="1229295"/>
            <a:ext cx="204445" cy="463075"/>
          </a:xfrm>
          <a:prstGeom prst="rect">
            <a:avLst/>
          </a:prstGeom>
        </p:spPr>
        <p:txBody>
          <a:bodyPr lIns="0" tIns="0" rIns="0" bIns="0" rtlCol="0" anchor="t">
            <a:spAutoFit/>
          </a:bodyPr>
          <a:lstStyle/>
          <a:p>
            <a:pPr algn="just">
              <a:lnSpc>
                <a:spcPts val="4217"/>
              </a:lnSpc>
            </a:pPr>
            <a:r>
              <a:rPr lang="en-US" sz="2027" dirty="0">
                <a:solidFill>
                  <a:srgbClr val="000000"/>
                </a:solidFill>
                <a:latin typeface="Arimo"/>
                <a:ea typeface="Arimo"/>
                <a:cs typeface="Arimo"/>
                <a:sym typeface="Arimo"/>
              </a:rPr>
              <a:t>➢</a:t>
            </a:r>
          </a:p>
        </p:txBody>
      </p:sp>
      <p:sp>
        <p:nvSpPr>
          <p:cNvPr id="14" name="TextBox 4">
            <a:extLst>
              <a:ext uri="{FF2B5EF4-FFF2-40B4-BE49-F238E27FC236}">
                <a16:creationId xmlns:a16="http://schemas.microsoft.com/office/drawing/2014/main" id="{B371DA9E-9C8E-E03F-B900-3FFEBE1B60A3}"/>
              </a:ext>
            </a:extLst>
          </p:cNvPr>
          <p:cNvSpPr txBox="1"/>
          <p:nvPr/>
        </p:nvSpPr>
        <p:spPr>
          <a:xfrm>
            <a:off x="3370021" y="537002"/>
            <a:ext cx="5451958" cy="537968"/>
          </a:xfrm>
          <a:prstGeom prst="rect">
            <a:avLst/>
          </a:prstGeom>
        </p:spPr>
        <p:txBody>
          <a:bodyPr lIns="0" tIns="0" rIns="0" bIns="0" rtlCol="0" anchor="t">
            <a:spAutoFit/>
          </a:bodyPr>
          <a:lstStyle/>
          <a:p>
            <a:pPr algn="l">
              <a:lnSpc>
                <a:spcPts val="4521"/>
              </a:lnSpc>
            </a:pPr>
            <a:r>
              <a:rPr lang="en-US" sz="3229" spc="-9" dirty="0">
                <a:solidFill>
                  <a:srgbClr val="FF0066"/>
                </a:solidFill>
                <a:latin typeface="IBM Plex Sans"/>
                <a:ea typeface="IBM Plex Sans"/>
                <a:cs typeface="IBM Plex Sans"/>
                <a:sym typeface="IBM Plex Sans"/>
              </a:rPr>
              <a:t>PRESENTATION 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474BC-701D-C259-C6A2-0ABE5FBE383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7D4863-BFD3-1FDF-E030-654CC084FFB3}"/>
              </a:ext>
            </a:extLst>
          </p:cNvPr>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3"/>
            <a:stretch>
              <a:fillRect/>
            </a:stretch>
          </a:blipFill>
        </p:spPr>
        <p:txBody>
          <a:bodyPr/>
          <a:lstStyle/>
          <a:p>
            <a:endParaRPr lang="en-IN"/>
          </a:p>
        </p:txBody>
      </p:sp>
      <p:sp>
        <p:nvSpPr>
          <p:cNvPr id="3" name="Freeform 3">
            <a:extLst>
              <a:ext uri="{FF2B5EF4-FFF2-40B4-BE49-F238E27FC236}">
                <a16:creationId xmlns:a16="http://schemas.microsoft.com/office/drawing/2014/main" id="{6EA684F0-1C6E-DC0F-3C83-CF5BA5463882}"/>
              </a:ext>
            </a:extLst>
          </p:cNvPr>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4"/>
            <a:stretch>
              <a:fillRect/>
            </a:stretch>
          </a:blipFill>
        </p:spPr>
        <p:txBody>
          <a:bodyPr/>
          <a:lstStyle/>
          <a:p>
            <a:endParaRPr lang="en-IN"/>
          </a:p>
        </p:txBody>
      </p:sp>
      <p:sp>
        <p:nvSpPr>
          <p:cNvPr id="14" name="TextBox 4">
            <a:extLst>
              <a:ext uri="{FF2B5EF4-FFF2-40B4-BE49-F238E27FC236}">
                <a16:creationId xmlns:a16="http://schemas.microsoft.com/office/drawing/2014/main" id="{8F79A296-EBF6-51B9-D50D-C12783BAAAAE}"/>
              </a:ext>
            </a:extLst>
          </p:cNvPr>
          <p:cNvSpPr txBox="1"/>
          <p:nvPr/>
        </p:nvSpPr>
        <p:spPr>
          <a:xfrm>
            <a:off x="5075910" y="457200"/>
            <a:ext cx="2040179" cy="537968"/>
          </a:xfrm>
          <a:prstGeom prst="rect">
            <a:avLst/>
          </a:prstGeom>
        </p:spPr>
        <p:txBody>
          <a:bodyPr wrap="square" lIns="0" tIns="0" rIns="0" bIns="0" rtlCol="0" anchor="t">
            <a:spAutoFit/>
          </a:bodyPr>
          <a:lstStyle/>
          <a:p>
            <a:pPr algn="l">
              <a:lnSpc>
                <a:spcPts val="4521"/>
              </a:lnSpc>
            </a:pPr>
            <a:r>
              <a:rPr lang="en-US" sz="3229" spc="-9" dirty="0">
                <a:solidFill>
                  <a:srgbClr val="FF0066"/>
                </a:solidFill>
                <a:latin typeface="IBM Plex Sans"/>
                <a:ea typeface="IBM Plex Sans"/>
                <a:cs typeface="IBM Plex Sans"/>
                <a:sym typeface="IBM Plex Sans"/>
              </a:rPr>
              <a:t>ABSTRACT</a:t>
            </a:r>
          </a:p>
        </p:txBody>
      </p:sp>
      <p:sp>
        <p:nvSpPr>
          <p:cNvPr id="9" name="Rectangle 6">
            <a:extLst>
              <a:ext uri="{FF2B5EF4-FFF2-40B4-BE49-F238E27FC236}">
                <a16:creationId xmlns:a16="http://schemas.microsoft.com/office/drawing/2014/main" id="{E8EE6941-B9BE-4C32-8904-CED787EBBEB3}"/>
              </a:ext>
            </a:extLst>
          </p:cNvPr>
          <p:cNvSpPr>
            <a:spLocks noChangeArrowheads="1"/>
          </p:cNvSpPr>
          <p:nvPr/>
        </p:nvSpPr>
        <p:spPr bwMode="auto">
          <a:xfrm>
            <a:off x="990598" y="2235814"/>
            <a:ext cx="1049655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This project develops a financial portfolio dashboard using Dash, which visualizes stock data, portfolio metrics, and predictions. It fetches historical stock prices from Yahoo Finance and uses Linear Regression to predict future stock prices. The dashboard includes a pie chart for portfolio allocation, line charts for stock prices, and metrics such as return, volatility, and Sharpe ratio. The app is exposed through a public URL using </a:t>
            </a:r>
            <a:r>
              <a:rPr kumimoji="0" lang="en-US" altLang="en-US" sz="2400" b="0" i="0" u="none" strike="noStrike" cap="none" normalizeH="0" baseline="0" dirty="0" err="1">
                <a:ln>
                  <a:noFill/>
                </a:ln>
                <a:solidFill>
                  <a:schemeClr val="tx1"/>
                </a:solidFill>
                <a:effectLst/>
                <a:latin typeface="+mj-lt"/>
              </a:rPr>
              <a:t>pyngrok</a:t>
            </a:r>
            <a:r>
              <a:rPr kumimoji="0" lang="en-US" altLang="en-US" sz="1200" b="0" i="0" u="none" strike="noStrike" cap="none" normalizeH="0" baseline="0" dirty="0">
                <a:ln>
                  <a:noFill/>
                </a:ln>
                <a:solidFill>
                  <a:schemeClr val="tx1"/>
                </a:solidFill>
                <a:effectLst/>
                <a:latin typeface="+mj-lt"/>
              </a:rPr>
              <a:t>, </a:t>
            </a:r>
            <a:r>
              <a:rPr kumimoji="0" lang="en-US" altLang="en-US" sz="2400" b="0" i="0" u="none" strike="noStrike" cap="none" normalizeH="0" baseline="0" dirty="0">
                <a:ln>
                  <a:noFill/>
                </a:ln>
                <a:solidFill>
                  <a:schemeClr val="tx1"/>
                </a:solidFill>
                <a:effectLst/>
                <a:latin typeface="+mj-lt"/>
              </a:rPr>
              <a:t>providing an interactive platform for tracking and forecasting stock performance. </a:t>
            </a:r>
          </a:p>
        </p:txBody>
      </p:sp>
    </p:spTree>
    <p:extLst>
      <p:ext uri="{BB962C8B-B14F-4D97-AF65-F5344CB8AC3E}">
        <p14:creationId xmlns:p14="http://schemas.microsoft.com/office/powerpoint/2010/main" val="70110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3225165" y="572700"/>
            <a:ext cx="5451958" cy="923830"/>
          </a:xfrm>
          <a:prstGeom prst="rect">
            <a:avLst/>
          </a:prstGeom>
        </p:spPr>
        <p:txBody>
          <a:bodyPr lIns="0" tIns="0" rIns="0" bIns="0" rtlCol="0" anchor="t">
            <a:spAutoFit/>
          </a:bodyPr>
          <a:lstStyle/>
          <a:p>
            <a:pPr algn="l">
              <a:lnSpc>
                <a:spcPts val="4521"/>
              </a:lnSpc>
            </a:pPr>
            <a:r>
              <a:rPr lang="en-US" sz="3229" spc="-9" dirty="0">
                <a:solidFill>
                  <a:srgbClr val="FF0066"/>
                </a:solidFill>
                <a:latin typeface="IBM Plex Sans"/>
                <a:ea typeface="IBM Plex Sans"/>
                <a:cs typeface="IBM Plex Sans"/>
                <a:sym typeface="IBM Plex Sans"/>
              </a:rPr>
              <a:t>PROBLEM IDENTIFICATION</a:t>
            </a:r>
          </a:p>
          <a:p>
            <a:pPr algn="l">
              <a:lnSpc>
                <a:spcPts val="2838"/>
              </a:lnSpc>
            </a:pPr>
            <a:endParaRPr lang="en-US" sz="3229" spc="-9" dirty="0">
              <a:solidFill>
                <a:srgbClr val="FF0066"/>
              </a:solidFill>
              <a:latin typeface="IBM Plex Sans"/>
              <a:ea typeface="IBM Plex Sans"/>
              <a:cs typeface="IBM Plex Sans"/>
              <a:sym typeface="IBM Plex Sans"/>
            </a:endParaRPr>
          </a:p>
        </p:txBody>
      </p:sp>
      <p:sp>
        <p:nvSpPr>
          <p:cNvPr id="5" name="TextBox 5"/>
          <p:cNvSpPr txBox="1"/>
          <p:nvPr/>
        </p:nvSpPr>
        <p:spPr>
          <a:xfrm>
            <a:off x="1103476" y="1905000"/>
            <a:ext cx="9195054" cy="2585323"/>
          </a:xfrm>
          <a:prstGeom prst="rect">
            <a:avLst/>
          </a:prstGeom>
        </p:spPr>
        <p:txBody>
          <a:bodyPr lIns="0" tIns="0" rIns="0" bIns="0" rtlCol="0" anchor="t">
            <a:spAutoFit/>
          </a:bodyPr>
          <a:lstStyle/>
          <a:p>
            <a:r>
              <a:rPr lang="en-US" sz="2400" dirty="0"/>
              <a:t>Investors often struggle to analyze stock data and predict future trends effectively. Existing tools may lack interactive features or predictive capabilities. There is a need for a platform that allows users to visualize portfolio performance, track stock price movements, and forecast future trends based on historical data. This project addresses these challenges by providing an interactive dashboard with real-time data analysis and stock price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4934588" y="542477"/>
            <a:ext cx="2448544" cy="550431"/>
          </a:xfrm>
          <a:prstGeom prst="rect">
            <a:avLst/>
          </a:prstGeom>
        </p:spPr>
        <p:txBody>
          <a:bodyPr lIns="0" tIns="0" rIns="0" bIns="0" rtlCol="0" anchor="t">
            <a:spAutoFit/>
          </a:bodyPr>
          <a:lstStyle/>
          <a:p>
            <a:pPr algn="l">
              <a:lnSpc>
                <a:spcPts val="4521"/>
              </a:lnSpc>
            </a:pPr>
            <a:r>
              <a:rPr lang="en-US" sz="3229">
                <a:solidFill>
                  <a:srgbClr val="FF0066"/>
                </a:solidFill>
                <a:latin typeface="IBM Plex Sans"/>
                <a:ea typeface="IBM Plex Sans"/>
                <a:cs typeface="IBM Plex Sans"/>
                <a:sym typeface="IBM Plex Sans"/>
              </a:rPr>
              <a:t>OBJECTIVE </a:t>
            </a:r>
          </a:p>
        </p:txBody>
      </p:sp>
      <p:sp>
        <p:nvSpPr>
          <p:cNvPr id="18" name="Rectangle 5">
            <a:extLst>
              <a:ext uri="{FF2B5EF4-FFF2-40B4-BE49-F238E27FC236}">
                <a16:creationId xmlns:a16="http://schemas.microsoft.com/office/drawing/2014/main" id="{D93CC02D-55A2-6F74-BD62-8EDE1F4ECC99}"/>
              </a:ext>
            </a:extLst>
          </p:cNvPr>
          <p:cNvSpPr>
            <a:spLocks noChangeArrowheads="1"/>
          </p:cNvSpPr>
          <p:nvPr/>
        </p:nvSpPr>
        <p:spPr bwMode="auto">
          <a:xfrm>
            <a:off x="1219200" y="2286000"/>
            <a:ext cx="95249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objective of this project is to create an interactive financial portfolio dashboard that allows users to visualize stock data, assess portfolio performance through key metrics (such as return, volatility, and Sharpe ratio), and predict future stock prices using a Linear Regression model. By leveraging real-time data from Yahoo Finance, the dashboard provides users with an intuitive platform to track historical stock trends, forecast future performance, and make informed investment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4160851" y="259194"/>
            <a:ext cx="4223109" cy="550431"/>
          </a:xfrm>
          <a:prstGeom prst="rect">
            <a:avLst/>
          </a:prstGeom>
        </p:spPr>
        <p:txBody>
          <a:bodyPr lIns="0" tIns="0" rIns="0" bIns="0" rtlCol="0" anchor="t">
            <a:spAutoFit/>
          </a:bodyPr>
          <a:lstStyle/>
          <a:p>
            <a:pPr algn="ctr">
              <a:lnSpc>
                <a:spcPts val="4521"/>
              </a:lnSpc>
            </a:pPr>
            <a:r>
              <a:rPr lang="en-US" sz="3229" spc="-9">
                <a:solidFill>
                  <a:srgbClr val="0000FF"/>
                </a:solidFill>
                <a:latin typeface="IBM Plex Sans"/>
                <a:ea typeface="IBM Plex Sans"/>
                <a:cs typeface="IBM Plex Sans"/>
                <a:sym typeface="IBM Plex Sans"/>
              </a:rPr>
              <a:t>PROPOSED SYSTEM </a:t>
            </a:r>
          </a:p>
        </p:txBody>
      </p:sp>
      <p:sp>
        <p:nvSpPr>
          <p:cNvPr id="5" name="TextBox 5"/>
          <p:cNvSpPr txBox="1"/>
          <p:nvPr/>
        </p:nvSpPr>
        <p:spPr>
          <a:xfrm>
            <a:off x="4601902" y="848249"/>
            <a:ext cx="3341008" cy="789527"/>
          </a:xfrm>
          <a:prstGeom prst="rect">
            <a:avLst/>
          </a:prstGeom>
        </p:spPr>
        <p:txBody>
          <a:bodyPr lIns="0" tIns="0" rIns="0" bIns="0" rtlCol="0" anchor="t">
            <a:spAutoFit/>
          </a:bodyPr>
          <a:lstStyle/>
          <a:p>
            <a:pPr algn="ctr">
              <a:lnSpc>
                <a:spcPts val="3891"/>
              </a:lnSpc>
            </a:pPr>
            <a:r>
              <a:rPr lang="en-US" sz="2779" spc="-8" dirty="0">
                <a:solidFill>
                  <a:srgbClr val="FF0000"/>
                </a:solidFill>
                <a:latin typeface="IBM Plex Sans"/>
                <a:ea typeface="IBM Plex Sans"/>
                <a:cs typeface="IBM Plex Sans"/>
                <a:sym typeface="IBM Plex Sans"/>
              </a:rPr>
              <a:t>BLOCK DIAGRAM </a:t>
            </a:r>
          </a:p>
          <a:p>
            <a:pPr algn="ctr">
              <a:lnSpc>
                <a:spcPts val="2523"/>
              </a:lnSpc>
            </a:pPr>
            <a:endParaRPr lang="en-US" sz="2779" spc="-8" dirty="0">
              <a:solidFill>
                <a:srgbClr val="FF0000"/>
              </a:solidFill>
              <a:latin typeface="IBM Plex Sans"/>
              <a:ea typeface="IBM Plex Sans"/>
              <a:cs typeface="IBM Plex Sans"/>
              <a:sym typeface="IBM Plex Sans"/>
            </a:endParaRPr>
          </a:p>
        </p:txBody>
      </p:sp>
      <p:pic>
        <p:nvPicPr>
          <p:cNvPr id="7" name="Picture 6">
            <a:extLst>
              <a:ext uri="{FF2B5EF4-FFF2-40B4-BE49-F238E27FC236}">
                <a16:creationId xmlns:a16="http://schemas.microsoft.com/office/drawing/2014/main" id="{02CDF8A4-1974-40DE-B588-51D6F4989D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200" y="1208602"/>
            <a:ext cx="6705600" cy="56493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2225802" y="381000"/>
            <a:ext cx="7740396" cy="537968"/>
          </a:xfrm>
          <a:prstGeom prst="rect">
            <a:avLst/>
          </a:prstGeom>
        </p:spPr>
        <p:txBody>
          <a:bodyPr wrap="square" lIns="0" tIns="0" rIns="0" bIns="0" rtlCol="0" anchor="t">
            <a:spAutoFit/>
          </a:bodyPr>
          <a:lstStyle/>
          <a:p>
            <a:pPr algn="ctr">
              <a:lnSpc>
                <a:spcPts val="4521"/>
              </a:lnSpc>
            </a:pPr>
            <a:r>
              <a:rPr lang="en-US" sz="3229" spc="-9" dirty="0">
                <a:solidFill>
                  <a:srgbClr val="FF0066"/>
                </a:solidFill>
                <a:latin typeface="IBM Plex Sans"/>
                <a:ea typeface="IBM Plex Sans"/>
                <a:cs typeface="IBM Plex Sans"/>
                <a:sym typeface="IBM Plex Sans"/>
              </a:rPr>
              <a:t>MACHINE LEARNING TECHNIQUE USED</a:t>
            </a:r>
          </a:p>
        </p:txBody>
      </p:sp>
      <p:sp>
        <p:nvSpPr>
          <p:cNvPr id="11" name="Rectangle 3">
            <a:extLst>
              <a:ext uri="{FF2B5EF4-FFF2-40B4-BE49-F238E27FC236}">
                <a16:creationId xmlns:a16="http://schemas.microsoft.com/office/drawing/2014/main" id="{C82ED2C3-C7DA-AF21-48C2-75CD6BECD66D}"/>
              </a:ext>
            </a:extLst>
          </p:cNvPr>
          <p:cNvSpPr>
            <a:spLocks noChangeArrowheads="1"/>
          </p:cNvSpPr>
          <p:nvPr/>
        </p:nvSpPr>
        <p:spPr bwMode="auto">
          <a:xfrm>
            <a:off x="766202" y="3638378"/>
            <a:ext cx="105346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7093BBAD-56F2-4608-9572-DC431855A5A1}"/>
              </a:ext>
            </a:extLst>
          </p:cNvPr>
          <p:cNvSpPr>
            <a:spLocks noChangeArrowheads="1"/>
          </p:cNvSpPr>
          <p:nvPr/>
        </p:nvSpPr>
        <p:spPr bwMode="auto">
          <a:xfrm rot="10800000" flipV="1">
            <a:off x="940158" y="1788461"/>
            <a:ext cx="103606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Linear Regression</a:t>
            </a:r>
            <a:r>
              <a:rPr kumimoji="0" lang="en-US" altLang="en-US" sz="2000" b="0" i="0" u="none" strike="noStrike" cap="none" normalizeH="0" baseline="0" dirty="0">
                <a:ln>
                  <a:noFill/>
                </a:ln>
                <a:solidFill>
                  <a:schemeClr val="tx1"/>
                </a:solidFill>
                <a:effectLst/>
                <a:latin typeface="Arial" panose="020B0604020202020204" pitchFamily="34" charset="0"/>
              </a:rPr>
              <a:t>: A supervised learning algorithm used to predict future stock prices by modeling the relationship between historical stock data and future trends. It is applied to forecast the next 30 days of stock prices based on past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Engineering</a:t>
            </a:r>
            <a:r>
              <a:rPr kumimoji="0" lang="en-US" altLang="en-US" sz="2000" b="0" i="0" u="none" strike="noStrike" cap="none" normalizeH="0" baseline="0" dirty="0">
                <a:ln>
                  <a:noFill/>
                </a:ln>
                <a:solidFill>
                  <a:schemeClr val="tx1"/>
                </a:solidFill>
                <a:effectLst/>
                <a:latin typeface="Arial" panose="020B0604020202020204" pitchFamily="34" charset="0"/>
              </a:rPr>
              <a:t>: This technique involves transforming raw stock data into structured input for the model. In this case, lag-based features (previous stock prices) are created to help the model learn and predict future prices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Time Series Forecasting</a:t>
            </a:r>
            <a:r>
              <a:rPr kumimoji="0" lang="en-US" altLang="en-US" sz="2000" b="0" i="0" u="none" strike="noStrike" cap="none" normalizeH="0" baseline="0" dirty="0">
                <a:ln>
                  <a:noFill/>
                </a:ln>
                <a:solidFill>
                  <a:schemeClr val="tx1"/>
                </a:solidFill>
                <a:effectLst/>
                <a:latin typeface="Arial" panose="020B0604020202020204" pitchFamily="34" charset="0"/>
              </a:rPr>
              <a:t>: Using historical stock price data to predict future values. Linear regression is applied here as a method for time series forecasting, making predictions based on past trends and patterns in the stock data.</a:t>
            </a:r>
          </a:p>
        </p:txBody>
      </p:sp>
      <p:sp>
        <p:nvSpPr>
          <p:cNvPr id="6" name="Rectangle 2">
            <a:extLst>
              <a:ext uri="{FF2B5EF4-FFF2-40B4-BE49-F238E27FC236}">
                <a16:creationId xmlns:a16="http://schemas.microsoft.com/office/drawing/2014/main" id="{2A94461F-6628-41E4-BDE9-F6666D4492B0}"/>
              </a:ext>
            </a:extLst>
          </p:cNvPr>
          <p:cNvSpPr>
            <a:spLocks noChangeArrowheads="1"/>
          </p:cNvSpPr>
          <p:nvPr/>
        </p:nvSpPr>
        <p:spPr bwMode="auto">
          <a:xfrm>
            <a:off x="940157" y="5027832"/>
            <a:ext cx="939446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These techniques enable the dashboard to provide stock price predictions and assist users in making informed financial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8675" y="209550"/>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a:stretch>
          </a:blipFill>
        </p:spPr>
        <p:txBody>
          <a:bodyPr/>
          <a:lstStyle/>
          <a:p>
            <a:endParaRPr lang="en-IN"/>
          </a:p>
        </p:txBody>
      </p:sp>
      <p:sp>
        <p:nvSpPr>
          <p:cNvPr id="3" name="Freeform 3"/>
          <p:cNvSpPr/>
          <p:nvPr/>
        </p:nvSpPr>
        <p:spPr>
          <a:xfrm>
            <a:off x="10334625" y="257175"/>
            <a:ext cx="1152525" cy="1104900"/>
          </a:xfrm>
          <a:custGeom>
            <a:avLst/>
            <a:gdLst/>
            <a:ahLst/>
            <a:cxnLst/>
            <a:rect l="l" t="t" r="r" b="b"/>
            <a:pathLst>
              <a:path w="1152525" h="1104900">
                <a:moveTo>
                  <a:pt x="0" y="0"/>
                </a:moveTo>
                <a:lnTo>
                  <a:pt x="1152525" y="0"/>
                </a:lnTo>
                <a:lnTo>
                  <a:pt x="1152525" y="1104900"/>
                </a:lnTo>
                <a:lnTo>
                  <a:pt x="0" y="110490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2217801" y="541973"/>
            <a:ext cx="7746406" cy="556133"/>
          </a:xfrm>
          <a:prstGeom prst="rect">
            <a:avLst/>
          </a:prstGeom>
        </p:spPr>
        <p:txBody>
          <a:bodyPr lIns="0" tIns="0" rIns="0" bIns="0" rtlCol="0" anchor="t">
            <a:spAutoFit/>
          </a:bodyPr>
          <a:lstStyle/>
          <a:p>
            <a:pPr algn="l">
              <a:lnSpc>
                <a:spcPts val="4521"/>
              </a:lnSpc>
            </a:pPr>
            <a:r>
              <a:rPr lang="en-US" sz="3229" spc="-9">
                <a:solidFill>
                  <a:srgbClr val="FF0066"/>
                </a:solidFill>
                <a:latin typeface="IBM Plex Sans"/>
                <a:ea typeface="IBM Plex Sans"/>
                <a:cs typeface="IBM Plex Sans"/>
                <a:sym typeface="IBM Plex Sans"/>
              </a:rPr>
              <a:t>ADVANTAGES OF PROPOSED SYSTEM</a:t>
            </a:r>
          </a:p>
        </p:txBody>
      </p:sp>
      <p:sp>
        <p:nvSpPr>
          <p:cNvPr id="9" name="Rectangle 1">
            <a:extLst>
              <a:ext uri="{FF2B5EF4-FFF2-40B4-BE49-F238E27FC236}">
                <a16:creationId xmlns:a16="http://schemas.microsoft.com/office/drawing/2014/main" id="{BF18D6FD-E074-CFD2-BF00-36C2895735EA}"/>
              </a:ext>
            </a:extLst>
          </p:cNvPr>
          <p:cNvSpPr>
            <a:spLocks noChangeArrowheads="1"/>
          </p:cNvSpPr>
          <p:nvPr/>
        </p:nvSpPr>
        <p:spPr bwMode="auto">
          <a:xfrm>
            <a:off x="832686" y="1657980"/>
            <a:ext cx="11130714" cy="4819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proposed system offers several advantages:</a:t>
            </a:r>
          </a:p>
          <a:p>
            <a:pPr>
              <a:buFont typeface="+mj-lt"/>
              <a:buAutoNum type="arabicPeriod"/>
            </a:pPr>
            <a:r>
              <a:rPr lang="en-US" sz="2400" b="1" dirty="0"/>
              <a:t>Real-time Data Visualization</a:t>
            </a:r>
            <a:r>
              <a:rPr lang="en-US" sz="2400" dirty="0"/>
              <a:t>: Provides interactive, up-to-date visualizations of stock prices and portfolio performance.</a:t>
            </a:r>
          </a:p>
          <a:p>
            <a:pPr>
              <a:buFont typeface="+mj-lt"/>
              <a:buAutoNum type="arabicPeriod"/>
            </a:pPr>
            <a:r>
              <a:rPr lang="en-US" sz="2400" b="1" dirty="0"/>
              <a:t>Predictive Analytics</a:t>
            </a:r>
            <a:r>
              <a:rPr lang="en-US" sz="2400" dirty="0"/>
              <a:t>: Uses machine learning to forecast future stock prices, aiding in better investment decisions.</a:t>
            </a:r>
          </a:p>
          <a:p>
            <a:pPr>
              <a:buFont typeface="+mj-lt"/>
              <a:buAutoNum type="arabicPeriod"/>
            </a:pPr>
            <a:r>
              <a:rPr lang="en-US" sz="2400" b="1" dirty="0"/>
              <a:t>User-Friendly Interface</a:t>
            </a:r>
            <a:r>
              <a:rPr lang="en-US" sz="2400" dirty="0"/>
              <a:t>: Simple inputs for stock tickers and date range, making it accessible for users with varying technical expertise.</a:t>
            </a:r>
          </a:p>
          <a:p>
            <a:pPr>
              <a:buFont typeface="+mj-lt"/>
              <a:buAutoNum type="arabicPeriod"/>
            </a:pPr>
            <a:r>
              <a:rPr lang="en-US" sz="2400" b="1" dirty="0"/>
              <a:t>Comprehensive Portfolio Metrics</a:t>
            </a:r>
            <a:r>
              <a:rPr lang="en-US" sz="2400" dirty="0"/>
              <a:t>: Displays key metrics like return, volatility, and Sharpe ratio to evaluate portfolio performance.</a:t>
            </a:r>
          </a:p>
          <a:p>
            <a:pPr>
              <a:buFont typeface="+mj-lt"/>
              <a:buAutoNum type="arabicPeriod"/>
            </a:pPr>
            <a:r>
              <a:rPr lang="en-US" sz="2400" b="1" dirty="0"/>
              <a:t>Remote Access</a:t>
            </a:r>
            <a:r>
              <a:rPr lang="en-US" sz="2400" dirty="0"/>
              <a:t>: The app is accessible through a public URL, enabling easy remote access.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206375"/>
            <a:ext cx="10971212" cy="1209675"/>
          </a:xfrm>
          <a:prstGeom prst="rect">
            <a:avLst/>
          </a:prstGeom>
        </p:spPr>
        <p:txBody>
          <a:bodyPr lIns="0" tIns="0" rIns="0" bIns="0" rtlCol="0" anchor="t">
            <a:spAutoFit/>
          </a:bodyPr>
          <a:lstStyle/>
          <a:p>
            <a:pPr algn="ctr">
              <a:lnSpc>
                <a:spcPts val="3840"/>
              </a:lnSpc>
            </a:pPr>
            <a:r>
              <a:rPr lang="en-US" sz="3200" b="1">
                <a:solidFill>
                  <a:srgbClr val="FF0066"/>
                </a:solidFill>
                <a:latin typeface="Arial Bold"/>
                <a:ea typeface="Arial Bold"/>
                <a:cs typeface="Arial Bold"/>
                <a:sym typeface="Arial Bold"/>
              </a:rPr>
              <a:t>Module Describtion </a:t>
            </a:r>
          </a:p>
        </p:txBody>
      </p:sp>
      <p:sp>
        <p:nvSpPr>
          <p:cNvPr id="3" name="Freeform 3"/>
          <p:cNvSpPr/>
          <p:nvPr/>
        </p:nvSpPr>
        <p:spPr>
          <a:xfrm>
            <a:off x="831850" y="214312"/>
            <a:ext cx="1066800" cy="1057275"/>
          </a:xfrm>
          <a:custGeom>
            <a:avLst/>
            <a:gdLst/>
            <a:ahLst/>
            <a:cxnLst/>
            <a:rect l="l" t="t" r="r" b="b"/>
            <a:pathLst>
              <a:path w="1066800" h="1057275">
                <a:moveTo>
                  <a:pt x="0" y="0"/>
                </a:moveTo>
                <a:lnTo>
                  <a:pt x="1066800" y="0"/>
                </a:lnTo>
                <a:lnTo>
                  <a:pt x="1066800" y="1057275"/>
                </a:lnTo>
                <a:lnTo>
                  <a:pt x="0" y="1057275"/>
                </a:lnTo>
                <a:lnTo>
                  <a:pt x="0" y="0"/>
                </a:lnTo>
                <a:close/>
              </a:path>
            </a:pathLst>
          </a:custGeom>
          <a:blipFill>
            <a:blip r:embed="rId2"/>
            <a:stretch>
              <a:fillRect b="-115"/>
            </a:stretch>
          </a:blipFill>
        </p:spPr>
        <p:txBody>
          <a:bodyPr/>
          <a:lstStyle/>
          <a:p>
            <a:endParaRPr lang="en-IN"/>
          </a:p>
        </p:txBody>
      </p:sp>
      <p:sp>
        <p:nvSpPr>
          <p:cNvPr id="4" name="Freeform 4"/>
          <p:cNvSpPr/>
          <p:nvPr/>
        </p:nvSpPr>
        <p:spPr>
          <a:xfrm>
            <a:off x="10336212" y="258762"/>
            <a:ext cx="1154112" cy="1103312"/>
          </a:xfrm>
          <a:custGeom>
            <a:avLst/>
            <a:gdLst/>
            <a:ahLst/>
            <a:cxnLst/>
            <a:rect l="l" t="t" r="r" b="b"/>
            <a:pathLst>
              <a:path w="1154112" h="1103312">
                <a:moveTo>
                  <a:pt x="0" y="0"/>
                </a:moveTo>
                <a:lnTo>
                  <a:pt x="1154112" y="0"/>
                </a:lnTo>
                <a:lnTo>
                  <a:pt x="1154112" y="1103312"/>
                </a:lnTo>
                <a:lnTo>
                  <a:pt x="0" y="1103312"/>
                </a:lnTo>
                <a:lnTo>
                  <a:pt x="0" y="0"/>
                </a:lnTo>
                <a:close/>
              </a:path>
            </a:pathLst>
          </a:custGeom>
          <a:blipFill>
            <a:blip r:embed="rId3"/>
            <a:stretch>
              <a:fillRect r="-400"/>
            </a:stretch>
          </a:blipFill>
        </p:spPr>
        <p:txBody>
          <a:bodyPr/>
          <a:lstStyle/>
          <a:p>
            <a:endParaRPr lang="en-IN"/>
          </a:p>
        </p:txBody>
      </p:sp>
      <p:sp>
        <p:nvSpPr>
          <p:cNvPr id="5" name="Rectangle 1">
            <a:extLst>
              <a:ext uri="{FF2B5EF4-FFF2-40B4-BE49-F238E27FC236}">
                <a16:creationId xmlns:a16="http://schemas.microsoft.com/office/drawing/2014/main" id="{DB045ACD-4D13-414E-8352-F9509E7ECF13}"/>
              </a:ext>
            </a:extLst>
          </p:cNvPr>
          <p:cNvSpPr>
            <a:spLocks noChangeArrowheads="1"/>
          </p:cNvSpPr>
          <p:nvPr/>
        </p:nvSpPr>
        <p:spPr bwMode="auto">
          <a:xfrm>
            <a:off x="1002496" y="1477729"/>
            <a:ext cx="1080056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Fetching Module</a:t>
            </a:r>
            <a:r>
              <a:rPr kumimoji="0" lang="en-US" altLang="en-US" sz="2400" b="0" i="0" u="none" strike="noStrike" cap="none" normalizeH="0" baseline="0" dirty="0">
                <a:ln>
                  <a:noFill/>
                </a:ln>
                <a:solidFill>
                  <a:schemeClr val="tx1"/>
                </a:solidFill>
                <a:effectLst/>
                <a:latin typeface="Arial" panose="020B0604020202020204" pitchFamily="34" charset="0"/>
              </a:rPr>
              <a:t>: Retrieves historical stock data from Yahoo Finance based on user inputs for tickers and date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 Engineering &amp; Model Training Module</a:t>
            </a:r>
            <a:r>
              <a:rPr kumimoji="0" lang="en-US" altLang="en-US" sz="2400" b="0" i="0" u="none" strike="noStrike" cap="none" normalizeH="0" baseline="0" dirty="0">
                <a:ln>
                  <a:noFill/>
                </a:ln>
                <a:solidFill>
                  <a:schemeClr val="tx1"/>
                </a:solidFill>
                <a:effectLst/>
                <a:latin typeface="Arial" panose="020B0604020202020204" pitchFamily="34" charset="0"/>
              </a:rPr>
              <a:t>: Prepares data by creating features and trains a Linear Regression model to predict future stock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Prediction Module</a:t>
            </a:r>
            <a:r>
              <a:rPr kumimoji="0" lang="en-US" altLang="en-US" sz="2400" b="0" i="0" u="none" strike="noStrike" cap="none" normalizeH="0" baseline="0" dirty="0">
                <a:ln>
                  <a:noFill/>
                </a:ln>
                <a:solidFill>
                  <a:schemeClr val="tx1"/>
                </a:solidFill>
                <a:effectLst/>
                <a:latin typeface="Arial" panose="020B0604020202020204" pitchFamily="34" charset="0"/>
              </a:rPr>
              <a:t>: Uses the trained model to forecast future stock prices for the next 30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 Module</a:t>
            </a:r>
            <a:r>
              <a:rPr kumimoji="0" lang="en-US" altLang="en-US" sz="2400" b="0" i="0" u="none" strike="noStrike" cap="none" normalizeH="0" baseline="0" dirty="0">
                <a:ln>
                  <a:noFill/>
                </a:ln>
                <a:solidFill>
                  <a:schemeClr val="tx1"/>
                </a:solidFill>
                <a:effectLst/>
                <a:latin typeface="Arial" panose="020B0604020202020204" pitchFamily="34" charset="0"/>
              </a:rPr>
              <a:t>: Displays stock price charts, predicted prices, portfolio metrics (return, volatility, Sharpe ratio), and allocation via interactive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Interface Module</a:t>
            </a:r>
            <a:r>
              <a:rPr kumimoji="0" lang="en-US" altLang="en-US" sz="2400" b="0" i="0" u="none" strike="noStrike" cap="none" normalizeH="0" baseline="0" dirty="0">
                <a:ln>
                  <a:noFill/>
                </a:ln>
                <a:solidFill>
                  <a:schemeClr val="tx1"/>
                </a:solidFill>
                <a:effectLst/>
                <a:latin typeface="Arial" panose="020B0604020202020204" pitchFamily="34" charset="0"/>
              </a:rPr>
              <a:t>: Handles user inputs (stock tickers, date range) and updates the dashboard with results in real-time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901</Words>
  <Application>Microsoft Office PowerPoint</Application>
  <PresentationFormat>Widescreen</PresentationFormat>
  <Paragraphs>67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Arimo</vt:lpstr>
      <vt:lpstr>Arial Bold</vt:lpstr>
      <vt:lpstr>Calibri</vt:lpstr>
      <vt:lpstr>Aptos</vt:lpstr>
      <vt:lpstr>IBM Plex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-PROJECT REVIEW - ABINESH R (ADA23007) 2.pdf</dc:title>
  <dc:creator>Sushma P</dc:creator>
  <cp:lastModifiedBy>LOGESHWARAN ANNADURAI</cp:lastModifiedBy>
  <cp:revision>6</cp:revision>
  <dcterms:created xsi:type="dcterms:W3CDTF">2006-08-16T00:00:00Z</dcterms:created>
  <dcterms:modified xsi:type="dcterms:W3CDTF">2024-11-30T18:14:27Z</dcterms:modified>
  <dc:identifier>DAGIHY6QJtA</dc:identifier>
</cp:coreProperties>
</file>