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3"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AB4BF-20F5-4920-B911-75FE7DA0FB60}"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414541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AB4BF-20F5-4920-B911-75FE7DA0FB60}"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255717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94AB4BF-20F5-4920-B911-75FE7DA0FB60}"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3401466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94AB4BF-20F5-4920-B911-75FE7DA0FB60}"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155546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AB4BF-20F5-4920-B911-75FE7DA0FB60}"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2065967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AB4BF-20F5-4920-B911-75FE7DA0FB60}"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158064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1_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94AB4BF-20F5-4920-B911-75FE7DA0FB60}" type="datetimeFigureOut">
              <a:rPr lang="en-IN" smtClean="0"/>
              <a:t>18-10-2023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0005B45-BE48-43AA-A2F3-B8CBD96411E1}" type="slidenum">
              <a:rPr lang="en-IN" smtClean="0"/>
              <a:t>‹#›</a:t>
            </a:fld>
            <a:endParaRPr lang="en-IN"/>
          </a:p>
        </p:txBody>
      </p:sp>
    </p:spTree>
    <p:extLst>
      <p:ext uri="{BB962C8B-B14F-4D97-AF65-F5344CB8AC3E}">
        <p14:creationId xmlns:p14="http://schemas.microsoft.com/office/powerpoint/2010/main" val="21225040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AB4BF-20F5-4920-B911-75FE7DA0FB60}"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146359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AB4BF-20F5-4920-B911-75FE7DA0FB60}"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412671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4AB4BF-20F5-4920-B911-75FE7DA0FB60}"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394184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AB4BF-20F5-4920-B911-75FE7DA0FB60}"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100418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4AB4BF-20F5-4920-B911-75FE7DA0FB60}"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50064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AB4BF-20F5-4920-B911-75FE7DA0FB60}"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47265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AB4BF-20F5-4920-B911-75FE7DA0FB60}"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346030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94AB4BF-20F5-4920-B911-75FE7DA0FB60}" type="datetimeFigureOut">
              <a:rPr lang="en-IN" smtClean="0"/>
              <a:t>18-10-2023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20005B45-BE48-43AA-A2F3-B8CBD96411E1}" type="slidenum">
              <a:rPr lang="en-IN" smtClean="0"/>
              <a:t>‹#›</a:t>
            </a:fld>
            <a:endParaRPr lang="en-IN"/>
          </a:p>
        </p:txBody>
      </p:sp>
    </p:spTree>
    <p:extLst>
      <p:ext uri="{BB962C8B-B14F-4D97-AF65-F5344CB8AC3E}">
        <p14:creationId xmlns:p14="http://schemas.microsoft.com/office/powerpoint/2010/main" val="181063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94AB4BF-20F5-4920-B911-75FE7DA0FB60}" type="datetimeFigureOut">
              <a:rPr lang="en-IN" smtClean="0"/>
              <a:t>18-10-2023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0005B45-BE48-43AA-A2F3-B8CBD96411E1}" type="slidenum">
              <a:rPr lang="en-IN" smtClean="0"/>
              <a:t>‹#›</a:t>
            </a:fld>
            <a:endParaRPr lang="en-IN"/>
          </a:p>
        </p:txBody>
      </p:sp>
    </p:spTree>
    <p:extLst>
      <p:ext uri="{BB962C8B-B14F-4D97-AF65-F5344CB8AC3E}">
        <p14:creationId xmlns:p14="http://schemas.microsoft.com/office/powerpoint/2010/main" val="495897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sbwiki.com/Chibi-Robo" TargetMode="External"/><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dorsner/2534651587"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6228-720D-91AA-F424-CBE6FA810D4B}"/>
              </a:ext>
            </a:extLst>
          </p:cNvPr>
          <p:cNvSpPr>
            <a:spLocks noGrp="1"/>
          </p:cNvSpPr>
          <p:nvPr>
            <p:ph type="title"/>
          </p:nvPr>
        </p:nvSpPr>
        <p:spPr/>
        <p:txBody>
          <a:bodyPr/>
          <a:lstStyle/>
          <a:p>
            <a:r>
              <a:rPr lang="en-US" dirty="0"/>
              <a:t>Smart Robotic Arm</a:t>
            </a:r>
            <a:endParaRPr lang="en-IN" dirty="0"/>
          </a:p>
        </p:txBody>
      </p:sp>
      <p:sp>
        <p:nvSpPr>
          <p:cNvPr id="3" name="Subtitle 2">
            <a:extLst>
              <a:ext uri="{FF2B5EF4-FFF2-40B4-BE49-F238E27FC236}">
                <a16:creationId xmlns:a16="http://schemas.microsoft.com/office/drawing/2014/main" id="{A17FA513-CDD4-F22F-A919-904DCAF39B91}"/>
              </a:ext>
            </a:extLst>
          </p:cNvPr>
          <p:cNvSpPr>
            <a:spLocks noGrp="1"/>
          </p:cNvSpPr>
          <p:nvPr>
            <p:ph type="body" idx="1"/>
          </p:nvPr>
        </p:nvSpPr>
        <p:spPr/>
        <p:txBody>
          <a:bodyPr>
            <a:normAutofit fontScale="92500" lnSpcReduction="20000"/>
          </a:bodyPr>
          <a:lstStyle/>
          <a:p>
            <a:r>
              <a:rPr lang="en-US" dirty="0"/>
              <a:t>From:</a:t>
            </a:r>
          </a:p>
          <a:p>
            <a:r>
              <a:rPr lang="en-US" dirty="0"/>
              <a:t>		</a:t>
            </a:r>
            <a:r>
              <a:rPr lang="en-US" sz="2200" dirty="0" err="1"/>
              <a:t>Karpagam</a:t>
            </a:r>
            <a:r>
              <a:rPr lang="en-US" sz="2200" dirty="0"/>
              <a:t> College of Engineering</a:t>
            </a:r>
            <a:endParaRPr lang="en-IN" sz="2200" dirty="0"/>
          </a:p>
        </p:txBody>
      </p:sp>
      <p:sp>
        <p:nvSpPr>
          <p:cNvPr id="4" name="Text Placeholder 3">
            <a:extLst>
              <a:ext uri="{FF2B5EF4-FFF2-40B4-BE49-F238E27FC236}">
                <a16:creationId xmlns:a16="http://schemas.microsoft.com/office/drawing/2014/main" id="{40F3A888-B51D-EDE5-D70E-21127CBAFAB6}"/>
              </a:ext>
            </a:extLst>
          </p:cNvPr>
          <p:cNvSpPr>
            <a:spLocks noGrp="1"/>
          </p:cNvSpPr>
          <p:nvPr>
            <p:ph type="body" sz="quarter" idx="16"/>
          </p:nvPr>
        </p:nvSpPr>
        <p:spPr/>
        <p:txBody>
          <a:bodyPr>
            <a:normAutofit/>
          </a:bodyPr>
          <a:lstStyle/>
          <a:p>
            <a:r>
              <a:rPr lang="en-US" sz="2400" dirty="0"/>
              <a:t>Presented by:</a:t>
            </a:r>
          </a:p>
          <a:p>
            <a:r>
              <a:rPr lang="en-US" sz="2400" dirty="0"/>
              <a:t>                 </a:t>
            </a:r>
            <a:r>
              <a:rPr lang="en-US" sz="2400" dirty="0" err="1"/>
              <a:t>Sudarsun</a:t>
            </a:r>
            <a:r>
              <a:rPr lang="en-US" sz="2400" dirty="0"/>
              <a:t> S</a:t>
            </a:r>
          </a:p>
          <a:p>
            <a:r>
              <a:rPr lang="en-US" sz="2400" dirty="0"/>
              <a:t>                 Logesh M</a:t>
            </a:r>
          </a:p>
          <a:p>
            <a:r>
              <a:rPr lang="en-US" sz="2400" dirty="0"/>
              <a:t>                 </a:t>
            </a:r>
            <a:r>
              <a:rPr lang="en-US" sz="2400" dirty="0" err="1"/>
              <a:t>Kishodharani</a:t>
            </a:r>
            <a:r>
              <a:rPr lang="en-US" sz="2400" dirty="0"/>
              <a:t> S</a:t>
            </a:r>
            <a:endParaRPr lang="en-IN" sz="2400" dirty="0"/>
          </a:p>
          <a:p>
            <a:endParaRPr lang="en-IN" sz="2800" dirty="0"/>
          </a:p>
        </p:txBody>
      </p:sp>
      <p:pic>
        <p:nvPicPr>
          <p:cNvPr id="6" name="Picture 5">
            <a:extLst>
              <a:ext uri="{FF2B5EF4-FFF2-40B4-BE49-F238E27FC236}">
                <a16:creationId xmlns:a16="http://schemas.microsoft.com/office/drawing/2014/main" id="{F3CBA740-053F-F765-E9B1-D905A74B91E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63105" y="3285951"/>
            <a:ext cx="2710816" cy="3028697"/>
          </a:xfrm>
          <a:prstGeom prst="rect">
            <a:avLst/>
          </a:prstGeom>
        </p:spPr>
      </p:pic>
      <p:sp>
        <p:nvSpPr>
          <p:cNvPr id="7" name="TextBox 6">
            <a:extLst>
              <a:ext uri="{FF2B5EF4-FFF2-40B4-BE49-F238E27FC236}">
                <a16:creationId xmlns:a16="http://schemas.microsoft.com/office/drawing/2014/main" id="{7EF84D77-3871-A8CD-9296-B99C4D145696}"/>
              </a:ext>
            </a:extLst>
          </p:cNvPr>
          <p:cNvSpPr txBox="1"/>
          <p:nvPr/>
        </p:nvSpPr>
        <p:spPr>
          <a:xfrm>
            <a:off x="8800465" y="7639389"/>
            <a:ext cx="1694767" cy="507831"/>
          </a:xfrm>
          <a:prstGeom prst="rect">
            <a:avLst/>
          </a:prstGeom>
          <a:noFill/>
        </p:spPr>
        <p:txBody>
          <a:bodyPr wrap="square" rtlCol="0">
            <a:spAutoFit/>
          </a:bodyPr>
          <a:lstStyle/>
          <a:p>
            <a:r>
              <a:rPr lang="en-IN" sz="900">
                <a:hlinkClick r:id="rId3" tooltip="https://www.ssbwiki.com/Chibi-Robo"/>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8084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DDC12-43E2-AFE4-6F56-144DA5C91AEB}"/>
              </a:ext>
            </a:extLst>
          </p:cNvPr>
          <p:cNvSpPr>
            <a:spLocks noGrp="1"/>
          </p:cNvSpPr>
          <p:nvPr>
            <p:ph type="title"/>
          </p:nvPr>
        </p:nvSpPr>
        <p:spPr>
          <a:xfrm>
            <a:off x="839788" y="439270"/>
            <a:ext cx="3932237" cy="591671"/>
          </a:xfrm>
        </p:spPr>
        <p:txBody>
          <a:bodyPr>
            <a:normAutofit fontScale="90000"/>
          </a:bodyPr>
          <a:lstStyle/>
          <a:p>
            <a:r>
              <a:rPr lang="en-US" b="1" dirty="0"/>
              <a:t>Problem Description</a:t>
            </a:r>
            <a:endParaRPr lang="en-IN" b="1" dirty="0"/>
          </a:p>
        </p:txBody>
      </p:sp>
      <p:sp>
        <p:nvSpPr>
          <p:cNvPr id="6" name="Text Placeholder 5">
            <a:extLst>
              <a:ext uri="{FF2B5EF4-FFF2-40B4-BE49-F238E27FC236}">
                <a16:creationId xmlns:a16="http://schemas.microsoft.com/office/drawing/2014/main" id="{BFA0551A-0DED-CCAA-99F6-ECF70F36DFFF}"/>
              </a:ext>
            </a:extLst>
          </p:cNvPr>
          <p:cNvSpPr>
            <a:spLocks noGrp="1"/>
          </p:cNvSpPr>
          <p:nvPr>
            <p:ph type="body" sz="half" idx="2"/>
          </p:nvPr>
        </p:nvSpPr>
        <p:spPr>
          <a:xfrm>
            <a:off x="839788" y="1183341"/>
            <a:ext cx="3932237" cy="5468471"/>
          </a:xfrm>
        </p:spPr>
        <p:txBody>
          <a:bodyPr>
            <a:normAutofit/>
          </a:bodyPr>
          <a:lstStyle/>
          <a:p>
            <a:r>
              <a:rPr lang="en-IN" sz="2000" dirty="0"/>
              <a:t>Robot manipulator and a mechanical arm, usually programmable, with similar functions to a human arm.</a:t>
            </a:r>
          </a:p>
          <a:p>
            <a:endParaRPr lang="en-US" sz="2000" dirty="0"/>
          </a:p>
          <a:p>
            <a:r>
              <a:rPr lang="en-US" sz="2000" dirty="0"/>
              <a:t>This system reduces the workplace injuries of manual labors and also </a:t>
            </a:r>
            <a:r>
              <a:rPr lang="en-IN" sz="2000" dirty="0"/>
              <a:t>robot being designed to ease the sorting process of heavy materials.</a:t>
            </a:r>
          </a:p>
          <a:p>
            <a:endParaRPr lang="en-US" sz="2000" dirty="0"/>
          </a:p>
          <a:p>
            <a:r>
              <a:rPr lang="en-US" sz="2000" dirty="0"/>
              <a:t>By integrating this setup, enhanced precision and quality of the </a:t>
            </a:r>
            <a:r>
              <a:rPr lang="en-US" sz="2000" dirty="0" err="1"/>
              <a:t>manufracturing</a:t>
            </a:r>
            <a:r>
              <a:rPr lang="en-US" sz="2000" dirty="0"/>
              <a:t> product can be provided. </a:t>
            </a:r>
            <a:endParaRPr lang="en-IN" sz="2000" dirty="0"/>
          </a:p>
        </p:txBody>
      </p:sp>
      <p:pic>
        <p:nvPicPr>
          <p:cNvPr id="1026" name="Picture 2" descr="Gold Robot Arm Stands On A Black Surface Background, 3d Rendering Golden Robotic  Arm On Stage With Black Background, Hd Photography Photo Background Image  And Wallpaper for Free Download">
            <a:extLst>
              <a:ext uri="{FF2B5EF4-FFF2-40B4-BE49-F238E27FC236}">
                <a16:creationId xmlns:a16="http://schemas.microsoft.com/office/drawing/2014/main" id="{3B45636A-9A9E-105B-234B-5279DE537DA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3386" r="23386"/>
          <a:stretch>
            <a:fillRect/>
          </a:stretch>
        </p:blipFill>
        <p:spPr bwMode="auto">
          <a:xfrm>
            <a:off x="6400800" y="850900"/>
            <a:ext cx="4586288" cy="483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73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grpId="0" nodeType="clickEffect">
                                  <p:stCondLst>
                                    <p:cond delay="0"/>
                                  </p:stCondLst>
                                  <p:childTnLst>
                                    <p:animClr clrSpc="rgb" dir="cw">
                                      <p:cBhvr override="childStyle">
                                        <p:cTn id="14" dur="250" autoRev="1" fill="remove"/>
                                        <p:tgtEl>
                                          <p:spTgt spid="6">
                                            <p:txEl>
                                              <p:pRg st="0" end="0"/>
                                            </p:txEl>
                                          </p:spTgt>
                                        </p:tgtEl>
                                        <p:attrNameLst>
                                          <p:attrName>style.color</p:attrName>
                                        </p:attrNameLst>
                                      </p:cBhvr>
                                      <p:to>
                                        <a:schemeClr val="bg1"/>
                                      </p:to>
                                    </p:animClr>
                                    <p:animClr clrSpc="rgb" dir="cw">
                                      <p:cBhvr>
                                        <p:cTn id="15" dur="250" autoRev="1" fill="remove"/>
                                        <p:tgtEl>
                                          <p:spTgt spid="6">
                                            <p:txEl>
                                              <p:pRg st="0" end="0"/>
                                            </p:txEl>
                                          </p:spTgt>
                                        </p:tgtEl>
                                        <p:attrNameLst>
                                          <p:attrName>fillcolor</p:attrName>
                                        </p:attrNameLst>
                                      </p:cBhvr>
                                      <p:to>
                                        <a:schemeClr val="bg1"/>
                                      </p:to>
                                    </p:animClr>
                                    <p:set>
                                      <p:cBhvr>
                                        <p:cTn id="16" dur="250" autoRev="1" fill="remove"/>
                                        <p:tgtEl>
                                          <p:spTgt spid="6">
                                            <p:txEl>
                                              <p:pRg st="0" end="0"/>
                                            </p:txEl>
                                          </p:spTgt>
                                        </p:tgtEl>
                                        <p:attrNameLst>
                                          <p:attrName>fill.type</p:attrName>
                                        </p:attrNameLst>
                                      </p:cBhvr>
                                      <p:to>
                                        <p:strVal val="solid"/>
                                      </p:to>
                                    </p:set>
                                    <p:set>
                                      <p:cBhvr>
                                        <p:cTn id="17" dur="250" autoRev="1" fill="remove"/>
                                        <p:tgtEl>
                                          <p:spTgt spid="6">
                                            <p:txEl>
                                              <p:pRg st="0" end="0"/>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7" presetClass="emph" presetSubtype="0" fill="remove" grpId="0" nodeType="clickEffect">
                                  <p:stCondLst>
                                    <p:cond delay="0"/>
                                  </p:stCondLst>
                                  <p:childTnLst>
                                    <p:animClr clrSpc="rgb" dir="cw">
                                      <p:cBhvr override="childStyle">
                                        <p:cTn id="21" dur="250" autoRev="1" fill="remove"/>
                                        <p:tgtEl>
                                          <p:spTgt spid="6">
                                            <p:txEl>
                                              <p:pRg st="2" end="2"/>
                                            </p:txEl>
                                          </p:spTgt>
                                        </p:tgtEl>
                                        <p:attrNameLst>
                                          <p:attrName>style.color</p:attrName>
                                        </p:attrNameLst>
                                      </p:cBhvr>
                                      <p:to>
                                        <a:schemeClr val="bg1"/>
                                      </p:to>
                                    </p:animClr>
                                    <p:animClr clrSpc="rgb" dir="cw">
                                      <p:cBhvr>
                                        <p:cTn id="22" dur="250" autoRev="1" fill="remove"/>
                                        <p:tgtEl>
                                          <p:spTgt spid="6">
                                            <p:txEl>
                                              <p:pRg st="2" end="2"/>
                                            </p:txEl>
                                          </p:spTgt>
                                        </p:tgtEl>
                                        <p:attrNameLst>
                                          <p:attrName>fillcolor</p:attrName>
                                        </p:attrNameLst>
                                      </p:cBhvr>
                                      <p:to>
                                        <a:schemeClr val="bg1"/>
                                      </p:to>
                                    </p:animClr>
                                    <p:set>
                                      <p:cBhvr>
                                        <p:cTn id="23" dur="250" autoRev="1" fill="remove"/>
                                        <p:tgtEl>
                                          <p:spTgt spid="6">
                                            <p:txEl>
                                              <p:pRg st="2" end="2"/>
                                            </p:txEl>
                                          </p:spTgt>
                                        </p:tgtEl>
                                        <p:attrNameLst>
                                          <p:attrName>fill.type</p:attrName>
                                        </p:attrNameLst>
                                      </p:cBhvr>
                                      <p:to>
                                        <p:strVal val="solid"/>
                                      </p:to>
                                    </p:set>
                                    <p:set>
                                      <p:cBhvr>
                                        <p:cTn id="24" dur="250" autoRev="1" fill="remove"/>
                                        <p:tgtEl>
                                          <p:spTgt spid="6">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6">
                                            <p:txEl>
                                              <p:pRg st="4" end="4"/>
                                            </p:txEl>
                                          </p:spTgt>
                                        </p:tgtEl>
                                        <p:attrNameLst>
                                          <p:attrName>style.color</p:attrName>
                                        </p:attrNameLst>
                                      </p:cBhvr>
                                      <p:to>
                                        <a:schemeClr val="bg1"/>
                                      </p:to>
                                    </p:animClr>
                                    <p:animClr clrSpc="rgb" dir="cw">
                                      <p:cBhvr>
                                        <p:cTn id="29" dur="250" autoRev="1" fill="remove"/>
                                        <p:tgtEl>
                                          <p:spTgt spid="6">
                                            <p:txEl>
                                              <p:pRg st="4" end="4"/>
                                            </p:txEl>
                                          </p:spTgt>
                                        </p:tgtEl>
                                        <p:attrNameLst>
                                          <p:attrName>fillcolor</p:attrName>
                                        </p:attrNameLst>
                                      </p:cBhvr>
                                      <p:to>
                                        <a:schemeClr val="bg1"/>
                                      </p:to>
                                    </p:animClr>
                                    <p:set>
                                      <p:cBhvr>
                                        <p:cTn id="30" dur="250" autoRev="1" fill="remove"/>
                                        <p:tgtEl>
                                          <p:spTgt spid="6">
                                            <p:txEl>
                                              <p:pRg st="4" end="4"/>
                                            </p:txEl>
                                          </p:spTgt>
                                        </p:tgtEl>
                                        <p:attrNameLst>
                                          <p:attrName>fill.type</p:attrName>
                                        </p:attrNameLst>
                                      </p:cBhvr>
                                      <p:to>
                                        <p:strVal val="solid"/>
                                      </p:to>
                                    </p:set>
                                    <p:set>
                                      <p:cBhvr>
                                        <p:cTn id="31" dur="250" autoRev="1" fill="remove"/>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B8A1-49A7-99EA-F03A-DF53B6A60E00}"/>
              </a:ext>
            </a:extLst>
          </p:cNvPr>
          <p:cNvSpPr>
            <a:spLocks noGrp="1"/>
          </p:cNvSpPr>
          <p:nvPr>
            <p:ph type="title"/>
          </p:nvPr>
        </p:nvSpPr>
        <p:spPr/>
        <p:txBody>
          <a:bodyPr/>
          <a:lstStyle/>
          <a:p>
            <a:r>
              <a:rPr lang="en-US" dirty="0"/>
              <a:t>Functionality</a:t>
            </a:r>
            <a:endParaRPr lang="en-IN" dirty="0"/>
          </a:p>
        </p:txBody>
      </p:sp>
      <p:sp>
        <p:nvSpPr>
          <p:cNvPr id="3" name="Content Placeholder 2">
            <a:extLst>
              <a:ext uri="{FF2B5EF4-FFF2-40B4-BE49-F238E27FC236}">
                <a16:creationId xmlns:a16="http://schemas.microsoft.com/office/drawing/2014/main" id="{D02895AB-3F26-99AB-55C7-AF1CD6B46F85}"/>
              </a:ext>
            </a:extLst>
          </p:cNvPr>
          <p:cNvSpPr>
            <a:spLocks noGrp="1"/>
          </p:cNvSpPr>
          <p:nvPr>
            <p:ph idx="1"/>
          </p:nvPr>
        </p:nvSpPr>
        <p:spPr/>
        <p:txBody>
          <a:bodyPr>
            <a:normAutofit fontScale="92500" lnSpcReduction="10000"/>
          </a:bodyPr>
          <a:lstStyle/>
          <a:p>
            <a:r>
              <a:rPr lang="en-IN" sz="2000" b="0" i="0" dirty="0">
                <a:effectLst/>
              </a:rPr>
              <a:t>Robotic arms find numerous other applications in Industries. Their versatility, precision, and ability to work in hazardous or hard-to-reach environments make them valuable tools in a wide range of industries.</a:t>
            </a:r>
          </a:p>
          <a:p>
            <a:endParaRPr lang="en-IN" sz="2000" b="0" i="0" dirty="0">
              <a:effectLst/>
            </a:endParaRPr>
          </a:p>
          <a:p>
            <a:r>
              <a:rPr lang="en-IN" sz="2000" b="0" i="0" dirty="0">
                <a:effectLst/>
              </a:rPr>
              <a:t>They are widely used in manufacturing for tasks such as picking, placing, and assembling components.</a:t>
            </a:r>
          </a:p>
          <a:p>
            <a:pPr marL="0" indent="0">
              <a:buNone/>
            </a:pPr>
            <a:r>
              <a:rPr lang="en-IN" sz="2000" b="0" i="0" dirty="0">
                <a:effectLst/>
              </a:rPr>
              <a:t> </a:t>
            </a:r>
          </a:p>
          <a:p>
            <a:r>
              <a:rPr lang="en-IN" sz="2000" b="0" i="0" dirty="0">
                <a:effectLst/>
              </a:rPr>
              <a:t>In this project the robotic arm functions similar to a arm which can grab an object. This arm can be used to pick and drop an object. This arm can be controlled by hand tilting and gestures of the user's hand. It uses </a:t>
            </a:r>
            <a:r>
              <a:rPr lang="en-IN" sz="2000" b="0" i="0" dirty="0" err="1">
                <a:effectLst/>
              </a:rPr>
              <a:t>mpu</a:t>
            </a:r>
            <a:r>
              <a:rPr lang="en-IN" sz="2000" b="0" i="0" dirty="0">
                <a:effectLst/>
              </a:rPr>
              <a:t> 6050 sensor to sense the tilting of an object and moves accordingly.</a:t>
            </a:r>
          </a:p>
        </p:txBody>
      </p:sp>
    </p:spTree>
    <p:extLst>
      <p:ext uri="{BB962C8B-B14F-4D97-AF65-F5344CB8AC3E}">
        <p14:creationId xmlns:p14="http://schemas.microsoft.com/office/powerpoint/2010/main" val="24555097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ACB5-2382-FA22-2292-4190B72E51B7}"/>
              </a:ext>
            </a:extLst>
          </p:cNvPr>
          <p:cNvSpPr>
            <a:spLocks noGrp="1"/>
          </p:cNvSpPr>
          <p:nvPr>
            <p:ph type="title"/>
          </p:nvPr>
        </p:nvSpPr>
        <p:spPr/>
        <p:txBody>
          <a:bodyPr/>
          <a:lstStyle/>
          <a:p>
            <a:pPr algn="ctr"/>
            <a:r>
              <a:rPr lang="en-US" dirty="0"/>
              <a:t>Block Diagram</a:t>
            </a:r>
            <a:endParaRPr lang="en-IN" dirty="0"/>
          </a:p>
        </p:txBody>
      </p:sp>
      <p:pic>
        <p:nvPicPr>
          <p:cNvPr id="11" name="Content Placeholder 10">
            <a:extLst>
              <a:ext uri="{FF2B5EF4-FFF2-40B4-BE49-F238E27FC236}">
                <a16:creationId xmlns:a16="http://schemas.microsoft.com/office/drawing/2014/main" id="{C600C2F8-74E3-F266-E6DB-B41BC5D826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856" y="2354580"/>
            <a:ext cx="6210285" cy="3636963"/>
          </a:xfrm>
        </p:spPr>
      </p:pic>
    </p:spTree>
    <p:extLst>
      <p:ext uri="{BB962C8B-B14F-4D97-AF65-F5344CB8AC3E}">
        <p14:creationId xmlns:p14="http://schemas.microsoft.com/office/powerpoint/2010/main" val="3219186935"/>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BE9C-6414-D2F6-DAD2-19D3A2F009D5}"/>
              </a:ext>
            </a:extLst>
          </p:cNvPr>
          <p:cNvSpPr>
            <a:spLocks noGrp="1"/>
          </p:cNvSpPr>
          <p:nvPr>
            <p:ph type="title"/>
          </p:nvPr>
        </p:nvSpPr>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0BCC613B-DDF3-2783-DFFC-6BD4F6775483}"/>
              </a:ext>
            </a:extLst>
          </p:cNvPr>
          <p:cNvSpPr>
            <a:spLocks noGrp="1"/>
          </p:cNvSpPr>
          <p:nvPr>
            <p:ph idx="1"/>
          </p:nvPr>
        </p:nvSpPr>
        <p:spPr/>
        <p:txBody>
          <a:bodyPr/>
          <a:lstStyle/>
          <a:p>
            <a:r>
              <a:rPr lang="en-IN" dirty="0"/>
              <a:t>Advanced Automation and Industry : Robotic arms will be at the forefront of the ongoing industrial revolution, becoming an integral part of smart factories and Industry 4.0. They will work in tandem with IoT devices and AI systems to optimize manufacturing processes and respond dynamically to changing production demands.</a:t>
            </a:r>
          </a:p>
          <a:p>
            <a:pPr marL="0" indent="0">
              <a:buNone/>
            </a:pPr>
            <a:endParaRPr lang="en-IN" dirty="0"/>
          </a:p>
          <a:p>
            <a:r>
              <a:rPr lang="en-IN" dirty="0"/>
              <a:t>Medical Robotics: Robotic arms will see increasing use in the medical field for surgeries, diagnostics, and rehabilitation. They will become more precise and minimally invasive, enabling surgeons to perform complex procedures with higher levels of accuracy.</a:t>
            </a:r>
          </a:p>
          <a:p>
            <a:endParaRPr lang="en-IN" dirty="0"/>
          </a:p>
        </p:txBody>
      </p:sp>
    </p:spTree>
    <p:extLst>
      <p:ext uri="{BB962C8B-B14F-4D97-AF65-F5344CB8AC3E}">
        <p14:creationId xmlns:p14="http://schemas.microsoft.com/office/powerpoint/2010/main" val="2351758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59B52B-DFDA-B142-801F-E5EF24B5EAA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95775" y="381000"/>
            <a:ext cx="3600450" cy="6096000"/>
          </a:xfrm>
          <a:prstGeom prst="rect">
            <a:avLst/>
          </a:prstGeom>
        </p:spPr>
      </p:pic>
    </p:spTree>
    <p:extLst>
      <p:ext uri="{BB962C8B-B14F-4D97-AF65-F5344CB8AC3E}">
        <p14:creationId xmlns:p14="http://schemas.microsoft.com/office/powerpoint/2010/main" val="25600213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69</TotalTime>
  <Words>305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Smart Robotic Arm</vt:lpstr>
      <vt:lpstr>Problem Description</vt:lpstr>
      <vt:lpstr>Functionality</vt:lpstr>
      <vt:lpstr>Block Diagram</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Robotic Arm</dc:title>
  <dc:creator>Logesh Murugesan</dc:creator>
  <cp:lastModifiedBy>Logesh Murugesan</cp:lastModifiedBy>
  <cp:revision>18</cp:revision>
  <dcterms:created xsi:type="dcterms:W3CDTF">2023-10-17T16:59:36Z</dcterms:created>
  <dcterms:modified xsi:type="dcterms:W3CDTF">2023-10-18T09:19:56Z</dcterms:modified>
</cp:coreProperties>
</file>