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1" r:id="rId14"/>
    <p:sldId id="272" r:id="rId15"/>
    <p:sldId id="273" r:id="rId16"/>
    <p:sldId id="277" r:id="rId17"/>
  </p:sldIdLst>
  <p:sldSz cx="12192000" cy="6858000"/>
  <p:notesSz cx="6858000" cy="9144000"/>
  <p:embeddedFontLst>
    <p:embeddedFont>
      <p:font typeface="Algerian" panose="04020705040A02060702" pitchFamily="82" charset="0"/>
      <p:regular r:id="rId19"/>
    </p:embeddedFont>
    <p:embeddedFont>
      <p:font typeface="Gill San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4681ba75f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354681ba75f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2"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2"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2"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90"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9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6"/>
            <a:ext cx="6172200" cy="4873625"/>
          </a:xfrm>
          <a:prstGeom prst="rect">
            <a:avLst/>
          </a:prstGeom>
          <a:noFill/>
          <a:ln>
            <a:noFill/>
          </a:ln>
        </p:spPr>
      </p:sp>
      <p:sp>
        <p:nvSpPr>
          <p:cNvPr id="68" name="Google Shape;68;p10"/>
          <p:cNvSpPr txBox="1">
            <a:spLocks noGrp="1"/>
          </p:cNvSpPr>
          <p:nvPr>
            <p:ph type="body" idx="1"/>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1524000" y="1559116"/>
            <a:ext cx="9144000" cy="1610556"/>
            <a:chOff x="0" y="585399"/>
            <a:chExt cx="9144000" cy="1216800"/>
          </a:xfrm>
        </p:grpSpPr>
        <p:sp>
          <p:nvSpPr>
            <p:cNvPr id="89" name="Google Shape;89;p13"/>
            <p:cNvSpPr/>
            <p:nvPr/>
          </p:nvSpPr>
          <p:spPr>
            <a:xfrm>
              <a:off x="0" y="585399"/>
              <a:ext cx="9144000" cy="12168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txBox="1"/>
            <p:nvPr/>
          </p:nvSpPr>
          <p:spPr>
            <a:xfrm>
              <a:off x="59399" y="644798"/>
              <a:ext cx="9025200" cy="1098000"/>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US" sz="5500" b="0" i="0" u="none" strike="noStrike" cap="none" dirty="0">
                  <a:solidFill>
                    <a:schemeClr val="lt1"/>
                  </a:solidFill>
                  <a:latin typeface="Calibri"/>
                  <a:ea typeface="Calibri"/>
                  <a:cs typeface="Calibri"/>
                  <a:sym typeface="Calibri"/>
                </a:rPr>
                <a:t>Smart Atte</a:t>
              </a:r>
              <a:r>
                <a:rPr lang="en-US" sz="5500" dirty="0">
                  <a:solidFill>
                    <a:schemeClr val="lt1"/>
                  </a:solidFill>
                  <a:latin typeface="Calibri"/>
                  <a:ea typeface="Calibri"/>
                  <a:cs typeface="Calibri"/>
                  <a:sym typeface="Calibri"/>
                </a:rPr>
                <a:t>ndance System Using Face Recognition</a:t>
              </a:r>
              <a:endParaRPr sz="5500" b="0" i="0" u="none" strike="noStrike" cap="none" dirty="0">
                <a:solidFill>
                  <a:schemeClr val="lt1"/>
                </a:solidFill>
                <a:latin typeface="Calibri"/>
                <a:ea typeface="Calibri"/>
                <a:cs typeface="Calibri"/>
                <a:sym typeface="Calibri"/>
              </a:endParaRPr>
            </a:p>
          </p:txBody>
        </p:sp>
      </p:grpSp>
      <p:sp>
        <p:nvSpPr>
          <p:cNvPr id="91" name="Google Shape;91;p13"/>
          <p:cNvSpPr txBox="1"/>
          <p:nvPr/>
        </p:nvSpPr>
        <p:spPr>
          <a:xfrm>
            <a:off x="3164959" y="3329977"/>
            <a:ext cx="66027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dk1"/>
                </a:solidFill>
                <a:latin typeface="Gill Sans"/>
                <a:ea typeface="Gill Sans"/>
                <a:cs typeface="Gill Sans"/>
                <a:sym typeface="Gill Sans"/>
              </a:rPr>
              <a:t>		</a:t>
            </a:r>
            <a:r>
              <a:rPr lang="en-US" sz="2000" b="1" i="0" u="none" strike="noStrike" cap="none" dirty="0">
                <a:solidFill>
                  <a:srgbClr val="0070C0"/>
                </a:solidFill>
                <a:latin typeface="Gill Sans"/>
                <a:ea typeface="Gill Sans"/>
                <a:cs typeface="Gill Sans"/>
                <a:sym typeface="Gill Sans"/>
              </a:rPr>
              <a:t> by</a:t>
            </a:r>
            <a:br>
              <a:rPr lang="en-US" sz="2000" b="1" i="0" u="none" strike="noStrike" cap="none" dirty="0">
                <a:solidFill>
                  <a:srgbClr val="0070C0"/>
                </a:solidFill>
                <a:latin typeface="Gill Sans"/>
                <a:ea typeface="Gill Sans"/>
                <a:cs typeface="Gill Sans"/>
                <a:sym typeface="Gill Sans"/>
              </a:rPr>
            </a:br>
            <a:r>
              <a:rPr lang="en-US" sz="2000" b="1" i="0" u="none" strike="noStrike" cap="none" dirty="0">
                <a:solidFill>
                  <a:srgbClr val="0070C0"/>
                </a:solidFill>
                <a:latin typeface="Gill Sans"/>
                <a:ea typeface="Gill Sans"/>
                <a:cs typeface="Gill Sans"/>
                <a:sym typeface="Gill Sans"/>
              </a:rPr>
              <a:t>               </a:t>
            </a:r>
            <a:r>
              <a:rPr lang="en-US" sz="2000" b="1" dirty="0">
                <a:solidFill>
                  <a:srgbClr val="0070C0"/>
                </a:solidFill>
                <a:latin typeface="Gill Sans"/>
                <a:ea typeface="Gill Sans"/>
                <a:cs typeface="Gill Sans"/>
                <a:sym typeface="Gill Sans"/>
              </a:rPr>
              <a:t>Logesh D</a:t>
            </a:r>
            <a:r>
              <a:rPr lang="en-US" sz="2000" b="1" i="0" u="none" strike="noStrike" cap="none" dirty="0">
                <a:solidFill>
                  <a:srgbClr val="0070C0"/>
                </a:solidFill>
                <a:latin typeface="Gill Sans"/>
                <a:ea typeface="Gill Sans"/>
                <a:cs typeface="Gill Sans"/>
                <a:sym typeface="Gill Sans"/>
              </a:rPr>
              <a:t> (220701144)</a:t>
            </a:r>
            <a:endParaRPr dirty="0"/>
          </a:p>
        </p:txBody>
      </p:sp>
      <p:sp>
        <p:nvSpPr>
          <p:cNvPr id="92" name="Google Shape;92;p13"/>
          <p:cNvSpPr/>
          <p:nvPr/>
        </p:nvSpPr>
        <p:spPr>
          <a:xfrm>
            <a:off x="5320300" y="4842263"/>
            <a:ext cx="6096000" cy="10107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1600" b="1" dirty="0">
                <a:solidFill>
                  <a:schemeClr val="dk1"/>
                </a:solidFill>
                <a:latin typeface="Gill Sans"/>
                <a:ea typeface="Gill Sans"/>
                <a:cs typeface="Gill Sans"/>
                <a:sym typeface="Gill Sans"/>
              </a:rPr>
              <a:t>     </a:t>
            </a:r>
            <a:r>
              <a:rPr lang="en-US" sz="2000" b="1" dirty="0">
                <a:solidFill>
                  <a:srgbClr val="0070C0"/>
                </a:solidFill>
                <a:latin typeface="Gill Sans"/>
                <a:ea typeface="Gill Sans"/>
                <a:cs typeface="Gill Sans"/>
                <a:sym typeface="Gill Sans"/>
              </a:rPr>
              <a:t>Guide</a:t>
            </a:r>
            <a:br>
              <a:rPr lang="en-US" sz="2000" b="1" dirty="0">
                <a:solidFill>
                  <a:srgbClr val="0070C0"/>
                </a:solidFill>
                <a:latin typeface="Gill Sans"/>
                <a:ea typeface="Gill Sans"/>
                <a:cs typeface="Gill Sans"/>
                <a:sym typeface="Gill Sans"/>
              </a:rPr>
            </a:br>
            <a:r>
              <a:rPr lang="en-US" sz="2000" b="1" dirty="0">
                <a:solidFill>
                  <a:srgbClr val="0070C0"/>
                </a:solidFill>
                <a:latin typeface="Gill Sans"/>
                <a:ea typeface="Gill Sans"/>
                <a:cs typeface="Gill Sans"/>
                <a:sym typeface="Gill Sans"/>
              </a:rPr>
              <a:t>    </a:t>
            </a:r>
            <a:r>
              <a:rPr lang="en-US" sz="2000" b="1" dirty="0">
                <a:solidFill>
                  <a:srgbClr val="0070C0"/>
                </a:solidFill>
              </a:rPr>
              <a:t>DR. V. AUXILIA OSVIN NANCY..,MTech..,</a:t>
            </a:r>
            <a:r>
              <a:rPr lang="en-US" sz="2000" b="1" dirty="0" err="1">
                <a:solidFill>
                  <a:srgbClr val="0070C0"/>
                </a:solidFill>
              </a:rPr>
              <a:t>Phd</a:t>
            </a:r>
            <a:r>
              <a:rPr lang="en-US" sz="2000" b="1" dirty="0">
                <a:solidFill>
                  <a:srgbClr val="0070C0"/>
                </a:solidFill>
              </a:rPr>
              <a:t>..,</a:t>
            </a:r>
            <a:endParaRPr sz="2000" b="1" dirty="0">
              <a:solidFill>
                <a:srgbClr val="0070C0"/>
              </a:solidFill>
            </a:endParaRPr>
          </a:p>
          <a:p>
            <a:pPr marL="0" marR="0" lvl="0" indent="0" rtl="0">
              <a:spcBef>
                <a:spcPts val="0"/>
              </a:spcBef>
              <a:spcAft>
                <a:spcPts val="0"/>
              </a:spcAft>
              <a:buNone/>
            </a:pPr>
            <a:endParaRPr sz="2000" b="1" dirty="0">
              <a:solidFill>
                <a:srgbClr val="0070C0"/>
              </a:solidFill>
              <a:latin typeface="Gill Sans"/>
              <a:ea typeface="Gill Sans"/>
              <a:cs typeface="Gill Sans"/>
              <a:sym typeface="Gill Sans"/>
            </a:endParaRPr>
          </a:p>
          <a:p>
            <a:pPr marL="0" marR="0" lvl="0" indent="0" rtl="0">
              <a:spcBef>
                <a:spcPts val="0"/>
              </a:spcBef>
              <a:spcAft>
                <a:spcPts val="0"/>
              </a:spcAft>
              <a:buNone/>
            </a:pPr>
            <a:r>
              <a:rPr lang="en-US" sz="2000" b="1" dirty="0">
                <a:solidFill>
                  <a:srgbClr val="0070C0"/>
                </a:solidFill>
                <a:latin typeface="Gill Sans"/>
                <a:ea typeface="Gill Sans"/>
                <a:cs typeface="Gill Sans"/>
                <a:sym typeface="Gill Sans"/>
              </a:rPr>
              <a:t>       </a:t>
            </a:r>
            <a:br>
              <a:rPr lang="en-US" sz="2000" b="1" dirty="0">
                <a:solidFill>
                  <a:srgbClr val="0070C0"/>
                </a:solidFill>
                <a:latin typeface="Gill Sans"/>
                <a:ea typeface="Gill Sans"/>
                <a:cs typeface="Gill Sans"/>
                <a:sym typeface="Gill Sans"/>
              </a:rPr>
            </a:br>
            <a:endParaRPr sz="2000" b="1" dirty="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p:nvPr/>
        </p:nvSpPr>
        <p:spPr>
          <a:xfrm>
            <a:off x="670775" y="245975"/>
            <a:ext cx="10005000" cy="8802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Implementation</a:t>
            </a:r>
            <a:endParaRPr sz="4200">
              <a:solidFill>
                <a:schemeClr val="lt1"/>
              </a:solidFill>
              <a:latin typeface="Calibri"/>
              <a:ea typeface="Calibri"/>
              <a:cs typeface="Calibri"/>
              <a:sym typeface="Calibri"/>
            </a:endParaRPr>
          </a:p>
        </p:txBody>
      </p:sp>
      <p:sp>
        <p:nvSpPr>
          <p:cNvPr id="167" name="Google Shape;167;p23"/>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68" name="Google Shape;168;p23"/>
          <p:cNvSpPr txBox="1">
            <a:spLocks noGrp="1"/>
          </p:cNvSpPr>
          <p:nvPr>
            <p:ph type="body" idx="1"/>
          </p:nvPr>
        </p:nvSpPr>
        <p:spPr>
          <a:xfrm>
            <a:off x="752968" y="1291879"/>
            <a:ext cx="10515600" cy="5051100"/>
          </a:xfrm>
          <a:prstGeom prst="rect">
            <a:avLst/>
          </a:prstGeom>
          <a:noFill/>
          <a:ln>
            <a:noFill/>
          </a:ln>
        </p:spPr>
        <p:txBody>
          <a:bodyPr spcFirstLastPara="1" wrap="square" lIns="91425" tIns="45700" rIns="91425" bIns="4570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Face Recognition</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webcam captures live video frames where the system detects faces using  </a:t>
            </a:r>
            <a:r>
              <a:rPr kumimoji="0" lang="en-US" altLang="en-US" sz="24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face_recognition</a:t>
            </a:r>
            <a:r>
              <a:rPr kumimoji="0" lang="en-US" altLang="en-US" sz="2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Each</a:t>
            </a: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detected face is compared with the stored facial embeddings, and if a match is found, the person is  </a:t>
            </a:r>
            <a:r>
              <a:rPr kumimoji="0" lang="en-US" alt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identified.The</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system records attendance by logging the person’s name and timestamp into a CSV file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Attendance Log</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creates a record of all recognized faces with the timestamp of when they were identified,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storing this in a CSV for tracking attendance</a:t>
            </a:r>
            <a:endParaRP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Results</a:t>
            </a:r>
            <a:endParaRPr sz="4200">
              <a:solidFill>
                <a:schemeClr val="lt1"/>
              </a:solidFill>
              <a:latin typeface="Calibri"/>
              <a:ea typeface="Calibri"/>
              <a:cs typeface="Calibri"/>
              <a:sym typeface="Calibri"/>
            </a:endParaRPr>
          </a:p>
        </p:txBody>
      </p:sp>
      <p:sp>
        <p:nvSpPr>
          <p:cNvPr id="181" name="Google Shape;181;p25"/>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8CCA237-3BCB-6FD1-2F4A-6365165F1A0E}"/>
              </a:ext>
            </a:extLst>
          </p:cNvPr>
          <p:cNvPicPr>
            <a:picLocks noChangeAspect="1"/>
          </p:cNvPicPr>
          <p:nvPr/>
        </p:nvPicPr>
        <p:blipFill>
          <a:blip r:embed="rId3"/>
          <a:stretch>
            <a:fillRect/>
          </a:stretch>
        </p:blipFill>
        <p:spPr>
          <a:xfrm>
            <a:off x="3461384" y="1306178"/>
            <a:ext cx="4298722" cy="1614214"/>
          </a:xfrm>
          <a:prstGeom prst="rect">
            <a:avLst/>
          </a:prstGeom>
        </p:spPr>
      </p:pic>
      <p:pic>
        <p:nvPicPr>
          <p:cNvPr id="5" name="Picture 4">
            <a:extLst>
              <a:ext uri="{FF2B5EF4-FFF2-40B4-BE49-F238E27FC236}">
                <a16:creationId xmlns:a16="http://schemas.microsoft.com/office/drawing/2014/main" id="{55AA55BA-F3DA-6A96-6CBA-FF2BCA9AD466}"/>
              </a:ext>
            </a:extLst>
          </p:cNvPr>
          <p:cNvPicPr>
            <a:picLocks noChangeAspect="1"/>
          </p:cNvPicPr>
          <p:nvPr/>
        </p:nvPicPr>
        <p:blipFill>
          <a:blip r:embed="rId4"/>
          <a:stretch>
            <a:fillRect/>
          </a:stretch>
        </p:blipFill>
        <p:spPr>
          <a:xfrm>
            <a:off x="3461384" y="3429000"/>
            <a:ext cx="4304269" cy="1443297"/>
          </a:xfrm>
          <a:prstGeom prst="rect">
            <a:avLst/>
          </a:prstGeom>
        </p:spPr>
      </p:pic>
      <p:pic>
        <p:nvPicPr>
          <p:cNvPr id="7" name="Picture 6">
            <a:extLst>
              <a:ext uri="{FF2B5EF4-FFF2-40B4-BE49-F238E27FC236}">
                <a16:creationId xmlns:a16="http://schemas.microsoft.com/office/drawing/2014/main" id="{7921E99A-3AD9-A556-522F-F49BA9F50FED}"/>
              </a:ext>
            </a:extLst>
          </p:cNvPr>
          <p:cNvPicPr>
            <a:picLocks noChangeAspect="1"/>
          </p:cNvPicPr>
          <p:nvPr/>
        </p:nvPicPr>
        <p:blipFill>
          <a:blip r:embed="rId5"/>
          <a:stretch>
            <a:fillRect/>
          </a:stretch>
        </p:blipFill>
        <p:spPr>
          <a:xfrm>
            <a:off x="3461384" y="5380905"/>
            <a:ext cx="4298722" cy="1142809"/>
          </a:xfrm>
          <a:prstGeom prst="rect">
            <a:avLst/>
          </a:prstGeom>
        </p:spPr>
      </p:pic>
      <p:cxnSp>
        <p:nvCxnSpPr>
          <p:cNvPr id="9" name="Straight Arrow Connector 8">
            <a:extLst>
              <a:ext uri="{FF2B5EF4-FFF2-40B4-BE49-F238E27FC236}">
                <a16:creationId xmlns:a16="http://schemas.microsoft.com/office/drawing/2014/main" id="{512EF4D3-C37E-60B6-A429-CE6537D1ECF4}"/>
              </a:ext>
            </a:extLst>
          </p:cNvPr>
          <p:cNvCxnSpPr/>
          <p:nvPr/>
        </p:nvCxnSpPr>
        <p:spPr>
          <a:xfrm>
            <a:off x="5418117" y="2920392"/>
            <a:ext cx="0" cy="5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7F20D2C-1FA1-38EA-7803-219DDDAB1F4E}"/>
              </a:ext>
            </a:extLst>
          </p:cNvPr>
          <p:cNvCxnSpPr/>
          <p:nvPr/>
        </p:nvCxnSpPr>
        <p:spPr>
          <a:xfrm>
            <a:off x="5418117" y="4872297"/>
            <a:ext cx="0" cy="5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Results</a:t>
            </a:r>
            <a:endParaRPr sz="4200">
              <a:solidFill>
                <a:schemeClr val="lt1"/>
              </a:solidFill>
              <a:latin typeface="Calibri"/>
              <a:ea typeface="Calibri"/>
              <a:cs typeface="Calibri"/>
              <a:sym typeface="Calibri"/>
            </a:endParaRPr>
          </a:p>
        </p:txBody>
      </p:sp>
      <p:sp>
        <p:nvSpPr>
          <p:cNvPr id="188" name="Google Shape;188;p26"/>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3E32636-8966-5F90-BD87-AD71FFA9DA82}"/>
              </a:ext>
            </a:extLst>
          </p:cNvPr>
          <p:cNvPicPr>
            <a:picLocks noChangeAspect="1"/>
          </p:cNvPicPr>
          <p:nvPr/>
        </p:nvPicPr>
        <p:blipFill>
          <a:blip r:embed="rId3">
            <a:biLevel thresh="25000"/>
          </a:blip>
          <a:stretch>
            <a:fillRect/>
          </a:stretch>
        </p:blipFill>
        <p:spPr>
          <a:xfrm>
            <a:off x="705492" y="1502595"/>
            <a:ext cx="4298023" cy="32235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635000"/>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52C7B18-7D1E-4205-79F9-B8E5D57E6646}"/>
              </a:ext>
            </a:extLst>
          </p:cNvPr>
          <p:cNvPicPr>
            <a:picLocks noChangeAspect="1"/>
          </p:cNvPicPr>
          <p:nvPr/>
        </p:nvPicPr>
        <p:blipFill>
          <a:blip r:embed="rId4">
            <a:biLevel thresh="25000"/>
          </a:blip>
          <a:stretch>
            <a:fillRect/>
          </a:stretch>
        </p:blipFill>
        <p:spPr>
          <a:xfrm>
            <a:off x="6643956" y="1374167"/>
            <a:ext cx="4469260" cy="3351945"/>
          </a:xfrm>
          <a:prstGeom prst="rect">
            <a:avLst/>
          </a:prstGeom>
        </p:spPr>
      </p:pic>
      <p:cxnSp>
        <p:nvCxnSpPr>
          <p:cNvPr id="7" name="Straight Arrow Connector 6">
            <a:extLst>
              <a:ext uri="{FF2B5EF4-FFF2-40B4-BE49-F238E27FC236}">
                <a16:creationId xmlns:a16="http://schemas.microsoft.com/office/drawing/2014/main" id="{E6A3E1A6-82BB-E8B3-D8E0-D4CA70E2FE31}"/>
              </a:ext>
            </a:extLst>
          </p:cNvPr>
          <p:cNvCxnSpPr/>
          <p:nvPr/>
        </p:nvCxnSpPr>
        <p:spPr>
          <a:xfrm>
            <a:off x="5260369" y="3113070"/>
            <a:ext cx="11815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EE42E4E-9E6D-5E60-7552-E14ECF2A6F73}"/>
              </a:ext>
            </a:extLst>
          </p:cNvPr>
          <p:cNvCxnSpPr>
            <a:cxnSpLocks/>
          </p:cNvCxnSpPr>
          <p:nvPr/>
        </p:nvCxnSpPr>
        <p:spPr>
          <a:xfrm>
            <a:off x="8691937" y="4921321"/>
            <a:ext cx="0" cy="1236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FDD26DB-E6EE-5B9F-4393-16CE6D05F376}"/>
              </a:ext>
            </a:extLst>
          </p:cNvPr>
          <p:cNvCxnSpPr/>
          <p:nvPr/>
        </p:nvCxnSpPr>
        <p:spPr>
          <a:xfrm flipH="1">
            <a:off x="6770670" y="6158313"/>
            <a:ext cx="18185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8AA9AC8E-03C4-E602-8C9B-996C41755E96}"/>
              </a:ext>
            </a:extLst>
          </p:cNvPr>
          <p:cNvPicPr>
            <a:picLocks noChangeAspect="1"/>
          </p:cNvPicPr>
          <p:nvPr/>
        </p:nvPicPr>
        <p:blipFill>
          <a:blip r:embed="rId5"/>
          <a:srcRect b="23694"/>
          <a:stretch/>
        </p:blipFill>
        <p:spPr>
          <a:xfrm>
            <a:off x="3140334" y="5145311"/>
            <a:ext cx="3352972" cy="1236982"/>
          </a:xfrm>
          <a:prstGeom prst="rect">
            <a:avLst/>
          </a:prstGeom>
        </p:spPr>
      </p:pic>
      <p:sp>
        <p:nvSpPr>
          <p:cNvPr id="16" name="TextBox 15">
            <a:extLst>
              <a:ext uri="{FF2B5EF4-FFF2-40B4-BE49-F238E27FC236}">
                <a16:creationId xmlns:a16="http://schemas.microsoft.com/office/drawing/2014/main" id="{6B00BCA7-7238-1993-49F2-58774D935BD6}"/>
              </a:ext>
            </a:extLst>
          </p:cNvPr>
          <p:cNvSpPr txBox="1"/>
          <p:nvPr/>
        </p:nvSpPr>
        <p:spPr>
          <a:xfrm>
            <a:off x="5260368" y="3819945"/>
            <a:ext cx="1510301" cy="307777"/>
          </a:xfrm>
          <a:prstGeom prst="rect">
            <a:avLst/>
          </a:prstGeom>
          <a:noFill/>
        </p:spPr>
        <p:txBody>
          <a:bodyPr wrap="square" rtlCol="0">
            <a:spAutoFit/>
          </a:bodyPr>
          <a:lstStyle/>
          <a:p>
            <a:r>
              <a:rPr lang="en-US" dirty="0"/>
              <a:t>Face Matched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Comparison with existing work</a:t>
            </a:r>
            <a:endParaRPr sz="4200">
              <a:solidFill>
                <a:schemeClr val="lt1"/>
              </a:solidFill>
              <a:latin typeface="Calibri"/>
              <a:ea typeface="Calibri"/>
              <a:cs typeface="Calibri"/>
              <a:sym typeface="Calibri"/>
            </a:endParaRPr>
          </a:p>
        </p:txBody>
      </p:sp>
      <p:sp>
        <p:nvSpPr>
          <p:cNvPr id="202" name="Google Shape;202;p28"/>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03" name="Google Shape;203;p28"/>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04" name="Google Shape;204;p28"/>
          <p:cNvSpPr txBox="1"/>
          <p:nvPr/>
        </p:nvSpPr>
        <p:spPr>
          <a:xfrm>
            <a:off x="752325" y="1566800"/>
            <a:ext cx="10515600" cy="4960800"/>
          </a:xfrm>
          <a:prstGeom prst="rect">
            <a:avLst/>
          </a:prstGeom>
          <a:noFill/>
          <a:ln>
            <a:noFill/>
          </a:ln>
        </p:spPr>
        <p:txBody>
          <a:bodyPr spcFirstLastPara="1" wrap="square" lIns="91425" tIns="91425" rIns="91425" bIns="91425" anchor="t" anchorCtr="0">
            <a:noAutofit/>
          </a:bodyPr>
          <a:lstStyle/>
          <a:p>
            <a:pPr marL="457200" indent="-457200">
              <a:buFont typeface="Arial" panose="020B0604020202020204" pitchFamily="34" charset="0"/>
              <a:buChar char="•"/>
            </a:pPr>
            <a:r>
              <a:rPr lang="en-US" sz="3200" b="1" dirty="0"/>
              <a:t>Existing Systems:</a:t>
            </a:r>
          </a:p>
          <a:p>
            <a:pPr algn="just"/>
            <a:r>
              <a:rPr lang="en-US" sz="3200" dirty="0"/>
              <a:t>Traditional attendance systems include manual registers, RFID cards, and biometric fingerprint scanners. These methods are widely used but are prone to issues like human error, proxy attendance, hygiene risks, and the need for dedicated hardware.</a:t>
            </a:r>
          </a:p>
          <a:p>
            <a:pPr marL="0" lvl="0" indent="0" algn="l" rtl="0">
              <a:spcBef>
                <a:spcPts val="120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p:nvPr/>
        </p:nvSpPr>
        <p:spPr>
          <a:xfrm>
            <a:off x="160317" y="245974"/>
            <a:ext cx="10515600" cy="8802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Comparison with existing work</a:t>
            </a:r>
            <a:endParaRPr sz="4200">
              <a:solidFill>
                <a:schemeClr val="lt1"/>
              </a:solidFill>
              <a:latin typeface="Calibri"/>
              <a:ea typeface="Calibri"/>
              <a:cs typeface="Calibri"/>
              <a:sym typeface="Calibri"/>
            </a:endParaRPr>
          </a:p>
        </p:txBody>
      </p:sp>
      <p:sp>
        <p:nvSpPr>
          <p:cNvPr id="210" name="Google Shape;210;p29"/>
          <p:cNvSpPr txBox="1">
            <a:spLocks noGrp="1"/>
          </p:cNvSpPr>
          <p:nvPr>
            <p:ph type="body" idx="1"/>
          </p:nvPr>
        </p:nvSpPr>
        <p:spPr>
          <a:xfrm>
            <a:off x="154379" y="1415822"/>
            <a:ext cx="11805300" cy="573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11" name="Google Shape;211;p29"/>
          <p:cNvSpPr txBox="1"/>
          <p:nvPr/>
        </p:nvSpPr>
        <p:spPr>
          <a:xfrm>
            <a:off x="9633487" y="6158313"/>
            <a:ext cx="1906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12" name="Google Shape;212;p29"/>
          <p:cNvSpPr txBox="1"/>
          <p:nvPr/>
        </p:nvSpPr>
        <p:spPr>
          <a:xfrm>
            <a:off x="333225" y="1236513"/>
            <a:ext cx="10992000" cy="5291100"/>
          </a:xfrm>
          <a:prstGeom prst="rect">
            <a:avLst/>
          </a:prstGeom>
          <a:noFill/>
          <a:ln>
            <a:noFill/>
          </a:ln>
        </p:spPr>
        <p:txBody>
          <a:bodyPr spcFirstLastPara="1" wrap="square" lIns="91425" tIns="91425" rIns="91425" bIns="91425" anchor="t" anchorCtr="0">
            <a:noAutofit/>
          </a:bodyPr>
          <a:lstStyle/>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Our Approach</a:t>
            </a:r>
          </a:p>
          <a:p>
            <a:pPr algn="just"/>
            <a:r>
              <a:rPr lang="en-US" sz="2400" dirty="0"/>
              <a:t>Our system uses face recognition technology to automate attendance. It captures facial features using a webcam, identifies individuals in real-time, and logs their attendance without any manual input or physical contact.</a:t>
            </a:r>
          </a:p>
          <a:p>
            <a:pPr algn="just"/>
            <a:endParaRPr lang="en-US" sz="2400" dirty="0"/>
          </a:p>
          <a:p>
            <a:pPr marL="342900" indent="-342900" algn="just">
              <a:buFont typeface="Arial" panose="020B0604020202020204" pitchFamily="34" charset="0"/>
              <a:buChar char="•"/>
            </a:pPr>
            <a:r>
              <a:rPr lang="en-US" sz="2400" b="1" dirty="0"/>
              <a:t>Key Differences</a:t>
            </a:r>
          </a:p>
          <a:p>
            <a:pPr algn="just"/>
            <a:r>
              <a:rPr lang="en-US" sz="2400" dirty="0"/>
              <a:t>Unlike traditional systems, our approach is fully contactless, more hygienic, and cost-effective. It also enables real-time attendance tracking with higher accuracy and minimal hardware requirements, making it ideal for modern institutions and workplaces.</a:t>
            </a:r>
          </a:p>
          <a:p>
            <a:pPr algn="just"/>
            <a:endParaRPr lang="en-US" sz="2400" dirty="0"/>
          </a:p>
          <a:p>
            <a:pPr marL="0" lvl="0" indent="0" algn="l" rtl="0">
              <a:spcBef>
                <a:spcPts val="1200"/>
              </a:spcBef>
              <a:spcAft>
                <a:spcPts val="0"/>
              </a:spcAft>
              <a:buNone/>
            </a:pPr>
            <a:endParaRPr sz="2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p:nvPr/>
        </p:nvSpPr>
        <p:spPr>
          <a:xfrm>
            <a:off x="16031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b="1">
                <a:solidFill>
                  <a:schemeClr val="lt1"/>
                </a:solidFill>
                <a:latin typeface="Calibri"/>
                <a:ea typeface="Calibri"/>
                <a:cs typeface="Calibri"/>
                <a:sym typeface="Calibri"/>
              </a:rPr>
              <a:t>Conclusion and Future Work </a:t>
            </a:r>
            <a:endParaRPr sz="4200">
              <a:solidFill>
                <a:schemeClr val="lt1"/>
              </a:solidFill>
              <a:latin typeface="Calibri"/>
              <a:ea typeface="Calibri"/>
              <a:cs typeface="Calibri"/>
              <a:sym typeface="Calibri"/>
            </a:endParaRPr>
          </a:p>
        </p:txBody>
      </p:sp>
      <p:sp>
        <p:nvSpPr>
          <p:cNvPr id="218" name="Google Shape;218;p30"/>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19" name="Google Shape;219;p30"/>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20" name="Google Shape;220;p30"/>
          <p:cNvSpPr txBox="1"/>
          <p:nvPr/>
        </p:nvSpPr>
        <p:spPr>
          <a:xfrm>
            <a:off x="275979" y="1180037"/>
            <a:ext cx="11263800" cy="529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b="1" dirty="0">
                <a:solidFill>
                  <a:schemeClr val="dk1"/>
                </a:solidFill>
                <a:latin typeface="Calibri"/>
                <a:ea typeface="Calibri"/>
                <a:cs typeface="Calibri"/>
                <a:sym typeface="Calibri"/>
              </a:rPr>
              <a:t> Conclusion:</a:t>
            </a:r>
            <a:endParaRPr sz="2400" b="1" dirty="0">
              <a:solidFill>
                <a:schemeClr val="dk1"/>
              </a:solidFill>
              <a:latin typeface="Calibri"/>
              <a:ea typeface="Calibri"/>
              <a:cs typeface="Calibri"/>
              <a:sym typeface="Calibri"/>
            </a:endParaRPr>
          </a:p>
          <a:p>
            <a:pPr marL="419100" lvl="0" indent="-342900" algn="l" rtl="0">
              <a:lnSpc>
                <a:spcPct val="115000"/>
              </a:lnSpc>
              <a:spcBef>
                <a:spcPts val="1200"/>
              </a:spcBef>
              <a:spcAft>
                <a:spcPts val="0"/>
              </a:spcAft>
              <a:buClr>
                <a:schemeClr val="dk1"/>
              </a:buClr>
              <a:buSzPts val="24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proposed Face Recognition-based Smart Attendance System provides a secure, accurate, and contactless solution for managing attendance in real-time. By replacing traditional and touch-based methods, it minimizes manual errors, prevents proxy attendance. The system is easy to deploy with basic hardware and demonstrates strong potential for practical use in educational institutions, offices, and public sectors.</a:t>
            </a:r>
          </a:p>
          <a:p>
            <a:pPr marL="76200" lvl="0" algn="l" rtl="0">
              <a:lnSpc>
                <a:spcPct val="115000"/>
              </a:lnSpc>
              <a:spcBef>
                <a:spcPts val="1200"/>
              </a:spcBef>
              <a:spcAft>
                <a:spcPts val="0"/>
              </a:spcAft>
              <a:buClr>
                <a:schemeClr val="dk1"/>
              </a:buClr>
              <a:buSzPts val="2400"/>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Future Work:</a:t>
            </a:r>
          </a:p>
          <a:p>
            <a:pPr marL="419100" lvl="0" indent="-342900" algn="l" rtl="0">
              <a:lnSpc>
                <a:spcPct val="115000"/>
              </a:lnSpc>
              <a:spcBef>
                <a:spcPts val="1200"/>
              </a:spcBef>
              <a:spcAft>
                <a:spcPts val="0"/>
              </a:spcAft>
              <a:buClr>
                <a:schemeClr val="dk1"/>
              </a:buClr>
              <a:buSzPts val="2400"/>
              <a:buFont typeface="Arial" panose="020B0604020202020204" pitchFamily="34" charset="0"/>
              <a:buChar char="•"/>
            </a:pPr>
            <a:r>
              <a:rPr lang="en-US" sz="2000" dirty="0"/>
              <a:t>In the future, this system can be enhanced by integrating it with cloud storage for centralized attendance management, mobile apps for remote access, and advanced liveness detection to prevent spoofing using photos or videos. Additionally, incorporating AI-based analytics and real-time alerts can further improve decision-making and system responsiveness.</a:t>
            </a:r>
            <a:endParaRPr sz="20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p:nvPr/>
        </p:nvSpPr>
        <p:spPr>
          <a:xfrm>
            <a:off x="838200" y="1906296"/>
            <a:ext cx="4791748" cy="3487117"/>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50" name="Google Shape;250;p34"/>
          <p:cNvSpPr/>
          <p:nvPr/>
        </p:nvSpPr>
        <p:spPr>
          <a:xfrm>
            <a:off x="2719450" y="3244332"/>
            <a:ext cx="6828300" cy="1569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1" cap="none">
                <a:solidFill>
                  <a:srgbClr val="71A1D9"/>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pSp>
        <p:nvGrpSpPr>
          <p:cNvPr id="97" name="Google Shape;97;p14"/>
          <p:cNvGrpSpPr/>
          <p:nvPr/>
        </p:nvGrpSpPr>
        <p:grpSpPr>
          <a:xfrm>
            <a:off x="838201" y="373468"/>
            <a:ext cx="9315202" cy="1031354"/>
            <a:chOff x="0" y="8341"/>
            <a:chExt cx="9315202" cy="1031354"/>
          </a:xfrm>
        </p:grpSpPr>
        <p:sp>
          <p:nvSpPr>
            <p:cNvPr id="98" name="Google Shape;98;p14"/>
            <p:cNvSpPr/>
            <p:nvPr/>
          </p:nvSpPr>
          <p:spPr>
            <a:xfrm>
              <a:off x="0" y="8341"/>
              <a:ext cx="9315202" cy="1031354"/>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p:nvPr/>
          </p:nvSpPr>
          <p:spPr>
            <a:xfrm>
              <a:off x="50347" y="58688"/>
              <a:ext cx="9214508" cy="930660"/>
            </a:xfrm>
            <a:prstGeom prst="rect">
              <a:avLst/>
            </a:prstGeom>
            <a:noFill/>
            <a:ln>
              <a:noFill/>
            </a:ln>
          </p:spPr>
          <p:txBody>
            <a:bodyPr spcFirstLastPara="1" wrap="square" lIns="163825" tIns="163825" rIns="163825" bIns="163825" anchor="ctr" anchorCtr="0">
              <a:noAutofit/>
            </a:bodyPr>
            <a:lstStyle/>
            <a:p>
              <a:pPr marL="0" marR="0" lvl="0" indent="0" algn="l" rtl="0">
                <a:lnSpc>
                  <a:spcPct val="90000"/>
                </a:lnSpc>
                <a:spcBef>
                  <a:spcPts val="0"/>
                </a:spcBef>
                <a:spcAft>
                  <a:spcPts val="0"/>
                </a:spcAft>
                <a:buNone/>
              </a:pPr>
              <a:r>
                <a:rPr lang="en-US" sz="4200" dirty="0">
                  <a:solidFill>
                    <a:schemeClr val="lt1"/>
                  </a:solidFill>
                  <a:latin typeface="Calibri"/>
                  <a:ea typeface="Calibri"/>
                  <a:cs typeface="Calibri"/>
                  <a:sym typeface="Calibri"/>
                </a:rPr>
                <a:t>Introduction</a:t>
              </a:r>
              <a:endParaRPr sz="4200" dirty="0">
                <a:solidFill>
                  <a:schemeClr val="lt1"/>
                </a:solidFill>
                <a:latin typeface="Calibri"/>
                <a:ea typeface="Calibri"/>
                <a:cs typeface="Calibri"/>
                <a:sym typeface="Calibri"/>
              </a:endParaRPr>
            </a:p>
          </p:txBody>
        </p:sp>
      </p:grpSp>
      <p:sp>
        <p:nvSpPr>
          <p:cNvPr id="100" name="Google Shape;100;p14"/>
          <p:cNvSpPr txBox="1">
            <a:spLocks noGrp="1"/>
          </p:cNvSpPr>
          <p:nvPr>
            <p:ph type="body" idx="1"/>
          </p:nvPr>
        </p:nvSpPr>
        <p:spPr>
          <a:xfrm>
            <a:off x="630900" y="1516800"/>
            <a:ext cx="10930200" cy="534120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SzPts val="2400"/>
            </a:pPr>
            <a:r>
              <a:rPr lang="en-US" sz="2400" dirty="0"/>
              <a:t>The Face Recognition Attendance System is a Python-based application that automates the attendance process using facial recognition technology.</a:t>
            </a:r>
          </a:p>
          <a:p>
            <a:pPr marL="342900" algn="just">
              <a:lnSpc>
                <a:spcPct val="150000"/>
              </a:lnSpc>
              <a:spcBef>
                <a:spcPts val="0"/>
              </a:spcBef>
              <a:buSzPts val="2400"/>
            </a:pPr>
            <a:r>
              <a:rPr lang="en-US" sz="2400" dirty="0"/>
              <a:t>It aims to eliminate manual entry errors, reduce the risk of proxy attendance, and streamline check-in processes in real-time.</a:t>
            </a:r>
          </a:p>
          <a:p>
            <a:pPr marL="342900" algn="just">
              <a:lnSpc>
                <a:spcPct val="150000"/>
              </a:lnSpc>
              <a:spcBef>
                <a:spcPts val="0"/>
              </a:spcBef>
              <a:buSzPts val="2400"/>
            </a:pPr>
            <a:r>
              <a:rPr lang="en-US" sz="2400" dirty="0"/>
              <a:t>The system uses pre-trained facial encodings generated from user datasets to identify individuals accurately through webcam input.</a:t>
            </a:r>
          </a:p>
          <a:p>
            <a:pPr marL="342900" algn="just">
              <a:lnSpc>
                <a:spcPct val="150000"/>
              </a:lnSpc>
              <a:spcBef>
                <a:spcPts val="0"/>
              </a:spcBef>
              <a:buSzPts val="2400"/>
            </a:pPr>
            <a:r>
              <a:rPr lang="en-US" sz="2400" dirty="0"/>
              <a:t>The system allows users to register, train models, and take attendance efficiently while storing logs securely in a CSV format.</a:t>
            </a:r>
          </a:p>
          <a:p>
            <a:pPr marL="342900">
              <a:lnSpc>
                <a:spcPct val="120000"/>
              </a:lnSpc>
              <a:spcBef>
                <a:spcPts val="0"/>
              </a:spcBef>
              <a:buSzPts val="2400"/>
            </a:pPr>
            <a:endParaRPr sz="2400" dirty="0">
              <a:latin typeface="Gill Sans"/>
              <a:ea typeface="Gill Sans"/>
              <a:cs typeface="Gill Sans"/>
              <a:sym typeface="Gill Sans"/>
            </a:endParaRPr>
          </a:p>
          <a:p>
            <a:pPr marL="0" lvl="0" indent="0" algn="l" rtl="0">
              <a:lnSpc>
                <a:spcPct val="120000"/>
              </a:lnSpc>
              <a:spcBef>
                <a:spcPts val="1000"/>
              </a:spcBef>
              <a:spcAft>
                <a:spcPts val="0"/>
              </a:spcAft>
              <a:buClr>
                <a:schemeClr val="dk1"/>
              </a:buClr>
              <a:buSzPts val="2400"/>
              <a:buNone/>
            </a:pPr>
            <a:endParaRPr sz="2400" dirty="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pSp>
        <p:nvGrpSpPr>
          <p:cNvPr id="105" name="Google Shape;105;p15"/>
          <p:cNvGrpSpPr/>
          <p:nvPr/>
        </p:nvGrpSpPr>
        <p:grpSpPr>
          <a:xfrm>
            <a:off x="766949" y="224858"/>
            <a:ext cx="8780812" cy="1009657"/>
            <a:chOff x="0" y="48878"/>
            <a:chExt cx="8780812" cy="1009657"/>
          </a:xfrm>
        </p:grpSpPr>
        <p:sp>
          <p:nvSpPr>
            <p:cNvPr id="106" name="Google Shape;106;p15"/>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2" name="Text Placeholder 1">
            <a:extLst>
              <a:ext uri="{FF2B5EF4-FFF2-40B4-BE49-F238E27FC236}">
                <a16:creationId xmlns:a16="http://schemas.microsoft.com/office/drawing/2014/main" id="{FCE9645F-5323-19B0-306E-1FE70E9E77ED}"/>
              </a:ext>
            </a:extLst>
          </p:cNvPr>
          <p:cNvSpPr>
            <a:spLocks noGrp="1" noChangeArrowheads="1"/>
          </p:cNvSpPr>
          <p:nvPr>
            <p:ph type="body" idx="1"/>
          </p:nvPr>
        </p:nvSpPr>
        <p:spPr bwMode="auto">
          <a:xfrm>
            <a:off x="414391" y="1400350"/>
            <a:ext cx="1136321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 Recognition in Biometric Systems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Face recognition is a popular biometric method for identity verification due to its non-intrusive nature. Key algorithms include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Eigenfaces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(1991), </a:t>
            </a:r>
            <a:r>
              <a:rPr kumimoji="0" lang="en-US" altLang="en-US" sz="18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Fisherfaces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(1997), and modern deep learning methods like </a:t>
            </a:r>
            <a:r>
              <a:rPr kumimoji="0" lang="en-US" altLang="en-US" sz="18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DeepFace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(2014), which enhance recognition accuracy.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Attendance Systems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Traditional attendance methods (e.g., paper-based, RFID) are prone to errors like buddy punching. Automated systems using face recognition, like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Patel et al. (2016)</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eliminate these errors and are widely used in education and corporate settings.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in Face Recognition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Deep learning methods, particularly Convolutional Neural Networks (CNNs), have revolutionized face recognition. </a:t>
            </a:r>
            <a:r>
              <a:rPr kumimoji="0" lang="en-US" altLang="en-US" sz="18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FaceNet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(2015) and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VGG-Face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are widely used for high-accuracy recognition. Transfer learning allows models to generalize well to new individuals.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grpSp>
        <p:nvGrpSpPr>
          <p:cNvPr id="113" name="Google Shape;113;p16"/>
          <p:cNvGrpSpPr/>
          <p:nvPr/>
        </p:nvGrpSpPr>
        <p:grpSpPr>
          <a:xfrm>
            <a:off x="766949" y="224858"/>
            <a:ext cx="8780812" cy="1009657"/>
            <a:chOff x="0" y="48878"/>
            <a:chExt cx="8780812" cy="1009657"/>
          </a:xfrm>
        </p:grpSpPr>
        <p:sp>
          <p:nvSpPr>
            <p:cNvPr id="114" name="Google Shape;114;p16"/>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2" name="Text Placeholder 1">
            <a:extLst>
              <a:ext uri="{FF2B5EF4-FFF2-40B4-BE49-F238E27FC236}">
                <a16:creationId xmlns:a16="http://schemas.microsoft.com/office/drawing/2014/main" id="{4FA19D9D-084A-E1DA-B179-70A5115F639A}"/>
              </a:ext>
            </a:extLst>
          </p:cNvPr>
          <p:cNvSpPr>
            <a:spLocks noGrp="1" noChangeArrowheads="1"/>
          </p:cNvSpPr>
          <p:nvPr>
            <p:ph type="body" idx="1"/>
          </p:nvPr>
        </p:nvSpPr>
        <p:spPr bwMode="auto">
          <a:xfrm>
            <a:off x="410966" y="1283802"/>
            <a:ext cx="1120910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Creation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Robust face recognition requires large, diverse datasets. Notable datasets like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LFW</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(Labeled Faces in the Wild) and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CASIA-</a:t>
            </a:r>
            <a:r>
              <a:rPr kumimoji="0" lang="en-US" altLang="en-US" sz="20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WebFace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are crucial for training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Challenges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Variations in lighting, aging, and occlusions can affect face recognition accuracy. Research focuses on improving alignment and using multi-modal data (e.g., face + voice) to address these issues. Privacy concerns are also significant, especially regarding the storage and use of biometric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Tools and Libraries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OpenCV</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20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face_recognition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(built on </a:t>
            </a:r>
            <a:r>
              <a:rPr kumimoji="0" lang="en-US" altLang="en-US" sz="20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dlib</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are popular tools for implementing face recognition due to their efficiency and ease of use. These libraries handle face detection, alignment, and recognition with minimal setup.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30" name="Google Shape;130;p18"/>
          <p:cNvSpPr txBox="1"/>
          <p:nvPr/>
        </p:nvSpPr>
        <p:spPr>
          <a:xfrm>
            <a:off x="838200" y="1556900"/>
            <a:ext cx="10214100" cy="50814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libri"/>
              <a:buChar char="●"/>
            </a:pPr>
            <a:r>
              <a:rPr lang="en-US" sz="2400" b="1" dirty="0">
                <a:latin typeface="Calibri" panose="020F0502020204030204" pitchFamily="34" charset="0"/>
                <a:ea typeface="Calibri" panose="020F0502020204030204" pitchFamily="34" charset="0"/>
                <a:cs typeface="Calibri" panose="020F0502020204030204" pitchFamily="34" charset="0"/>
              </a:rPr>
              <a:t>Eliminate manual attendance errors</a:t>
            </a:r>
            <a:r>
              <a:rPr lang="en-US" sz="2400" dirty="0">
                <a:latin typeface="Calibri" panose="020F0502020204030204" pitchFamily="34" charset="0"/>
                <a:ea typeface="Calibri" panose="020F0502020204030204" pitchFamily="34" charset="0"/>
                <a:cs typeface="Calibri" panose="020F0502020204030204" pitchFamily="34" charset="0"/>
              </a:rPr>
              <a:t>: Reduces human errors in attendance marking by automating the process.</a:t>
            </a:r>
            <a:br>
              <a:rPr lang="en-US" sz="2300" dirty="0">
                <a:solidFill>
                  <a:schemeClr val="dk1"/>
                </a:solidFill>
                <a:latin typeface="Calibri"/>
                <a:ea typeface="Calibri"/>
                <a:cs typeface="Calibri"/>
                <a:sym typeface="Calibri"/>
              </a:rPr>
            </a:br>
            <a:endParaRPr lang="en-US" sz="2300" dirty="0">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US" sz="2400" b="1" dirty="0">
                <a:latin typeface="Calibri" panose="020F0502020204030204" pitchFamily="34" charset="0"/>
                <a:ea typeface="Calibri" panose="020F0502020204030204" pitchFamily="34" charset="0"/>
                <a:cs typeface="Calibri" panose="020F0502020204030204" pitchFamily="34" charset="0"/>
              </a:rPr>
              <a:t>Prevent proxy attendance</a:t>
            </a:r>
            <a:r>
              <a:rPr lang="en-US" sz="2400" dirty="0">
                <a:latin typeface="Calibri" panose="020F0502020204030204" pitchFamily="34" charset="0"/>
                <a:ea typeface="Calibri" panose="020F0502020204030204" pitchFamily="34" charset="0"/>
                <a:cs typeface="Calibri" panose="020F0502020204030204" pitchFamily="34" charset="0"/>
              </a:rPr>
              <a:t>: Ensures that only the registered individual is marked as present by recognizing their face in real-time.</a:t>
            </a:r>
            <a:br>
              <a:rPr lang="en-US" sz="2300" dirty="0">
                <a:solidFill>
                  <a:schemeClr val="dk1"/>
                </a:solidFill>
                <a:latin typeface="Calibri"/>
                <a:ea typeface="Calibri"/>
                <a:cs typeface="Calibri"/>
                <a:sym typeface="Calibri"/>
              </a:rPr>
            </a:br>
            <a:endParaRPr lang="en-US" sz="2300" dirty="0">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US" sz="2400" b="1" dirty="0">
                <a:latin typeface="Calibri" panose="020F0502020204030204" pitchFamily="34" charset="0"/>
                <a:ea typeface="Calibri" panose="020F0502020204030204" pitchFamily="34" charset="0"/>
                <a:cs typeface="Calibri" panose="020F0502020204030204" pitchFamily="34" charset="0"/>
              </a:rPr>
              <a:t>Improve efficiency and accuracy</a:t>
            </a:r>
            <a:r>
              <a:rPr lang="en-US" sz="2400" dirty="0">
                <a:latin typeface="Calibri" panose="020F0502020204030204" pitchFamily="34" charset="0"/>
                <a:ea typeface="Calibri" panose="020F0502020204030204" pitchFamily="34" charset="0"/>
                <a:cs typeface="Calibri" panose="020F0502020204030204" pitchFamily="34" charset="0"/>
              </a:rPr>
              <a:t>: Provides a fast, secure, and contactless method for attendance recording.</a:t>
            </a:r>
            <a:br>
              <a:rPr lang="en-US" sz="2300" dirty="0">
                <a:solidFill>
                  <a:schemeClr val="dk1"/>
                </a:solidFill>
                <a:latin typeface="Calibri"/>
                <a:ea typeface="Calibri"/>
                <a:cs typeface="Calibri"/>
                <a:sym typeface="Calibri"/>
              </a:rPr>
            </a:br>
            <a:endParaRPr lang="en-US" sz="2300" dirty="0">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US" sz="2400" b="1" dirty="0">
                <a:latin typeface="Calibri" panose="020F0502020204030204" pitchFamily="34" charset="0"/>
                <a:ea typeface="Calibri" panose="020F0502020204030204" pitchFamily="34" charset="0"/>
                <a:cs typeface="Calibri" panose="020F0502020204030204" pitchFamily="34" charset="0"/>
              </a:rPr>
              <a:t>Maintain a digital log</a:t>
            </a:r>
            <a:r>
              <a:rPr lang="en-US" sz="2400" dirty="0">
                <a:latin typeface="Calibri" panose="020F0502020204030204" pitchFamily="34" charset="0"/>
                <a:ea typeface="Calibri" panose="020F0502020204030204" pitchFamily="34" charset="0"/>
                <a:cs typeface="Calibri" panose="020F0502020204030204" pitchFamily="34" charset="0"/>
              </a:rPr>
              <a:t>: Automatically logs attendance with a timestamp in a CSV format for future reference and auditing.</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t>
            </a:r>
            <a:br>
              <a:rPr lang="en-US" sz="2300" dirty="0">
                <a:solidFill>
                  <a:schemeClr val="dk1"/>
                </a:solidFill>
                <a:latin typeface="Calibri"/>
                <a:ea typeface="Calibri"/>
                <a:cs typeface="Calibri"/>
                <a:sym typeface="Calibri"/>
              </a:rPr>
            </a:br>
            <a:endParaRPr lang="en-US" sz="2300" dirty="0">
              <a:solidFill>
                <a:schemeClr val="dk1"/>
              </a:solidFill>
              <a:latin typeface="Calibri"/>
              <a:ea typeface="Calibri"/>
              <a:cs typeface="Calibri"/>
              <a:sym typeface="Calibri"/>
            </a:endParaRPr>
          </a:p>
          <a:p>
            <a:pPr marL="457200" lvl="0" indent="-374650" algn="l" rtl="0">
              <a:spcBef>
                <a:spcPts val="0"/>
              </a:spcBef>
              <a:spcAft>
                <a:spcPts val="0"/>
              </a:spcAft>
              <a:buClr>
                <a:schemeClr val="dk1"/>
              </a:buClr>
              <a:buSzPts val="2300"/>
              <a:buFont typeface="Calibri"/>
              <a:buChar char="●"/>
            </a:pPr>
            <a:r>
              <a:rPr lang="en-US" sz="2400" b="1" dirty="0">
                <a:latin typeface="Calibri" panose="020F0502020204030204" pitchFamily="34" charset="0"/>
                <a:ea typeface="Calibri" panose="020F0502020204030204" pitchFamily="34" charset="0"/>
                <a:cs typeface="Calibri" panose="020F0502020204030204" pitchFamily="34" charset="0"/>
              </a:rPr>
              <a:t>User-friendly interface</a:t>
            </a:r>
            <a:r>
              <a:rPr lang="en-US" sz="2400" dirty="0">
                <a:latin typeface="Calibri" panose="020F0502020204030204" pitchFamily="34" charset="0"/>
                <a:ea typeface="Calibri" panose="020F0502020204030204" pitchFamily="34" charset="0"/>
                <a:cs typeface="Calibri" panose="020F0502020204030204" pitchFamily="34" charset="0"/>
              </a:rPr>
              <a:t>: Allows easy registration, training, and attendance marking, making it accessible for both administrators and users.</a:t>
            </a:r>
            <a:endPar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131" name="Google Shape;131;p18"/>
          <p:cNvGrpSpPr/>
          <p:nvPr/>
        </p:nvGrpSpPr>
        <p:grpSpPr>
          <a:xfrm>
            <a:off x="838200" y="307525"/>
            <a:ext cx="8795400" cy="1003044"/>
            <a:chOff x="0" y="3193"/>
            <a:chExt cx="8795400" cy="1319100"/>
          </a:xfrm>
        </p:grpSpPr>
        <p:sp>
          <p:nvSpPr>
            <p:cNvPr id="132" name="Google Shape;132;p18"/>
            <p:cNvSpPr/>
            <p:nvPr/>
          </p:nvSpPr>
          <p:spPr>
            <a:xfrm>
              <a:off x="0" y="3193"/>
              <a:ext cx="8795400" cy="13191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p:nvPr/>
          </p:nvSpPr>
          <p:spPr>
            <a:xfrm>
              <a:off x="64397" y="67590"/>
              <a:ext cx="8666400" cy="1190400"/>
            </a:xfrm>
            <a:prstGeom prst="rect">
              <a:avLst/>
            </a:prstGeom>
            <a:noFill/>
            <a:ln>
              <a:noFill/>
            </a:ln>
          </p:spPr>
          <p:txBody>
            <a:bodyPr spcFirstLastPara="1" wrap="square" lIns="209550" tIns="209550" rIns="209550" bIns="20955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Objectives</a:t>
              </a:r>
              <a:endParaRPr sz="42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p:nvPr/>
        </p:nvSpPr>
        <p:spPr>
          <a:xfrm>
            <a:off x="261258" y="365126"/>
            <a:ext cx="10569000" cy="12684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dirty="0">
                <a:solidFill>
                  <a:schemeClr val="lt1"/>
                </a:solidFill>
                <a:latin typeface="Calibri"/>
                <a:ea typeface="Calibri"/>
                <a:cs typeface="Calibri"/>
                <a:sym typeface="Calibri"/>
              </a:rPr>
              <a:t>System Architecture</a:t>
            </a:r>
            <a:endParaRPr sz="4200" dirty="0">
              <a:solidFill>
                <a:schemeClr val="lt1"/>
              </a:solidFill>
              <a:latin typeface="Calibri"/>
              <a:ea typeface="Calibri"/>
              <a:cs typeface="Calibri"/>
              <a:sym typeface="Calibri"/>
            </a:endParaRPr>
          </a:p>
        </p:txBody>
      </p:sp>
      <p:sp>
        <p:nvSpPr>
          <p:cNvPr id="139" name="Google Shape;139;p19"/>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140" name="Google Shape;140;p19"/>
          <p:cNvPicPr preferRelativeResize="0"/>
          <p:nvPr/>
        </p:nvPicPr>
        <p:blipFill>
          <a:blip r:embed="rId3">
            <a:alphaModFix/>
          </a:blip>
          <a:stretch>
            <a:fillRect/>
          </a:stretch>
        </p:blipFill>
        <p:spPr>
          <a:xfrm>
            <a:off x="1601300" y="1806625"/>
            <a:ext cx="7682125" cy="4919675"/>
          </a:xfrm>
          <a:prstGeom prst="rect">
            <a:avLst/>
          </a:prstGeom>
          <a:noFill/>
          <a:ln>
            <a:noFill/>
          </a:ln>
        </p:spPr>
      </p:pic>
      <p:pic>
        <p:nvPicPr>
          <p:cNvPr id="3" name="Picture 2">
            <a:extLst>
              <a:ext uri="{FF2B5EF4-FFF2-40B4-BE49-F238E27FC236}">
                <a16:creationId xmlns:a16="http://schemas.microsoft.com/office/drawing/2014/main" id="{46181B63-9C39-D9D7-F7D9-293E17561C60}"/>
              </a:ext>
            </a:extLst>
          </p:cNvPr>
          <p:cNvPicPr>
            <a:picLocks noChangeAspect="1"/>
          </p:cNvPicPr>
          <p:nvPr/>
        </p:nvPicPr>
        <p:blipFill>
          <a:blip r:embed="rId4"/>
          <a:stretch>
            <a:fillRect/>
          </a:stretch>
        </p:blipFill>
        <p:spPr>
          <a:xfrm>
            <a:off x="1601300" y="1806625"/>
            <a:ext cx="7682125" cy="4919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p:nvPr/>
        </p:nvSpPr>
        <p:spPr>
          <a:xfrm>
            <a:off x="838201" y="365126"/>
            <a:ext cx="8795286" cy="105543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Methodology</a:t>
            </a:r>
            <a:endParaRPr sz="4200">
              <a:solidFill>
                <a:schemeClr val="lt1"/>
              </a:solidFill>
              <a:latin typeface="Calibri"/>
              <a:ea typeface="Calibri"/>
              <a:cs typeface="Calibri"/>
              <a:sym typeface="Calibri"/>
            </a:endParaRPr>
          </a:p>
        </p:txBody>
      </p:sp>
      <p:sp>
        <p:nvSpPr>
          <p:cNvPr id="146" name="Google Shape;146;p20"/>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47" name="Google Shape;147;p20"/>
          <p:cNvSpPr txBox="1"/>
          <p:nvPr/>
        </p:nvSpPr>
        <p:spPr>
          <a:xfrm>
            <a:off x="1701230" y="1350874"/>
            <a:ext cx="10062600" cy="514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endParaRPr lang="en-US" sz="2200" dirty="0">
              <a:solidFill>
                <a:schemeClr val="dk1"/>
              </a:solidFill>
              <a:latin typeface="Calibri"/>
              <a:ea typeface="Calibri"/>
              <a:cs typeface="Calibri"/>
              <a:sym typeface="Calibri"/>
            </a:endParaRPr>
          </a:p>
        </p:txBody>
      </p:sp>
      <p:sp>
        <p:nvSpPr>
          <p:cNvPr id="15" name="Rectangle 13">
            <a:extLst>
              <a:ext uri="{FF2B5EF4-FFF2-40B4-BE49-F238E27FC236}">
                <a16:creationId xmlns:a16="http://schemas.microsoft.com/office/drawing/2014/main" id="{A665B7D7-F747-D83C-2FD2-E0E0829A694A}"/>
              </a:ext>
            </a:extLst>
          </p:cNvPr>
          <p:cNvSpPr>
            <a:spLocks noChangeArrowheads="1"/>
          </p:cNvSpPr>
          <p:nvPr/>
        </p:nvSpPr>
        <p:spPr bwMode="auto">
          <a:xfrm>
            <a:off x="842401" y="1680164"/>
            <a:ext cx="10921429"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Capture and store facial images of individuals, labeling them with their names in a    structured directory.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4">
            <a:extLst>
              <a:ext uri="{FF2B5EF4-FFF2-40B4-BE49-F238E27FC236}">
                <a16:creationId xmlns:a16="http://schemas.microsoft.com/office/drawing/2014/main" id="{66B087ED-2BCA-8301-A56F-E18B19EB2D6D}"/>
              </a:ext>
            </a:extLst>
          </p:cNvPr>
          <p:cNvSpPr>
            <a:spLocks noChangeArrowheads="1"/>
          </p:cNvSpPr>
          <p:nvPr/>
        </p:nvSpPr>
        <p:spPr bwMode="auto">
          <a:xfrm>
            <a:off x="834001" y="2880493"/>
            <a:ext cx="10515598"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Face Encoding &amp; Model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Extract facial embeddings using libraries like </a:t>
            </a:r>
            <a:r>
              <a:rPr kumimoji="0" lang="en-US" altLang="en-US" sz="1800" b="1" i="0" u="none" strike="noStrike" cap="none" normalizeH="0" baseline="0" dirty="0">
                <a:ln>
                  <a:noFill/>
                </a:ln>
                <a:solidFill>
                  <a:schemeClr val="tx1"/>
                </a:solidFill>
                <a:effectLst/>
                <a:latin typeface="Arial" panose="020B0604020202020204" pitchFamily="34" charset="0"/>
              </a:rPr>
              <a:t>Face Recognition</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Store embeddings with names in a database (CSV/SQLite).</a:t>
            </a: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Train the recognition model with the collected data.</a:t>
            </a:r>
          </a:p>
          <a:p>
            <a:pPr marR="0" lvl="0" algn="just"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Face Detection</a:t>
            </a:r>
            <a:r>
              <a:rPr kumimoji="0" lang="en-US" altLang="en-US" sz="1800" b="0" i="0" u="none" strike="noStrike" cap="none" normalizeH="0" baseline="0" dirty="0">
                <a:ln>
                  <a:noFill/>
                </a:ln>
                <a:solidFill>
                  <a:schemeClr val="tx1"/>
                </a:solidFill>
                <a:effectLst/>
                <a:latin typeface="Arial" panose="020B0604020202020204" pitchFamily="34" charset="0"/>
              </a:rPr>
              <a:t>: Use a pre-trained face detector (e.g., Haar Cascades, </a:t>
            </a:r>
            <a:r>
              <a:rPr kumimoji="0" lang="en-US" altLang="en-US" sz="1800" b="0" i="0" u="none" strike="noStrike" cap="none" normalizeH="0" baseline="0" dirty="0" err="1">
                <a:ln>
                  <a:noFill/>
                </a:ln>
                <a:solidFill>
                  <a:schemeClr val="tx1"/>
                </a:solidFill>
                <a:effectLst/>
                <a:latin typeface="Arial" panose="020B0604020202020204" pitchFamily="34" charset="0"/>
              </a:rPr>
              <a:t>Dlib</a:t>
            </a:r>
            <a:r>
              <a:rPr kumimoji="0" lang="en-US" altLang="en-US" sz="1800" b="0" i="0" u="none" strike="noStrike" cap="none" normalizeH="0" baseline="0" dirty="0">
                <a:ln>
                  <a:noFill/>
                </a:ln>
                <a:solidFill>
                  <a:schemeClr val="tx1"/>
                </a:solidFill>
                <a:effectLst/>
                <a:latin typeface="Arial" panose="020B0604020202020204" pitchFamily="34" charset="0"/>
              </a:rPr>
              <a:t>) to detect and crop faces from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p:nvPr/>
        </p:nvSpPr>
        <p:spPr>
          <a:xfrm>
            <a:off x="838201" y="365126"/>
            <a:ext cx="8795286" cy="105543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a:solidFill>
                  <a:schemeClr val="lt1"/>
                </a:solidFill>
                <a:latin typeface="Calibri"/>
                <a:ea typeface="Calibri"/>
                <a:cs typeface="Calibri"/>
                <a:sym typeface="Calibri"/>
              </a:rPr>
              <a:t>Methodology</a:t>
            </a:r>
            <a:endParaRPr sz="4200">
              <a:solidFill>
                <a:schemeClr val="lt1"/>
              </a:solidFill>
              <a:latin typeface="Calibri"/>
              <a:ea typeface="Calibri"/>
              <a:cs typeface="Calibri"/>
              <a:sym typeface="Calibri"/>
            </a:endParaRPr>
          </a:p>
        </p:txBody>
      </p:sp>
      <p:sp>
        <p:nvSpPr>
          <p:cNvPr id="153" name="Google Shape;153;p21"/>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54" name="Google Shape;154;p21"/>
          <p:cNvSpPr txBox="1"/>
          <p:nvPr/>
        </p:nvSpPr>
        <p:spPr>
          <a:xfrm>
            <a:off x="745211" y="1750855"/>
            <a:ext cx="10701578" cy="5127300"/>
          </a:xfrm>
          <a:prstGeom prst="rect">
            <a:avLst/>
          </a:prstGeom>
          <a:noFill/>
          <a:ln>
            <a:noFill/>
          </a:ln>
        </p:spPr>
        <p:txBody>
          <a:bodyPr spcFirstLastPara="1" wrap="square" lIns="91425" tIns="91425" rIns="91425" bIns="91425" anchor="t" anchorCtr="0">
            <a:noAutofit/>
          </a:bodyPr>
          <a:lstStyle/>
          <a:p>
            <a:pPr lvl="0" algn="just" eaLnBrk="0" fontAlgn="base" hangingPunct="0">
              <a:spcBef>
                <a:spcPct val="0"/>
              </a:spcBef>
              <a:spcAft>
                <a:spcPct val="0"/>
              </a:spcAft>
              <a:buClrTx/>
              <a:buFontTx/>
              <a:buChar char="•"/>
            </a:pPr>
            <a:r>
              <a:rPr lang="en-US" alt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Real-time Recognition</a:t>
            </a: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0" algn="just" eaLnBrk="0" fontAlgn="base" hangingPunct="0">
              <a:spcBef>
                <a:spcPct val="0"/>
              </a:spcBef>
              <a:spcAft>
                <a:spcPct val="0"/>
              </a:spcAft>
              <a:buClrTx/>
            </a:pP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Capture real-time video feed from the webcam.</a:t>
            </a:r>
          </a:p>
          <a:p>
            <a:pPr lvl="0" algn="just" eaLnBrk="0" fontAlgn="base" hangingPunct="0">
              <a:spcBef>
                <a:spcPct val="0"/>
              </a:spcBef>
              <a:spcAft>
                <a:spcPct val="0"/>
              </a:spcAft>
              <a:buClrTx/>
            </a:pP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Detect faces, extract embeddings, and match with stored embeddings to    identify individuals.</a:t>
            </a:r>
          </a:p>
          <a:p>
            <a:pPr lvl="0" algn="just" eaLnBrk="0" fontAlgn="base" hangingPunct="0">
              <a:spcBef>
                <a:spcPct val="0"/>
              </a:spcBef>
              <a:spcAft>
                <a:spcPct val="0"/>
              </a:spcAft>
              <a:buClrTx/>
            </a:pPr>
            <a:endPar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0" algn="just" eaLnBrk="0" fontAlgn="base" hangingPunct="0">
              <a:spcBef>
                <a:spcPct val="0"/>
              </a:spcBef>
              <a:spcAft>
                <a:spcPct val="0"/>
              </a:spcAft>
              <a:buClrTx/>
              <a:buFontTx/>
              <a:buChar char="•"/>
            </a:pPr>
            <a:r>
              <a:rPr lang="en-US" alt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Attendance Logging</a:t>
            </a: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0" algn="just" eaLnBrk="0" fontAlgn="base" hangingPunct="0">
              <a:spcBef>
                <a:spcPct val="0"/>
              </a:spcBef>
              <a:spcAft>
                <a:spcPct val="0"/>
              </a:spcAft>
              <a:buClrTx/>
            </a:pPr>
            <a:r>
              <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If a match is found, log the individual's name and timestamp in an attendance log    (e.g., CSV).</a:t>
            </a:r>
          </a:p>
          <a:p>
            <a:pPr marL="0" lvl="0" indent="0" algn="l" rtl="0">
              <a:spcBef>
                <a:spcPts val="1200"/>
              </a:spcBef>
              <a:spcAft>
                <a:spcPts val="0"/>
              </a:spcAft>
              <a:buNone/>
            </a:pP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p:nvPr/>
        </p:nvSpPr>
        <p:spPr>
          <a:xfrm>
            <a:off x="670775" y="196989"/>
            <a:ext cx="10005000" cy="8802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4200" dirty="0">
                <a:solidFill>
                  <a:schemeClr val="lt1"/>
                </a:solidFill>
                <a:latin typeface="Calibri"/>
                <a:ea typeface="Calibri"/>
                <a:cs typeface="Calibri"/>
                <a:sym typeface="Calibri"/>
              </a:rPr>
              <a:t>Implementation</a:t>
            </a:r>
            <a:endParaRPr sz="4200" dirty="0">
              <a:solidFill>
                <a:schemeClr val="lt1"/>
              </a:solidFill>
              <a:latin typeface="Calibri"/>
              <a:ea typeface="Calibri"/>
              <a:cs typeface="Calibri"/>
              <a:sym typeface="Calibri"/>
            </a:endParaRPr>
          </a:p>
        </p:txBody>
      </p:sp>
      <p:sp>
        <p:nvSpPr>
          <p:cNvPr id="160" name="Google Shape;160;p22"/>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8C01D0E4-E590-49B1-397F-72D749AA68AB}"/>
              </a:ext>
            </a:extLst>
          </p:cNvPr>
          <p:cNvSpPr>
            <a:spLocks noGrp="1" noChangeArrowheads="1"/>
          </p:cNvSpPr>
          <p:nvPr>
            <p:ph type="body" idx="1"/>
          </p:nvPr>
        </p:nvSpPr>
        <p:spPr bwMode="auto">
          <a:xfrm>
            <a:off x="670775" y="1274923"/>
            <a:ext cx="11318429"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Capture Faces for Registration</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uses OpenCV to capture video frames from the webcam.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detects faces in real-time using </a:t>
            </a:r>
            <a:r>
              <a:rPr kumimoji="0" lang="en-US" altLang="en-US" sz="24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face_recognition</a:t>
            </a:r>
            <a:r>
              <a:rPr kumimoji="0" lang="en-US" altLang="en-US" sz="2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 allows users to register by  pressing a key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captured face images are stored in a structured directory with the person's name for  later encoding.</a:t>
            </a:r>
            <a:endParaRPr lang="en-US" alt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Encode Faces and Store in Database</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 captured face images are processed to extract facial embeddings (features) using </a:t>
            </a:r>
            <a:r>
              <a:rPr kumimoji="0" lang="en-US" altLang="en-US" sz="24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face_recognition</a:t>
            </a:r>
            <a:r>
              <a:rPr kumimoji="0" lang="en-US" altLang="en-US" sz="2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embeddings are stored in a file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creates a database of known faces that the system can reference when recognizing faces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1114</Words>
  <Application>Microsoft Office PowerPoint</Application>
  <PresentationFormat>Widescreen</PresentationFormat>
  <Paragraphs>87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Calibri</vt:lpstr>
      <vt:lpstr>Gill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RADHIKA</dc:creator>
  <cp:lastModifiedBy>LOGESH DAYALAN tamilnadu kancheepuram</cp:lastModifiedBy>
  <cp:revision>4</cp:revision>
  <dcterms:modified xsi:type="dcterms:W3CDTF">2025-05-11T18:41:27Z</dcterms:modified>
</cp:coreProperties>
</file>