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64" r:id="rId4"/>
    <p:sldId id="263" r:id="rId5"/>
    <p:sldId id="273" r:id="rId6"/>
    <p:sldId id="272" r:id="rId7"/>
    <p:sldId id="262" r:id="rId8"/>
    <p:sldId id="261" r:id="rId9"/>
    <p:sldId id="260" r:id="rId10"/>
    <p:sldId id="259" r:id="rId11"/>
    <p:sldId id="275" r:id="rId12"/>
    <p:sldId id="274" r:id="rId13"/>
    <p:sldId id="267" r:id="rId14"/>
    <p:sldId id="278" r:id="rId15"/>
    <p:sldId id="277" r:id="rId16"/>
    <p:sldId id="276" r:id="rId17"/>
    <p:sldId id="279" r:id="rId18"/>
    <p:sldId id="280" r:id="rId19"/>
    <p:sldId id="281" r:id="rId20"/>
    <p:sldId id="270" r:id="rId21"/>
    <p:sldId id="26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05-04-2023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05-04-2023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884784" y="2447023"/>
            <a:ext cx="5253133"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Audio Summarization in real time for podcast, speeches and audio books</a:t>
            </a:r>
            <a:endParaRPr lang="en-IN" sz="2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877407" y="5463912"/>
            <a:ext cx="3938725" cy="646331"/>
          </a:xfrm>
          <a:prstGeom prst="rect">
            <a:avLst/>
          </a:prstGeom>
          <a:noFill/>
        </p:spPr>
        <p:txBody>
          <a:bodyPr wrap="square" rtlCol="0">
            <a:spAutoFit/>
          </a:bodyPr>
          <a:lstStyle/>
          <a:p>
            <a:r>
              <a:rPr lang="en-US" sz="1800" b="1" dirty="0" err="1">
                <a:solidFill>
                  <a:srgbClr val="000000"/>
                </a:solidFill>
                <a:effectLst/>
                <a:latin typeface="Times New Roman" panose="02020603050405020304" pitchFamily="18" charset="0"/>
                <a:ea typeface="Times New Roman" panose="02020603050405020304" pitchFamily="18" charset="0"/>
              </a:rPr>
              <a:t>Mr.A.N.SASIKUMAR</a:t>
            </a:r>
            <a:r>
              <a:rPr lang="en-US" sz="1800" b="1" dirty="0">
                <a:solidFill>
                  <a:srgbClr val="000000"/>
                </a:solidFill>
                <a:effectLst/>
                <a:latin typeface="Times New Roman" panose="02020603050405020304" pitchFamily="18" charset="0"/>
                <a:ea typeface="Times New Roman" panose="02020603050405020304" pitchFamily="18" charset="0"/>
              </a:rPr>
              <a:t>, M.E</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a:t>
            </a:r>
            <a:r>
              <a:rPr lang="en-US" sz="1800" b="1" dirty="0">
                <a:solidFill>
                  <a:srgbClr val="000000"/>
                </a:solidFill>
                <a:effectLst/>
                <a:latin typeface="Times New Roman" panose="02020603050405020304" pitchFamily="18" charset="0"/>
                <a:ea typeface="Times New Roman" panose="02020603050405020304" pitchFamily="18" charset="0"/>
              </a:rPr>
              <a:t>ASSISTANT PROFESSOR</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232548" y="3744505"/>
            <a:ext cx="4802820"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LOGESH KUMAR D [211419104148]</a:t>
            </a:r>
          </a:p>
          <a:p>
            <a:pPr algn="ctr"/>
            <a:r>
              <a:rPr lang="en-US" dirty="0">
                <a:latin typeface="Times New Roman" panose="02020603050405020304" pitchFamily="18" charset="0"/>
                <a:cs typeface="Times New Roman" panose="02020603050405020304" pitchFamily="18" charset="0"/>
              </a:rPr>
              <a:t>NARENDHIRAN S [211419104176]</a:t>
            </a:r>
          </a:p>
          <a:p>
            <a:pPr algn="ctr"/>
            <a:r>
              <a:rPr lang="en-IN" dirty="0">
                <a:latin typeface="Times New Roman" panose="02020603050405020304" pitchFamily="18" charset="0"/>
                <a:cs typeface="Times New Roman" panose="02020603050405020304" pitchFamily="18" charset="0"/>
              </a:rPr>
              <a:t>HEMANTH S [211419104101]</a:t>
            </a:r>
          </a:p>
        </p:txBody>
      </p:sp>
      <p:sp>
        <p:nvSpPr>
          <p:cNvPr id="3" name="TextBox 2">
            <a:extLst>
              <a:ext uri="{FF2B5EF4-FFF2-40B4-BE49-F238E27FC236}">
                <a16:creationId xmlns:a16="http://schemas.microsoft.com/office/drawing/2014/main" id="{8DA7E15F-5577-E472-5EEB-C46481EAA666}"/>
              </a:ext>
            </a:extLst>
          </p:cNvPr>
          <p:cNvSpPr txBox="1"/>
          <p:nvPr/>
        </p:nvSpPr>
        <p:spPr>
          <a:xfrm>
            <a:off x="5015884" y="5452962"/>
            <a:ext cx="3542190" cy="923330"/>
          </a:xfrm>
          <a:prstGeom prst="rect">
            <a:avLst/>
          </a:prstGeom>
          <a:noFill/>
        </p:spPr>
        <p:txBody>
          <a:bodyPr wrap="square" rtlCol="0">
            <a:spAutoFit/>
          </a:bodyPr>
          <a:lstStyle/>
          <a:p>
            <a:r>
              <a:rPr lang="en-IN" sz="1800" b="1" dirty="0" err="1">
                <a:solidFill>
                  <a:srgbClr val="000000"/>
                </a:solidFill>
                <a:effectLst/>
                <a:latin typeface="Times New Roman" panose="02020603050405020304" pitchFamily="18" charset="0"/>
                <a:ea typeface="Times New Roman" panose="02020603050405020304" pitchFamily="18" charset="0"/>
              </a:rPr>
              <a:t>Dr.G.SENTHIL</a:t>
            </a:r>
            <a:r>
              <a:rPr lang="en-IN" sz="1800" b="1" dirty="0">
                <a:solidFill>
                  <a:srgbClr val="000000"/>
                </a:solidFill>
                <a:effectLst/>
                <a:latin typeface="Times New Roman" panose="02020603050405020304" pitchFamily="18" charset="0"/>
                <a:ea typeface="Times New Roman" panose="02020603050405020304" pitchFamily="18" charset="0"/>
              </a:rPr>
              <a:t> KUMAR, </a:t>
            </a:r>
            <a:r>
              <a:rPr lang="en-IN" sz="1800" b="1" dirty="0" err="1">
                <a:solidFill>
                  <a:srgbClr val="000000"/>
                </a:solidFill>
                <a:effectLst/>
                <a:latin typeface="Times New Roman" panose="02020603050405020304" pitchFamily="18" charset="0"/>
                <a:ea typeface="Times New Roman" panose="02020603050405020304" pitchFamily="18" charset="0"/>
              </a:rPr>
              <a:t>M.C.A.,M.Phil.,M.B.A</a:t>
            </a:r>
            <a:r>
              <a:rPr lang="en-IN" sz="1800" b="1" dirty="0">
                <a:solidFill>
                  <a:srgbClr val="000000"/>
                </a:solidFill>
                <a:effectLst/>
                <a:latin typeface="Times New Roman" panose="02020603050405020304" pitchFamily="18" charset="0"/>
                <a:ea typeface="Times New Roman" panose="02020603050405020304" pitchFamily="18" charset="0"/>
              </a:rPr>
              <a:t>., M.E., Ph.D.,</a:t>
            </a:r>
            <a:r>
              <a:rPr lang="en-IN" sz="1800" dirty="0">
                <a:solidFill>
                  <a:srgbClr val="000000"/>
                </a:solidFill>
                <a:effectLst/>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&amp; </a:t>
            </a:r>
            <a:r>
              <a:rPr lang="en-US" sz="1800" b="1" dirty="0">
                <a:solidFill>
                  <a:srgbClr val="000000"/>
                </a:solidFill>
                <a:effectLst/>
                <a:latin typeface="Times New Roman" panose="02020603050405020304" pitchFamily="18" charset="0"/>
                <a:ea typeface="Times New Roman" panose="02020603050405020304" pitchFamily="18" charset="0"/>
              </a:rPr>
              <a:t>PROFESSOR</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t>05-04-2023</a:t>
            </a:fld>
            <a:endParaRPr lang="en-IN"/>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t>1</a:t>
            </a:fld>
            <a:endParaRPr lang="en-IN" sz="1800" b="1"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 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fld id="{62C8375E-572C-4231-AFAD-B0A78AF670A8}" type="datetime1">
              <a:rPr lang="en-IN" smtClean="0"/>
              <a:t>05-04-2023</a:t>
            </a:fld>
            <a:endParaRPr lang="en-IN"/>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10</a:t>
            </a:fld>
            <a:endParaRPr lang="en-IN"/>
          </a:p>
        </p:txBody>
      </p:sp>
      <p:sp>
        <p:nvSpPr>
          <p:cNvPr id="6" name="TextBox 5">
            <a:extLst>
              <a:ext uri="{FF2B5EF4-FFF2-40B4-BE49-F238E27FC236}">
                <a16:creationId xmlns:a16="http://schemas.microsoft.com/office/drawing/2014/main" id="{B69E4DF3-BA9A-4577-AAD3-EBB1DE918C11}"/>
              </a:ext>
            </a:extLst>
          </p:cNvPr>
          <p:cNvSpPr txBox="1"/>
          <p:nvPr/>
        </p:nvSpPr>
        <p:spPr>
          <a:xfrm>
            <a:off x="970382" y="1305341"/>
            <a:ext cx="7352523" cy="4247317"/>
          </a:xfrm>
          <a:prstGeom prst="rect">
            <a:avLst/>
          </a:prstGeom>
          <a:noFill/>
        </p:spPr>
        <p:txBody>
          <a:bodyPr wrap="square">
            <a:spAutoFit/>
          </a:bodyPr>
          <a:lstStyle/>
          <a:p>
            <a:pPr algn="just"/>
            <a:r>
              <a:rPr lang="en-US" dirty="0"/>
              <a:t>The proposed methodology involves the creation of an audio summarization algorithm for podcasts using a multi-modal approach. </a:t>
            </a:r>
          </a:p>
          <a:p>
            <a:pPr algn="just"/>
            <a:endParaRPr lang="en-US" dirty="0"/>
          </a:p>
          <a:p>
            <a:pPr algn="just"/>
            <a:r>
              <a:rPr lang="en-US" dirty="0"/>
              <a:t>The algorithm will be developed by transcribing and summarizing an episode from listennote.com, a podcast that discusses various data science topics and provides guidance on becoming a data scientist. </a:t>
            </a:r>
          </a:p>
          <a:p>
            <a:pPr algn="just"/>
            <a:endParaRPr lang="en-US" dirty="0"/>
          </a:p>
          <a:p>
            <a:pPr algn="just"/>
            <a:r>
              <a:rPr lang="en-US" dirty="0"/>
              <a:t>The project will be implemented as a web application using </a:t>
            </a:r>
            <a:r>
              <a:rPr lang="en-US" dirty="0" err="1"/>
              <a:t>Streamlit</a:t>
            </a:r>
            <a:r>
              <a:rPr lang="en-US" dirty="0"/>
              <a:t>, and the </a:t>
            </a:r>
            <a:r>
              <a:rPr lang="en-US" dirty="0" err="1"/>
              <a:t>AssemblyAI</a:t>
            </a:r>
            <a:r>
              <a:rPr lang="en-US" dirty="0"/>
              <a:t> API will be used to transcribe and summarize the podcast episode. </a:t>
            </a:r>
          </a:p>
          <a:p>
            <a:pPr algn="just"/>
            <a:endParaRPr lang="en-US" dirty="0"/>
          </a:p>
          <a:p>
            <a:pPr algn="just"/>
            <a:r>
              <a:rPr lang="en-US" dirty="0"/>
              <a:t>The API will utilize automatic speech recognition to convert the audio into text and provide a summary of the text. The algorithm will incorporate both audio and text modalities to create a comprehensive and accurate summary of the podcast episode.</a:t>
            </a:r>
            <a:endParaRPr lang="en-IN" dirty="0"/>
          </a:p>
        </p:txBody>
      </p:sp>
    </p:spTree>
    <p:extLst>
      <p:ext uri="{BB962C8B-B14F-4D97-AF65-F5344CB8AC3E}">
        <p14:creationId xmlns:p14="http://schemas.microsoft.com/office/powerpoint/2010/main" val="326407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05-04-2023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11</a:t>
            </a:fld>
            <a:endParaRPr lang="en-IN"/>
          </a:p>
        </p:txBody>
      </p:sp>
      <p:pic>
        <p:nvPicPr>
          <p:cNvPr id="3" name="Picture 2">
            <a:extLst>
              <a:ext uri="{FF2B5EF4-FFF2-40B4-BE49-F238E27FC236}">
                <a16:creationId xmlns:a16="http://schemas.microsoft.com/office/drawing/2014/main" id="{2BA7F6B6-4495-4B98-B75A-6A301941590D}"/>
              </a:ext>
            </a:extLst>
          </p:cNvPr>
          <p:cNvPicPr>
            <a:picLocks noChangeAspect="1"/>
          </p:cNvPicPr>
          <p:nvPr/>
        </p:nvPicPr>
        <p:blipFill>
          <a:blip r:embed="rId2"/>
          <a:stretch>
            <a:fillRect/>
          </a:stretch>
        </p:blipFill>
        <p:spPr>
          <a:xfrm>
            <a:off x="1706631" y="1459821"/>
            <a:ext cx="5730737" cy="3938357"/>
          </a:xfrm>
          <a:prstGeom prst="rect">
            <a:avLst/>
          </a:prstGeom>
        </p:spPr>
      </p:pic>
    </p:spTree>
    <p:extLst>
      <p:ext uri="{BB962C8B-B14F-4D97-AF65-F5344CB8AC3E}">
        <p14:creationId xmlns:p14="http://schemas.microsoft.com/office/powerpoint/2010/main" val="36270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05-04-2023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12</a:t>
            </a:fld>
            <a:endParaRPr lang="en-IN"/>
          </a:p>
        </p:txBody>
      </p:sp>
      <p:pic>
        <p:nvPicPr>
          <p:cNvPr id="3" name="Picture 2">
            <a:extLst>
              <a:ext uri="{FF2B5EF4-FFF2-40B4-BE49-F238E27FC236}">
                <a16:creationId xmlns:a16="http://schemas.microsoft.com/office/drawing/2014/main" id="{1FE9C4EB-BA2B-49C2-B5F8-1CB5286EEEFF}"/>
              </a:ext>
            </a:extLst>
          </p:cNvPr>
          <p:cNvPicPr>
            <a:picLocks noChangeAspect="1"/>
          </p:cNvPicPr>
          <p:nvPr/>
        </p:nvPicPr>
        <p:blipFill>
          <a:blip r:embed="rId2"/>
          <a:stretch>
            <a:fillRect/>
          </a:stretch>
        </p:blipFill>
        <p:spPr>
          <a:xfrm>
            <a:off x="1706631" y="1950592"/>
            <a:ext cx="5730737" cy="2956816"/>
          </a:xfrm>
          <a:prstGeom prst="rect">
            <a:avLst/>
          </a:prstGeom>
        </p:spPr>
      </p:pic>
    </p:spTree>
    <p:extLst>
      <p:ext uri="{BB962C8B-B14F-4D97-AF65-F5344CB8AC3E}">
        <p14:creationId xmlns:p14="http://schemas.microsoft.com/office/powerpoint/2010/main" val="972360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Slide 14</a:t>
            </a:r>
            <a:r>
              <a:rPr lang="en-US" dirty="0">
                <a:solidFill>
                  <a:srgbClr val="222222"/>
                </a:solidFill>
                <a:latin typeface="Arial" panose="020B0604020202020204" pitchFamily="34" charset="0"/>
                <a:ea typeface="Calibri" panose="020F0502020204030204" pitchFamily="34" charset="0"/>
              </a:rPr>
              <a:t> </a:t>
            </a:r>
            <a:r>
              <a:rPr lang="en-US" sz="1800" dirty="0">
                <a:solidFill>
                  <a:srgbClr val="222222"/>
                </a:solidFill>
                <a:effectLst/>
                <a:latin typeface="Arial" panose="020B0604020202020204" pitchFamily="34" charset="0"/>
                <a:ea typeface="Calibri" panose="020F0502020204030204" pitchFamily="34" charset="0"/>
              </a:rPr>
              <a:t>to 17    </a:t>
            </a:r>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05-04-2023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13</a:t>
            </a:fld>
            <a:endParaRPr lang="en-IN"/>
          </a:p>
        </p:txBody>
      </p:sp>
      <p:pic>
        <p:nvPicPr>
          <p:cNvPr id="6" name="Picture 5">
            <a:extLst>
              <a:ext uri="{FF2B5EF4-FFF2-40B4-BE49-F238E27FC236}">
                <a16:creationId xmlns:a16="http://schemas.microsoft.com/office/drawing/2014/main" id="{6AD22DA8-05AB-450B-84EF-BCB692797BA2}"/>
              </a:ext>
            </a:extLst>
          </p:cNvPr>
          <p:cNvPicPr>
            <a:picLocks noChangeAspect="1"/>
          </p:cNvPicPr>
          <p:nvPr/>
        </p:nvPicPr>
        <p:blipFill>
          <a:blip r:embed="rId2"/>
          <a:stretch>
            <a:fillRect/>
          </a:stretch>
        </p:blipFill>
        <p:spPr>
          <a:xfrm>
            <a:off x="1754778" y="1314452"/>
            <a:ext cx="5369987" cy="4386551"/>
          </a:xfrm>
          <a:prstGeom prst="rect">
            <a:avLst/>
          </a:prstGeom>
        </p:spPr>
      </p:pic>
    </p:spTree>
    <p:extLst>
      <p:ext uri="{BB962C8B-B14F-4D97-AF65-F5344CB8AC3E}">
        <p14:creationId xmlns:p14="http://schemas.microsoft.com/office/powerpoint/2010/main" val="2547520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370348" y="696249"/>
            <a:ext cx="8079688" cy="5444247"/>
          </a:xfrm>
          <a:prstGeom prst="rect">
            <a:avLst/>
          </a:prstGeom>
          <a:noFill/>
        </p:spPr>
        <p:txBody>
          <a:bodyPr wrap="square">
            <a:spAutoFit/>
          </a:bodyPr>
          <a:lstStyle/>
          <a:p>
            <a:pPr algn="just">
              <a:lnSpc>
                <a:spcPct val="150000"/>
              </a:lnSpc>
              <a:spcAft>
                <a:spcPts val="800"/>
              </a:spcAft>
              <a:tabLst>
                <a:tab pos="3803650" algn="l"/>
              </a:tabLst>
            </a:pPr>
            <a:r>
              <a:rPr lang="en-IN" sz="1800" b="1" dirty="0">
                <a:effectLst/>
                <a:latin typeface="Times New Roman" panose="02020603050405020304" pitchFamily="18" charset="0"/>
                <a:ea typeface="Times New Roman" panose="02020603050405020304" pitchFamily="18" charset="0"/>
              </a:rPr>
              <a:t>Module 1</a:t>
            </a:r>
            <a:r>
              <a:rPr lang="en-IN" sz="1800" dirty="0">
                <a:effectLst/>
                <a:latin typeface="Times New Roman" panose="02020603050405020304" pitchFamily="18" charset="0"/>
                <a:ea typeface="Times New Roman" panose="02020603050405020304" pitchFamily="18" charset="0"/>
              </a:rPr>
              <a:t>:</a:t>
            </a:r>
            <a:r>
              <a:rPr lang="en-IN" sz="1800" b="1" dirty="0">
                <a:effectLst/>
                <a:latin typeface="Times New Roman" panose="02020603050405020304" pitchFamily="18" charset="0"/>
                <a:ea typeface="Times New Roman" panose="02020603050405020304" pitchFamily="18" charset="0"/>
              </a:rPr>
              <a:t>Getting the PODCAST from the </a:t>
            </a:r>
            <a:r>
              <a:rPr lang="en-IN" sz="1800" b="1" dirty="0" err="1">
                <a:effectLst/>
                <a:latin typeface="Times New Roman" panose="02020603050405020304" pitchFamily="18" charset="0"/>
                <a:ea typeface="Times New Roman" panose="02020603050405020304" pitchFamily="18" charset="0"/>
              </a:rPr>
              <a:t>listennote</a:t>
            </a: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api</a:t>
            </a:r>
            <a:endParaRPr lang="en-IN" sz="18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800"/>
              </a:spcAft>
              <a:tabLst>
                <a:tab pos="3803650" algn="l"/>
              </a:tabLst>
            </a:pPr>
            <a:r>
              <a:rPr lang="en-IN" sz="1800" dirty="0">
                <a:effectLst/>
                <a:latin typeface="Times New Roman" panose="02020603050405020304" pitchFamily="18" charset="0"/>
                <a:ea typeface="Times New Roman" panose="02020603050405020304" pitchFamily="18" charset="0"/>
              </a:rPr>
              <a:t>The retrieval of information from the Listen Notes API is being accomplished through the use of a tactical operation known as submitting a GET request to the endpoint of the Listen Notes Podcast API. After everything is said and done, we store the final result as a JSON object. This object contains the episode's URL, which will be required at a later time.</a:t>
            </a:r>
            <a:endParaRPr lang="en-IN" sz="18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800"/>
              </a:spcAft>
              <a:tabLst>
                <a:tab pos="3803650" algn="l"/>
              </a:tabLst>
            </a:pPr>
            <a:r>
              <a:rPr lang="en-IN" sz="1800" dirty="0">
                <a:effectLst/>
                <a:latin typeface="Times New Roman" panose="02020603050405020304" pitchFamily="18" charset="0"/>
                <a:ea typeface="Times New Roman" panose="02020603050405020304" pitchFamily="18" charset="0"/>
              </a:rPr>
              <a:t>In addition to that, we are importing a JSON file with the name </a:t>
            </a:r>
            <a:r>
              <a:rPr lang="en-IN" sz="1800" dirty="0" err="1">
                <a:effectLst/>
                <a:latin typeface="Times New Roman" panose="02020603050405020304" pitchFamily="18" charset="0"/>
                <a:ea typeface="Times New Roman" panose="02020603050405020304" pitchFamily="18" charset="0"/>
              </a:rPr>
              <a:t>secrets.json</a:t>
            </a:r>
            <a:r>
              <a:rPr lang="en-IN" sz="1800" dirty="0">
                <a:effectLst/>
                <a:latin typeface="Times New Roman" panose="02020603050405020304" pitchFamily="18" charset="0"/>
                <a:ea typeface="Times New Roman" panose="02020603050405020304" pitchFamily="18" charset="0"/>
              </a:rPr>
              <a:t>. This file is quite similar to a dictionary in that it contains a collection of key-value pairs much like a dictionary does. It is necessary for it to hold the API keys for </a:t>
            </a:r>
            <a:r>
              <a:rPr lang="en-IN" sz="1800" dirty="0" err="1">
                <a:effectLst/>
                <a:latin typeface="Times New Roman" panose="02020603050405020304" pitchFamily="18" charset="0"/>
                <a:ea typeface="Times New Roman" panose="02020603050405020304" pitchFamily="18" charset="0"/>
              </a:rPr>
              <a:t>AssemblyAI</a:t>
            </a:r>
            <a:r>
              <a:rPr lang="en-IN" sz="1800" dirty="0">
                <a:effectLst/>
                <a:latin typeface="Times New Roman" panose="02020603050405020304" pitchFamily="18" charset="0"/>
                <a:ea typeface="Times New Roman" panose="02020603050405020304" pitchFamily="18" charset="0"/>
              </a:rPr>
              <a:t> and Listen Notes, respectively. You will need to log into your accounts to access them.</a:t>
            </a:r>
            <a:endParaRPr lang="en-IN" sz="18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800"/>
              </a:spcAft>
              <a:tabLst>
                <a:tab pos="3803650" algn="l"/>
              </a:tabLst>
            </a:pPr>
            <a:r>
              <a:rPr lang="en-IN" sz="1800" dirty="0">
                <a:effectLst/>
                <a:latin typeface="Times New Roman" panose="02020603050405020304" pitchFamily="18" charset="0"/>
                <a:ea typeface="Times New Roman" panose="02020603050405020304" pitchFamily="18" charset="0"/>
              </a:rPr>
              <a:t> </a:t>
            </a:r>
            <a:r>
              <a:rPr lang="en-IN" sz="1800" b="1" u="sng" dirty="0" err="1">
                <a:effectLst/>
                <a:latin typeface="Times New Roman" panose="02020603050405020304" pitchFamily="18" charset="0"/>
                <a:ea typeface="Times New Roman" panose="02020603050405020304" pitchFamily="18" charset="0"/>
              </a:rPr>
              <a:t>Listennode</a:t>
            </a:r>
            <a:r>
              <a:rPr lang="en-IN" sz="1800" b="1" u="sng" dirty="0">
                <a:effectLst/>
                <a:latin typeface="Times New Roman" panose="02020603050405020304" pitchFamily="18" charset="0"/>
                <a:ea typeface="Times New Roman" panose="02020603050405020304" pitchFamily="18" charset="0"/>
              </a:rPr>
              <a:t> API</a:t>
            </a:r>
            <a:endParaRPr lang="en-IN" sz="18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800"/>
              </a:spcAft>
              <a:tabLst>
                <a:tab pos="3803650" algn="l"/>
              </a:tabLst>
            </a:pPr>
            <a:r>
              <a:rPr lang="en-IN" sz="1800" dirty="0">
                <a:effectLst/>
                <a:latin typeface="Times New Roman" panose="02020603050405020304" pitchFamily="18" charset="0"/>
                <a:ea typeface="Times New Roman" panose="02020603050405020304" pitchFamily="18" charset="0"/>
              </a:rPr>
              <a:t>Listen Node API is where we can search and get data related to API using podcast id. </a:t>
            </a:r>
            <a:endParaRPr lang="en-IN" sz="1800" dirty="0">
              <a:effectLst/>
              <a:latin typeface="Calibri" panose="020F0502020204030204" pitchFamily="34" charset="0"/>
              <a:ea typeface="Calibri" panose="020F0502020204030204" pitchFamily="34"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05-04-2023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14</a:t>
            </a:fld>
            <a:endParaRPr lang="en-IN"/>
          </a:p>
        </p:txBody>
      </p:sp>
    </p:spTree>
    <p:extLst>
      <p:ext uri="{BB962C8B-B14F-4D97-AF65-F5344CB8AC3E}">
        <p14:creationId xmlns:p14="http://schemas.microsoft.com/office/powerpoint/2010/main" val="215430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765111" y="1063691"/>
            <a:ext cx="7287207" cy="4247317"/>
          </a:xfrm>
          <a:prstGeom prst="rect">
            <a:avLst/>
          </a:prstGeom>
          <a:noFill/>
        </p:spPr>
        <p:txBody>
          <a:bodyPr wrap="square">
            <a:spAutoFit/>
          </a:bodyPr>
          <a:lstStyle/>
          <a:p>
            <a:pPr algn="just"/>
            <a:r>
              <a:rPr lang="en-IN" sz="1800" b="1" dirty="0">
                <a:effectLst/>
                <a:latin typeface="Times New Roman" panose="02020603050405020304" pitchFamily="18" charset="0"/>
                <a:ea typeface="Times New Roman" panose="02020603050405020304" pitchFamily="18" charset="0"/>
              </a:rPr>
              <a:t>Module 2 : Transcription and summarization of the podcast</a:t>
            </a:r>
            <a:endParaRPr lang="en-IN" sz="1800" dirty="0">
              <a:effectLst/>
              <a:latin typeface="Calibri" panose="020F0502020204030204" pitchFamily="34" charset="0"/>
              <a:ea typeface="Calibri" panose="020F0502020204030204" pitchFamily="34" charset="0"/>
            </a:endParaRPr>
          </a:p>
          <a:p>
            <a:pPr algn="just"/>
            <a:endParaRPr lang="en-US" b="0" i="0" dirty="0">
              <a:solidFill>
                <a:srgbClr val="374151"/>
              </a:solidFill>
              <a:effectLst/>
              <a:latin typeface="Söhne"/>
            </a:endParaRPr>
          </a:p>
          <a:p>
            <a:pPr algn="just"/>
            <a:r>
              <a:rPr lang="en-US" b="0" i="0" dirty="0">
                <a:solidFill>
                  <a:srgbClr val="374151"/>
                </a:solidFill>
                <a:effectLst/>
                <a:latin typeface="Söhne"/>
              </a:rPr>
              <a:t>A POST request is sent to the </a:t>
            </a:r>
            <a:r>
              <a:rPr lang="en-US" b="0" i="0" dirty="0" err="1">
                <a:solidFill>
                  <a:srgbClr val="374151"/>
                </a:solidFill>
                <a:effectLst/>
                <a:latin typeface="Söhne"/>
              </a:rPr>
              <a:t>AssemblyAI</a:t>
            </a:r>
            <a:r>
              <a:rPr lang="en-US" b="0" i="0" dirty="0">
                <a:solidFill>
                  <a:srgbClr val="374151"/>
                </a:solidFill>
                <a:effectLst/>
                <a:latin typeface="Söhne"/>
              </a:rPr>
              <a:t> API for audio transcription. The auto chapter value is set to True to retrieve both transcription and summary. The results are saved into two different files, a txt file for transcription and a JSON file for summary.</a:t>
            </a:r>
          </a:p>
          <a:p>
            <a:pPr algn="just"/>
            <a:endParaRPr lang="en-US" dirty="0">
              <a:solidFill>
                <a:srgbClr val="374151"/>
              </a:solidFill>
              <a:latin typeface="Söhne"/>
            </a:endParaRPr>
          </a:p>
          <a:p>
            <a:pPr algn="just"/>
            <a:r>
              <a:rPr lang="en-US" b="0" i="0" dirty="0">
                <a:solidFill>
                  <a:srgbClr val="374151"/>
                </a:solidFill>
                <a:effectLst/>
                <a:latin typeface="Söhne"/>
              </a:rPr>
              <a:t> The </a:t>
            </a:r>
            <a:r>
              <a:rPr lang="en-US" b="0" i="0" dirty="0" err="1">
                <a:solidFill>
                  <a:srgbClr val="374151"/>
                </a:solidFill>
                <a:effectLst/>
                <a:latin typeface="Söhne"/>
              </a:rPr>
              <a:t>AssemblyAI</a:t>
            </a:r>
            <a:r>
              <a:rPr lang="en-US" b="0" i="0" dirty="0">
                <a:solidFill>
                  <a:srgbClr val="374151"/>
                </a:solidFill>
                <a:effectLst/>
                <a:latin typeface="Söhne"/>
              </a:rPr>
              <a:t> API provides accurate text transcriptions and audio intelligence features such as Sentiment Analysis, Summarization, Entity Detection, and Topic Detection. Asynchronous transcription and real-time streaming transcription are available.</a:t>
            </a:r>
          </a:p>
          <a:p>
            <a:pPr algn="just"/>
            <a:endParaRPr lang="en-US" dirty="0">
              <a:solidFill>
                <a:srgbClr val="374151"/>
              </a:solidFill>
              <a:latin typeface="Söhne"/>
            </a:endParaRPr>
          </a:p>
          <a:p>
            <a:pPr algn="just"/>
            <a:r>
              <a:rPr lang="en-US" b="0" i="0" dirty="0">
                <a:solidFill>
                  <a:srgbClr val="374151"/>
                </a:solidFill>
                <a:effectLst/>
                <a:latin typeface="Söhne"/>
              </a:rPr>
              <a:t> In case of errors, resubmitting the file for transcription is recommended. Audio summary condenses important ideas and themes from longer audiobooks into an easier-to-understand style.</a:t>
            </a:r>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05-04-2023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15</a:t>
            </a:fld>
            <a:endParaRPr lang="en-IN"/>
          </a:p>
        </p:txBody>
      </p:sp>
    </p:spTree>
    <p:extLst>
      <p:ext uri="{BB962C8B-B14F-4D97-AF65-F5344CB8AC3E}">
        <p14:creationId xmlns:p14="http://schemas.microsoft.com/office/powerpoint/2010/main" val="1021463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498021" y="889843"/>
            <a:ext cx="7805601" cy="5078313"/>
          </a:xfrm>
          <a:prstGeom prst="rect">
            <a:avLst/>
          </a:prstGeom>
          <a:noFill/>
        </p:spPr>
        <p:txBody>
          <a:bodyPr wrap="square">
            <a:spAutoFit/>
          </a:bodyPr>
          <a:lstStyle/>
          <a:p>
            <a:pPr algn="just"/>
            <a:r>
              <a:rPr lang="en-US" sz="1800" b="1" dirty="0">
                <a:solidFill>
                  <a:srgbClr val="222222"/>
                </a:solidFill>
                <a:effectLst/>
                <a:latin typeface="Arial" panose="020B0604020202020204" pitchFamily="34" charset="0"/>
                <a:ea typeface="Calibri" panose="020F0502020204030204" pitchFamily="34" charset="0"/>
              </a:rPr>
              <a:t>Module 3: </a:t>
            </a:r>
            <a:r>
              <a:rPr lang="en-IN" sz="1800" b="1" dirty="0">
                <a:effectLst/>
                <a:latin typeface="Times New Roman" panose="02020603050405020304" pitchFamily="18" charset="0"/>
                <a:ea typeface="Times New Roman" panose="02020603050405020304" pitchFamily="18" charset="0"/>
              </a:rPr>
              <a:t>Web App</a:t>
            </a:r>
            <a:endParaRPr lang="en-IN" sz="1800" b="1" dirty="0">
              <a:effectLst/>
              <a:latin typeface="Calibri" panose="020F0502020204030204" pitchFamily="34" charset="0"/>
              <a:ea typeface="Calibri" panose="020F0502020204030204" pitchFamily="34" charset="0"/>
            </a:endParaRPr>
          </a:p>
          <a:p>
            <a:pPr algn="just"/>
            <a:endParaRPr lang="en-US" sz="1800" dirty="0">
              <a:solidFill>
                <a:srgbClr val="222222"/>
              </a:solidFill>
              <a:effectLst/>
              <a:latin typeface="Arial" panose="020B0604020202020204" pitchFamily="34" charset="0"/>
              <a:ea typeface="Calibri" panose="020F0502020204030204" pitchFamily="34" charset="0"/>
            </a:endParaRPr>
          </a:p>
          <a:p>
            <a:pPr algn="just"/>
            <a:endParaRPr lang="en-US" dirty="0">
              <a:solidFill>
                <a:srgbClr val="222222"/>
              </a:solidFill>
              <a:latin typeface="Arial" panose="020B0604020202020204" pitchFamily="34" charset="0"/>
              <a:ea typeface="Calibri" panose="020F0502020204030204" pitchFamily="34" charset="0"/>
            </a:endParaRPr>
          </a:p>
          <a:p>
            <a:pPr marL="285750" indent="-285750" algn="just">
              <a:buFont typeface="Arial" panose="020B0604020202020204" pitchFamily="34" charset="0"/>
              <a:buChar char="•"/>
            </a:pPr>
            <a:r>
              <a:rPr lang="en-US" sz="1800" dirty="0">
                <a:solidFill>
                  <a:srgbClr val="222222"/>
                </a:solidFill>
                <a:effectLst/>
                <a:latin typeface="Arial" panose="020B0604020202020204" pitchFamily="34" charset="0"/>
                <a:ea typeface="Calibri" panose="020F0502020204030204" pitchFamily="34" charset="0"/>
              </a:rPr>
              <a:t>The proposed web application using </a:t>
            </a:r>
            <a:r>
              <a:rPr lang="en-US" sz="1800" dirty="0" err="1">
                <a:solidFill>
                  <a:srgbClr val="222222"/>
                </a:solidFill>
                <a:effectLst/>
                <a:latin typeface="Arial" panose="020B0604020202020204" pitchFamily="34" charset="0"/>
                <a:ea typeface="Calibri" panose="020F0502020204030204" pitchFamily="34" charset="0"/>
              </a:rPr>
              <a:t>Streamlit</a:t>
            </a:r>
            <a:r>
              <a:rPr lang="en-US" sz="1800" dirty="0">
                <a:solidFill>
                  <a:srgbClr val="222222"/>
                </a:solidFill>
                <a:effectLst/>
                <a:latin typeface="Arial" panose="020B0604020202020204" pitchFamily="34" charset="0"/>
                <a:ea typeface="Calibri" panose="020F0502020204030204" pitchFamily="34" charset="0"/>
              </a:rPr>
              <a:t> aims to provide users with an easy-to-use interface for generating audio summaries of podcasts. </a:t>
            </a:r>
          </a:p>
          <a:p>
            <a:pPr marL="285750" indent="-285750" algn="just">
              <a:buFont typeface="Arial" panose="020B0604020202020204" pitchFamily="34" charset="0"/>
              <a:buChar char="•"/>
            </a:pPr>
            <a:endParaRPr lang="en-US" dirty="0">
              <a:solidFill>
                <a:srgbClr val="222222"/>
              </a:solidFill>
              <a:latin typeface="Arial" panose="020B0604020202020204" pitchFamily="34" charset="0"/>
              <a:ea typeface="Calibri" panose="020F0502020204030204" pitchFamily="34" charset="0"/>
            </a:endParaRPr>
          </a:p>
          <a:p>
            <a:pPr marL="285750" indent="-285750" algn="just">
              <a:buFont typeface="Arial" panose="020B0604020202020204" pitchFamily="34" charset="0"/>
              <a:buChar char="•"/>
            </a:pPr>
            <a:r>
              <a:rPr lang="en-US" sz="1800" dirty="0">
                <a:solidFill>
                  <a:srgbClr val="222222"/>
                </a:solidFill>
                <a:effectLst/>
                <a:latin typeface="Arial" panose="020B0604020202020204" pitchFamily="34" charset="0"/>
                <a:ea typeface="Calibri" panose="020F0502020204030204" pitchFamily="34" charset="0"/>
              </a:rPr>
              <a:t>The app will ask the user to input the ID of the podcast they wish to summarize and then use the </a:t>
            </a:r>
            <a:r>
              <a:rPr lang="en-US" sz="1800" dirty="0" err="1">
                <a:solidFill>
                  <a:srgbClr val="222222"/>
                </a:solidFill>
                <a:effectLst/>
                <a:latin typeface="Arial" panose="020B0604020202020204" pitchFamily="34" charset="0"/>
                <a:ea typeface="Calibri" panose="020F0502020204030204" pitchFamily="34" charset="0"/>
              </a:rPr>
              <a:t>AssemblyAI</a:t>
            </a:r>
            <a:r>
              <a:rPr lang="en-US" sz="1800" dirty="0">
                <a:solidFill>
                  <a:srgbClr val="222222"/>
                </a:solidFill>
                <a:effectLst/>
                <a:latin typeface="Arial" panose="020B0604020202020204" pitchFamily="34" charset="0"/>
                <a:ea typeface="Calibri" panose="020F0502020204030204" pitchFamily="34" charset="0"/>
              </a:rPr>
              <a:t> API to transcribe and summarize the podcast. </a:t>
            </a:r>
          </a:p>
          <a:p>
            <a:pPr marL="285750" indent="-285750" algn="just">
              <a:buFont typeface="Arial" panose="020B0604020202020204" pitchFamily="34" charset="0"/>
              <a:buChar char="•"/>
            </a:pPr>
            <a:endParaRPr lang="en-US" dirty="0">
              <a:solidFill>
                <a:srgbClr val="222222"/>
              </a:solidFill>
              <a:latin typeface="Arial" panose="020B0604020202020204" pitchFamily="34" charset="0"/>
              <a:ea typeface="Calibri" panose="020F0502020204030204" pitchFamily="34" charset="0"/>
            </a:endParaRPr>
          </a:p>
          <a:p>
            <a:pPr marL="285750" indent="-285750" algn="just">
              <a:buFont typeface="Arial" panose="020B0604020202020204" pitchFamily="34" charset="0"/>
              <a:buChar char="•"/>
            </a:pPr>
            <a:r>
              <a:rPr lang="en-US" sz="1800" dirty="0">
                <a:solidFill>
                  <a:srgbClr val="222222"/>
                </a:solidFill>
                <a:effectLst/>
                <a:latin typeface="Arial" panose="020B0604020202020204" pitchFamily="34" charset="0"/>
                <a:ea typeface="Calibri" panose="020F0502020204030204" pitchFamily="34" charset="0"/>
              </a:rPr>
              <a:t>The results will be displayed on the website, and a download button will be provided for users to save the transcription and summary as a compressed file.</a:t>
            </a:r>
          </a:p>
          <a:p>
            <a:pPr marL="285750" indent="-285750" algn="just">
              <a:buFont typeface="Arial" panose="020B0604020202020204" pitchFamily="34" charset="0"/>
              <a:buChar char="•"/>
            </a:pPr>
            <a:endParaRPr lang="en-US" dirty="0">
              <a:solidFill>
                <a:srgbClr val="222222"/>
              </a:solidFill>
              <a:latin typeface="Arial" panose="020B0604020202020204" pitchFamily="34" charset="0"/>
              <a:ea typeface="Calibri" panose="020F0502020204030204" pitchFamily="34" charset="0"/>
            </a:endParaRPr>
          </a:p>
          <a:p>
            <a:pPr marL="285750" indent="-285750" algn="just">
              <a:buFont typeface="Arial" panose="020B0604020202020204" pitchFamily="34" charset="0"/>
              <a:buChar char="•"/>
            </a:pPr>
            <a:r>
              <a:rPr lang="en-US" sz="1800" dirty="0">
                <a:solidFill>
                  <a:srgbClr val="222222"/>
                </a:solidFill>
                <a:effectLst/>
                <a:latin typeface="Arial" panose="020B0604020202020204" pitchFamily="34" charset="0"/>
                <a:ea typeface="Calibri" panose="020F0502020204030204" pitchFamily="34" charset="0"/>
              </a:rPr>
              <a:t> The app will also provide local and network URLs for the user to access the results. The web app provides a simple and efficient solution for podcast listeners who want to quickly obtain a summary of their favorite episodes.  </a:t>
            </a:r>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05-04-2023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16</a:t>
            </a:fld>
            <a:endParaRPr lang="en-IN"/>
          </a:p>
        </p:txBody>
      </p:sp>
    </p:spTree>
    <p:extLst>
      <p:ext uri="{BB962C8B-B14F-4D97-AF65-F5344CB8AC3E}">
        <p14:creationId xmlns:p14="http://schemas.microsoft.com/office/powerpoint/2010/main" val="53208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533009" y="1264142"/>
            <a:ext cx="7463324" cy="4524315"/>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222222"/>
                </a:solidFill>
                <a:effectLst/>
                <a:latin typeface="Arial" panose="020B0604020202020204" pitchFamily="34" charset="0"/>
                <a:ea typeface="Calibri" panose="020F0502020204030204" pitchFamily="34" charset="0"/>
              </a:rPr>
              <a:t>The result and performance evaluation of the proposed audio summarization algorithm will be based on the accuracy and quality of the generated summaries. </a:t>
            </a:r>
          </a:p>
          <a:p>
            <a:pPr marL="285750" indent="-285750">
              <a:buFont typeface="Arial" panose="020B0604020202020204" pitchFamily="34" charset="0"/>
              <a:buChar char="•"/>
            </a:pPr>
            <a:endParaRPr lang="en-US" dirty="0">
              <a:solidFill>
                <a:srgbClr val="222222"/>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sz="1800" dirty="0">
                <a:solidFill>
                  <a:srgbClr val="222222"/>
                </a:solidFill>
                <a:effectLst/>
                <a:latin typeface="Arial" panose="020B0604020202020204" pitchFamily="34" charset="0"/>
                <a:ea typeface="Calibri" panose="020F0502020204030204" pitchFamily="34" charset="0"/>
              </a:rPr>
              <a:t>The summaries will be evaluated by comparing them with manually created summaries of the same podcast episode. Metrics such as precision, recall, and F1 score will be used to evaluate the algorithm's performance. </a:t>
            </a:r>
          </a:p>
          <a:p>
            <a:pPr marL="285750" indent="-285750">
              <a:buFont typeface="Arial" panose="020B0604020202020204" pitchFamily="34" charset="0"/>
              <a:buChar char="•"/>
            </a:pPr>
            <a:endParaRPr lang="en-US" dirty="0">
              <a:solidFill>
                <a:srgbClr val="222222"/>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sz="1800" dirty="0">
                <a:solidFill>
                  <a:srgbClr val="222222"/>
                </a:solidFill>
                <a:effectLst/>
                <a:latin typeface="Arial" panose="020B0604020202020204" pitchFamily="34" charset="0"/>
                <a:ea typeface="Calibri" panose="020F0502020204030204" pitchFamily="34" charset="0"/>
              </a:rPr>
              <a:t>Additionally, user feedback and satisfaction surveys will be conducted to assess the overall effectiveness of the algorithm in meeting the needs and expectations of its users. </a:t>
            </a:r>
          </a:p>
          <a:p>
            <a:pPr marL="285750" indent="-285750">
              <a:buFont typeface="Arial" panose="020B0604020202020204" pitchFamily="34" charset="0"/>
              <a:buChar char="•"/>
            </a:pPr>
            <a:endParaRPr lang="en-US" dirty="0">
              <a:solidFill>
                <a:srgbClr val="222222"/>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US" sz="1800" dirty="0">
                <a:solidFill>
                  <a:srgbClr val="222222"/>
                </a:solidFill>
                <a:effectLst/>
                <a:latin typeface="Arial" panose="020B0604020202020204" pitchFamily="34" charset="0"/>
                <a:ea typeface="Calibri" panose="020F0502020204030204" pitchFamily="34" charset="0"/>
              </a:rPr>
              <a:t>The results and evaluation of the algorithm will help identify areas for improvement and guide future development and refinement of the algorithm to better meet the needs of podcast listeners.</a:t>
            </a:r>
            <a:endParaRPr lang="en-IN" dirty="0"/>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05-04-2023</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17</a:t>
            </a:fld>
            <a:endParaRPr lang="en-IN"/>
          </a:p>
        </p:txBody>
      </p:sp>
    </p:spTree>
    <p:extLst>
      <p:ext uri="{BB962C8B-B14F-4D97-AF65-F5344CB8AC3E}">
        <p14:creationId xmlns:p14="http://schemas.microsoft.com/office/powerpoint/2010/main" val="4035232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05-04-2023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18</a:t>
            </a:fld>
            <a:endParaRPr lang="en-IN"/>
          </a:p>
        </p:txBody>
      </p:sp>
      <p:pic>
        <p:nvPicPr>
          <p:cNvPr id="6" name="Picture 5">
            <a:extLst>
              <a:ext uri="{FF2B5EF4-FFF2-40B4-BE49-F238E27FC236}">
                <a16:creationId xmlns:a16="http://schemas.microsoft.com/office/drawing/2014/main" id="{4AF05873-13E6-49A5-857C-F09FD669704D}"/>
              </a:ext>
            </a:extLst>
          </p:cNvPr>
          <p:cNvPicPr>
            <a:picLocks noChangeAspect="1"/>
          </p:cNvPicPr>
          <p:nvPr/>
        </p:nvPicPr>
        <p:blipFill>
          <a:blip r:embed="rId2"/>
          <a:stretch>
            <a:fillRect/>
          </a:stretch>
        </p:blipFill>
        <p:spPr>
          <a:xfrm>
            <a:off x="1549611" y="1697178"/>
            <a:ext cx="5467343" cy="3294700"/>
          </a:xfrm>
          <a:prstGeom prst="rect">
            <a:avLst/>
          </a:prstGeom>
        </p:spPr>
      </p:pic>
    </p:spTree>
    <p:extLst>
      <p:ext uri="{BB962C8B-B14F-4D97-AF65-F5344CB8AC3E}">
        <p14:creationId xmlns:p14="http://schemas.microsoft.com/office/powerpoint/2010/main" val="2018087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05-04-2023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19</a:t>
            </a:fld>
            <a:endParaRPr lang="en-IN"/>
          </a:p>
        </p:txBody>
      </p:sp>
      <p:pic>
        <p:nvPicPr>
          <p:cNvPr id="6" name="Picture 5">
            <a:extLst>
              <a:ext uri="{FF2B5EF4-FFF2-40B4-BE49-F238E27FC236}">
                <a16:creationId xmlns:a16="http://schemas.microsoft.com/office/drawing/2014/main" id="{4CBFFDBE-A4B6-4657-95AA-2E61DEBE4157}"/>
              </a:ext>
            </a:extLst>
          </p:cNvPr>
          <p:cNvPicPr>
            <a:picLocks noChangeAspect="1"/>
          </p:cNvPicPr>
          <p:nvPr/>
        </p:nvPicPr>
        <p:blipFill>
          <a:blip r:embed="rId2"/>
          <a:stretch>
            <a:fillRect/>
          </a:stretch>
        </p:blipFill>
        <p:spPr>
          <a:xfrm>
            <a:off x="1874139" y="1576749"/>
            <a:ext cx="5732972" cy="3704502"/>
          </a:xfrm>
          <a:prstGeom prst="rect">
            <a:avLst/>
          </a:prstGeom>
        </p:spPr>
      </p:pic>
    </p:spTree>
    <p:extLst>
      <p:ext uri="{BB962C8B-B14F-4D97-AF65-F5344CB8AC3E}">
        <p14:creationId xmlns:p14="http://schemas.microsoft.com/office/powerpoint/2010/main" val="247928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fld id="{7993C1BB-792E-4C92-9F5F-EE1024995E79}" type="datetime1">
              <a:rPr lang="en-IN" smtClean="0"/>
              <a:t>05-04-2023</a:t>
            </a:fld>
            <a:endParaRPr lang="en-IN"/>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
        <p:nvSpPr>
          <p:cNvPr id="5" name="TextBox 4">
            <a:extLst>
              <a:ext uri="{FF2B5EF4-FFF2-40B4-BE49-F238E27FC236}">
                <a16:creationId xmlns:a16="http://schemas.microsoft.com/office/drawing/2014/main" id="{36221BD9-CE80-4667-A23F-4448B2A4470D}"/>
              </a:ext>
            </a:extLst>
          </p:cNvPr>
          <p:cNvSpPr txBox="1"/>
          <p:nvPr/>
        </p:nvSpPr>
        <p:spPr>
          <a:xfrm>
            <a:off x="802433" y="1166842"/>
            <a:ext cx="7287208" cy="4524315"/>
          </a:xfrm>
          <a:prstGeom prst="rect">
            <a:avLst/>
          </a:prstGeom>
          <a:noFill/>
        </p:spPr>
        <p:txBody>
          <a:bodyPr wrap="square" rtlCol="0">
            <a:spAutoFit/>
          </a:bodyPr>
          <a:lstStyle/>
          <a:p>
            <a:pPr algn="just"/>
            <a:r>
              <a:rPr lang="en-US" dirty="0"/>
              <a:t>The field of spatial audio is gaining significance due to the rising demand for immersive communication technologies, such as virtual and augmented reality, gaming, and teleconferencing. Spatial audio research involves various domains, including audio engineering, acoustics, computer science, and psychoacoustics.</a:t>
            </a:r>
          </a:p>
          <a:p>
            <a:pPr algn="just"/>
            <a:endParaRPr lang="en-US" dirty="0"/>
          </a:p>
          <a:p>
            <a:pPr algn="just"/>
            <a:r>
              <a:rPr lang="en-US" dirty="0"/>
              <a:t> Its aim is to recreate or synthesize acoustic environments using a combination of sound recording, processing, and reproduction techniques.</a:t>
            </a:r>
          </a:p>
          <a:p>
            <a:pPr algn="just"/>
            <a:endParaRPr lang="en-US" dirty="0"/>
          </a:p>
          <a:p>
            <a:pPr algn="just"/>
            <a:r>
              <a:rPr lang="en-US" dirty="0"/>
              <a:t> Spatial audio techniques can be broadly categorized into capture, processing, and reproduction stages. Summarization and optical character recognition (OCR) are also essential techniques for condensing data and identifying text from imagery or digitized documents. </a:t>
            </a:r>
          </a:p>
          <a:p>
            <a:pPr algn="just"/>
            <a:endParaRPr lang="en-US" dirty="0"/>
          </a:p>
          <a:p>
            <a:pPr algn="just"/>
            <a:r>
              <a:rPr lang="en-US" dirty="0"/>
              <a:t>The pdf2image module is used to convert PDF files into an image array, which is then transmitted to OCR for digitization and text identification.</a:t>
            </a:r>
            <a:endParaRPr lang="en-IN" dirty="0"/>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fld id="{81F865BB-D69F-48AF-829D-597573FD9C58}" type="datetime1">
              <a:rPr lang="en-IN" smtClean="0"/>
              <a:t>05-04-2023</a:t>
            </a:fld>
            <a:endParaRPr lang="en-IN"/>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20</a:t>
            </a:fld>
            <a:endParaRPr lang="en-IN"/>
          </a:p>
        </p:txBody>
      </p:sp>
      <p:sp>
        <p:nvSpPr>
          <p:cNvPr id="6" name="TextBox 5">
            <a:extLst>
              <a:ext uri="{FF2B5EF4-FFF2-40B4-BE49-F238E27FC236}">
                <a16:creationId xmlns:a16="http://schemas.microsoft.com/office/drawing/2014/main" id="{23D59541-F269-4CFF-987F-5CF2D61D0DF5}"/>
              </a:ext>
            </a:extLst>
          </p:cNvPr>
          <p:cNvSpPr txBox="1"/>
          <p:nvPr/>
        </p:nvSpPr>
        <p:spPr>
          <a:xfrm>
            <a:off x="619319" y="1222310"/>
            <a:ext cx="7628942" cy="4247317"/>
          </a:xfrm>
          <a:prstGeom prst="rect">
            <a:avLst/>
          </a:prstGeom>
          <a:noFill/>
        </p:spPr>
        <p:txBody>
          <a:bodyPr wrap="square">
            <a:spAutoFit/>
          </a:bodyPr>
          <a:lstStyle/>
          <a:p>
            <a:pPr marL="285750" indent="-285750">
              <a:buFont typeface="Arial" panose="020B0604020202020204" pitchFamily="34" charset="0"/>
              <a:buChar char="•"/>
            </a:pPr>
            <a:r>
              <a:rPr lang="en-US" dirty="0"/>
              <a:t>This project establishes the proof of working principle and sets direction for future development into a fully learned and automated method for podcast speech summarization.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Given the complex nature of such a problem, we believe there is plenty of room for improvements. Podcasts usually require active attention from a listener for extended periods unlike listening to music. In the process of generating a summary as discussed in this paper, the primary input taken for processing is an audio file.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audio file is generated by recording the human speech which is being spoken or is already recorded. Subjective attributes such as the speaker’s presentation style, type of humor, or the production quality could influence the listener’s preference but are hard to discern from a text description. The produced summaries have intelligible audio information.</a:t>
            </a:r>
            <a:endParaRPr lang="en-IN" dirty="0"/>
          </a:p>
        </p:txBody>
      </p:sp>
    </p:spTree>
    <p:extLst>
      <p:ext uri="{BB962C8B-B14F-4D97-AF65-F5344CB8AC3E}">
        <p14:creationId xmlns:p14="http://schemas.microsoft.com/office/powerpoint/2010/main" val="741939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390433" y="1587898"/>
            <a:ext cx="7886700" cy="530258"/>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latin typeface="Times New Roman" panose="02020603050405020304" pitchFamily="18" charset="0"/>
              <a:cs typeface="Times New Roman" panose="02020603050405020304" pitchFamily="18" charset="0"/>
            </a:endParaRPr>
          </a:p>
          <a:p>
            <a:pPr algn="ctr"/>
            <a:r>
              <a:rPr lang="en-US" dirty="0">
                <a:solidFill>
                  <a:srgbClr val="7030A0"/>
                </a:solidFill>
                <a:latin typeface="+mn-lt"/>
              </a:rPr>
              <a:t> </a:t>
            </a:r>
            <a:endParaRPr lang="en-IN" dirty="0">
              <a:solidFill>
                <a:srgbClr val="7030A0"/>
              </a:solidFill>
              <a:latin typeface="+mn-lt"/>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fld id="{6FB2D540-A2B5-48C3-A171-B58E7CA907A4}" type="datetime1">
              <a:rPr lang="en-IN" smtClean="0"/>
              <a:t>05-04-2023</a:t>
            </a:fld>
            <a:endParaRPr lang="en-IN"/>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21</a:t>
            </a:fld>
            <a:endParaRPr lang="en-IN"/>
          </a:p>
        </p:txBody>
      </p:sp>
      <p:sp>
        <p:nvSpPr>
          <p:cNvPr id="7" name="TextBox 6">
            <a:extLst>
              <a:ext uri="{FF2B5EF4-FFF2-40B4-BE49-F238E27FC236}">
                <a16:creationId xmlns:a16="http://schemas.microsoft.com/office/drawing/2014/main" id="{41C66CDA-A3B9-4A47-BF6A-E6B8F7E1AC96}"/>
              </a:ext>
            </a:extLst>
          </p:cNvPr>
          <p:cNvSpPr txBox="1"/>
          <p:nvPr/>
        </p:nvSpPr>
        <p:spPr>
          <a:xfrm>
            <a:off x="398311" y="696249"/>
            <a:ext cx="8366060" cy="4874476"/>
          </a:xfrm>
          <a:prstGeom prst="rect">
            <a:avLst/>
          </a:prstGeom>
          <a:noFill/>
        </p:spPr>
        <p:txBody>
          <a:bodyPr wrap="square">
            <a:spAutoFit/>
          </a:bodyPr>
          <a:lstStyle/>
          <a:p>
            <a:pPr marL="0" marR="0" algn="ctr">
              <a:lnSpc>
                <a:spcPct val="150000"/>
              </a:lnSpc>
              <a:spcBef>
                <a:spcPts val="0"/>
              </a:spcBef>
              <a:spcAft>
                <a:spcPts val="800"/>
              </a:spcAft>
              <a:tabLst>
                <a:tab pos="3803650" algn="l"/>
              </a:tabLst>
            </a:pPr>
            <a:r>
              <a:rPr lang="en-IN" sz="1400" b="1"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Calibri" panose="020F0502020204030204" pitchFamily="34" charset="0"/>
            </a:endParaRPr>
          </a:p>
          <a:p>
            <a:pPr marL="0" marR="93345" algn="just">
              <a:lnSpc>
                <a:spcPct val="150000"/>
              </a:lnSpc>
              <a:spcBef>
                <a:spcPts val="0"/>
              </a:spcBef>
              <a:spcAft>
                <a:spcPts val="800"/>
              </a:spcAft>
            </a:pPr>
            <a:r>
              <a:rPr lang="en-IN" sz="1400" dirty="0">
                <a:effectLst/>
                <a:latin typeface="Times New Roman" panose="02020603050405020304" pitchFamily="18" charset="0"/>
                <a:ea typeface="Times New Roman" panose="02020603050405020304" pitchFamily="18" charset="0"/>
              </a:rPr>
              <a:t>[1] A. </a:t>
            </a:r>
            <a:r>
              <a:rPr lang="en-IN" sz="1400" dirty="0" err="1">
                <a:effectLst/>
                <a:latin typeface="Times New Roman" panose="02020603050405020304" pitchFamily="18" charset="0"/>
                <a:ea typeface="Times New Roman" panose="02020603050405020304" pitchFamily="18" charset="0"/>
              </a:rPr>
              <a:t>Vartakavi</a:t>
            </a:r>
            <a:r>
              <a:rPr lang="en-IN" sz="1400" dirty="0">
                <a:effectLst/>
                <a:latin typeface="Times New Roman" panose="02020603050405020304" pitchFamily="18" charset="0"/>
                <a:ea typeface="Times New Roman" panose="02020603050405020304" pitchFamily="18" charset="0"/>
              </a:rPr>
              <a:t>, A. Garg and Z. </a:t>
            </a:r>
            <a:r>
              <a:rPr lang="en-IN" sz="1400" dirty="0" err="1">
                <a:effectLst/>
                <a:latin typeface="Times New Roman" panose="02020603050405020304" pitchFamily="18" charset="0"/>
                <a:ea typeface="Times New Roman" panose="02020603050405020304" pitchFamily="18" charset="0"/>
              </a:rPr>
              <a:t>Rafii</a:t>
            </a:r>
            <a:r>
              <a:rPr lang="en-IN" sz="1400" dirty="0">
                <a:effectLst/>
                <a:latin typeface="Times New Roman" panose="02020603050405020304" pitchFamily="18" charset="0"/>
                <a:ea typeface="Times New Roman" panose="02020603050405020304" pitchFamily="18" charset="0"/>
              </a:rPr>
              <a:t>, "Audio Summarization for Podcasts," 2021 29th European Signal Processing Conference (EUSIPCO), 2021</a:t>
            </a:r>
            <a:endParaRPr lang="en-IN" sz="1100" dirty="0">
              <a:effectLst/>
              <a:latin typeface="Calibri" panose="020F0502020204030204" pitchFamily="34" charset="0"/>
              <a:ea typeface="Calibri" panose="020F0502020204030204" pitchFamily="34" charset="0"/>
            </a:endParaRPr>
          </a:p>
          <a:p>
            <a:pPr marL="0" marR="93345" algn="just">
              <a:lnSpc>
                <a:spcPct val="150000"/>
              </a:lnSpc>
              <a:spcBef>
                <a:spcPts val="0"/>
              </a:spcBef>
              <a:spcAft>
                <a:spcPts val="800"/>
              </a:spcAft>
            </a:pPr>
            <a:r>
              <a:rPr lang="en-IN" sz="1400" dirty="0">
                <a:effectLst/>
                <a:latin typeface="Times New Roman" panose="02020603050405020304" pitchFamily="18" charset="0"/>
                <a:ea typeface="Times New Roman" panose="02020603050405020304" pitchFamily="18" charset="0"/>
              </a:rPr>
              <a:t> [2] H. Lee and G. Lee, "Hierarchical Model For Long-Length Video Summarization With </a:t>
            </a:r>
            <a:r>
              <a:rPr lang="en-IN" sz="1400" dirty="0" err="1">
                <a:effectLst/>
                <a:latin typeface="Times New Roman" panose="02020603050405020304" pitchFamily="18" charset="0"/>
                <a:ea typeface="Times New Roman" panose="02020603050405020304" pitchFamily="18" charset="0"/>
              </a:rPr>
              <a:t>Adversarially</a:t>
            </a:r>
            <a:r>
              <a:rPr lang="en-IN" sz="1400" dirty="0">
                <a:effectLst/>
                <a:latin typeface="Times New Roman" panose="02020603050405020304" pitchFamily="18" charset="0"/>
                <a:ea typeface="Times New Roman" panose="02020603050405020304" pitchFamily="18" charset="0"/>
              </a:rPr>
              <a:t> Enhanced Audio/Visual Features," 2020 IEEE International Conference on Image Processing (ICIP), 2020</a:t>
            </a:r>
            <a:endParaRPr lang="en-IN" sz="1100" dirty="0">
              <a:effectLst/>
              <a:latin typeface="Calibri" panose="020F0502020204030204" pitchFamily="34" charset="0"/>
              <a:ea typeface="Calibri" panose="020F0502020204030204" pitchFamily="34" charset="0"/>
            </a:endParaRPr>
          </a:p>
          <a:p>
            <a:pPr marL="0" marR="93345" algn="just">
              <a:lnSpc>
                <a:spcPct val="150000"/>
              </a:lnSpc>
              <a:spcBef>
                <a:spcPts val="0"/>
              </a:spcBef>
              <a:spcAft>
                <a:spcPts val="800"/>
              </a:spcAft>
            </a:pPr>
            <a:r>
              <a:rPr lang="en-IN" sz="1400" dirty="0">
                <a:effectLst/>
                <a:latin typeface="Times New Roman" panose="02020603050405020304" pitchFamily="18" charset="0"/>
                <a:ea typeface="Times New Roman" panose="02020603050405020304" pitchFamily="18" charset="0"/>
              </a:rPr>
              <a:t> [3] M. -H. </a:t>
            </a:r>
            <a:r>
              <a:rPr lang="en-IN" sz="1400" dirty="0" err="1">
                <a:effectLst/>
                <a:latin typeface="Times New Roman" panose="02020603050405020304" pitchFamily="18" charset="0"/>
                <a:ea typeface="Times New Roman" panose="02020603050405020304" pitchFamily="18" charset="0"/>
              </a:rPr>
              <a:t>Su</a:t>
            </a:r>
            <a:r>
              <a:rPr lang="en-IN" sz="1400" dirty="0">
                <a:effectLst/>
                <a:latin typeface="Times New Roman" panose="02020603050405020304" pitchFamily="18" charset="0"/>
                <a:ea typeface="Times New Roman" panose="02020603050405020304" pitchFamily="18" charset="0"/>
              </a:rPr>
              <a:t>, C. -H. Wu and H. -T. Cheng, "A Two-Stage Transformer-Based Approach for Variable-Length Abstractive Summarization," in IEEE/ACM Transactions on Audio, Speech, and Language Processing,2020.</a:t>
            </a:r>
            <a:endParaRPr lang="en-IN" sz="1100" dirty="0">
              <a:effectLst/>
              <a:latin typeface="Calibri" panose="020F0502020204030204" pitchFamily="34" charset="0"/>
              <a:ea typeface="Calibri" panose="020F0502020204030204" pitchFamily="34" charset="0"/>
            </a:endParaRPr>
          </a:p>
          <a:p>
            <a:pPr marL="0" marR="93345" algn="just">
              <a:lnSpc>
                <a:spcPct val="150000"/>
              </a:lnSpc>
              <a:spcBef>
                <a:spcPts val="0"/>
              </a:spcBef>
              <a:spcAft>
                <a:spcPts val="800"/>
              </a:spcAft>
            </a:pPr>
            <a:r>
              <a:rPr lang="en-IN" sz="1400" dirty="0">
                <a:effectLst/>
                <a:latin typeface="Times New Roman" panose="02020603050405020304" pitchFamily="18" charset="0"/>
                <a:ea typeface="Times New Roman" panose="02020603050405020304" pitchFamily="18" charset="0"/>
              </a:rPr>
              <a:t>[4]Y. He, X. Xu, X. Liu, W. </a:t>
            </a:r>
            <a:r>
              <a:rPr lang="en-IN" sz="1400" dirty="0" err="1">
                <a:effectLst/>
                <a:latin typeface="Times New Roman" panose="02020603050405020304" pitchFamily="18" charset="0"/>
                <a:ea typeface="Times New Roman" panose="02020603050405020304" pitchFamily="18" charset="0"/>
              </a:rPr>
              <a:t>Ou</a:t>
            </a:r>
            <a:r>
              <a:rPr lang="en-IN" sz="1400" dirty="0">
                <a:effectLst/>
                <a:latin typeface="Times New Roman" panose="02020603050405020304" pitchFamily="18" charset="0"/>
                <a:ea typeface="Times New Roman" panose="02020603050405020304" pitchFamily="18" charset="0"/>
              </a:rPr>
              <a:t> and H. Lu, "Multimodal Transformer Networks with Latent Interaction for Audio-Visual Event Localization," 2021 IEEE International Conference on Multimedia and Expo (ICME), 2021</a:t>
            </a:r>
            <a:endParaRPr lang="en-IN" sz="1100" dirty="0">
              <a:effectLst/>
              <a:latin typeface="Calibri" panose="020F0502020204030204" pitchFamily="34" charset="0"/>
              <a:ea typeface="Calibri" panose="020F0502020204030204" pitchFamily="34" charset="0"/>
            </a:endParaRPr>
          </a:p>
          <a:p>
            <a:pPr marL="0" marR="93345" algn="just">
              <a:lnSpc>
                <a:spcPct val="150000"/>
              </a:lnSpc>
              <a:spcBef>
                <a:spcPts val="0"/>
              </a:spcBef>
              <a:spcAft>
                <a:spcPts val="800"/>
              </a:spcAft>
            </a:pPr>
            <a:r>
              <a:rPr lang="en-IN" sz="1400" dirty="0">
                <a:effectLst/>
                <a:latin typeface="Times New Roman" panose="02020603050405020304" pitchFamily="18" charset="0"/>
                <a:ea typeface="Times New Roman" panose="02020603050405020304" pitchFamily="18" charset="0"/>
              </a:rPr>
              <a:t> [5] A. </a:t>
            </a:r>
            <a:r>
              <a:rPr lang="en-IN" sz="1400" dirty="0" err="1">
                <a:effectLst/>
                <a:latin typeface="Times New Roman" panose="02020603050405020304" pitchFamily="18" charset="0"/>
                <a:ea typeface="Times New Roman" panose="02020603050405020304" pitchFamily="18" charset="0"/>
              </a:rPr>
              <a:t>Gidiotis</a:t>
            </a:r>
            <a:r>
              <a:rPr lang="en-IN" sz="1400" dirty="0">
                <a:effectLst/>
                <a:latin typeface="Times New Roman" panose="02020603050405020304" pitchFamily="18" charset="0"/>
                <a:ea typeface="Times New Roman" panose="02020603050405020304" pitchFamily="18" charset="0"/>
              </a:rPr>
              <a:t> and G. </a:t>
            </a:r>
            <a:r>
              <a:rPr lang="en-IN" sz="1400" dirty="0" err="1">
                <a:effectLst/>
                <a:latin typeface="Times New Roman" panose="02020603050405020304" pitchFamily="18" charset="0"/>
                <a:ea typeface="Times New Roman" panose="02020603050405020304" pitchFamily="18" charset="0"/>
              </a:rPr>
              <a:t>Tsoumakas</a:t>
            </a:r>
            <a:r>
              <a:rPr lang="en-IN" sz="1400" dirty="0">
                <a:effectLst/>
                <a:latin typeface="Times New Roman" panose="02020603050405020304" pitchFamily="18" charset="0"/>
                <a:ea typeface="Times New Roman" panose="02020603050405020304" pitchFamily="18" charset="0"/>
              </a:rPr>
              <a:t>, "A Divide-and-Conquer Approach to the Summarization of Long Documents," in IEEE/ACM Transactions on Audio, Speech, and Language Processing,2020</a:t>
            </a:r>
            <a:endParaRPr lang="en-IN" sz="1100" dirty="0">
              <a:effectLst/>
              <a:latin typeface="Calibri" panose="020F0502020204030204" pitchFamily="34" charset="0"/>
              <a:ea typeface="Calibri" panose="020F0502020204030204" pitchFamily="34" charset="0"/>
            </a:endParaRPr>
          </a:p>
          <a:p>
            <a:pPr marL="0" marR="93345" algn="just">
              <a:lnSpc>
                <a:spcPct val="150000"/>
              </a:lnSpc>
              <a:spcBef>
                <a:spcPts val="0"/>
              </a:spcBef>
              <a:spcAft>
                <a:spcPts val="800"/>
              </a:spcAft>
            </a:pPr>
            <a:r>
              <a:rPr lang="en-IN" sz="1400" dirty="0">
                <a:effectLst/>
                <a:latin typeface="Times New Roman" panose="02020603050405020304" pitchFamily="18" charset="0"/>
                <a:ea typeface="Times New Roman" panose="02020603050405020304" pitchFamily="18" charset="0"/>
              </a:rPr>
              <a:t> [6] R. K. Yadav, R. Bharti, R. Nagar and S. Kumar, "A Model For Recapitulating Audio Messages Using Machine Learning," 2020 International Conference for Emerging Technology (INCET), 2020</a:t>
            </a:r>
            <a:endParaRPr lang="en-IN" sz="1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5445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fld id="{368C5B53-8BED-48C0-8230-40B62B9F94F5}" type="datetime1">
              <a:rPr lang="en-IN" smtClean="0"/>
              <a:t>05-04-2023</a:t>
            </a:fld>
            <a:endParaRPr lang="en-IN"/>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p:txBody>
          <a:bodyPr/>
          <a:lstStyle/>
          <a:p>
            <a:fld id="{9D3FF152-60F5-4862-82F9-1190556AA56F}" type="slidenum">
              <a:rPr lang="en-IN" smtClean="0"/>
              <a:t>3</a:t>
            </a:fld>
            <a:endParaRPr lang="en-IN"/>
          </a:p>
        </p:txBody>
      </p:sp>
      <p:sp>
        <p:nvSpPr>
          <p:cNvPr id="5" name="TextBox 4">
            <a:extLst>
              <a:ext uri="{FF2B5EF4-FFF2-40B4-BE49-F238E27FC236}">
                <a16:creationId xmlns:a16="http://schemas.microsoft.com/office/drawing/2014/main" id="{D61F8E79-FDB6-469A-A8BC-AE064F297B1D}"/>
              </a:ext>
            </a:extLst>
          </p:cNvPr>
          <p:cNvSpPr txBox="1"/>
          <p:nvPr/>
        </p:nvSpPr>
        <p:spPr>
          <a:xfrm>
            <a:off x="559837" y="1017037"/>
            <a:ext cx="8210939"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t>To develop a spatial audio pipeline for creating immersive audio experiences in virtual and augmented reality applications.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investigate the psychoacoustic properties of spatial audio and their impact on listener perception and engagement.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design and implement novel spatial audio capture techniques for use in live performance and installation settings.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optimize spatial audio processing algorithms for real-time applications with low-latency requirements, such as gaming and teleconferencing.</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explore the potential of spatial audio for enhancing accessibility and inclusivity in audio content, particularly for individuals with hearing impairments.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evaluate the impact of spatial audio on user experience in various contexts, such as entertainment, education, and healthcare</a:t>
            </a:r>
            <a:endParaRPr lang="en-IN" dirty="0"/>
          </a:p>
        </p:txBody>
      </p:sp>
    </p:spTree>
    <p:extLst>
      <p:ext uri="{BB962C8B-B14F-4D97-AF65-F5344CB8AC3E}">
        <p14:creationId xmlns:p14="http://schemas.microsoft.com/office/powerpoint/2010/main" val="4003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05-04-2023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graphicFrame>
        <p:nvGraphicFramePr>
          <p:cNvPr id="3" name="Table 2">
            <a:extLst>
              <a:ext uri="{FF2B5EF4-FFF2-40B4-BE49-F238E27FC236}">
                <a16:creationId xmlns:a16="http://schemas.microsoft.com/office/drawing/2014/main" id="{156FBAFC-C28A-40A7-8092-BF2A6D972FF2}"/>
              </a:ext>
            </a:extLst>
          </p:cNvPr>
          <p:cNvGraphicFramePr>
            <a:graphicFrameLocks noGrp="1"/>
          </p:cNvGraphicFramePr>
          <p:nvPr>
            <p:extLst>
              <p:ext uri="{D42A27DB-BD31-4B8C-83A1-F6EECF244321}">
                <p14:modId xmlns:p14="http://schemas.microsoft.com/office/powerpoint/2010/main" val="416939236"/>
              </p:ext>
            </p:extLst>
          </p:nvPr>
        </p:nvGraphicFramePr>
        <p:xfrm>
          <a:off x="709128" y="1350631"/>
          <a:ext cx="7725744" cy="4441546"/>
        </p:xfrm>
        <a:graphic>
          <a:graphicData uri="http://schemas.openxmlformats.org/drawingml/2006/table">
            <a:tbl>
              <a:tblPr/>
              <a:tblGrid>
                <a:gridCol w="1931436">
                  <a:extLst>
                    <a:ext uri="{9D8B030D-6E8A-4147-A177-3AD203B41FA5}">
                      <a16:colId xmlns:a16="http://schemas.microsoft.com/office/drawing/2014/main" val="2618314540"/>
                    </a:ext>
                  </a:extLst>
                </a:gridCol>
                <a:gridCol w="1931436">
                  <a:extLst>
                    <a:ext uri="{9D8B030D-6E8A-4147-A177-3AD203B41FA5}">
                      <a16:colId xmlns:a16="http://schemas.microsoft.com/office/drawing/2014/main" val="993816856"/>
                    </a:ext>
                  </a:extLst>
                </a:gridCol>
                <a:gridCol w="1931436">
                  <a:extLst>
                    <a:ext uri="{9D8B030D-6E8A-4147-A177-3AD203B41FA5}">
                      <a16:colId xmlns:a16="http://schemas.microsoft.com/office/drawing/2014/main" val="1022541949"/>
                    </a:ext>
                  </a:extLst>
                </a:gridCol>
                <a:gridCol w="1931436">
                  <a:extLst>
                    <a:ext uri="{9D8B030D-6E8A-4147-A177-3AD203B41FA5}">
                      <a16:colId xmlns:a16="http://schemas.microsoft.com/office/drawing/2014/main" val="2131542316"/>
                    </a:ext>
                  </a:extLst>
                </a:gridCol>
              </a:tblGrid>
              <a:tr h="164201">
                <a:tc>
                  <a:txBody>
                    <a:bodyPr/>
                    <a:lstStyle/>
                    <a:p>
                      <a:pPr fontAlgn="b"/>
                      <a:r>
                        <a:rPr lang="en-IN" sz="1400" b="1" dirty="0">
                          <a:effectLst/>
                        </a:rPr>
                        <a:t>Title</a:t>
                      </a:r>
                    </a:p>
                  </a:txBody>
                  <a:tcPr marL="41050" marR="41050" marT="20525" marB="20525"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400" b="1">
                          <a:effectLst/>
                        </a:rPr>
                        <a:t>Author</a:t>
                      </a:r>
                    </a:p>
                  </a:txBody>
                  <a:tcPr marL="41050" marR="41050" marT="20525" marB="20525"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400" b="1">
                          <a:effectLst/>
                        </a:rPr>
                        <a:t>Pros</a:t>
                      </a:r>
                    </a:p>
                  </a:txBody>
                  <a:tcPr marL="41050" marR="41050" marT="20525" marB="20525"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400" b="1">
                          <a:effectLst/>
                        </a:rPr>
                        <a:t>Cons</a:t>
                      </a:r>
                    </a:p>
                  </a:txBody>
                  <a:tcPr marL="41050" marR="41050" marT="20525" marB="20525"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513834992"/>
                  </a:ext>
                </a:extLst>
              </a:tr>
              <a:tr h="1149410">
                <a:tc>
                  <a:txBody>
                    <a:bodyPr/>
                    <a:lstStyle/>
                    <a:p>
                      <a:pPr marL="285750" indent="-285750" fontAlgn="base">
                        <a:buFont typeface="Arial" panose="020B0604020202020204" pitchFamily="34" charset="0"/>
                        <a:buChar char="•"/>
                      </a:pPr>
                      <a:r>
                        <a:rPr lang="en-US" sz="1400" dirty="0">
                          <a:effectLst/>
                        </a:rPr>
                        <a:t>A Survey of Automatic Summarization of Texts</a:t>
                      </a:r>
                    </a:p>
                  </a:txBody>
                  <a:tcPr marL="41050" marR="41050" marT="20525" marB="2052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dirty="0">
                          <a:effectLst/>
                        </a:rPr>
                        <a:t>Shalini Singh, Ashish Verma</a:t>
                      </a:r>
                    </a:p>
                  </a:txBody>
                  <a:tcPr marL="41050" marR="41050" marT="20525" marB="2052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Comprehensive overview of automatic summarization techniques for text.</a:t>
                      </a:r>
                    </a:p>
                  </a:txBody>
                  <a:tcPr marL="41050" marR="41050" marT="20525" marB="2052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Focused solely on text summarization.</a:t>
                      </a:r>
                    </a:p>
                  </a:txBody>
                  <a:tcPr marL="41050" marR="41050" marT="20525" marB="2052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864566601"/>
                  </a:ext>
                </a:extLst>
              </a:tr>
              <a:tr h="1149410">
                <a:tc>
                  <a:txBody>
                    <a:bodyPr/>
                    <a:lstStyle/>
                    <a:p>
                      <a:pPr marL="285750" indent="-285750" fontAlgn="base">
                        <a:buFont typeface="Arial" panose="020B0604020202020204" pitchFamily="34" charset="0"/>
                        <a:buChar char="•"/>
                      </a:pPr>
                      <a:r>
                        <a:rPr lang="en-US" sz="1400" dirty="0">
                          <a:effectLst/>
                        </a:rPr>
                        <a:t>A Review on Audio Signal Summarization Techniques</a:t>
                      </a:r>
                    </a:p>
                  </a:txBody>
                  <a:tcPr marL="41050" marR="41050" marT="20525" marB="2052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Neha Kumari, S. S. Sonavane</a:t>
                      </a:r>
                    </a:p>
                  </a:txBody>
                  <a:tcPr marL="41050" marR="41050" marT="20525" marB="2052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Provides an overview of audio signal summarization techniques.</a:t>
                      </a:r>
                    </a:p>
                  </a:txBody>
                  <a:tcPr marL="41050" marR="41050" marT="20525" marB="2052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dirty="0">
                          <a:effectLst/>
                        </a:rPr>
                        <a:t>Limited coverage of recent developments in audio summarization research.</a:t>
                      </a:r>
                    </a:p>
                  </a:txBody>
                  <a:tcPr marL="41050" marR="41050" marT="20525" marB="2052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833708187"/>
                  </a:ext>
                </a:extLst>
              </a:tr>
              <a:tr h="1888316">
                <a:tc>
                  <a:txBody>
                    <a:bodyPr/>
                    <a:lstStyle/>
                    <a:p>
                      <a:pPr marL="285750" indent="-285750" fontAlgn="base">
                        <a:buFont typeface="Arial" panose="020B0604020202020204" pitchFamily="34" charset="0"/>
                        <a:buChar char="•"/>
                      </a:pPr>
                      <a:r>
                        <a:rPr lang="en-IN" sz="1400" dirty="0">
                          <a:effectLst/>
                        </a:rPr>
                        <a:t>Text Summarization Techniques: A Brief Survey</a:t>
                      </a:r>
                    </a:p>
                  </a:txBody>
                  <a:tcPr marL="41050" marR="41050" marT="20525" marB="2052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Vandana Tayal, Prerna Agarwal</a:t>
                      </a:r>
                    </a:p>
                  </a:txBody>
                  <a:tcPr marL="41050" marR="41050" marT="20525" marB="2052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Comprehensive overview of text summarization techniques, including unsupervised, supervised, and hybrid approaches.</a:t>
                      </a:r>
                    </a:p>
                  </a:txBody>
                  <a:tcPr marL="41050" marR="41050" marT="20525" marB="2052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dirty="0">
                          <a:effectLst/>
                        </a:rPr>
                        <a:t>Focused solely on text summarization.</a:t>
                      </a:r>
                    </a:p>
                  </a:txBody>
                  <a:tcPr marL="41050" marR="41050" marT="20525" marB="2052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145148753"/>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05-04-2023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3" name="Table 2">
            <a:extLst>
              <a:ext uri="{FF2B5EF4-FFF2-40B4-BE49-F238E27FC236}">
                <a16:creationId xmlns:a16="http://schemas.microsoft.com/office/drawing/2014/main" id="{74D7FFC4-A8D8-4CA1-9DF3-360032DA74C3}"/>
              </a:ext>
            </a:extLst>
          </p:cNvPr>
          <p:cNvGraphicFramePr>
            <a:graphicFrameLocks noGrp="1"/>
          </p:cNvGraphicFramePr>
          <p:nvPr>
            <p:extLst>
              <p:ext uri="{D42A27DB-BD31-4B8C-83A1-F6EECF244321}">
                <p14:modId xmlns:p14="http://schemas.microsoft.com/office/powerpoint/2010/main" val="2085498308"/>
              </p:ext>
            </p:extLst>
          </p:nvPr>
        </p:nvGraphicFramePr>
        <p:xfrm>
          <a:off x="628649" y="1550396"/>
          <a:ext cx="7339692" cy="4707338"/>
        </p:xfrm>
        <a:graphic>
          <a:graphicData uri="http://schemas.openxmlformats.org/drawingml/2006/table">
            <a:tbl>
              <a:tblPr/>
              <a:tblGrid>
                <a:gridCol w="1834923">
                  <a:extLst>
                    <a:ext uri="{9D8B030D-6E8A-4147-A177-3AD203B41FA5}">
                      <a16:colId xmlns:a16="http://schemas.microsoft.com/office/drawing/2014/main" val="3796321785"/>
                    </a:ext>
                  </a:extLst>
                </a:gridCol>
                <a:gridCol w="1834923">
                  <a:extLst>
                    <a:ext uri="{9D8B030D-6E8A-4147-A177-3AD203B41FA5}">
                      <a16:colId xmlns:a16="http://schemas.microsoft.com/office/drawing/2014/main" val="1600592767"/>
                    </a:ext>
                  </a:extLst>
                </a:gridCol>
                <a:gridCol w="1834923">
                  <a:extLst>
                    <a:ext uri="{9D8B030D-6E8A-4147-A177-3AD203B41FA5}">
                      <a16:colId xmlns:a16="http://schemas.microsoft.com/office/drawing/2014/main" val="669492095"/>
                    </a:ext>
                  </a:extLst>
                </a:gridCol>
                <a:gridCol w="1834923">
                  <a:extLst>
                    <a:ext uri="{9D8B030D-6E8A-4147-A177-3AD203B41FA5}">
                      <a16:colId xmlns:a16="http://schemas.microsoft.com/office/drawing/2014/main" val="3645960041"/>
                    </a:ext>
                  </a:extLst>
                </a:gridCol>
              </a:tblGrid>
              <a:tr h="1754028">
                <a:tc>
                  <a:txBody>
                    <a:bodyPr/>
                    <a:lstStyle/>
                    <a:p>
                      <a:pPr marL="285750" indent="-285750" fontAlgn="base">
                        <a:buFont typeface="Arial" panose="020B0604020202020204" pitchFamily="34" charset="0"/>
                        <a:buChar char="•"/>
                      </a:pPr>
                      <a:r>
                        <a:rPr lang="en-IN" sz="1400" dirty="0">
                          <a:effectLst/>
                        </a:rPr>
                        <a:t>Audio Summarization Techniques: A Survey</a:t>
                      </a:r>
                    </a:p>
                  </a:txBody>
                  <a:tcPr marL="33731" marR="33731" marT="16866" marB="168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dirty="0" err="1">
                          <a:effectLst/>
                        </a:rPr>
                        <a:t>Prateeksha</a:t>
                      </a:r>
                      <a:r>
                        <a:rPr lang="en-IN" sz="1400" dirty="0">
                          <a:effectLst/>
                        </a:rPr>
                        <a:t> Gupta, Ankur Agarwal</a:t>
                      </a:r>
                    </a:p>
                  </a:txBody>
                  <a:tcPr marL="33731" marR="33731" marT="16866" marB="168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Provides a comprehensive overview of audio summarization techniques, including speech recognition, speaker identification, and audio segmentation.</a:t>
                      </a:r>
                    </a:p>
                  </a:txBody>
                  <a:tcPr marL="33731" marR="33731" marT="16866" marB="168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Limited coverage of recent developments in audio summarization research.</a:t>
                      </a:r>
                    </a:p>
                  </a:txBody>
                  <a:tcPr marL="33731" marR="33731" marT="16866" marB="168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104571839"/>
                  </a:ext>
                </a:extLst>
              </a:tr>
              <a:tr h="944476">
                <a:tc>
                  <a:txBody>
                    <a:bodyPr/>
                    <a:lstStyle/>
                    <a:p>
                      <a:pPr marL="285750" indent="-285750" fontAlgn="base">
                        <a:buFont typeface="Arial" panose="020B0604020202020204" pitchFamily="34" charset="0"/>
                        <a:buChar char="•"/>
                      </a:pPr>
                      <a:r>
                        <a:rPr lang="en-US" sz="1400" dirty="0">
                          <a:effectLst/>
                        </a:rPr>
                        <a:t>Graph-Based Text Summarization: A Survey</a:t>
                      </a:r>
                    </a:p>
                  </a:txBody>
                  <a:tcPr marL="33731" marR="33731" marT="16866" marB="168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Ankur Singh, Jayant Shekhar, Partha Pratim Roy</a:t>
                      </a:r>
                    </a:p>
                  </a:txBody>
                  <a:tcPr marL="33731" marR="33731" marT="16866" marB="168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Provides a detailed overview of graph-based text summarization techniques.</a:t>
                      </a:r>
                    </a:p>
                  </a:txBody>
                  <a:tcPr marL="33731" marR="33731" marT="16866" marB="168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dirty="0">
                          <a:effectLst/>
                        </a:rPr>
                        <a:t>Focused solely on graph-based text summarization.</a:t>
                      </a:r>
                    </a:p>
                  </a:txBody>
                  <a:tcPr marL="33731" marR="33731" marT="16866" marB="168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227669774"/>
                  </a:ext>
                </a:extLst>
              </a:tr>
              <a:tr h="1652834">
                <a:tc>
                  <a:txBody>
                    <a:bodyPr/>
                    <a:lstStyle/>
                    <a:p>
                      <a:pPr marL="285750" indent="-285750" fontAlgn="base">
                        <a:buFont typeface="Arial" panose="020B0604020202020204" pitchFamily="34" charset="0"/>
                        <a:buChar char="•"/>
                      </a:pPr>
                      <a:r>
                        <a:rPr lang="en-IN" sz="1400" dirty="0">
                          <a:effectLst/>
                        </a:rPr>
                        <a:t>Video Summarization: A Survey</a:t>
                      </a:r>
                    </a:p>
                  </a:txBody>
                  <a:tcPr marL="33731" marR="33731" marT="16866" marB="168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Juwei Lu, Huanzhou Xu, Pengfei Xu</a:t>
                      </a:r>
                    </a:p>
                  </a:txBody>
                  <a:tcPr marL="33731" marR="33731" marT="16866" marB="168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Provides an overview of video summarization techniques, including keyframe extraction, video skimming, and storyboard generation.</a:t>
                      </a:r>
                    </a:p>
                  </a:txBody>
                  <a:tcPr marL="33731" marR="33731" marT="16866" marB="168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dirty="0">
                          <a:effectLst/>
                        </a:rPr>
                        <a:t>Limited coverage of recent developments in video summarization research.</a:t>
                      </a:r>
                    </a:p>
                  </a:txBody>
                  <a:tcPr marL="33731" marR="33731" marT="16866" marB="168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345421874"/>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05-04-2023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a:p>
        </p:txBody>
      </p:sp>
      <p:graphicFrame>
        <p:nvGraphicFramePr>
          <p:cNvPr id="4" name="Table 3">
            <a:extLst>
              <a:ext uri="{FF2B5EF4-FFF2-40B4-BE49-F238E27FC236}">
                <a16:creationId xmlns:a16="http://schemas.microsoft.com/office/drawing/2014/main" id="{CFC87EC9-72ED-475C-B451-B0C372E08DF8}"/>
              </a:ext>
            </a:extLst>
          </p:cNvPr>
          <p:cNvGraphicFramePr>
            <a:graphicFrameLocks noGrp="1"/>
          </p:cNvGraphicFramePr>
          <p:nvPr>
            <p:extLst>
              <p:ext uri="{D42A27DB-BD31-4B8C-83A1-F6EECF244321}">
                <p14:modId xmlns:p14="http://schemas.microsoft.com/office/powerpoint/2010/main" val="339790827"/>
              </p:ext>
            </p:extLst>
          </p:nvPr>
        </p:nvGraphicFramePr>
        <p:xfrm>
          <a:off x="877077" y="1706216"/>
          <a:ext cx="7212564" cy="4351338"/>
        </p:xfrm>
        <a:graphic>
          <a:graphicData uri="http://schemas.openxmlformats.org/drawingml/2006/table">
            <a:tbl>
              <a:tblPr/>
              <a:tblGrid>
                <a:gridCol w="1803141">
                  <a:extLst>
                    <a:ext uri="{9D8B030D-6E8A-4147-A177-3AD203B41FA5}">
                      <a16:colId xmlns:a16="http://schemas.microsoft.com/office/drawing/2014/main" val="285811939"/>
                    </a:ext>
                  </a:extLst>
                </a:gridCol>
                <a:gridCol w="1803141">
                  <a:extLst>
                    <a:ext uri="{9D8B030D-6E8A-4147-A177-3AD203B41FA5}">
                      <a16:colId xmlns:a16="http://schemas.microsoft.com/office/drawing/2014/main" val="2583698076"/>
                    </a:ext>
                  </a:extLst>
                </a:gridCol>
                <a:gridCol w="1803141">
                  <a:extLst>
                    <a:ext uri="{9D8B030D-6E8A-4147-A177-3AD203B41FA5}">
                      <a16:colId xmlns:a16="http://schemas.microsoft.com/office/drawing/2014/main" val="148815549"/>
                    </a:ext>
                  </a:extLst>
                </a:gridCol>
                <a:gridCol w="1803141">
                  <a:extLst>
                    <a:ext uri="{9D8B030D-6E8A-4147-A177-3AD203B41FA5}">
                      <a16:colId xmlns:a16="http://schemas.microsoft.com/office/drawing/2014/main" val="1836639050"/>
                    </a:ext>
                  </a:extLst>
                </a:gridCol>
              </a:tblGrid>
              <a:tr h="2056996">
                <a:tc>
                  <a:txBody>
                    <a:bodyPr/>
                    <a:lstStyle/>
                    <a:p>
                      <a:pPr marL="285750" indent="-285750" fontAlgn="base">
                        <a:buFont typeface="Arial" panose="020B0604020202020204" pitchFamily="34" charset="0"/>
                        <a:buChar char="•"/>
                      </a:pPr>
                      <a:r>
                        <a:rPr lang="en-US" sz="1400" dirty="0">
                          <a:effectLst/>
                        </a:rPr>
                        <a:t>A Survey on Audio Summarization Techniques for Music and Speech</a:t>
                      </a:r>
                    </a:p>
                  </a:txBody>
                  <a:tcPr marL="39558" marR="39558" marT="19779" marB="1977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Devansh Gupta, N. K. Sharma, K. Singh</a:t>
                      </a:r>
                    </a:p>
                  </a:txBody>
                  <a:tcPr marL="39558" marR="39558" marT="19779" marB="1977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dirty="0">
                          <a:effectLst/>
                        </a:rPr>
                        <a:t>Provides an overview of audio summarization techniques for music and speech, including speech-to-text conversion and speaker </a:t>
                      </a:r>
                      <a:r>
                        <a:rPr lang="en-US" sz="1400" dirty="0" err="1">
                          <a:effectLst/>
                        </a:rPr>
                        <a:t>diarization</a:t>
                      </a:r>
                      <a:r>
                        <a:rPr lang="en-US" sz="1400" dirty="0">
                          <a:effectLst/>
                        </a:rPr>
                        <a:t>.</a:t>
                      </a:r>
                    </a:p>
                  </a:txBody>
                  <a:tcPr marL="39558" marR="39558" marT="19779" marB="1977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Limited coverage of recent developments in audio summarization research.</a:t>
                      </a:r>
                    </a:p>
                  </a:txBody>
                  <a:tcPr marL="39558" marR="39558" marT="19779" marB="1977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353662416"/>
                  </a:ext>
                </a:extLst>
              </a:tr>
              <a:tr h="2294342">
                <a:tc>
                  <a:txBody>
                    <a:bodyPr/>
                    <a:lstStyle/>
                    <a:p>
                      <a:pPr marL="285750" indent="-285750" fontAlgn="base">
                        <a:buFont typeface="Arial" panose="020B0604020202020204" pitchFamily="34" charset="0"/>
                        <a:buChar char="•"/>
                      </a:pPr>
                      <a:r>
                        <a:rPr lang="en-US" sz="1400" dirty="0">
                          <a:effectLst/>
                        </a:rPr>
                        <a:t>An Overview of Neural Network-based Text Summarization Methods</a:t>
                      </a:r>
                    </a:p>
                  </a:txBody>
                  <a:tcPr marL="39558" marR="39558" marT="19779" marB="1977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Ying Qiao, Wangsheng Zhu, Min Yang</a:t>
                      </a:r>
                    </a:p>
                  </a:txBody>
                  <a:tcPr marL="39558" marR="39558" marT="19779" marB="1977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Provides a comprehensive overview of neural network-based text summarization methods, including sequence-to-sequence models and attention-based models.</a:t>
                      </a:r>
                    </a:p>
                  </a:txBody>
                  <a:tcPr marL="39558" marR="39558" marT="19779" marB="1977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dirty="0">
                          <a:effectLst/>
                        </a:rPr>
                        <a:t>Focused solely on neural network-based text summarization.</a:t>
                      </a:r>
                    </a:p>
                  </a:txBody>
                  <a:tcPr marL="39558" marR="39558" marT="19779" marB="1977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035794457"/>
                  </a:ext>
                </a:extLst>
              </a:tr>
            </a:tbl>
          </a:graphicData>
        </a:graphic>
      </p:graphicFrame>
    </p:spTree>
    <p:extLst>
      <p:ext uri="{BB962C8B-B14F-4D97-AF65-F5344CB8AC3E}">
        <p14:creationId xmlns:p14="http://schemas.microsoft.com/office/powerpoint/2010/main" val="404964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fld id="{72CFDEE5-572C-4F2E-BEBB-78B6E85B2556}" type="datetime1">
              <a:rPr lang="en-IN" smtClean="0"/>
              <a:t>05-04-2023</a:t>
            </a:fld>
            <a:endParaRPr lang="en-IN"/>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7</a:t>
            </a:fld>
            <a:endParaRPr lang="en-IN"/>
          </a:p>
        </p:txBody>
      </p:sp>
      <p:sp>
        <p:nvSpPr>
          <p:cNvPr id="6" name="TextBox 5">
            <a:extLst>
              <a:ext uri="{FF2B5EF4-FFF2-40B4-BE49-F238E27FC236}">
                <a16:creationId xmlns:a16="http://schemas.microsoft.com/office/drawing/2014/main" id="{43DA8E13-A6E7-408D-A46C-0E3FD9919831}"/>
              </a:ext>
            </a:extLst>
          </p:cNvPr>
          <p:cNvSpPr txBox="1"/>
          <p:nvPr/>
        </p:nvSpPr>
        <p:spPr>
          <a:xfrm>
            <a:off x="628650" y="1569619"/>
            <a:ext cx="7886700" cy="2031325"/>
          </a:xfrm>
          <a:prstGeom prst="rect">
            <a:avLst/>
          </a:prstGeom>
          <a:noFill/>
        </p:spPr>
        <p:txBody>
          <a:bodyPr wrap="square">
            <a:spAutoFit/>
          </a:bodyPr>
          <a:lstStyle/>
          <a:p>
            <a:r>
              <a:rPr lang="en-US" dirty="0"/>
              <a:t>•	The existing system only identifies emotions when any audio input is given</a:t>
            </a:r>
          </a:p>
          <a:p>
            <a:endParaRPr lang="en-US" dirty="0"/>
          </a:p>
          <a:p>
            <a:r>
              <a:rPr lang="en-US" dirty="0"/>
              <a:t>•	The existing system uses python speech recognition library which might not work for all the inputs since the library has dependency issues</a:t>
            </a:r>
          </a:p>
          <a:p>
            <a:endParaRPr lang="en-US" dirty="0"/>
          </a:p>
          <a:p>
            <a:r>
              <a:rPr lang="en-US" dirty="0"/>
              <a:t>•	The existing system cant analyze if a big dataset of audio files are passed as an input because the existing system </a:t>
            </a:r>
            <a:r>
              <a:rPr lang="en-US" dirty="0" err="1"/>
              <a:t>isnt</a:t>
            </a:r>
            <a:r>
              <a:rPr lang="en-US" dirty="0"/>
              <a:t> trained with large dataset</a:t>
            </a:r>
          </a:p>
        </p:txBody>
      </p:sp>
    </p:spTree>
    <p:extLst>
      <p:ext uri="{BB962C8B-B14F-4D97-AF65-F5344CB8AC3E}">
        <p14:creationId xmlns:p14="http://schemas.microsoft.com/office/powerpoint/2010/main" val="12666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05-04-2023</a:t>
            </a:fld>
            <a:endParaRPr lang="en-IN"/>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8</a:t>
            </a:fld>
            <a:endParaRPr lang="en-IN"/>
          </a:p>
        </p:txBody>
      </p:sp>
      <p:sp>
        <p:nvSpPr>
          <p:cNvPr id="6" name="TextBox 5">
            <a:extLst>
              <a:ext uri="{FF2B5EF4-FFF2-40B4-BE49-F238E27FC236}">
                <a16:creationId xmlns:a16="http://schemas.microsoft.com/office/drawing/2014/main" id="{DE7A9A48-F561-4616-9431-47C52704FD0E}"/>
              </a:ext>
            </a:extLst>
          </p:cNvPr>
          <p:cNvSpPr txBox="1"/>
          <p:nvPr/>
        </p:nvSpPr>
        <p:spPr>
          <a:xfrm>
            <a:off x="628650" y="914401"/>
            <a:ext cx="7726913" cy="5632311"/>
          </a:xfrm>
          <a:prstGeom prst="rect">
            <a:avLst/>
          </a:prstGeom>
          <a:noFill/>
        </p:spPr>
        <p:txBody>
          <a:bodyPr wrap="square">
            <a:spAutoFit/>
          </a:bodyPr>
          <a:lstStyle/>
          <a:p>
            <a:pPr marL="285750" indent="-285750">
              <a:buFont typeface="Arial" panose="020B0604020202020204" pitchFamily="34" charset="0"/>
              <a:buChar char="•"/>
            </a:pPr>
            <a:r>
              <a:rPr lang="en-US" dirty="0"/>
              <a:t>To retrieve and transcribe podcast episodes, we must first register for an account and free plan on the Listen Notes API website.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After selecting the desired podcast episode, we use the </a:t>
            </a:r>
            <a:r>
              <a:rPr lang="en-US" dirty="0" err="1"/>
              <a:t>AssemblyAI</a:t>
            </a:r>
            <a:r>
              <a:rPr lang="en-US" dirty="0"/>
              <a:t> to transcribe the audio by sending a POST request with the audio URL and setting auto chapter to True.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id of the transcription answer is saved for future reference. We then send a GET request to </a:t>
            </a:r>
            <a:r>
              <a:rPr lang="en-US" dirty="0" err="1"/>
              <a:t>AssemblyAI</a:t>
            </a:r>
            <a:r>
              <a:rPr lang="en-US" dirty="0"/>
              <a:t> until the response status is completed and save the resulting transcription and summary in separate txt and JSON files, respectively. Audio transcription is the process of converting any audio recording, such as an interview or music video, into a text file.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process of translating an audio file into a text file is referred to as audio transcription. This could be an audio recording of anything; for example, an interview, an academic study, a music video clip, or a recording of a conference. </a:t>
            </a:r>
          </a:p>
          <a:p>
            <a:endParaRPr lang="en-US" dirty="0"/>
          </a:p>
          <a:p>
            <a:endParaRPr lang="en-US" dirty="0"/>
          </a:p>
        </p:txBody>
      </p:sp>
    </p:spTree>
    <p:extLst>
      <p:ext uri="{BB962C8B-B14F-4D97-AF65-F5344CB8AC3E}">
        <p14:creationId xmlns:p14="http://schemas.microsoft.com/office/powerpoint/2010/main" val="8533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fld id="{E8DB6051-EE13-42E6-98E9-4DCFCECF34A5}" type="datetime1">
              <a:rPr lang="en-IN" smtClean="0"/>
              <a:t>05-04-2023</a:t>
            </a:fld>
            <a:endParaRPr lang="en-IN"/>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9</a:t>
            </a:fld>
            <a:endParaRPr lang="en-IN"/>
          </a:p>
        </p:txBody>
      </p:sp>
      <p:sp>
        <p:nvSpPr>
          <p:cNvPr id="8" name="TextBox 7">
            <a:extLst>
              <a:ext uri="{FF2B5EF4-FFF2-40B4-BE49-F238E27FC236}">
                <a16:creationId xmlns:a16="http://schemas.microsoft.com/office/drawing/2014/main" id="{23FD85FC-8C28-6993-942C-E15AAC5B34EC}"/>
              </a:ext>
            </a:extLst>
          </p:cNvPr>
          <p:cNvSpPr txBox="1"/>
          <p:nvPr/>
        </p:nvSpPr>
        <p:spPr>
          <a:xfrm>
            <a:off x="821094" y="1446445"/>
            <a:ext cx="5915608" cy="2862322"/>
          </a:xfrm>
          <a:prstGeom prst="rect">
            <a:avLst/>
          </a:prstGeom>
          <a:noFill/>
        </p:spPr>
        <p:txBody>
          <a:bodyPr wrap="square">
            <a:spAutoFit/>
          </a:bodyPr>
          <a:lstStyle/>
          <a:p>
            <a:pPr marL="285750" indent="-285750">
              <a:buFont typeface="Arial" panose="020B0604020202020204" pitchFamily="34" charset="0"/>
              <a:buChar char="•"/>
            </a:pPr>
            <a:r>
              <a:rPr lang="en-US" b="1" dirty="0"/>
              <a:t>Hardware specifications:</a:t>
            </a:r>
          </a:p>
          <a:p>
            <a:pPr marL="742950" lvl="1" indent="-285750">
              <a:buFont typeface="Arial" panose="020B0604020202020204" pitchFamily="34" charset="0"/>
              <a:buChar char="•"/>
            </a:pPr>
            <a:r>
              <a:rPr lang="en-US" dirty="0"/>
              <a:t>Microsoft Server enabled computers, preferably workstations</a:t>
            </a:r>
          </a:p>
          <a:p>
            <a:pPr marL="742950" lvl="1" indent="-285750">
              <a:buFont typeface="Arial" panose="020B0604020202020204" pitchFamily="34" charset="0"/>
              <a:buChar char="•"/>
            </a:pPr>
            <a:r>
              <a:rPr lang="en-US" dirty="0"/>
              <a:t>Higher RAM, of about 4GB or above</a:t>
            </a:r>
          </a:p>
          <a:p>
            <a:pPr marL="742950" lvl="1" indent="-285750">
              <a:buFont typeface="Arial" panose="020B0604020202020204" pitchFamily="34" charset="0"/>
              <a:buChar char="•"/>
            </a:pPr>
            <a:r>
              <a:rPr lang="en-US" dirty="0"/>
              <a:t>Processor of frequency 1.5GHz or above </a:t>
            </a:r>
          </a:p>
          <a:p>
            <a:endParaRPr lang="en-US" dirty="0"/>
          </a:p>
          <a:p>
            <a:pPr marL="285750" indent="-285750">
              <a:buFont typeface="Arial" panose="020B0604020202020204" pitchFamily="34" charset="0"/>
              <a:buChar char="•"/>
            </a:pPr>
            <a:r>
              <a:rPr lang="en-US" b="1" dirty="0"/>
              <a:t>Software specifications:</a:t>
            </a:r>
          </a:p>
          <a:p>
            <a:pPr marL="742950" lvl="1" indent="-285750">
              <a:buFont typeface="Arial" panose="020B0604020202020204" pitchFamily="34" charset="0"/>
              <a:buChar char="•"/>
            </a:pPr>
            <a:r>
              <a:rPr lang="en-US" dirty="0"/>
              <a:t>Python 3.6 and higher</a:t>
            </a:r>
          </a:p>
          <a:p>
            <a:pPr marL="742950" lvl="1" indent="-285750">
              <a:buFont typeface="Arial" panose="020B0604020202020204" pitchFamily="34" charset="0"/>
              <a:buChar char="•"/>
            </a:pPr>
            <a:r>
              <a:rPr lang="en-US" dirty="0"/>
              <a:t>Anaconda software</a:t>
            </a:r>
          </a:p>
          <a:p>
            <a:endParaRPr lang="en-US" dirty="0"/>
          </a:p>
        </p:txBody>
      </p:sp>
    </p:spTree>
    <p:extLst>
      <p:ext uri="{BB962C8B-B14F-4D97-AF65-F5344CB8AC3E}">
        <p14:creationId xmlns:p14="http://schemas.microsoft.com/office/powerpoint/2010/main" val="20702654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TotalTime>
  <Words>2081</Words>
  <Application>Microsoft Office PowerPoint</Application>
  <PresentationFormat>On-screen Show (4:3)</PresentationFormat>
  <Paragraphs>195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Söhne</vt:lpstr>
      <vt:lpstr>Times New Roman</vt:lpstr>
      <vt:lpstr>Office Theme</vt:lpstr>
      <vt:lpstr>PowerPoint Presentation</vt:lpstr>
      <vt:lpstr>Introduction</vt:lpstr>
      <vt:lpstr>Objective of the Project</vt:lpstr>
      <vt:lpstr>Literature Survey</vt:lpstr>
      <vt:lpstr>Literature Survey</vt:lpstr>
      <vt:lpstr>Literature Survey</vt:lpstr>
      <vt:lpstr>Problem Statement</vt:lpstr>
      <vt:lpstr>Proposed System</vt:lpstr>
      <vt:lpstr>Software / Hardware used</vt:lpstr>
      <vt:lpstr>Architecture / Methodology used</vt:lpstr>
      <vt:lpstr>System Design - Flow Chart/DFD/ER </vt:lpstr>
      <vt:lpstr>System Design - Flow Chart/DFD/ER </vt:lpstr>
      <vt:lpstr>Module Description</vt:lpstr>
      <vt:lpstr>Module Description</vt:lpstr>
      <vt:lpstr>Module Description</vt:lpstr>
      <vt:lpstr>Module Description</vt:lpstr>
      <vt:lpstr>Testing /Performance Evaluation / Results</vt:lpstr>
      <vt:lpstr>Screen Shots</vt:lpstr>
      <vt:lpstr>Screen Shots</vt:lpstr>
      <vt:lpstr>Conclusion / Feature Enhancement</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Narendhiran S</cp:lastModifiedBy>
  <cp:revision>14</cp:revision>
  <dcterms:created xsi:type="dcterms:W3CDTF">2020-12-27T14:21:20Z</dcterms:created>
  <dcterms:modified xsi:type="dcterms:W3CDTF">2023-04-05T17:38:09Z</dcterms:modified>
</cp:coreProperties>
</file>