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A220DEF-C0CD-4887-A010-ABB3E37F8FC7}">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DC568F-4CD2-4DFC-B75C-6DC5ED5EA54E}" v="1" dt="2024-08-16T22:32:33.2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26A0A-4A7D-BE65-361D-1288EE78F10E}"/>
              </a:ext>
            </a:extLst>
          </p:cNvPr>
          <p:cNvSpPr>
            <a:spLocks noGrp="1"/>
          </p:cNvSpPr>
          <p:nvPr>
            <p:ph type="ctrTitle"/>
          </p:nvPr>
        </p:nvSpPr>
        <p:spPr>
          <a:xfrm>
            <a:off x="1566059" y="2004859"/>
            <a:ext cx="7766936" cy="1977216"/>
          </a:xfrm>
        </p:spPr>
        <p:txBody>
          <a:bodyPr/>
          <a:lstStyle/>
          <a:p>
            <a:pPr algn="ctr"/>
            <a:r>
              <a:rPr lang="en-IN" dirty="0">
                <a:solidFill>
                  <a:schemeClr val="accent1">
                    <a:lumMod val="75000"/>
                  </a:schemeClr>
                </a:solidFill>
                <a:latin typeface="High Tower Text" panose="02040502050506030303" pitchFamily="18" charset="0"/>
              </a:rPr>
              <a:t>Crime Hotspot Identification</a:t>
            </a:r>
          </a:p>
        </p:txBody>
      </p:sp>
      <p:sp>
        <p:nvSpPr>
          <p:cNvPr id="3" name="Subtitle 2">
            <a:extLst>
              <a:ext uri="{FF2B5EF4-FFF2-40B4-BE49-F238E27FC236}">
                <a16:creationId xmlns:a16="http://schemas.microsoft.com/office/drawing/2014/main" id="{A310603A-1C28-7CBA-E03C-8D72A816C046}"/>
              </a:ext>
            </a:extLst>
          </p:cNvPr>
          <p:cNvSpPr>
            <a:spLocks noGrp="1"/>
          </p:cNvSpPr>
          <p:nvPr>
            <p:ph type="subTitle" idx="1"/>
          </p:nvPr>
        </p:nvSpPr>
        <p:spPr>
          <a:xfrm>
            <a:off x="4144297" y="1002895"/>
            <a:ext cx="2934929" cy="781665"/>
          </a:xfrm>
          <a:solidFill>
            <a:schemeClr val="bg1">
              <a:lumMod val="95000"/>
            </a:schemeClr>
          </a:solidFill>
          <a:ln>
            <a:solidFill>
              <a:schemeClr val="bg1">
                <a:lumMod val="95000"/>
              </a:schemeClr>
            </a:solidFill>
          </a:ln>
        </p:spPr>
        <p:style>
          <a:lnRef idx="0">
            <a:schemeClr val="accent1"/>
          </a:lnRef>
          <a:fillRef idx="3">
            <a:schemeClr val="accent1"/>
          </a:fillRef>
          <a:effectRef idx="3">
            <a:schemeClr val="accent1"/>
          </a:effectRef>
          <a:fontRef idx="minor">
            <a:schemeClr val="lt1"/>
          </a:fontRef>
        </p:style>
        <p:txBody>
          <a:bodyPr>
            <a:noAutofit/>
          </a:bodyPr>
          <a:lstStyle/>
          <a:p>
            <a:r>
              <a:rPr lang="en-IN" sz="4000" dirty="0">
                <a:solidFill>
                  <a:schemeClr val="bg2">
                    <a:lumMod val="10000"/>
                  </a:schemeClr>
                </a:solidFill>
                <a:latin typeface="High Tower Text" panose="02040502050506030303" pitchFamily="18" charset="0"/>
              </a:rPr>
              <a:t>Data science</a:t>
            </a:r>
          </a:p>
        </p:txBody>
      </p:sp>
      <p:sp>
        <p:nvSpPr>
          <p:cNvPr id="4" name="TextBox 3">
            <a:extLst>
              <a:ext uri="{FF2B5EF4-FFF2-40B4-BE49-F238E27FC236}">
                <a16:creationId xmlns:a16="http://schemas.microsoft.com/office/drawing/2014/main" id="{88784D08-4340-3E03-14EA-DCAE3179BF87}"/>
              </a:ext>
            </a:extLst>
          </p:cNvPr>
          <p:cNvSpPr txBox="1"/>
          <p:nvPr/>
        </p:nvSpPr>
        <p:spPr>
          <a:xfrm>
            <a:off x="676514" y="5230222"/>
            <a:ext cx="4773013"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IN" sz="2400" dirty="0">
                <a:latin typeface="Aharoni" panose="020F0502020204030204" pitchFamily="2" charset="-79"/>
                <a:cs typeface="Aharoni" panose="020F0502020204030204" pitchFamily="2" charset="-79"/>
              </a:rPr>
              <a:t>K.LOGESH.</a:t>
            </a:r>
          </a:p>
          <a:p>
            <a:r>
              <a:rPr lang="en-IN" dirty="0">
                <a:latin typeface="Aharoni" panose="020F0502020204030204" pitchFamily="2" charset="-79"/>
                <a:cs typeface="Aharoni" panose="020F0502020204030204" pitchFamily="2" charset="-79"/>
              </a:rPr>
              <a:t>M.P.N M.J Engineering College</a:t>
            </a:r>
          </a:p>
          <a:p>
            <a:r>
              <a:rPr lang="en-IN" dirty="0">
                <a:latin typeface="Aharoni" panose="020F0502020204030204" pitchFamily="2" charset="-79"/>
                <a:cs typeface="Aharoni" panose="020F0502020204030204" pitchFamily="2" charset="-79"/>
              </a:rPr>
              <a:t>Date: 17/08/2024</a:t>
            </a:r>
          </a:p>
        </p:txBody>
      </p:sp>
    </p:spTree>
    <p:extLst>
      <p:ext uri="{BB962C8B-B14F-4D97-AF65-F5344CB8AC3E}">
        <p14:creationId xmlns:p14="http://schemas.microsoft.com/office/powerpoint/2010/main" val="78315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bg/>
                                          </p:spTgt>
                                        </p:tgtEl>
                                        <p:attrNameLst>
                                          <p:attrName>style.visibility</p:attrName>
                                        </p:attrNameLst>
                                      </p:cBhvr>
                                      <p:to>
                                        <p:strVal val="visible"/>
                                      </p:to>
                                    </p:set>
                                    <p:animEffect transition="in" filter="circle(in)">
                                      <p:cBhvr>
                                        <p:cTn id="12" dur="2000"/>
                                        <p:tgtEl>
                                          <p:spTgt spid="3">
                                            <p:bg/>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circle(in)">
                                      <p:cBhvr>
                                        <p:cTn id="17" dur="20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animBg="1"/>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47895-69F9-5B05-1A32-694F65AF3B99}"/>
              </a:ext>
            </a:extLst>
          </p:cNvPr>
          <p:cNvSpPr>
            <a:spLocks noGrp="1"/>
          </p:cNvSpPr>
          <p:nvPr>
            <p:ph type="title"/>
          </p:nvPr>
        </p:nvSpPr>
        <p:spPr>
          <a:xfrm>
            <a:off x="471947" y="2905440"/>
            <a:ext cx="8804787" cy="1150375"/>
          </a:xfrm>
        </p:spPr>
        <p:txBody>
          <a:bodyPr>
            <a:normAutofit/>
          </a:bodyPr>
          <a:lstStyle/>
          <a:p>
            <a:r>
              <a:rPr lang="en-IN" sz="6000" dirty="0">
                <a:solidFill>
                  <a:schemeClr val="accent4">
                    <a:lumMod val="50000"/>
                  </a:schemeClr>
                </a:solidFill>
                <a:latin typeface="Tw Cen MT Condensed Extra Bold" panose="020B0803020202020204" pitchFamily="34" charset="0"/>
              </a:rPr>
              <a:t>                 Thank You…. !</a:t>
            </a:r>
          </a:p>
        </p:txBody>
      </p:sp>
    </p:spTree>
    <p:extLst>
      <p:ext uri="{BB962C8B-B14F-4D97-AF65-F5344CB8AC3E}">
        <p14:creationId xmlns:p14="http://schemas.microsoft.com/office/powerpoint/2010/main" val="172666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9AC42-1252-510E-0ED2-A84E39056907}"/>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sym typeface="Wingdings" panose="05000000000000000000" pitchFamily="2" charset="2"/>
              </a:rPr>
            </a:br>
            <a:r>
              <a:rPr lang="en-IN" dirty="0">
                <a:solidFill>
                  <a:schemeClr val="accent1">
                    <a:lumMod val="50000"/>
                  </a:schemeClr>
                </a:solidFill>
                <a:latin typeface="Aharoni" panose="02010803020104030203" pitchFamily="2" charset="-79"/>
                <a:cs typeface="Aharoni" panose="02010803020104030203" pitchFamily="2" charset="-79"/>
                <a:sym typeface="Wingdings" panose="05000000000000000000" pitchFamily="2" charset="2"/>
              </a:rPr>
              <a:t>1. </a:t>
            </a:r>
            <a:r>
              <a:rPr lang="en-IN" dirty="0">
                <a:solidFill>
                  <a:schemeClr val="accent1">
                    <a:lumMod val="50000"/>
                  </a:schemeClr>
                </a:solidFill>
                <a:latin typeface="Aharoni" panose="02010803020104030203" pitchFamily="2" charset="-79"/>
                <a:cs typeface="Aharoni" panose="02010803020104030203" pitchFamily="2" charset="-79"/>
              </a:rPr>
              <a:t>Introduction  </a:t>
            </a:r>
          </a:p>
        </p:txBody>
      </p:sp>
      <p:sp>
        <p:nvSpPr>
          <p:cNvPr id="3" name="Content Placeholder 2">
            <a:extLst>
              <a:ext uri="{FF2B5EF4-FFF2-40B4-BE49-F238E27FC236}">
                <a16:creationId xmlns:a16="http://schemas.microsoft.com/office/drawing/2014/main" id="{C23E3F6A-80E9-F3D5-8395-ECD82D79FCB4}"/>
              </a:ext>
            </a:extLst>
          </p:cNvPr>
          <p:cNvSpPr>
            <a:spLocks noGrp="1"/>
          </p:cNvSpPr>
          <p:nvPr>
            <p:ph idx="1"/>
          </p:nvPr>
        </p:nvSpPr>
        <p:spPr>
          <a:xfrm>
            <a:off x="677333" y="1930400"/>
            <a:ext cx="8732137" cy="3585496"/>
          </a:xfrm>
        </p:spPr>
        <p:txBody>
          <a:bodyPr>
            <a:noAutofit/>
          </a:bodyPr>
          <a:lstStyle/>
          <a:p>
            <a:r>
              <a:rPr lang="en-US" sz="2000" dirty="0">
                <a:solidFill>
                  <a:schemeClr val="tx1">
                    <a:lumMod val="95000"/>
                    <a:lumOff val="5000"/>
                  </a:schemeClr>
                </a:solidFill>
                <a:latin typeface="High Tower Text" panose="02040502050506030303" pitchFamily="18" charset="0"/>
              </a:rPr>
              <a:t>Crime is a significant concern for societies worldwide, impacting public safety, economic stability, and quality of life. Law enforcement agencies continuously seek effective ways to reduce crime rates and enhance public safety.</a:t>
            </a:r>
          </a:p>
          <a:p>
            <a:r>
              <a:rPr lang="en-US" sz="2000" dirty="0">
                <a:solidFill>
                  <a:schemeClr val="tx1">
                    <a:lumMod val="95000"/>
                    <a:lumOff val="5000"/>
                  </a:schemeClr>
                </a:solidFill>
                <a:latin typeface="High Tower Text" panose="02040502050506030303" pitchFamily="18" charset="0"/>
              </a:rPr>
              <a:t>*Crime hotspot identification* involves analyzing spatial and temporal crime data to pinpoint areas with a higher-than-average occurrence of criminal activities. By recognizing these patterns, authorities can allocate resources more efficiently, implement targeted interventions, and ultimately reduce crime rates in these areas.</a:t>
            </a:r>
          </a:p>
          <a:p>
            <a:r>
              <a:rPr lang="en-US" sz="2000" dirty="0">
                <a:solidFill>
                  <a:schemeClr val="tx1">
                    <a:lumMod val="95000"/>
                    <a:lumOff val="5000"/>
                  </a:schemeClr>
                </a:solidFill>
                <a:latin typeface="High Tower Text" panose="02040502050506030303" pitchFamily="18" charset="0"/>
              </a:rPr>
              <a:t>This project focuses on utilizing data science techniques to identify crime hotspots within a specific region</a:t>
            </a:r>
            <a:endParaRPr lang="en-IN" sz="2000"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2202286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F4F89-07CE-F30B-BF3B-306658F57931}"/>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2.Problem statement </a:t>
            </a:r>
          </a:p>
        </p:txBody>
      </p:sp>
      <p:sp>
        <p:nvSpPr>
          <p:cNvPr id="3" name="Content Placeholder 2">
            <a:extLst>
              <a:ext uri="{FF2B5EF4-FFF2-40B4-BE49-F238E27FC236}">
                <a16:creationId xmlns:a16="http://schemas.microsoft.com/office/drawing/2014/main" id="{E435F10A-22A9-1585-FEFE-9AD28A5C3517}"/>
              </a:ext>
            </a:extLst>
          </p:cNvPr>
          <p:cNvSpPr>
            <a:spLocks noGrp="1"/>
          </p:cNvSpPr>
          <p:nvPr>
            <p:ph idx="1"/>
          </p:nvPr>
        </p:nvSpPr>
        <p:spPr/>
        <p:txBody>
          <a:bodyPr>
            <a:noAutofit/>
          </a:bodyPr>
          <a:lstStyle/>
          <a:p>
            <a:r>
              <a:rPr lang="en-US" sz="2000" dirty="0">
                <a:solidFill>
                  <a:schemeClr val="tx1">
                    <a:lumMod val="95000"/>
                    <a:lumOff val="5000"/>
                  </a:schemeClr>
                </a:solidFill>
                <a:latin typeface="High Tower Text" panose="02040502050506030303" pitchFamily="18" charset="0"/>
              </a:rPr>
              <a:t>Urban areas are often plagued by crime, posing significant challenges to law enforcement agencies and communities alike. Traditional policing strategies can sometimes fall short in addressing the complexity and distribution of crime across large and diverse regions</a:t>
            </a:r>
          </a:p>
          <a:p>
            <a:r>
              <a:rPr lang="en-US" sz="2000" dirty="0">
                <a:solidFill>
                  <a:schemeClr val="tx1">
                    <a:lumMod val="95000"/>
                    <a:lumOff val="5000"/>
                  </a:schemeClr>
                </a:solidFill>
                <a:latin typeface="High Tower Text" panose="02040502050506030303" pitchFamily="18" charset="0"/>
              </a:rPr>
              <a:t>One critical challenge is the uneven distribution of crime, with certain areas—known as crime hotspots—experiencing disproportionately high levels of criminal activity.</a:t>
            </a:r>
          </a:p>
          <a:p>
            <a:r>
              <a:rPr lang="en-US" sz="2000" dirty="0">
                <a:solidFill>
                  <a:schemeClr val="tx1">
                    <a:lumMod val="95000"/>
                    <a:lumOff val="5000"/>
                  </a:schemeClr>
                </a:solidFill>
                <a:latin typeface="High Tower Text" panose="02040502050506030303" pitchFamily="18" charset="0"/>
              </a:rPr>
              <a:t>The problem* is that without precise identification of these hotspots, law enforcement may be less effective in allocating resources, responding to incidents, and implementing preventive measures. This can lead to inefficient use of resources, increased crime rates, and a reduced sense of safety within affected communities.</a:t>
            </a:r>
            <a:endParaRPr lang="en-IN" sz="2000"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1547492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E7061-529D-DDB7-2EF8-63CD54F39918}"/>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3.Data Collection</a:t>
            </a:r>
          </a:p>
        </p:txBody>
      </p:sp>
      <p:sp>
        <p:nvSpPr>
          <p:cNvPr id="3" name="Content Placeholder 2">
            <a:extLst>
              <a:ext uri="{FF2B5EF4-FFF2-40B4-BE49-F238E27FC236}">
                <a16:creationId xmlns:a16="http://schemas.microsoft.com/office/drawing/2014/main" id="{507DC7A8-13B5-7BE5-1B5E-FC96F6FE0F4C}"/>
              </a:ext>
            </a:extLst>
          </p:cNvPr>
          <p:cNvSpPr>
            <a:spLocks noGrp="1"/>
          </p:cNvSpPr>
          <p:nvPr>
            <p:ph idx="1"/>
          </p:nvPr>
        </p:nvSpPr>
        <p:spPr/>
        <p:txBody>
          <a:bodyPr>
            <a:noAutofit/>
          </a:bodyPr>
          <a:lstStyle/>
          <a:p>
            <a:r>
              <a:rPr lang="en-US" sz="2000" dirty="0">
                <a:solidFill>
                  <a:schemeClr val="tx1">
                    <a:lumMod val="95000"/>
                    <a:lumOff val="5000"/>
                  </a:schemeClr>
                </a:solidFill>
                <a:latin typeface="High Tower Text" panose="02040502050506030303" pitchFamily="18" charset="0"/>
              </a:rPr>
              <a:t>The success of crime hotspot identification hinges on the quality and comprehensiveness of the data used. For this project, we focused on collecting detailed crime-related data from reliable sources to ensure accurate analysis and meaningful insights.</a:t>
            </a:r>
          </a:p>
          <a:p>
            <a:r>
              <a:rPr lang="en-IN" sz="2000" dirty="0">
                <a:solidFill>
                  <a:schemeClr val="tx1">
                    <a:lumMod val="95000"/>
                    <a:lumOff val="5000"/>
                  </a:schemeClr>
                </a:solidFill>
                <a:latin typeface="High Tower Text" panose="02040502050506030303" pitchFamily="18" charset="0"/>
              </a:rPr>
              <a:t>Types of Data Collected</a:t>
            </a:r>
          </a:p>
          <a:p>
            <a:pPr>
              <a:buFont typeface="Wingdings" panose="05000000000000000000" pitchFamily="2" charset="2"/>
              <a:buChar char="ü"/>
            </a:pPr>
            <a:r>
              <a:rPr lang="en-IN" sz="2000" dirty="0">
                <a:solidFill>
                  <a:schemeClr val="tx1">
                    <a:lumMod val="95000"/>
                    <a:lumOff val="5000"/>
                  </a:schemeClr>
                </a:solidFill>
                <a:latin typeface="High Tower Text" panose="02040502050506030303" pitchFamily="18" charset="0"/>
              </a:rPr>
              <a:t> 	State</a:t>
            </a:r>
          </a:p>
          <a:p>
            <a:pPr>
              <a:buFont typeface="Wingdings" panose="05000000000000000000" pitchFamily="2" charset="2"/>
              <a:buChar char="ü"/>
            </a:pPr>
            <a:r>
              <a:rPr lang="en-IN" sz="2000" dirty="0">
                <a:solidFill>
                  <a:schemeClr val="tx1">
                    <a:lumMod val="95000"/>
                    <a:lumOff val="5000"/>
                  </a:schemeClr>
                </a:solidFill>
                <a:latin typeface="High Tower Text" panose="02040502050506030303" pitchFamily="18" charset="0"/>
              </a:rPr>
              <a:t>	District</a:t>
            </a:r>
          </a:p>
          <a:p>
            <a:pPr>
              <a:buFont typeface="Wingdings" panose="05000000000000000000" pitchFamily="2" charset="2"/>
              <a:buChar char="ü"/>
            </a:pPr>
            <a:r>
              <a:rPr lang="en-IN" sz="2000" dirty="0">
                <a:solidFill>
                  <a:schemeClr val="tx1">
                    <a:lumMod val="95000"/>
                    <a:lumOff val="5000"/>
                  </a:schemeClr>
                </a:solidFill>
                <a:latin typeface="High Tower Text" panose="02040502050506030303" pitchFamily="18" charset="0"/>
              </a:rPr>
              <a:t>	Murder</a:t>
            </a:r>
          </a:p>
          <a:p>
            <a:pPr>
              <a:buFont typeface="Wingdings" panose="05000000000000000000" pitchFamily="2" charset="2"/>
              <a:buChar char="ü"/>
            </a:pPr>
            <a:r>
              <a:rPr lang="en-IN" sz="2000" dirty="0">
                <a:solidFill>
                  <a:schemeClr val="tx1">
                    <a:lumMod val="95000"/>
                    <a:lumOff val="5000"/>
                  </a:schemeClr>
                </a:solidFill>
                <a:latin typeface="High Tower Text" panose="02040502050506030303" pitchFamily="18" charset="0"/>
              </a:rPr>
              <a:t>	Total </a:t>
            </a:r>
            <a:r>
              <a:rPr lang="en-IN" sz="2000" dirty="0" err="1">
                <a:solidFill>
                  <a:schemeClr val="tx1">
                    <a:lumMod val="95000"/>
                    <a:lumOff val="5000"/>
                  </a:schemeClr>
                </a:solidFill>
                <a:latin typeface="High Tower Text" panose="02040502050506030303" pitchFamily="18" charset="0"/>
              </a:rPr>
              <a:t>Cirmes</a:t>
            </a:r>
            <a:r>
              <a:rPr lang="en-IN" sz="2000" dirty="0">
                <a:solidFill>
                  <a:schemeClr val="tx1">
                    <a:lumMod val="95000"/>
                    <a:lumOff val="5000"/>
                  </a:schemeClr>
                </a:solidFill>
                <a:latin typeface="High Tower Text" panose="02040502050506030303" pitchFamily="18" charset="0"/>
              </a:rPr>
              <a:t> etc..</a:t>
            </a:r>
          </a:p>
          <a:p>
            <a:pPr marL="0" indent="0">
              <a:buNone/>
            </a:pPr>
            <a:r>
              <a:rPr lang="en-IN" sz="2000" dirty="0">
                <a:solidFill>
                  <a:schemeClr val="tx1">
                    <a:lumMod val="95000"/>
                    <a:lumOff val="5000"/>
                  </a:schemeClr>
                </a:solidFill>
                <a:latin typeface="High Tower Text" panose="02040502050506030303" pitchFamily="18" charset="0"/>
              </a:rPr>
              <a:t>	</a:t>
            </a:r>
          </a:p>
        </p:txBody>
      </p:sp>
    </p:spTree>
    <p:extLst>
      <p:ext uri="{BB962C8B-B14F-4D97-AF65-F5344CB8AC3E}">
        <p14:creationId xmlns:p14="http://schemas.microsoft.com/office/powerpoint/2010/main" val="2573527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6FF6-8C9D-D5C0-0CA6-414A48C3C057}"/>
              </a:ext>
            </a:extLst>
          </p:cNvPr>
          <p:cNvSpPr>
            <a:spLocks noGrp="1"/>
          </p:cNvSpPr>
          <p:nvPr>
            <p:ph type="title"/>
          </p:nvPr>
        </p:nvSpPr>
        <p:spPr>
          <a:xfrm>
            <a:off x="677334" y="196656"/>
            <a:ext cx="8596668" cy="1320800"/>
          </a:xfrm>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4.Methodology</a:t>
            </a:r>
          </a:p>
        </p:txBody>
      </p:sp>
      <p:sp>
        <p:nvSpPr>
          <p:cNvPr id="3" name="Content Placeholder 2">
            <a:extLst>
              <a:ext uri="{FF2B5EF4-FFF2-40B4-BE49-F238E27FC236}">
                <a16:creationId xmlns:a16="http://schemas.microsoft.com/office/drawing/2014/main" id="{ED60EA96-E770-A8C8-ED2B-31EE8CDBC204}"/>
              </a:ext>
            </a:extLst>
          </p:cNvPr>
          <p:cNvSpPr>
            <a:spLocks noGrp="1"/>
          </p:cNvSpPr>
          <p:nvPr>
            <p:ph idx="1"/>
          </p:nvPr>
        </p:nvSpPr>
        <p:spPr>
          <a:xfrm>
            <a:off x="677334" y="1644403"/>
            <a:ext cx="8596668" cy="4505674"/>
          </a:xfrm>
        </p:spPr>
        <p:txBody>
          <a:bodyPr>
            <a:noAutofit/>
          </a:bodyPr>
          <a:lstStyle/>
          <a:p>
            <a:r>
              <a:rPr lang="en-US" sz="2000" dirty="0">
                <a:solidFill>
                  <a:schemeClr val="tx1">
                    <a:lumMod val="95000"/>
                    <a:lumOff val="5000"/>
                  </a:schemeClr>
                </a:solidFill>
                <a:latin typeface="High Tower Text" panose="02040502050506030303" pitchFamily="18" charset="0"/>
              </a:rPr>
              <a:t>The methodology for identifying crime hotspots involved several key steps, combining data science techniques with spatial analysis to uncover patterns in crime data. Below is an overview of the approach taken:</a:t>
            </a:r>
          </a:p>
          <a:p>
            <a:r>
              <a:rPr lang="en-US" sz="2000" dirty="0">
                <a:solidFill>
                  <a:schemeClr val="tx1">
                    <a:lumMod val="95000"/>
                    <a:lumOff val="5000"/>
                  </a:schemeClr>
                </a:solidFill>
                <a:latin typeface="High Tower Text" panose="02040502050506030303" pitchFamily="18" charset="0"/>
              </a:rPr>
              <a:t>Descriptive Analysis : We began with a descriptive analysis of the crime data to understand the overall distribution of crime incidents. This included visualizing the data through histograms, bar charts, and time series plots to identify trends and patterns.</a:t>
            </a:r>
          </a:p>
          <a:p>
            <a:pPr>
              <a:buFont typeface="Wingdings" panose="05000000000000000000" pitchFamily="2" charset="2"/>
              <a:buChar char="v"/>
            </a:pPr>
            <a:r>
              <a:rPr lang="en-US" sz="2000" dirty="0">
                <a:solidFill>
                  <a:schemeClr val="tx1">
                    <a:lumMod val="95000"/>
                    <a:lumOff val="5000"/>
                  </a:schemeClr>
                </a:solidFill>
                <a:latin typeface="High Tower Text" panose="02040502050506030303" pitchFamily="18" charset="0"/>
              </a:rPr>
              <a:t> Data Preparation</a:t>
            </a:r>
          </a:p>
          <a:p>
            <a:pPr>
              <a:buFont typeface="Wingdings" panose="05000000000000000000" pitchFamily="2" charset="2"/>
              <a:buChar char="v"/>
            </a:pPr>
            <a:r>
              <a:rPr lang="en-US" sz="2000" dirty="0">
                <a:solidFill>
                  <a:schemeClr val="tx1">
                    <a:lumMod val="95000"/>
                    <a:lumOff val="5000"/>
                  </a:schemeClr>
                </a:solidFill>
                <a:latin typeface="High Tower Text" panose="02040502050506030303" pitchFamily="18" charset="0"/>
              </a:rPr>
              <a:t>Heatmaps</a:t>
            </a:r>
          </a:p>
          <a:p>
            <a:pPr>
              <a:buFont typeface="Wingdings" panose="05000000000000000000" pitchFamily="2" charset="2"/>
              <a:buChar char="v"/>
            </a:pPr>
            <a:r>
              <a:rPr lang="en-US" sz="2000" dirty="0">
                <a:solidFill>
                  <a:schemeClr val="tx1">
                    <a:lumMod val="95000"/>
                    <a:lumOff val="5000"/>
                  </a:schemeClr>
                </a:solidFill>
                <a:latin typeface="High Tower Text" panose="02040502050506030303" pitchFamily="18" charset="0"/>
              </a:rPr>
              <a:t>Visualization and Reporting</a:t>
            </a:r>
          </a:p>
          <a:p>
            <a:pPr>
              <a:buFont typeface="Wingdings" panose="05000000000000000000" pitchFamily="2" charset="2"/>
              <a:buChar char="v"/>
            </a:pPr>
            <a:r>
              <a:rPr lang="en-US" sz="2000" dirty="0">
                <a:solidFill>
                  <a:schemeClr val="tx1">
                    <a:lumMod val="95000"/>
                    <a:lumOff val="5000"/>
                  </a:schemeClr>
                </a:solidFill>
                <a:latin typeface="High Tower Text" panose="02040502050506030303" pitchFamily="18" charset="0"/>
              </a:rPr>
              <a:t>Statistical Reporting </a:t>
            </a:r>
            <a:r>
              <a:rPr lang="en-US" sz="2000" dirty="0" err="1">
                <a:solidFill>
                  <a:schemeClr val="tx1">
                    <a:lumMod val="95000"/>
                    <a:lumOff val="5000"/>
                  </a:schemeClr>
                </a:solidFill>
                <a:latin typeface="High Tower Text" panose="02040502050506030303" pitchFamily="18" charset="0"/>
              </a:rPr>
              <a:t>etc</a:t>
            </a:r>
            <a:r>
              <a:rPr lang="en-US" sz="2000" dirty="0">
                <a:solidFill>
                  <a:schemeClr val="tx1">
                    <a:lumMod val="95000"/>
                    <a:lumOff val="5000"/>
                  </a:schemeClr>
                </a:solidFill>
                <a:latin typeface="High Tower Text" panose="02040502050506030303" pitchFamily="18" charset="0"/>
              </a:rPr>
              <a:t>…</a:t>
            </a:r>
          </a:p>
        </p:txBody>
      </p:sp>
    </p:spTree>
    <p:extLst>
      <p:ext uri="{BB962C8B-B14F-4D97-AF65-F5344CB8AC3E}">
        <p14:creationId xmlns:p14="http://schemas.microsoft.com/office/powerpoint/2010/main" val="1425719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3081C-7B49-58A0-0DEF-EBA90975B082}"/>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5.Tools Used for</a:t>
            </a:r>
          </a:p>
        </p:txBody>
      </p:sp>
      <p:sp>
        <p:nvSpPr>
          <p:cNvPr id="3" name="Content Placeholder 2">
            <a:extLst>
              <a:ext uri="{FF2B5EF4-FFF2-40B4-BE49-F238E27FC236}">
                <a16:creationId xmlns:a16="http://schemas.microsoft.com/office/drawing/2014/main" id="{E3473E85-D83A-0342-E318-FF96B2ECA9ED}"/>
              </a:ext>
            </a:extLst>
          </p:cNvPr>
          <p:cNvSpPr>
            <a:spLocks noGrp="1"/>
          </p:cNvSpPr>
          <p:nvPr>
            <p:ph idx="1"/>
          </p:nvPr>
        </p:nvSpPr>
        <p:spPr/>
        <p:txBody>
          <a:bodyPr>
            <a:normAutofit/>
          </a:bodyPr>
          <a:lstStyle/>
          <a:p>
            <a:r>
              <a:rPr lang="en-IN" sz="2000" dirty="0">
                <a:solidFill>
                  <a:schemeClr val="tx1">
                    <a:lumMod val="95000"/>
                    <a:lumOff val="5000"/>
                  </a:schemeClr>
                </a:solidFill>
                <a:latin typeface="High Tower Text" panose="02040502050506030303" pitchFamily="18" charset="0"/>
              </a:rPr>
              <a:t>Pandas (Python data analysis)</a:t>
            </a:r>
          </a:p>
          <a:p>
            <a:r>
              <a:rPr lang="en-IN" sz="2000" dirty="0">
                <a:solidFill>
                  <a:schemeClr val="tx1">
                    <a:lumMod val="95000"/>
                    <a:lumOff val="5000"/>
                  </a:schemeClr>
                </a:solidFill>
                <a:latin typeface="High Tower Text" panose="02040502050506030303" pitchFamily="18" charset="0"/>
              </a:rPr>
              <a:t>It is must used in the data science life cycle .It is the most popular and widely used Python library for data science, along with </a:t>
            </a:r>
            <a:r>
              <a:rPr lang="en-IN" sz="2000" dirty="0" err="1">
                <a:solidFill>
                  <a:schemeClr val="tx1">
                    <a:lumMod val="95000"/>
                    <a:lumOff val="5000"/>
                  </a:schemeClr>
                </a:solidFill>
                <a:latin typeface="High Tower Text" panose="02040502050506030303" pitchFamily="18" charset="0"/>
              </a:rPr>
              <a:t>Numpy</a:t>
            </a:r>
            <a:r>
              <a:rPr lang="en-IN" sz="2000" dirty="0">
                <a:solidFill>
                  <a:schemeClr val="tx1">
                    <a:lumMod val="95000"/>
                    <a:lumOff val="5000"/>
                  </a:schemeClr>
                </a:solidFill>
                <a:latin typeface="High Tower Text" panose="02040502050506030303" pitchFamily="18" charset="0"/>
              </a:rPr>
              <a:t> in Matplotlib and seaborn</a:t>
            </a:r>
          </a:p>
          <a:p>
            <a:r>
              <a:rPr lang="en-IN" sz="2000" dirty="0">
                <a:solidFill>
                  <a:schemeClr val="tx1">
                    <a:lumMod val="95000"/>
                    <a:lumOff val="5000"/>
                  </a:schemeClr>
                </a:solidFill>
                <a:latin typeface="High Tower Text" panose="02040502050506030303" pitchFamily="18" charset="0"/>
              </a:rPr>
              <a:t>These tools are the majorly used tools for data analysis and EDA concept.</a:t>
            </a:r>
          </a:p>
        </p:txBody>
      </p:sp>
    </p:spTree>
    <p:extLst>
      <p:ext uri="{BB962C8B-B14F-4D97-AF65-F5344CB8AC3E}">
        <p14:creationId xmlns:p14="http://schemas.microsoft.com/office/powerpoint/2010/main" val="3103992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506D-DD80-BA3A-0F56-A94BF853B6B8}"/>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6.Challenges</a:t>
            </a:r>
          </a:p>
        </p:txBody>
      </p:sp>
      <p:sp>
        <p:nvSpPr>
          <p:cNvPr id="3" name="Content Placeholder 2">
            <a:extLst>
              <a:ext uri="{FF2B5EF4-FFF2-40B4-BE49-F238E27FC236}">
                <a16:creationId xmlns:a16="http://schemas.microsoft.com/office/drawing/2014/main" id="{7722467E-0DE5-F4D8-FF14-10912CCCBBBD}"/>
              </a:ext>
            </a:extLst>
          </p:cNvPr>
          <p:cNvSpPr>
            <a:spLocks noGrp="1"/>
          </p:cNvSpPr>
          <p:nvPr>
            <p:ph idx="1"/>
          </p:nvPr>
        </p:nvSpPr>
        <p:spPr/>
        <p:txBody>
          <a:bodyPr>
            <a:normAutofit/>
          </a:bodyPr>
          <a:lstStyle/>
          <a:p>
            <a:r>
              <a:rPr lang="en-US" sz="2000" dirty="0">
                <a:solidFill>
                  <a:schemeClr val="tx1">
                    <a:lumMod val="95000"/>
                    <a:lumOff val="5000"/>
                  </a:schemeClr>
                </a:solidFill>
                <a:latin typeface="High Tower Text" panose="02040502050506030303" pitchFamily="18" charset="0"/>
              </a:rPr>
              <a:t>While the project successfully identified crime hotspots and provided valuable insights, several challenges were encountered during the process. These challenges highlight the complexities of working with real-world data and the limitations of current methodologies.</a:t>
            </a:r>
          </a:p>
          <a:p>
            <a:r>
              <a:rPr lang="en-IN" sz="2000" dirty="0">
                <a:solidFill>
                  <a:schemeClr val="tx1">
                    <a:lumMod val="95000"/>
                    <a:lumOff val="5000"/>
                  </a:schemeClr>
                </a:solidFill>
                <a:latin typeface="High Tower Text" panose="02040502050506030303" pitchFamily="18" charset="0"/>
              </a:rPr>
              <a:t> Data Quality and Completeness</a:t>
            </a:r>
            <a:endParaRPr lang="en-US" sz="2000" dirty="0">
              <a:solidFill>
                <a:schemeClr val="tx1">
                  <a:lumMod val="95000"/>
                  <a:lumOff val="5000"/>
                </a:schemeClr>
              </a:solidFill>
              <a:latin typeface="High Tower Text" panose="02040502050506030303" pitchFamily="18" charset="0"/>
            </a:endParaRPr>
          </a:p>
          <a:p>
            <a:pPr>
              <a:buFont typeface="Wingdings" panose="05000000000000000000" pitchFamily="2" charset="2"/>
              <a:buChar char="v"/>
            </a:pPr>
            <a:r>
              <a:rPr lang="en-IN" sz="2000" dirty="0">
                <a:solidFill>
                  <a:schemeClr val="tx1">
                    <a:lumMod val="95000"/>
                    <a:lumOff val="5000"/>
                  </a:schemeClr>
                </a:solidFill>
                <a:latin typeface="High Tower Text" panose="02040502050506030303" pitchFamily="18" charset="0"/>
              </a:rPr>
              <a:t>Incomplete or Missing Data</a:t>
            </a:r>
            <a:endParaRPr lang="en-US" sz="2000" dirty="0">
              <a:solidFill>
                <a:schemeClr val="tx1">
                  <a:lumMod val="95000"/>
                  <a:lumOff val="5000"/>
                </a:schemeClr>
              </a:solidFill>
              <a:latin typeface="High Tower Text" panose="02040502050506030303" pitchFamily="18" charset="0"/>
            </a:endParaRPr>
          </a:p>
          <a:p>
            <a:pPr>
              <a:buFont typeface="Wingdings" panose="05000000000000000000" pitchFamily="2" charset="2"/>
              <a:buChar char="v"/>
            </a:pPr>
            <a:r>
              <a:rPr lang="en-IN" sz="2000" dirty="0">
                <a:solidFill>
                  <a:schemeClr val="tx1">
                    <a:lumMod val="95000"/>
                    <a:lumOff val="5000"/>
                  </a:schemeClr>
                </a:solidFill>
                <a:latin typeface="High Tower Text" panose="02040502050506030303" pitchFamily="18" charset="0"/>
              </a:rPr>
              <a:t>Inconsistent Data Formats</a:t>
            </a:r>
            <a:endParaRPr lang="en-US" sz="2000" dirty="0">
              <a:solidFill>
                <a:schemeClr val="tx1">
                  <a:lumMod val="95000"/>
                  <a:lumOff val="5000"/>
                </a:schemeClr>
              </a:solidFill>
              <a:latin typeface="High Tower Text" panose="02040502050506030303" pitchFamily="18" charset="0"/>
            </a:endParaRPr>
          </a:p>
          <a:p>
            <a:pPr>
              <a:buFont typeface="Wingdings" panose="05000000000000000000" pitchFamily="2" charset="2"/>
              <a:buChar char="v"/>
            </a:pPr>
            <a:r>
              <a:rPr lang="en-US" sz="2000" dirty="0">
                <a:solidFill>
                  <a:schemeClr val="tx1">
                    <a:lumMod val="95000"/>
                    <a:lumOff val="5000"/>
                  </a:schemeClr>
                </a:solidFill>
                <a:latin typeface="High Tower Text" panose="02040502050506030303" pitchFamily="18" charset="0"/>
              </a:rPr>
              <a:t>Choosing the Right Clustering Method</a:t>
            </a:r>
            <a:endParaRPr lang="en-IN" sz="2000"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1909077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D1F9-0202-8248-A76B-DA4A0F4F26B8}"/>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7.References</a:t>
            </a:r>
          </a:p>
        </p:txBody>
      </p:sp>
      <p:sp>
        <p:nvSpPr>
          <p:cNvPr id="3" name="Content Placeholder 2">
            <a:extLst>
              <a:ext uri="{FF2B5EF4-FFF2-40B4-BE49-F238E27FC236}">
                <a16:creationId xmlns:a16="http://schemas.microsoft.com/office/drawing/2014/main" id="{A540D162-ADC3-4E67-A1F9-38AC164783C7}"/>
              </a:ext>
            </a:extLst>
          </p:cNvPr>
          <p:cNvSpPr>
            <a:spLocks noGrp="1"/>
          </p:cNvSpPr>
          <p:nvPr>
            <p:ph idx="1"/>
          </p:nvPr>
        </p:nvSpPr>
        <p:spPr/>
        <p:txBody>
          <a:bodyPr>
            <a:normAutofit/>
          </a:bodyPr>
          <a:lstStyle/>
          <a:p>
            <a:r>
              <a:rPr lang="en-US" sz="2000" dirty="0">
                <a:solidFill>
                  <a:schemeClr val="tx1">
                    <a:lumMod val="95000"/>
                    <a:lumOff val="5000"/>
                  </a:schemeClr>
                </a:solidFill>
                <a:latin typeface="High Tower Text" panose="02040502050506030303" pitchFamily="18" charset="0"/>
              </a:rPr>
              <a:t>The following sources were consulted and utilized throughout the project to gather data, apply methodologies, and inform the analysis:</a:t>
            </a:r>
          </a:p>
          <a:p>
            <a:r>
              <a:rPr lang="en-IN" sz="2000" dirty="0">
                <a:solidFill>
                  <a:schemeClr val="tx1">
                    <a:lumMod val="95000"/>
                    <a:lumOff val="5000"/>
                  </a:schemeClr>
                </a:solidFill>
                <a:latin typeface="High Tower Text" panose="02040502050506030303" pitchFamily="18" charset="0"/>
              </a:rPr>
              <a:t> Crime Data Sources  - “ Crime_in_Indian_2001_to_2013 “</a:t>
            </a:r>
          </a:p>
          <a:p>
            <a:r>
              <a:rPr lang="en-US" sz="2000" dirty="0">
                <a:solidFill>
                  <a:schemeClr val="tx1">
                    <a:lumMod val="95000"/>
                    <a:lumOff val="5000"/>
                  </a:schemeClr>
                </a:solidFill>
                <a:latin typeface="High Tower Text" panose="02040502050506030303" pitchFamily="18" charset="0"/>
              </a:rPr>
              <a:t>Acknowledgments - We also acknowledge the assistance of  “ Crime hotspot </a:t>
            </a:r>
            <a:r>
              <a:rPr lang="en-US" sz="2000" dirty="0" err="1">
                <a:solidFill>
                  <a:schemeClr val="tx1">
                    <a:lumMod val="95000"/>
                    <a:lumOff val="5000"/>
                  </a:schemeClr>
                </a:solidFill>
                <a:latin typeface="High Tower Text" panose="02040502050506030303" pitchFamily="18" charset="0"/>
              </a:rPr>
              <a:t>idenfication</a:t>
            </a:r>
            <a:r>
              <a:rPr lang="en-US" sz="2000" dirty="0">
                <a:solidFill>
                  <a:schemeClr val="tx1">
                    <a:lumMod val="95000"/>
                    <a:lumOff val="5000"/>
                  </a:schemeClr>
                </a:solidFill>
                <a:latin typeface="High Tower Text" panose="02040502050506030303" pitchFamily="18" charset="0"/>
              </a:rPr>
              <a:t> “ for providing crime data and “ </a:t>
            </a:r>
            <a:r>
              <a:rPr lang="en-US" sz="2000" dirty="0" err="1">
                <a:solidFill>
                  <a:schemeClr val="tx1">
                    <a:lumMod val="95000"/>
                    <a:lumOff val="5000"/>
                  </a:schemeClr>
                </a:solidFill>
                <a:latin typeface="High Tower Text" panose="02040502050506030303" pitchFamily="18" charset="0"/>
              </a:rPr>
              <a:t>Techvolt</a:t>
            </a:r>
            <a:r>
              <a:rPr lang="en-US" sz="2000" dirty="0">
                <a:solidFill>
                  <a:schemeClr val="tx1">
                    <a:lumMod val="95000"/>
                    <a:lumOff val="5000"/>
                  </a:schemeClr>
                </a:solidFill>
                <a:latin typeface="High Tower Text" panose="02040502050506030303" pitchFamily="18" charset="0"/>
              </a:rPr>
              <a:t> software ” for their support in geospatial analysis.</a:t>
            </a:r>
            <a:endParaRPr lang="en-IN" sz="2000"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20509213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BC9FE-85F6-C747-E41B-248B10DB7208}"/>
              </a:ext>
            </a:extLst>
          </p:cNvPr>
          <p:cNvSpPr>
            <a:spLocks noGrp="1"/>
          </p:cNvSpPr>
          <p:nvPr>
            <p:ph type="title"/>
          </p:nvPr>
        </p:nvSpPr>
        <p:spPr/>
        <p:txBody>
          <a:bodyPr/>
          <a:lstStyle/>
          <a:p>
            <a:br>
              <a:rPr lang="en-IN" dirty="0">
                <a:solidFill>
                  <a:schemeClr val="accent1">
                    <a:lumMod val="50000"/>
                  </a:schemeClr>
                </a:solidFill>
                <a:latin typeface="Aharoni" panose="02010803020104030203" pitchFamily="2" charset="-79"/>
                <a:cs typeface="Aharoni" panose="02010803020104030203" pitchFamily="2" charset="-79"/>
              </a:rPr>
            </a:br>
            <a:r>
              <a:rPr lang="en-IN" dirty="0">
                <a:solidFill>
                  <a:schemeClr val="accent1">
                    <a:lumMod val="50000"/>
                  </a:schemeClr>
                </a:solidFill>
                <a:latin typeface="Aharoni" panose="02010803020104030203" pitchFamily="2" charset="-79"/>
                <a:cs typeface="Aharoni" panose="02010803020104030203" pitchFamily="2" charset="-79"/>
              </a:rPr>
              <a:t>8.Conclusion</a:t>
            </a:r>
          </a:p>
        </p:txBody>
      </p:sp>
      <p:sp>
        <p:nvSpPr>
          <p:cNvPr id="3" name="Content Placeholder 2">
            <a:extLst>
              <a:ext uri="{FF2B5EF4-FFF2-40B4-BE49-F238E27FC236}">
                <a16:creationId xmlns:a16="http://schemas.microsoft.com/office/drawing/2014/main" id="{E4112264-0D30-A9CB-2A0F-2EB0FC2067C9}"/>
              </a:ext>
            </a:extLst>
          </p:cNvPr>
          <p:cNvSpPr>
            <a:spLocks noGrp="1"/>
          </p:cNvSpPr>
          <p:nvPr>
            <p:ph idx="1"/>
          </p:nvPr>
        </p:nvSpPr>
        <p:spPr/>
        <p:txBody>
          <a:bodyPr>
            <a:normAutofit/>
          </a:bodyPr>
          <a:lstStyle/>
          <a:p>
            <a:r>
              <a:rPr lang="en-US" sz="2000" dirty="0">
                <a:solidFill>
                  <a:schemeClr val="tx1">
                    <a:lumMod val="95000"/>
                    <a:lumOff val="5000"/>
                  </a:schemeClr>
                </a:solidFill>
                <a:latin typeface="High Tower Text" panose="02040502050506030303" pitchFamily="18" charset="0"/>
              </a:rPr>
              <a:t>The "Crime Hotspot Identification" project has demonstrated the power of data science and geospatial analysis in addressing real-world challenges in crime prevention. </a:t>
            </a:r>
          </a:p>
          <a:p>
            <a:r>
              <a:rPr lang="en-US" sz="2000" dirty="0">
                <a:solidFill>
                  <a:schemeClr val="tx1">
                    <a:lumMod val="95000"/>
                    <a:lumOff val="5000"/>
                  </a:schemeClr>
                </a:solidFill>
                <a:latin typeface="High Tower Text" panose="02040502050506030303" pitchFamily="18" charset="0"/>
              </a:rPr>
              <a:t>By analyzing historical crime data and applying advanced clustering techniques, we successfully identified areas with high concentrations of criminal activity—hotspots—that warrant focused attention from law enforcement and community planners.</a:t>
            </a:r>
            <a:endParaRPr lang="en-IN" sz="2000" dirty="0">
              <a:solidFill>
                <a:schemeClr val="tx1">
                  <a:lumMod val="95000"/>
                  <a:lumOff val="5000"/>
                </a:schemeClr>
              </a:solidFill>
              <a:latin typeface="High Tower Text" panose="02040502050506030303" pitchFamily="18" charset="0"/>
            </a:endParaRPr>
          </a:p>
        </p:txBody>
      </p:sp>
    </p:spTree>
    <p:extLst>
      <p:ext uri="{BB962C8B-B14F-4D97-AF65-F5344CB8AC3E}">
        <p14:creationId xmlns:p14="http://schemas.microsoft.com/office/powerpoint/2010/main" val="27238934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147</TotalTime>
  <Words>663</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Aharoni</vt:lpstr>
      <vt:lpstr>Arial</vt:lpstr>
      <vt:lpstr>High Tower Text</vt:lpstr>
      <vt:lpstr>Trebuchet MS</vt:lpstr>
      <vt:lpstr>Tw Cen MT Condensed Extra Bold</vt:lpstr>
      <vt:lpstr>Wingdings</vt:lpstr>
      <vt:lpstr>Wingdings 3</vt:lpstr>
      <vt:lpstr>Facet</vt:lpstr>
      <vt:lpstr>Crime Hotspot Identification</vt:lpstr>
      <vt:lpstr> 1. Introduction  </vt:lpstr>
      <vt:lpstr> 2.Problem statement </vt:lpstr>
      <vt:lpstr> 3.Data Collection</vt:lpstr>
      <vt:lpstr> 4.Methodology</vt:lpstr>
      <vt:lpstr> 5.Tools Used for</vt:lpstr>
      <vt:lpstr> 6.Challenges</vt:lpstr>
      <vt:lpstr> 7.References</vt:lpstr>
      <vt:lpstr> 8.Conclusion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Logesh K</dc:creator>
  <cp:lastModifiedBy>Logesh K</cp:lastModifiedBy>
  <cp:revision>4</cp:revision>
  <dcterms:created xsi:type="dcterms:W3CDTF">2024-08-15T09:41:53Z</dcterms:created>
  <dcterms:modified xsi:type="dcterms:W3CDTF">2024-08-17T01:12:34Z</dcterms:modified>
</cp:coreProperties>
</file>