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70637" y="459808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Student Name: </a:t>
            </a:r>
            <a:r>
              <a:rPr lang="en-US" sz="2000" b="1" dirty="0">
                <a:solidFill>
                  <a:srgbClr val="FFC000"/>
                </a:solidFill>
                <a:latin typeface="Arial"/>
                <a:cs typeface="Arial"/>
              </a:rPr>
              <a:t>LOGESH U</a:t>
            </a:r>
          </a:p>
          <a:p>
            <a:r>
              <a:rPr lang="en-US" sz="2000" b="1" dirty="0">
                <a:solidFill>
                  <a:schemeClr val="accent1">
                    <a:lumMod val="75000"/>
                  </a:schemeClr>
                </a:solidFill>
                <a:latin typeface="Arial"/>
                <a:cs typeface="Arial"/>
              </a:rPr>
              <a:t> College Name: </a:t>
            </a:r>
            <a:r>
              <a:rPr lang="en-US" sz="2000" b="1" dirty="0">
                <a:solidFill>
                  <a:srgbClr val="FFC000"/>
                </a:solidFill>
                <a:latin typeface="Arial"/>
                <a:cs typeface="Arial"/>
              </a:rPr>
              <a:t>KINGS ENGINEERING COLLEGE</a:t>
            </a:r>
          </a:p>
          <a:p>
            <a:r>
              <a:rPr lang="en-US" sz="2000" b="1" dirty="0">
                <a:solidFill>
                  <a:schemeClr val="accent1">
                    <a:lumMod val="75000"/>
                  </a:schemeClr>
                </a:solidFill>
                <a:latin typeface="Arial"/>
                <a:cs typeface="Arial"/>
              </a:rPr>
              <a:t> Department : </a:t>
            </a:r>
            <a:r>
              <a:rPr lang="en-US" sz="2000" b="1" dirty="0">
                <a:solidFill>
                  <a:srgbClr val="FFC000"/>
                </a:solidFill>
                <a:latin typeface="Arial"/>
                <a:cs typeface="Arial"/>
              </a:rPr>
              <a:t>COMPUTER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chemeClr val="tx1"/>
              </a:solidFill>
            </a:endParaRPr>
          </a:p>
          <a:p>
            <a:pPr algn="l">
              <a:buFont typeface="+mj-lt"/>
              <a:buAutoNum type="arabicPeriod"/>
            </a:pPr>
            <a:r>
              <a:rPr lang="en-US" sz="2000" b="1" i="0" dirty="0">
                <a:solidFill>
                  <a:schemeClr val="tx1"/>
                </a:solidFill>
                <a:effectLst/>
                <a:latin typeface="Söhne"/>
              </a:rPr>
              <a:t>Advanced Anomaly Detection Techniques</a:t>
            </a:r>
            <a:r>
              <a:rPr lang="en-US" sz="2000" b="0" i="0" dirty="0">
                <a:solidFill>
                  <a:schemeClr val="tx1"/>
                </a:solidFill>
                <a:effectLst/>
                <a:latin typeface="Söhne"/>
              </a:rPr>
              <a:t>: Explore and implement more sophisticated anomaly detection algorithms or machine learning models to improve the accuracy of detecting unusual typing behavior. This could involve deep learning approaches or ensemble methods to capture subtle patterns and anomalies more effectively.</a:t>
            </a:r>
          </a:p>
          <a:p>
            <a:pPr algn="l">
              <a:buFont typeface="+mj-lt"/>
              <a:buAutoNum type="arabicPeriod"/>
            </a:pPr>
            <a:r>
              <a:rPr lang="en-US" sz="2000" b="1" i="0" dirty="0">
                <a:solidFill>
                  <a:schemeClr val="tx1"/>
                </a:solidFill>
                <a:effectLst/>
                <a:latin typeface="Söhne"/>
              </a:rPr>
              <a:t>Behavioral Biometrics Integration</a:t>
            </a:r>
            <a:r>
              <a:rPr lang="en-US" sz="2000" b="0" i="0" dirty="0">
                <a:solidFill>
                  <a:schemeClr val="tx1"/>
                </a:solidFill>
                <a:effectLst/>
                <a:latin typeface="Söhne"/>
              </a:rPr>
              <a:t>: Integrate behavioral biometrics, such as keystroke dynamics or typing rhythm analysis, to further enhance user authentication and detection capabilities. By incorporating individual typing patterns unique to each user, the system can better distinguish between authorized and unauthorized keyboard activity.</a:t>
            </a:r>
          </a:p>
          <a:p>
            <a:pPr algn="l">
              <a:buFont typeface="+mj-lt"/>
              <a:buAutoNum type="arabicPeriod"/>
            </a:pPr>
            <a:r>
              <a:rPr lang="en-US" sz="2000" b="1" i="0" dirty="0">
                <a:solidFill>
                  <a:schemeClr val="tx1"/>
                </a:solidFill>
                <a:effectLst/>
                <a:latin typeface="Söhne"/>
              </a:rPr>
              <a:t>Dynamic Adaptation and Learning</a:t>
            </a:r>
            <a:r>
              <a:rPr lang="en-US" sz="2000" b="0" i="0" dirty="0">
                <a:solidFill>
                  <a:schemeClr val="tx1"/>
                </a:solidFill>
                <a:effectLst/>
                <a:latin typeface="Söhne"/>
              </a:rPr>
              <a:t>: Develop mechanisms for the keylogger system to dynamically adapt and learn from new typing patterns over time. This could involve reinforcement learning techniques or adaptive algorithms that continuously update the model based on feedback and evolving user behavior.</a:t>
            </a:r>
          </a:p>
          <a:p>
            <a:pPr marL="305435" indent="-305435"/>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10000"/>
          </a:bodyPr>
          <a:lstStyle/>
          <a:p>
            <a:pPr marL="305435" indent="-305435"/>
            <a:r>
              <a:rPr lang="en-US" sz="2400" dirty="0">
                <a:solidFill>
                  <a:srgbClr val="0F0F0F"/>
                </a:solidFill>
                <a:ea typeface="+mn-lt"/>
                <a:cs typeface="+mn-lt"/>
              </a:rPr>
              <a:t>Keyloggers are malicious software programs designed to covertly record keystrokes on a computer or mobile device. These clandestine tools capture all keyboard inputs, including passwords, credit card numbers, and sensitive information, without the user's knowledge. Keyloggers can be distributed through various means, such as phishing emails, infected attachments, or compromised websites. Once installed, they operate silently in the background, logging every keystroke and transmitting the data to a remote server controlled by the attacker. Cybercriminals exploit keyloggers for various nefarious purposes, including identity theft, financial fraud, and espionage. Notable examples of keyloggers include Zeus, </a:t>
            </a:r>
            <a:r>
              <a:rPr lang="en-US" sz="2400" dirty="0" err="1">
                <a:solidFill>
                  <a:srgbClr val="0F0F0F"/>
                </a:solidFill>
                <a:ea typeface="+mn-lt"/>
                <a:cs typeface="+mn-lt"/>
              </a:rPr>
              <a:t>SpyEye</a:t>
            </a:r>
            <a:r>
              <a:rPr lang="en-US" sz="2400" dirty="0">
                <a:solidFill>
                  <a:srgbClr val="0F0F0F"/>
                </a:solidFill>
                <a:ea typeface="+mn-lt"/>
                <a:cs typeface="+mn-lt"/>
              </a:rPr>
              <a:t>, and </a:t>
            </a:r>
            <a:r>
              <a:rPr lang="en-US" sz="2400" dirty="0" err="1">
                <a:solidFill>
                  <a:srgbClr val="0F0F0F"/>
                </a:solidFill>
                <a:ea typeface="+mn-lt"/>
                <a:cs typeface="+mn-lt"/>
              </a:rPr>
              <a:t>DarkComet</a:t>
            </a:r>
            <a:r>
              <a:rPr lang="en-US" sz="2400" dirty="0">
                <a:solidFill>
                  <a:srgbClr val="0F0F0F"/>
                </a:solidFill>
                <a:ea typeface="+mn-lt"/>
                <a:cs typeface="+mn-lt"/>
              </a:rPr>
              <a:t>. These malware strains have been implicated in numerous cyber attacks and data breaches worldwide. Organizations and individuals must deploy robust cybersecurity measures, such as antivirus software, firewalls, and regular system updates, to mitigate the risk posed by keyloggers and other forms of malware.</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1800" b="1"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1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324708"/>
            <a:ext cx="11473964" cy="5326643"/>
          </a:xfrm>
        </p:spPr>
        <p:txBody>
          <a:bodyPr vert="horz" lIns="91440" tIns="45720" rIns="91440" bIns="45720" rtlCol="0" anchor="ctr">
            <a:noAutofit/>
          </a:bodyPr>
          <a:lstStyle/>
          <a:p>
            <a:pPr algn="l">
              <a:buFont typeface="+mj-lt"/>
              <a:buAutoNum type="arabicPeriod"/>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Gather data on keypress events, including timestamps and types of keys pressed.</a:t>
            </a:r>
          </a:p>
          <a:p>
            <a:pPr marL="742950" lvl="1" indent="-285750" algn="l">
              <a:buFont typeface="+mj-lt"/>
              <a:buAutoNum type="arabicPeriod"/>
            </a:pPr>
            <a:r>
              <a:rPr lang="en-US" b="0" i="0" dirty="0">
                <a:solidFill>
                  <a:schemeClr val="tx1"/>
                </a:solidFill>
                <a:effectLst/>
                <a:latin typeface="Söhne"/>
              </a:rPr>
              <a:t>Optionally, collect additional contextual data such as application usage, user activity, and system events.</a:t>
            </a:r>
          </a:p>
          <a:p>
            <a:pPr algn="l">
              <a:buFont typeface="+mj-lt"/>
              <a:buAutoNum type="arabicPeriod"/>
            </a:pPr>
            <a:r>
              <a:rPr lang="en-US" b="1" i="0" dirty="0">
                <a:solidFill>
                  <a:schemeClr val="tx1"/>
                </a:solidFill>
                <a:effectLst/>
                <a:latin typeface="Söhne"/>
              </a:rPr>
              <a:t>Data Preprocessing</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Clean and preprocess the collected data to handle any anomalies or inconsistencies.</a:t>
            </a:r>
          </a:p>
          <a:p>
            <a:pPr marL="742950" lvl="1" indent="-285750" algn="l">
              <a:buFont typeface="+mj-lt"/>
              <a:buAutoNum type="arabicPeriod"/>
            </a:pPr>
            <a:r>
              <a:rPr lang="en-US" b="0" i="0" dirty="0">
                <a:solidFill>
                  <a:schemeClr val="tx1"/>
                </a:solidFill>
                <a:effectLst/>
                <a:latin typeface="Söhne"/>
              </a:rPr>
              <a:t>Perform feature extraction to derive meaningful insights from the raw keypress data, such as frequency of specific key usage or patterns in typing behavior.</a:t>
            </a:r>
          </a:p>
          <a:p>
            <a:pPr algn="l">
              <a:buFont typeface="+mj-lt"/>
              <a:buAutoNum type="arabicPeriod"/>
            </a:pPr>
            <a:r>
              <a:rPr lang="en-US" b="1" i="0" dirty="0">
                <a:solidFill>
                  <a:schemeClr val="tx1"/>
                </a:solidFill>
                <a:effectLst/>
                <a:latin typeface="Söhne"/>
              </a:rPr>
              <a:t>Machine Learning Algorithm</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Implement machine learning techniques to analyze the keypress data and identify patterns or anomalies.</a:t>
            </a:r>
          </a:p>
          <a:p>
            <a:pPr marL="742950" lvl="1" indent="-285750" algn="l">
              <a:buFont typeface="+mj-lt"/>
              <a:buAutoNum type="arabicPeriod"/>
            </a:pPr>
            <a:r>
              <a:rPr lang="en-US" b="0" i="0" dirty="0">
                <a:solidFill>
                  <a:schemeClr val="tx1"/>
                </a:solidFill>
                <a:effectLst/>
                <a:latin typeface="Söhne"/>
              </a:rPr>
              <a:t>Consider using algorithms such as anomaly detection, clustering, or classification to detect suspicious or unusual typing behavior.</a:t>
            </a:r>
          </a:p>
          <a:p>
            <a:pPr algn="l">
              <a:buFont typeface="+mj-lt"/>
              <a:buAutoNum type="arabicPeriod"/>
            </a:pPr>
            <a:r>
              <a:rPr lang="en-US" b="1" i="0" dirty="0">
                <a:solidFill>
                  <a:schemeClr val="tx1"/>
                </a:solidFill>
                <a:effectLst/>
                <a:latin typeface="Söhne"/>
              </a:rPr>
              <a:t>Deployment</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Develop a user-friendly interface or dashboard for monitoring and analyzing keylogging data.</a:t>
            </a:r>
          </a:p>
          <a:p>
            <a:pPr marL="742950" lvl="1" indent="-285750" algn="l">
              <a:buFont typeface="+mj-lt"/>
              <a:buAutoNum type="arabicPeriod"/>
            </a:pPr>
            <a:r>
              <a:rPr lang="en-US" b="0" i="0" dirty="0">
                <a:solidFill>
                  <a:schemeClr val="tx1"/>
                </a:solidFill>
                <a:effectLst/>
                <a:latin typeface="Söhne"/>
              </a:rPr>
              <a:t>Ensure the deployment platform provides secure access controls and encryption mechanisms to protect sensitive user information.</a:t>
            </a:r>
          </a:p>
          <a:p>
            <a:pPr algn="l">
              <a:buFont typeface="+mj-lt"/>
              <a:buAutoNum type="arabicPeriod"/>
            </a:pPr>
            <a:r>
              <a:rPr lang="en-US" b="1" i="0" dirty="0">
                <a:solidFill>
                  <a:schemeClr val="tx1"/>
                </a:solidFill>
                <a:effectLst/>
                <a:latin typeface="Söhne"/>
              </a:rPr>
              <a:t>Evaluation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Evaluate the performance of the keylogger system based on metrics such as detection accuracy, false positive rate, and system resource usage.</a:t>
            </a:r>
          </a:p>
          <a:p>
            <a:pPr marL="742950" lvl="1" indent="-285750" algn="l">
              <a:buFont typeface="+mj-lt"/>
              <a:buAutoNum type="arabicPeriod"/>
            </a:pPr>
            <a:r>
              <a:rPr lang="en-US" b="0" i="0" dirty="0">
                <a:solidFill>
                  <a:schemeClr val="tx1"/>
                </a:solidFill>
                <a:effectLst/>
                <a:latin typeface="Söhne"/>
              </a:rPr>
              <a:t>Continuously monitor and update the keylogger system to adapt to evolving typing patterns and security threats.</a:t>
            </a:r>
          </a:p>
          <a:p>
            <a:pPr marL="457200" lvl="1" indent="0" algn="l">
              <a:buNone/>
            </a:pPr>
            <a:endParaRPr lang="en-US" b="0" i="0" dirty="0">
              <a:solidFill>
                <a:schemeClr val="tx1"/>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buFont typeface="Arial" panose="020B0604020202020204" pitchFamily="34" charset="0"/>
              <a:buChar char="•"/>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Ability to capture keypress events, including timestamps and types of keys pressed.</a:t>
            </a:r>
          </a:p>
          <a:p>
            <a:pPr marL="742950" lvl="1" indent="-285750" algn="l">
              <a:buFont typeface="Arial" panose="020B0604020202020204" pitchFamily="34" charset="0"/>
              <a:buChar char="•"/>
            </a:pPr>
            <a:r>
              <a:rPr lang="en-US" b="1" i="0" dirty="0">
                <a:solidFill>
                  <a:schemeClr val="tx1"/>
                </a:solidFill>
                <a:effectLst/>
                <a:latin typeface="Söhne"/>
              </a:rPr>
              <a:t>Optional collection of additional contextual data such as application usage, user activity, and system events.</a:t>
            </a:r>
          </a:p>
          <a:p>
            <a:pPr algn="l">
              <a:buFont typeface="Arial" panose="020B0604020202020204" pitchFamily="34" charset="0"/>
              <a:buChar char="•"/>
            </a:pPr>
            <a:r>
              <a:rPr lang="en-US" b="1" i="0" dirty="0">
                <a:solidFill>
                  <a:schemeClr val="tx1"/>
                </a:solidFill>
                <a:effectLst/>
                <a:latin typeface="Söhne"/>
              </a:rPr>
              <a:t>Data Processing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Processing power sufficient to handle real-time data collection and preprocessing.</a:t>
            </a:r>
          </a:p>
          <a:p>
            <a:pPr marL="742950" lvl="1" indent="-285750" algn="l">
              <a:buFont typeface="Arial" panose="020B0604020202020204" pitchFamily="34" charset="0"/>
              <a:buChar char="•"/>
            </a:pPr>
            <a:r>
              <a:rPr lang="en-US" b="1" i="0" dirty="0">
                <a:solidFill>
                  <a:schemeClr val="tx1"/>
                </a:solidFill>
                <a:effectLst/>
                <a:latin typeface="Söhne"/>
              </a:rPr>
              <a:t>Efficient algorithms for cleaning and preprocessing the collected data to handle anomalies or inconsistencies.</a:t>
            </a:r>
          </a:p>
          <a:p>
            <a:pPr marL="742950" lvl="1" indent="-285750" algn="l">
              <a:buFont typeface="Arial" panose="020B0604020202020204" pitchFamily="34" charset="0"/>
              <a:buChar char="•"/>
            </a:pPr>
            <a:r>
              <a:rPr lang="en-US" b="1" i="0" dirty="0">
                <a:solidFill>
                  <a:schemeClr val="tx1"/>
                </a:solidFill>
                <a:effectLst/>
                <a:latin typeface="Söhne"/>
              </a:rPr>
              <a:t>Adequate storage capacity to store keylogging data securely.</a:t>
            </a:r>
          </a:p>
          <a:p>
            <a:pPr algn="l">
              <a:buFont typeface="Arial" panose="020B0604020202020204" pitchFamily="34" charset="0"/>
              <a:buChar char="•"/>
            </a:pPr>
            <a:r>
              <a:rPr lang="en-US" b="1" i="0" dirty="0">
                <a:solidFill>
                  <a:schemeClr val="tx1"/>
                </a:solidFill>
                <a:effectLst/>
                <a:latin typeface="Söhne"/>
              </a:rPr>
              <a:t>Machine Learning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Access to machine learning libraries for implementing algorithms to analyze keypress data.</a:t>
            </a:r>
          </a:p>
          <a:p>
            <a:pPr marL="742950" lvl="1" indent="-285750" algn="l">
              <a:buFont typeface="Arial" panose="020B0604020202020204" pitchFamily="34" charset="0"/>
              <a:buChar char="•"/>
            </a:pPr>
            <a:r>
              <a:rPr lang="en-US" b="1" i="0" dirty="0">
                <a:solidFill>
                  <a:schemeClr val="tx1"/>
                </a:solidFill>
                <a:effectLst/>
                <a:latin typeface="Söhne"/>
              </a:rPr>
              <a:t>Resources for model training, evaluation, and optimization.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algn="l"/>
            <a:r>
              <a:rPr lang="en-US" sz="1400" b="1" i="0" dirty="0">
                <a:solidFill>
                  <a:schemeClr val="tx1"/>
                </a:solidFill>
                <a:effectLst/>
                <a:latin typeface="Söhne"/>
              </a:rPr>
              <a:t>Algorithm Selection</a:t>
            </a:r>
            <a:r>
              <a:rPr lang="en-US" sz="1400" b="0" i="0" dirty="0">
                <a:solidFill>
                  <a:schemeClr val="tx1"/>
                </a:solidFill>
                <a:effectLst/>
                <a:latin typeface="Söhne"/>
              </a:rPr>
              <a:t>:</a:t>
            </a:r>
          </a:p>
          <a:p>
            <a:pPr algn="l"/>
            <a:r>
              <a:rPr lang="en-US" sz="1400" b="1" i="0" dirty="0">
                <a:solidFill>
                  <a:schemeClr val="tx1"/>
                </a:solidFill>
                <a:effectLst/>
                <a:latin typeface="Söhne"/>
              </a:rPr>
              <a:t>The chosen algorithm for detecting anomalous keylogging behavior is an anomaly detection algorithm. Anomaly detection is well-suited for identifying unusual patterns or outliers in data, which aligns with the objective of detecting suspicious or unauthorized keyboard activity</a:t>
            </a:r>
            <a:r>
              <a:rPr lang="en-US" sz="1400" b="1" i="0" dirty="0">
                <a:solidFill>
                  <a:srgbClr val="ECECEC"/>
                </a:solidFill>
                <a:effectLst/>
                <a:latin typeface="Söhne"/>
              </a:rPr>
              <a:t>.</a:t>
            </a:r>
          </a:p>
          <a:p>
            <a:pPr marL="305435" indent="-305435"/>
            <a:r>
              <a:rPr lang="en-IN" sz="1400" b="1" dirty="0">
                <a:ea typeface="+mn-lt"/>
                <a:cs typeface="+mn-lt"/>
              </a:rPr>
              <a:t>Data Input:</a:t>
            </a:r>
            <a:endParaRPr lang="en-US" b="0" i="0" dirty="0">
              <a:solidFill>
                <a:srgbClr val="ECECEC"/>
              </a:solidFill>
              <a:effectLst/>
              <a:latin typeface="Söhne"/>
            </a:endParaRPr>
          </a:p>
          <a:p>
            <a:pPr algn="l"/>
            <a:r>
              <a:rPr lang="en-US" sz="1500" b="1" i="0" dirty="0">
                <a:solidFill>
                  <a:schemeClr val="tx1"/>
                </a:solidFill>
                <a:effectLst/>
                <a:latin typeface="Söhne"/>
              </a:rPr>
              <a:t>The algorithm utilizes the following input features:</a:t>
            </a:r>
          </a:p>
          <a:p>
            <a:pPr algn="l">
              <a:buFont typeface="Arial" panose="020B0604020202020204" pitchFamily="34" charset="0"/>
              <a:buChar char="•"/>
            </a:pPr>
            <a:r>
              <a:rPr lang="en-US" sz="1500" b="1" i="0" dirty="0">
                <a:solidFill>
                  <a:schemeClr val="tx1"/>
                </a:solidFill>
                <a:effectLst/>
                <a:latin typeface="Söhne"/>
              </a:rPr>
              <a:t>Timestamps: Capturing the time of keypress events to analyze temporal patterns.</a:t>
            </a:r>
          </a:p>
          <a:p>
            <a:pPr algn="l">
              <a:buFont typeface="Arial" panose="020B0604020202020204" pitchFamily="34" charset="0"/>
              <a:buChar char="•"/>
            </a:pPr>
            <a:r>
              <a:rPr lang="en-US" sz="1500" b="1" i="0" dirty="0">
                <a:solidFill>
                  <a:schemeClr val="tx1"/>
                </a:solidFill>
                <a:effectLst/>
                <a:latin typeface="Söhne"/>
              </a:rPr>
              <a:t>Key types: Identifying the specific keys pressed to detect unusual typing behavior.</a:t>
            </a:r>
            <a:endParaRPr lang="en-IN" sz="1500" b="1" dirty="0">
              <a:solidFill>
                <a:schemeClr val="tx1"/>
              </a:solidFill>
            </a:endParaRPr>
          </a:p>
          <a:p>
            <a:pPr marL="305435" indent="-305435"/>
            <a:r>
              <a:rPr lang="en-IN" sz="1400" b="1" dirty="0">
                <a:ea typeface="+mn-lt"/>
                <a:cs typeface="+mn-lt"/>
              </a:rPr>
              <a:t>Training Process:</a:t>
            </a:r>
            <a:endParaRPr lang="en-IN" sz="1400" dirty="0"/>
          </a:p>
          <a:p>
            <a:pPr algn="l">
              <a:buFont typeface="Arial" panose="020B0604020202020204" pitchFamily="34" charset="0"/>
              <a:buChar char="•"/>
            </a:pPr>
            <a:r>
              <a:rPr lang="en-IN" sz="1600" b="1" i="0" dirty="0">
                <a:solidFill>
                  <a:schemeClr val="tx1"/>
                </a:solidFill>
                <a:effectLst/>
                <a:latin typeface="Söhne"/>
              </a:rPr>
              <a:t>The algorithm is trained using historical keylogging data containing both normal and anomalous keypress patterns.</a:t>
            </a:r>
          </a:p>
          <a:p>
            <a:pPr algn="l">
              <a:buFont typeface="Arial" panose="020B0604020202020204" pitchFamily="34" charset="0"/>
              <a:buChar char="•"/>
            </a:pPr>
            <a:r>
              <a:rPr lang="en-IN" sz="1600" b="1" i="0" dirty="0">
                <a:solidFill>
                  <a:schemeClr val="tx1"/>
                </a:solidFill>
                <a:effectLst/>
                <a:latin typeface="Söhne"/>
              </a:rPr>
              <a:t>During training, the algorithm learns to distinguish between normal typing </a:t>
            </a:r>
            <a:r>
              <a:rPr lang="en-IN" sz="1600" b="1" i="0" dirty="0" err="1">
                <a:solidFill>
                  <a:schemeClr val="tx1"/>
                </a:solidFill>
                <a:effectLst/>
                <a:latin typeface="Söhne"/>
              </a:rPr>
              <a:t>behavior</a:t>
            </a:r>
            <a:r>
              <a:rPr lang="en-IN" sz="1600" b="1" i="0" dirty="0">
                <a:solidFill>
                  <a:schemeClr val="tx1"/>
                </a:solidFill>
                <a:effectLst/>
                <a:latin typeface="Söhne"/>
              </a:rPr>
              <a:t> and anomalous events by identifying patterns in the input features</a:t>
            </a:r>
          </a:p>
          <a:p>
            <a:pPr marL="305435" indent="-305435"/>
            <a:r>
              <a:rPr lang="en-IN" sz="1400" b="1" dirty="0">
                <a:ea typeface="+mn-lt"/>
                <a:cs typeface="+mn-lt"/>
              </a:rPr>
              <a:t>Prediction Process:</a:t>
            </a:r>
            <a:endParaRPr lang="en-IN" sz="1400" dirty="0"/>
          </a:p>
          <a:p>
            <a:pPr algn="l">
              <a:buFont typeface="Arial" panose="020B0604020202020204" pitchFamily="34" charset="0"/>
              <a:buChar char="•"/>
            </a:pPr>
            <a:r>
              <a:rPr lang="en-US" sz="1500" b="1" i="0" dirty="0">
                <a:solidFill>
                  <a:schemeClr val="tx1"/>
                </a:solidFill>
                <a:effectLst/>
                <a:latin typeface="Söhne"/>
              </a:rPr>
              <a:t>Once trained, the algorithm can make predictions for future keylogging events in real-time.</a:t>
            </a:r>
          </a:p>
          <a:p>
            <a:pPr algn="l">
              <a:buFont typeface="Arial" panose="020B0604020202020204" pitchFamily="34" charset="0"/>
              <a:buChar char="•"/>
            </a:pPr>
            <a:r>
              <a:rPr lang="en-US" sz="1500" b="1" i="0" dirty="0">
                <a:solidFill>
                  <a:schemeClr val="tx1"/>
                </a:solidFill>
                <a:effectLst/>
                <a:latin typeface="Söhne"/>
              </a:rPr>
              <a:t>During the prediction phase, the algorithm analyzes incoming keypress data and compares it against the learned patterns from the training phase.</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6BDB-4E83-FFF8-D9F8-CDC4F9F9B541}"/>
              </a:ext>
            </a:extLst>
          </p:cNvPr>
          <p:cNvSpPr>
            <a:spLocks noGrp="1"/>
          </p:cNvSpPr>
          <p:nvPr>
            <p:ph type="title"/>
          </p:nvPr>
        </p:nvSpPr>
        <p:spPr/>
        <p:txBody>
          <a:bodyPr/>
          <a:lstStyle/>
          <a:p>
            <a:r>
              <a:rPr lang="en-US" b="1" dirty="0">
                <a:solidFill>
                  <a:schemeClr val="accent1"/>
                </a:solidFill>
              </a:rPr>
              <a:t>OUTPUT:</a:t>
            </a:r>
            <a:endParaRPr lang="en-IN" b="1" dirty="0">
              <a:solidFill>
                <a:schemeClr val="accent1"/>
              </a:solidFill>
            </a:endParaRPr>
          </a:p>
        </p:txBody>
      </p:sp>
      <p:pic>
        <p:nvPicPr>
          <p:cNvPr id="4" name="Picture 3">
            <a:extLst>
              <a:ext uri="{FF2B5EF4-FFF2-40B4-BE49-F238E27FC236}">
                <a16:creationId xmlns:a16="http://schemas.microsoft.com/office/drawing/2014/main" id="{C1875DB3-70B3-C382-C37A-21639D465B18}"/>
              </a:ext>
            </a:extLst>
          </p:cNvPr>
          <p:cNvPicPr>
            <a:picLocks noChangeAspect="1"/>
          </p:cNvPicPr>
          <p:nvPr/>
        </p:nvPicPr>
        <p:blipFill>
          <a:blip r:embed="rId2"/>
          <a:srcRect/>
          <a:stretch/>
        </p:blipFill>
        <p:spPr>
          <a:xfrm>
            <a:off x="3525126" y="2710407"/>
            <a:ext cx="6114766" cy="1472351"/>
          </a:xfrm>
          <a:prstGeom prst="rect">
            <a:avLst/>
          </a:prstGeom>
        </p:spPr>
      </p:pic>
    </p:spTree>
    <p:extLst>
      <p:ext uri="{BB962C8B-B14F-4D97-AF65-F5344CB8AC3E}">
        <p14:creationId xmlns:p14="http://schemas.microsoft.com/office/powerpoint/2010/main" val="2510353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B78966D-FADD-078C-4F00-A03BE485AC38}"/>
              </a:ext>
            </a:extLst>
          </p:cNvPr>
          <p:cNvPicPr>
            <a:picLocks noGrp="1" noChangeAspect="1"/>
          </p:cNvPicPr>
          <p:nvPr>
            <p:ph idx="1"/>
          </p:nvPr>
        </p:nvPicPr>
        <p:blipFill>
          <a:blip r:embed="rId2"/>
          <a:srcRect/>
          <a:stretch/>
        </p:blipFill>
        <p:spPr>
          <a:xfrm>
            <a:off x="581025" y="2028092"/>
            <a:ext cx="11029950" cy="2614246"/>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b="1" i="0" dirty="0">
                <a:solidFill>
                  <a:schemeClr val="tx1"/>
                </a:solidFill>
                <a:effectLst/>
                <a:latin typeface="Söhne"/>
              </a:rPr>
              <a:t>In conclusion, the development of a keylogger system presents a robust solution for monitoring and analyzing keyboard activity, with a focus on security and anomaly detection. By leveraging advanced techniques in data collection, preprocessing, and machine learning, the system can effectively detect and respond to suspicious or unauthorized keylogging behavior in real-time</a:t>
            </a:r>
            <a:endParaRPr lang="en-IN" sz="2400" b="1"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14</TotalTime>
  <Words>969</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Algorithm &amp; Deployment</vt:lpstr>
      <vt:lpstr>OUTPUT: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jerome x</cp:lastModifiedBy>
  <cp:revision>31</cp:revision>
  <dcterms:created xsi:type="dcterms:W3CDTF">2021-05-26T16:50:10Z</dcterms:created>
  <dcterms:modified xsi:type="dcterms:W3CDTF">2024-04-22T15:24:41Z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